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9" r:id="rId7"/>
    <p:sldId id="270" r:id="rId8"/>
    <p:sldId id="281" r:id="rId9"/>
    <p:sldId id="282" r:id="rId10"/>
    <p:sldId id="283" r:id="rId11"/>
    <p:sldId id="260" r:id="rId12"/>
    <p:sldId id="271" r:id="rId13"/>
    <p:sldId id="272" r:id="rId14"/>
    <p:sldId id="259" r:id="rId15"/>
    <p:sldId id="273" r:id="rId16"/>
    <p:sldId id="274" r:id="rId17"/>
    <p:sldId id="284" r:id="rId18"/>
    <p:sldId id="264" r:id="rId19"/>
    <p:sldId id="263" r:id="rId20"/>
    <p:sldId id="265" r:id="rId21"/>
    <p:sldId id="285" r:id="rId22"/>
    <p:sldId id="278" r:id="rId23"/>
    <p:sldId id="266" r:id="rId24"/>
    <p:sldId id="286" r:id="rId25"/>
    <p:sldId id="267" r:id="rId26"/>
    <p:sldId id="268" r:id="rId27"/>
    <p:sldId id="275" r:id="rId28"/>
    <p:sldId id="276" r:id="rId29"/>
    <p:sldId id="277" r:id="rId30"/>
    <p:sldId id="279" r:id="rId31"/>
    <p:sldId id="280" r:id="rId32"/>
    <p:sldId id="287"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7BC501-574B-43B0-BA9A-BE7DB2A889E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3F6E691-7F09-4992-8169-F96C5A17C7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8B3D345-0D66-4937-B4E3-83C80F02401C}"/>
              </a:ext>
            </a:extLst>
          </p:cNvPr>
          <p:cNvSpPr>
            <a:spLocks noGrp="1"/>
          </p:cNvSpPr>
          <p:nvPr>
            <p:ph type="dt" sz="half" idx="10"/>
          </p:nvPr>
        </p:nvSpPr>
        <p:spPr/>
        <p:txBody>
          <a:bodyPr/>
          <a:lstStyle/>
          <a:p>
            <a:fld id="{2FA9A25A-8143-450F-AD68-CD5296CA6C2E}" type="datetimeFigureOut">
              <a:rPr lang="fr-FR" smtClean="0"/>
              <a:t>02/12/2019</a:t>
            </a:fld>
            <a:endParaRPr lang="fr-FR"/>
          </a:p>
        </p:txBody>
      </p:sp>
      <p:sp>
        <p:nvSpPr>
          <p:cNvPr id="5" name="Espace réservé du pied de page 4">
            <a:extLst>
              <a:ext uri="{FF2B5EF4-FFF2-40B4-BE49-F238E27FC236}">
                <a16:creationId xmlns:a16="http://schemas.microsoft.com/office/drawing/2014/main" id="{EDDECF3F-EEB5-4F12-A377-C5C3F4351C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B9523CB-05F6-415B-835E-DB1A389598B5}"/>
              </a:ext>
            </a:extLst>
          </p:cNvPr>
          <p:cNvSpPr>
            <a:spLocks noGrp="1"/>
          </p:cNvSpPr>
          <p:nvPr>
            <p:ph type="sldNum" sz="quarter" idx="12"/>
          </p:nvPr>
        </p:nvSpPr>
        <p:spPr/>
        <p:txBody>
          <a:bodyPr/>
          <a:lstStyle/>
          <a:p>
            <a:fld id="{9A81D904-F2AA-448B-ADC9-DC567171274E}" type="slidenum">
              <a:rPr lang="fr-FR" smtClean="0"/>
              <a:t>‹N°›</a:t>
            </a:fld>
            <a:endParaRPr lang="fr-FR"/>
          </a:p>
        </p:txBody>
      </p:sp>
    </p:spTree>
    <p:extLst>
      <p:ext uri="{BB962C8B-B14F-4D97-AF65-F5344CB8AC3E}">
        <p14:creationId xmlns:p14="http://schemas.microsoft.com/office/powerpoint/2010/main" val="282254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1347F1-71BA-4606-8805-A8465EA84E4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91A9682-F842-4026-99D0-76F5BAFA5B7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8B9DCA-0239-4B76-A285-8BEBCDB1872E}"/>
              </a:ext>
            </a:extLst>
          </p:cNvPr>
          <p:cNvSpPr>
            <a:spLocks noGrp="1"/>
          </p:cNvSpPr>
          <p:nvPr>
            <p:ph type="dt" sz="half" idx="10"/>
          </p:nvPr>
        </p:nvSpPr>
        <p:spPr/>
        <p:txBody>
          <a:bodyPr/>
          <a:lstStyle/>
          <a:p>
            <a:fld id="{2FA9A25A-8143-450F-AD68-CD5296CA6C2E}" type="datetimeFigureOut">
              <a:rPr lang="fr-FR" smtClean="0"/>
              <a:t>02/12/2019</a:t>
            </a:fld>
            <a:endParaRPr lang="fr-FR"/>
          </a:p>
        </p:txBody>
      </p:sp>
      <p:sp>
        <p:nvSpPr>
          <p:cNvPr id="5" name="Espace réservé du pied de page 4">
            <a:extLst>
              <a:ext uri="{FF2B5EF4-FFF2-40B4-BE49-F238E27FC236}">
                <a16:creationId xmlns:a16="http://schemas.microsoft.com/office/drawing/2014/main" id="{12937993-307A-4BC6-8C34-07397253AD3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3763B6-48F7-4918-AF77-B4F9E7CE87C0}"/>
              </a:ext>
            </a:extLst>
          </p:cNvPr>
          <p:cNvSpPr>
            <a:spLocks noGrp="1"/>
          </p:cNvSpPr>
          <p:nvPr>
            <p:ph type="sldNum" sz="quarter" idx="12"/>
          </p:nvPr>
        </p:nvSpPr>
        <p:spPr/>
        <p:txBody>
          <a:bodyPr/>
          <a:lstStyle/>
          <a:p>
            <a:fld id="{9A81D904-F2AA-448B-ADC9-DC567171274E}" type="slidenum">
              <a:rPr lang="fr-FR" smtClean="0"/>
              <a:t>‹N°›</a:t>
            </a:fld>
            <a:endParaRPr lang="fr-FR"/>
          </a:p>
        </p:txBody>
      </p:sp>
    </p:spTree>
    <p:extLst>
      <p:ext uri="{BB962C8B-B14F-4D97-AF65-F5344CB8AC3E}">
        <p14:creationId xmlns:p14="http://schemas.microsoft.com/office/powerpoint/2010/main" val="3924018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888B46F-C1C0-4882-A56F-153342D8AF0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B984A95-0BB9-4154-BEA4-FB5FDBAFA1A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A946FF4-7865-454D-BADC-F3B5878F35EF}"/>
              </a:ext>
            </a:extLst>
          </p:cNvPr>
          <p:cNvSpPr>
            <a:spLocks noGrp="1"/>
          </p:cNvSpPr>
          <p:nvPr>
            <p:ph type="dt" sz="half" idx="10"/>
          </p:nvPr>
        </p:nvSpPr>
        <p:spPr/>
        <p:txBody>
          <a:bodyPr/>
          <a:lstStyle/>
          <a:p>
            <a:fld id="{2FA9A25A-8143-450F-AD68-CD5296CA6C2E}" type="datetimeFigureOut">
              <a:rPr lang="fr-FR" smtClean="0"/>
              <a:t>02/12/2019</a:t>
            </a:fld>
            <a:endParaRPr lang="fr-FR"/>
          </a:p>
        </p:txBody>
      </p:sp>
      <p:sp>
        <p:nvSpPr>
          <p:cNvPr id="5" name="Espace réservé du pied de page 4">
            <a:extLst>
              <a:ext uri="{FF2B5EF4-FFF2-40B4-BE49-F238E27FC236}">
                <a16:creationId xmlns:a16="http://schemas.microsoft.com/office/drawing/2014/main" id="{B9C77453-B527-4860-B757-F89772E9FC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E5DA561-FE88-4498-A896-998F980BF45F}"/>
              </a:ext>
            </a:extLst>
          </p:cNvPr>
          <p:cNvSpPr>
            <a:spLocks noGrp="1"/>
          </p:cNvSpPr>
          <p:nvPr>
            <p:ph type="sldNum" sz="quarter" idx="12"/>
          </p:nvPr>
        </p:nvSpPr>
        <p:spPr/>
        <p:txBody>
          <a:bodyPr/>
          <a:lstStyle/>
          <a:p>
            <a:fld id="{9A81D904-F2AA-448B-ADC9-DC567171274E}" type="slidenum">
              <a:rPr lang="fr-FR" smtClean="0"/>
              <a:t>‹N°›</a:t>
            </a:fld>
            <a:endParaRPr lang="fr-FR"/>
          </a:p>
        </p:txBody>
      </p:sp>
    </p:spTree>
    <p:extLst>
      <p:ext uri="{BB962C8B-B14F-4D97-AF65-F5344CB8AC3E}">
        <p14:creationId xmlns:p14="http://schemas.microsoft.com/office/powerpoint/2010/main" val="196539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A8B0C7-F819-45AE-B752-10143EBF4AB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8320E40-C241-4D95-AF9B-48F4DB2E241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694D835-9D93-41FF-BE13-906C6A45EED2}"/>
              </a:ext>
            </a:extLst>
          </p:cNvPr>
          <p:cNvSpPr>
            <a:spLocks noGrp="1"/>
          </p:cNvSpPr>
          <p:nvPr>
            <p:ph type="dt" sz="half" idx="10"/>
          </p:nvPr>
        </p:nvSpPr>
        <p:spPr/>
        <p:txBody>
          <a:bodyPr/>
          <a:lstStyle/>
          <a:p>
            <a:fld id="{2FA9A25A-8143-450F-AD68-CD5296CA6C2E}" type="datetimeFigureOut">
              <a:rPr lang="fr-FR" smtClean="0"/>
              <a:t>02/12/2019</a:t>
            </a:fld>
            <a:endParaRPr lang="fr-FR"/>
          </a:p>
        </p:txBody>
      </p:sp>
      <p:sp>
        <p:nvSpPr>
          <p:cNvPr id="5" name="Espace réservé du pied de page 4">
            <a:extLst>
              <a:ext uri="{FF2B5EF4-FFF2-40B4-BE49-F238E27FC236}">
                <a16:creationId xmlns:a16="http://schemas.microsoft.com/office/drawing/2014/main" id="{CD599015-1230-4CA1-9C47-AF13AFF990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093D9C9-08F9-40D1-B037-BF5A94D1D3A2}"/>
              </a:ext>
            </a:extLst>
          </p:cNvPr>
          <p:cNvSpPr>
            <a:spLocks noGrp="1"/>
          </p:cNvSpPr>
          <p:nvPr>
            <p:ph type="sldNum" sz="quarter" idx="12"/>
          </p:nvPr>
        </p:nvSpPr>
        <p:spPr/>
        <p:txBody>
          <a:bodyPr/>
          <a:lstStyle/>
          <a:p>
            <a:fld id="{9A81D904-F2AA-448B-ADC9-DC567171274E}" type="slidenum">
              <a:rPr lang="fr-FR" smtClean="0"/>
              <a:t>‹N°›</a:t>
            </a:fld>
            <a:endParaRPr lang="fr-FR"/>
          </a:p>
        </p:txBody>
      </p:sp>
    </p:spTree>
    <p:extLst>
      <p:ext uri="{BB962C8B-B14F-4D97-AF65-F5344CB8AC3E}">
        <p14:creationId xmlns:p14="http://schemas.microsoft.com/office/powerpoint/2010/main" val="2445884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6B40F6-3666-4997-B0D2-CA280D1CE0D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3040040-8C0A-4051-8514-DDE8A20AD2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82A9B34-C27F-4E9E-972B-202179266FCC}"/>
              </a:ext>
            </a:extLst>
          </p:cNvPr>
          <p:cNvSpPr>
            <a:spLocks noGrp="1"/>
          </p:cNvSpPr>
          <p:nvPr>
            <p:ph type="dt" sz="half" idx="10"/>
          </p:nvPr>
        </p:nvSpPr>
        <p:spPr/>
        <p:txBody>
          <a:bodyPr/>
          <a:lstStyle/>
          <a:p>
            <a:fld id="{2FA9A25A-8143-450F-AD68-CD5296CA6C2E}" type="datetimeFigureOut">
              <a:rPr lang="fr-FR" smtClean="0"/>
              <a:t>02/12/2019</a:t>
            </a:fld>
            <a:endParaRPr lang="fr-FR"/>
          </a:p>
        </p:txBody>
      </p:sp>
      <p:sp>
        <p:nvSpPr>
          <p:cNvPr id="5" name="Espace réservé du pied de page 4">
            <a:extLst>
              <a:ext uri="{FF2B5EF4-FFF2-40B4-BE49-F238E27FC236}">
                <a16:creationId xmlns:a16="http://schemas.microsoft.com/office/drawing/2014/main" id="{D5583A45-BF35-4D04-9139-B681F87104B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33F1E5F-4AD9-4CE9-B3EE-7B0005794339}"/>
              </a:ext>
            </a:extLst>
          </p:cNvPr>
          <p:cNvSpPr>
            <a:spLocks noGrp="1"/>
          </p:cNvSpPr>
          <p:nvPr>
            <p:ph type="sldNum" sz="quarter" idx="12"/>
          </p:nvPr>
        </p:nvSpPr>
        <p:spPr/>
        <p:txBody>
          <a:bodyPr/>
          <a:lstStyle/>
          <a:p>
            <a:fld id="{9A81D904-F2AA-448B-ADC9-DC567171274E}" type="slidenum">
              <a:rPr lang="fr-FR" smtClean="0"/>
              <a:t>‹N°›</a:t>
            </a:fld>
            <a:endParaRPr lang="fr-FR"/>
          </a:p>
        </p:txBody>
      </p:sp>
    </p:spTree>
    <p:extLst>
      <p:ext uri="{BB962C8B-B14F-4D97-AF65-F5344CB8AC3E}">
        <p14:creationId xmlns:p14="http://schemas.microsoft.com/office/powerpoint/2010/main" val="382120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48A24A-D821-4A53-AB6C-5F2BAFB1F9B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6E75BB2-7A7B-4B44-926E-F0D5943A762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3181CB6-428A-415F-B1D6-74BA971F4BC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F014094-E26B-490D-8D6B-8E43A12E4663}"/>
              </a:ext>
            </a:extLst>
          </p:cNvPr>
          <p:cNvSpPr>
            <a:spLocks noGrp="1"/>
          </p:cNvSpPr>
          <p:nvPr>
            <p:ph type="dt" sz="half" idx="10"/>
          </p:nvPr>
        </p:nvSpPr>
        <p:spPr/>
        <p:txBody>
          <a:bodyPr/>
          <a:lstStyle/>
          <a:p>
            <a:fld id="{2FA9A25A-8143-450F-AD68-CD5296CA6C2E}" type="datetimeFigureOut">
              <a:rPr lang="fr-FR" smtClean="0"/>
              <a:t>02/12/2019</a:t>
            </a:fld>
            <a:endParaRPr lang="fr-FR"/>
          </a:p>
        </p:txBody>
      </p:sp>
      <p:sp>
        <p:nvSpPr>
          <p:cNvPr id="6" name="Espace réservé du pied de page 5">
            <a:extLst>
              <a:ext uri="{FF2B5EF4-FFF2-40B4-BE49-F238E27FC236}">
                <a16:creationId xmlns:a16="http://schemas.microsoft.com/office/drawing/2014/main" id="{51DA22B4-B0A4-4CA3-B6C2-B1983DD8292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9006DD7-9AA6-4719-9F05-7A092151A644}"/>
              </a:ext>
            </a:extLst>
          </p:cNvPr>
          <p:cNvSpPr>
            <a:spLocks noGrp="1"/>
          </p:cNvSpPr>
          <p:nvPr>
            <p:ph type="sldNum" sz="quarter" idx="12"/>
          </p:nvPr>
        </p:nvSpPr>
        <p:spPr/>
        <p:txBody>
          <a:bodyPr/>
          <a:lstStyle/>
          <a:p>
            <a:fld id="{9A81D904-F2AA-448B-ADC9-DC567171274E}" type="slidenum">
              <a:rPr lang="fr-FR" smtClean="0"/>
              <a:t>‹N°›</a:t>
            </a:fld>
            <a:endParaRPr lang="fr-FR"/>
          </a:p>
        </p:txBody>
      </p:sp>
    </p:spTree>
    <p:extLst>
      <p:ext uri="{BB962C8B-B14F-4D97-AF65-F5344CB8AC3E}">
        <p14:creationId xmlns:p14="http://schemas.microsoft.com/office/powerpoint/2010/main" val="373312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066614-D37C-43CD-B2EC-F59DB18435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3C0DAE3-D539-47BA-84DC-EC33AE3CF4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8104D4C-99BE-4FDC-99C1-3CD3D4B1B1C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525548E-4984-4344-8D64-21F862F318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1F2A88E-AC6C-461B-80F8-D638B1E4359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95B6E2C-4A33-4EF5-9659-509901560FDC}"/>
              </a:ext>
            </a:extLst>
          </p:cNvPr>
          <p:cNvSpPr>
            <a:spLocks noGrp="1"/>
          </p:cNvSpPr>
          <p:nvPr>
            <p:ph type="dt" sz="half" idx="10"/>
          </p:nvPr>
        </p:nvSpPr>
        <p:spPr/>
        <p:txBody>
          <a:bodyPr/>
          <a:lstStyle/>
          <a:p>
            <a:fld id="{2FA9A25A-8143-450F-AD68-CD5296CA6C2E}" type="datetimeFigureOut">
              <a:rPr lang="fr-FR" smtClean="0"/>
              <a:t>02/12/2019</a:t>
            </a:fld>
            <a:endParaRPr lang="fr-FR"/>
          </a:p>
        </p:txBody>
      </p:sp>
      <p:sp>
        <p:nvSpPr>
          <p:cNvPr id="8" name="Espace réservé du pied de page 7">
            <a:extLst>
              <a:ext uri="{FF2B5EF4-FFF2-40B4-BE49-F238E27FC236}">
                <a16:creationId xmlns:a16="http://schemas.microsoft.com/office/drawing/2014/main" id="{D7A6ADFD-5A9A-427B-AFAC-E2431146169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860E598-C004-4B90-B93F-CD1267B5D9AB}"/>
              </a:ext>
            </a:extLst>
          </p:cNvPr>
          <p:cNvSpPr>
            <a:spLocks noGrp="1"/>
          </p:cNvSpPr>
          <p:nvPr>
            <p:ph type="sldNum" sz="quarter" idx="12"/>
          </p:nvPr>
        </p:nvSpPr>
        <p:spPr/>
        <p:txBody>
          <a:bodyPr/>
          <a:lstStyle/>
          <a:p>
            <a:fld id="{9A81D904-F2AA-448B-ADC9-DC567171274E}" type="slidenum">
              <a:rPr lang="fr-FR" smtClean="0"/>
              <a:t>‹N°›</a:t>
            </a:fld>
            <a:endParaRPr lang="fr-FR"/>
          </a:p>
        </p:txBody>
      </p:sp>
    </p:spTree>
    <p:extLst>
      <p:ext uri="{BB962C8B-B14F-4D97-AF65-F5344CB8AC3E}">
        <p14:creationId xmlns:p14="http://schemas.microsoft.com/office/powerpoint/2010/main" val="71376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2CBC79-5F91-4CFC-9BA0-2FCA8C8160E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CD756AE-83F6-4F2F-A830-AFC8B83CDC48}"/>
              </a:ext>
            </a:extLst>
          </p:cNvPr>
          <p:cNvSpPr>
            <a:spLocks noGrp="1"/>
          </p:cNvSpPr>
          <p:nvPr>
            <p:ph type="dt" sz="half" idx="10"/>
          </p:nvPr>
        </p:nvSpPr>
        <p:spPr/>
        <p:txBody>
          <a:bodyPr/>
          <a:lstStyle/>
          <a:p>
            <a:fld id="{2FA9A25A-8143-450F-AD68-CD5296CA6C2E}" type="datetimeFigureOut">
              <a:rPr lang="fr-FR" smtClean="0"/>
              <a:t>02/12/2019</a:t>
            </a:fld>
            <a:endParaRPr lang="fr-FR"/>
          </a:p>
        </p:txBody>
      </p:sp>
      <p:sp>
        <p:nvSpPr>
          <p:cNvPr id="4" name="Espace réservé du pied de page 3">
            <a:extLst>
              <a:ext uri="{FF2B5EF4-FFF2-40B4-BE49-F238E27FC236}">
                <a16:creationId xmlns:a16="http://schemas.microsoft.com/office/drawing/2014/main" id="{4225715E-6B2E-4004-99DB-D5B8E461043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9BB55D7-34A3-4E0F-B6E5-B3C87C768236}"/>
              </a:ext>
            </a:extLst>
          </p:cNvPr>
          <p:cNvSpPr>
            <a:spLocks noGrp="1"/>
          </p:cNvSpPr>
          <p:nvPr>
            <p:ph type="sldNum" sz="quarter" idx="12"/>
          </p:nvPr>
        </p:nvSpPr>
        <p:spPr/>
        <p:txBody>
          <a:bodyPr/>
          <a:lstStyle/>
          <a:p>
            <a:fld id="{9A81D904-F2AA-448B-ADC9-DC567171274E}" type="slidenum">
              <a:rPr lang="fr-FR" smtClean="0"/>
              <a:t>‹N°›</a:t>
            </a:fld>
            <a:endParaRPr lang="fr-FR"/>
          </a:p>
        </p:txBody>
      </p:sp>
    </p:spTree>
    <p:extLst>
      <p:ext uri="{BB962C8B-B14F-4D97-AF65-F5344CB8AC3E}">
        <p14:creationId xmlns:p14="http://schemas.microsoft.com/office/powerpoint/2010/main" val="68821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82301DE-2EFD-4AFE-8B4B-E76516844322}"/>
              </a:ext>
            </a:extLst>
          </p:cNvPr>
          <p:cNvSpPr>
            <a:spLocks noGrp="1"/>
          </p:cNvSpPr>
          <p:nvPr>
            <p:ph type="dt" sz="half" idx="10"/>
          </p:nvPr>
        </p:nvSpPr>
        <p:spPr/>
        <p:txBody>
          <a:bodyPr/>
          <a:lstStyle/>
          <a:p>
            <a:fld id="{2FA9A25A-8143-450F-AD68-CD5296CA6C2E}" type="datetimeFigureOut">
              <a:rPr lang="fr-FR" smtClean="0"/>
              <a:t>02/12/2019</a:t>
            </a:fld>
            <a:endParaRPr lang="fr-FR"/>
          </a:p>
        </p:txBody>
      </p:sp>
      <p:sp>
        <p:nvSpPr>
          <p:cNvPr id="3" name="Espace réservé du pied de page 2">
            <a:extLst>
              <a:ext uri="{FF2B5EF4-FFF2-40B4-BE49-F238E27FC236}">
                <a16:creationId xmlns:a16="http://schemas.microsoft.com/office/drawing/2014/main" id="{7926CBEA-47D2-460C-A050-3E6EA913EEF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F011E06-00EC-4D81-B0F1-FC5681AB2C82}"/>
              </a:ext>
            </a:extLst>
          </p:cNvPr>
          <p:cNvSpPr>
            <a:spLocks noGrp="1"/>
          </p:cNvSpPr>
          <p:nvPr>
            <p:ph type="sldNum" sz="quarter" idx="12"/>
          </p:nvPr>
        </p:nvSpPr>
        <p:spPr/>
        <p:txBody>
          <a:bodyPr/>
          <a:lstStyle/>
          <a:p>
            <a:fld id="{9A81D904-F2AA-448B-ADC9-DC567171274E}" type="slidenum">
              <a:rPr lang="fr-FR" smtClean="0"/>
              <a:t>‹N°›</a:t>
            </a:fld>
            <a:endParaRPr lang="fr-FR"/>
          </a:p>
        </p:txBody>
      </p:sp>
    </p:spTree>
    <p:extLst>
      <p:ext uri="{BB962C8B-B14F-4D97-AF65-F5344CB8AC3E}">
        <p14:creationId xmlns:p14="http://schemas.microsoft.com/office/powerpoint/2010/main" val="1483654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A74113-95FF-4B62-A758-E84482B7562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5546FDA-229C-4694-8163-C9DBAF149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D776B1B-291A-4D6B-8234-BE320A527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F7F4498-0389-4562-8075-13545CDE7162}"/>
              </a:ext>
            </a:extLst>
          </p:cNvPr>
          <p:cNvSpPr>
            <a:spLocks noGrp="1"/>
          </p:cNvSpPr>
          <p:nvPr>
            <p:ph type="dt" sz="half" idx="10"/>
          </p:nvPr>
        </p:nvSpPr>
        <p:spPr/>
        <p:txBody>
          <a:bodyPr/>
          <a:lstStyle/>
          <a:p>
            <a:fld id="{2FA9A25A-8143-450F-AD68-CD5296CA6C2E}" type="datetimeFigureOut">
              <a:rPr lang="fr-FR" smtClean="0"/>
              <a:t>02/12/2019</a:t>
            </a:fld>
            <a:endParaRPr lang="fr-FR"/>
          </a:p>
        </p:txBody>
      </p:sp>
      <p:sp>
        <p:nvSpPr>
          <p:cNvPr id="6" name="Espace réservé du pied de page 5">
            <a:extLst>
              <a:ext uri="{FF2B5EF4-FFF2-40B4-BE49-F238E27FC236}">
                <a16:creationId xmlns:a16="http://schemas.microsoft.com/office/drawing/2014/main" id="{3BE6DC90-BA6A-4EF0-BF4F-AD5BD5BAFBD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473E41E-40C7-4163-A61B-FE53DDBBD82E}"/>
              </a:ext>
            </a:extLst>
          </p:cNvPr>
          <p:cNvSpPr>
            <a:spLocks noGrp="1"/>
          </p:cNvSpPr>
          <p:nvPr>
            <p:ph type="sldNum" sz="quarter" idx="12"/>
          </p:nvPr>
        </p:nvSpPr>
        <p:spPr/>
        <p:txBody>
          <a:bodyPr/>
          <a:lstStyle/>
          <a:p>
            <a:fld id="{9A81D904-F2AA-448B-ADC9-DC567171274E}" type="slidenum">
              <a:rPr lang="fr-FR" smtClean="0"/>
              <a:t>‹N°›</a:t>
            </a:fld>
            <a:endParaRPr lang="fr-FR"/>
          </a:p>
        </p:txBody>
      </p:sp>
    </p:spTree>
    <p:extLst>
      <p:ext uri="{BB962C8B-B14F-4D97-AF65-F5344CB8AC3E}">
        <p14:creationId xmlns:p14="http://schemas.microsoft.com/office/powerpoint/2010/main" val="191210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4E02C7-681D-44AB-9D0F-A8A68B5815B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DCD7943-4492-4AA6-989A-B21DAA7340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7AB5673-6ADE-49DF-BA49-53D5DF520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89C57AB-6A8D-4FDC-8A69-9A7948B369DD}"/>
              </a:ext>
            </a:extLst>
          </p:cNvPr>
          <p:cNvSpPr>
            <a:spLocks noGrp="1"/>
          </p:cNvSpPr>
          <p:nvPr>
            <p:ph type="dt" sz="half" idx="10"/>
          </p:nvPr>
        </p:nvSpPr>
        <p:spPr/>
        <p:txBody>
          <a:bodyPr/>
          <a:lstStyle/>
          <a:p>
            <a:fld id="{2FA9A25A-8143-450F-AD68-CD5296CA6C2E}" type="datetimeFigureOut">
              <a:rPr lang="fr-FR" smtClean="0"/>
              <a:t>02/12/2019</a:t>
            </a:fld>
            <a:endParaRPr lang="fr-FR"/>
          </a:p>
        </p:txBody>
      </p:sp>
      <p:sp>
        <p:nvSpPr>
          <p:cNvPr id="6" name="Espace réservé du pied de page 5">
            <a:extLst>
              <a:ext uri="{FF2B5EF4-FFF2-40B4-BE49-F238E27FC236}">
                <a16:creationId xmlns:a16="http://schemas.microsoft.com/office/drawing/2014/main" id="{22078710-7FCD-4CCE-9A67-95C6A3B0B25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A03447B-ECB4-45BA-999D-5F10B0FBA882}"/>
              </a:ext>
            </a:extLst>
          </p:cNvPr>
          <p:cNvSpPr>
            <a:spLocks noGrp="1"/>
          </p:cNvSpPr>
          <p:nvPr>
            <p:ph type="sldNum" sz="quarter" idx="12"/>
          </p:nvPr>
        </p:nvSpPr>
        <p:spPr/>
        <p:txBody>
          <a:bodyPr/>
          <a:lstStyle/>
          <a:p>
            <a:fld id="{9A81D904-F2AA-448B-ADC9-DC567171274E}" type="slidenum">
              <a:rPr lang="fr-FR" smtClean="0"/>
              <a:t>‹N°›</a:t>
            </a:fld>
            <a:endParaRPr lang="fr-FR"/>
          </a:p>
        </p:txBody>
      </p:sp>
    </p:spTree>
    <p:extLst>
      <p:ext uri="{BB962C8B-B14F-4D97-AF65-F5344CB8AC3E}">
        <p14:creationId xmlns:p14="http://schemas.microsoft.com/office/powerpoint/2010/main" val="183195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t="-17000" b="-17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9034D1E-0C8A-47DB-B084-EBD59B3E02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91E7382-3F38-448E-AD98-ED44B0C2F4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8008CFF-264F-48D0-9020-5DEA849C8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9A25A-8143-450F-AD68-CD5296CA6C2E}" type="datetimeFigureOut">
              <a:rPr lang="fr-FR" smtClean="0"/>
              <a:t>02/12/2019</a:t>
            </a:fld>
            <a:endParaRPr lang="fr-FR"/>
          </a:p>
        </p:txBody>
      </p:sp>
      <p:sp>
        <p:nvSpPr>
          <p:cNvPr id="5" name="Espace réservé du pied de page 4">
            <a:extLst>
              <a:ext uri="{FF2B5EF4-FFF2-40B4-BE49-F238E27FC236}">
                <a16:creationId xmlns:a16="http://schemas.microsoft.com/office/drawing/2014/main" id="{9AFFD166-6A31-4937-8A88-D6ADC2FEC5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18C92CA-BB21-4FFF-8A6C-F50D7BF466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1D904-F2AA-448B-ADC9-DC567171274E}" type="slidenum">
              <a:rPr lang="fr-FR" smtClean="0"/>
              <a:t>‹N°›</a:t>
            </a:fld>
            <a:endParaRPr lang="fr-FR"/>
          </a:p>
        </p:txBody>
      </p:sp>
    </p:spTree>
    <p:extLst>
      <p:ext uri="{BB962C8B-B14F-4D97-AF65-F5344CB8AC3E}">
        <p14:creationId xmlns:p14="http://schemas.microsoft.com/office/powerpoint/2010/main" val="722090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6.gif"/><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0.png"/><Relationship Id="rId4" Type="http://schemas.openxmlformats.org/officeDocument/2006/relationships/image" Target="../media/image240.png"/></Relationships>
</file>

<file path=ppt/slides/_rels/slide14.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7.gif"/><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8.gif"/><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9.gif"/><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1.gif"/><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05AFFF-C282-4D54-AF0F-1AE6715C9485}"/>
              </a:ext>
            </a:extLst>
          </p:cNvPr>
          <p:cNvSpPr/>
          <p:nvPr/>
        </p:nvSpPr>
        <p:spPr>
          <a:xfrm>
            <a:off x="1513078" y="215794"/>
            <a:ext cx="9165844" cy="583750"/>
          </a:xfrm>
          <a:prstGeom prst="rect">
            <a:avLst/>
          </a:prstGeom>
        </p:spPr>
        <p:txBody>
          <a:bodyPr wrap="none">
            <a:spAutoFit/>
          </a:bodyPr>
          <a:lstStyle/>
          <a:p>
            <a:pPr algn="ctr">
              <a:lnSpc>
                <a:spcPct val="107000"/>
              </a:lnSpc>
              <a:spcAft>
                <a:spcPts val="0"/>
              </a:spcAft>
            </a:pPr>
            <a:r>
              <a:rPr lang="fr-FR"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Généralités sur les fonctions, fonctions de référence</a:t>
            </a:r>
            <a:endParaRPr lang="fr-FR" sz="2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1026" name="Picture 2" descr="ms2_2019/83227-1">
            <a:extLst>
              <a:ext uri="{FF2B5EF4-FFF2-40B4-BE49-F238E27FC236}">
                <a16:creationId xmlns:a16="http://schemas.microsoft.com/office/drawing/2014/main" id="{CEB32ED0-87D5-4840-A03F-1031965FA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081" y="1306569"/>
            <a:ext cx="6373919" cy="242740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ms2_2019/83226-1">
            <a:extLst>
              <a:ext uri="{FF2B5EF4-FFF2-40B4-BE49-F238E27FC236}">
                <a16:creationId xmlns:a16="http://schemas.microsoft.com/office/drawing/2014/main" id="{BC14E856-23D6-479F-A72A-7E01924FBECF}"/>
              </a:ext>
            </a:extLst>
          </p:cNvPr>
          <p:cNvPicPr>
            <a:picLocks noChangeAspect="1"/>
          </p:cNvPicPr>
          <p:nvPr/>
        </p:nvPicPr>
        <p:blipFill rotWithShape="1">
          <a:blip r:embed="rId3">
            <a:extLst>
              <a:ext uri="{28A0092B-C50C-407E-A947-70E740481C1C}">
                <a14:useLocalDpi xmlns:a14="http://schemas.microsoft.com/office/drawing/2010/main" val="0"/>
              </a:ext>
            </a:extLst>
          </a:blip>
          <a:srcRect r="19062"/>
          <a:stretch/>
        </p:blipFill>
        <p:spPr bwMode="auto">
          <a:xfrm>
            <a:off x="0" y="1253806"/>
            <a:ext cx="5762625" cy="2975122"/>
          </a:xfrm>
          <a:prstGeom prst="rect">
            <a:avLst/>
          </a:prstGeom>
          <a:noFill/>
          <a:ln>
            <a:noFill/>
          </a:ln>
        </p:spPr>
      </p:pic>
      <p:pic>
        <p:nvPicPr>
          <p:cNvPr id="1028" name="Picture 4" descr="ms2_2019/83228-1">
            <a:extLst>
              <a:ext uri="{FF2B5EF4-FFF2-40B4-BE49-F238E27FC236}">
                <a16:creationId xmlns:a16="http://schemas.microsoft.com/office/drawing/2014/main" id="{9BCC93AD-C634-4464-B40A-0B4BC04A2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045" y="4593078"/>
            <a:ext cx="8647469" cy="177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957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8FF91F6-22F6-4348-AA97-0F7C1753E51D}"/>
                  </a:ext>
                </a:extLst>
              </p:cNvPr>
              <p:cNvSpPr/>
              <p:nvPr/>
            </p:nvSpPr>
            <p:spPr>
              <a:xfrm>
                <a:off x="762000" y="546897"/>
                <a:ext cx="11247120" cy="5712782"/>
              </a:xfrm>
              <a:prstGeom prst="rect">
                <a:avLst/>
              </a:prstGeom>
            </p:spPr>
            <p:txBody>
              <a:bodyPr wrap="square">
                <a:spAutoFit/>
              </a:bodyPr>
              <a:lstStyle/>
              <a:p>
                <a:pPr marL="457200" lvl="0" indent="-457200">
                  <a:lnSpc>
                    <a:spcPct val="150000"/>
                  </a:lnSpc>
                  <a:spcAft>
                    <a:spcPts val="0"/>
                  </a:spcAft>
                  <a:buFont typeface="+mj-lt"/>
                  <a:buAutoNum type="alphaUcPeriod" startAt="3"/>
                </a:pPr>
                <a:r>
                  <a:rPr lang="fr-FR" sz="24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Bilan </a:t>
                </a:r>
                <a:endParaRPr lang="fr-FR" sz="2000" dirty="0">
                  <a:solidFill>
                    <a:srgbClr val="0070C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lvl="1">
                  <a:lnSpc>
                    <a:spcPct val="150000"/>
                  </a:lnSpc>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1. D'après la courbe obtenue avec la calculatrice, combien de solution(s) a l'équation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d>
                      <m:d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d>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=100</m:t>
                    </m:r>
                  </m:oMath>
                </a14:m>
                <a:r>
                  <a:rPr lang="fr-FR" sz="20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2. Donner un encadrement de cette (ou ces) solution(s) entre deux entiers consécutifs. </a:t>
                </a:r>
              </a:p>
              <a:p>
                <a:pPr lvl="1">
                  <a:lnSpc>
                    <a:spcPct val="150000"/>
                  </a:lnSpc>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3. Modifier le tableau de valeurs de la fonction avec un pas de 0,5. </a:t>
                </a:r>
              </a:p>
              <a:p>
                <a:pPr lvl="1">
                  <a:lnSpc>
                    <a:spcPct val="150000"/>
                  </a:lnSpc>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Que peut-on en déduire pour la solution de l'équation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 100</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 </a:t>
                </a:r>
              </a:p>
              <a:p>
                <a:pPr>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nSpc>
                    <a:spcPct val="150000"/>
                  </a:lnSpc>
                  <a:spcAft>
                    <a:spcPts val="0"/>
                  </a:spcAft>
                </a:pPr>
                <a:r>
                  <a:rPr lang="fr-FR" sz="2000" b="1" u="sng" dirty="0">
                    <a:solidFill>
                      <a:srgbClr val="000000"/>
                    </a:solidFill>
                    <a:latin typeface="Times New Roman" panose="02020603050405020304" pitchFamily="18" charset="0"/>
                    <a:ea typeface="Calibri" panose="020F0502020204030204" pitchFamily="34" charset="0"/>
                    <a:cs typeface="Arial" panose="020B0604020202020204" pitchFamily="34" charset="0"/>
                  </a:rPr>
                  <a:t>Remarques :</a:t>
                </a:r>
              </a:p>
              <a:p>
                <a:pPr marL="285750" indent="-285750">
                  <a:lnSpc>
                    <a:spcPct val="150000"/>
                  </a:lnSpc>
                  <a:spcAft>
                    <a:spcPts val="0"/>
                  </a:spcAft>
                  <a:buFont typeface="Arial" panose="020B0604020202020204" pitchFamily="34" charset="0"/>
                  <a:buChar char="•"/>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La solution dont on a trouvé un encadrement s'appelle la racine cubique de 100 : on la note </a:t>
                </a:r>
                <a14:m>
                  <m:oMath xmlns:m="http://schemas.openxmlformats.org/officeDocument/2006/math">
                    <m:rad>
                      <m:rad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radPr>
                      <m:deg>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3</m:t>
                        </m:r>
                      </m:deg>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100</m:t>
                        </m:r>
                      </m:e>
                    </m:rad>
                  </m:oMath>
                </a14:m>
                <a:r>
                  <a:rPr lang="fr-FR" sz="20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t>
                </a:r>
              </a:p>
              <a:p>
                <a:pPr marL="285750" indent="-285750">
                  <a:lnSpc>
                    <a:spcPct val="150000"/>
                  </a:lnSpc>
                  <a:spcAft>
                    <a:spcPts val="0"/>
                  </a:spcAft>
                  <a:buFont typeface="Arial" panose="020B0604020202020204" pitchFamily="34" charset="0"/>
                  <a:buChar char="•"/>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En général, pour régler la fenêtre des courbes représentatives, on prend une valeur plus petite que la plus petite des images et une valeur plus grande que la plus grande des images pour mieux observer la courbe. C'est pourquoi on peut par exemple choisir </a:t>
                </a:r>
                <a:r>
                  <a:rPr lang="fr-FR" sz="20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Ymin</a:t>
                </a: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=−100</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au lieu de 0 et </a:t>
                </a:r>
                <a:r>
                  <a:rPr lang="fr-FR" sz="20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Ymax</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=1100</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au lieu de 1 000. </a:t>
                </a:r>
              </a:p>
            </p:txBody>
          </p:sp>
        </mc:Choice>
        <mc:Fallback xmlns="">
          <p:sp>
            <p:nvSpPr>
              <p:cNvPr id="4" name="Rectangle 3">
                <a:extLst>
                  <a:ext uri="{FF2B5EF4-FFF2-40B4-BE49-F238E27FC236}">
                    <a16:creationId xmlns:a16="http://schemas.microsoft.com/office/drawing/2014/main" id="{F8FF91F6-22F6-4348-AA97-0F7C1753E51D}"/>
                  </a:ext>
                </a:extLst>
              </p:cNvPr>
              <p:cNvSpPr>
                <a:spLocks noRot="1" noChangeAspect="1" noMove="1" noResize="1" noEditPoints="1" noAdjustHandles="1" noChangeArrowheads="1" noChangeShapeType="1" noTextEdit="1"/>
              </p:cNvSpPr>
              <p:nvPr/>
            </p:nvSpPr>
            <p:spPr>
              <a:xfrm>
                <a:off x="762000" y="546897"/>
                <a:ext cx="11247120" cy="5712782"/>
              </a:xfrm>
              <a:prstGeom prst="rect">
                <a:avLst/>
              </a:prstGeom>
              <a:blipFill>
                <a:blip r:embed="rId2"/>
                <a:stretch>
                  <a:fillRect l="-705" r="-271" b="-961"/>
                </a:stretch>
              </a:blipFill>
            </p:spPr>
            <p:txBody>
              <a:bodyPr/>
              <a:lstStyle/>
              <a:p>
                <a:r>
                  <a:rPr lang="fr-FR">
                    <a:noFill/>
                  </a:rPr>
                  <a:t> </a:t>
                </a:r>
              </a:p>
            </p:txBody>
          </p:sp>
        </mc:Fallback>
      </mc:AlternateContent>
    </p:spTree>
    <p:extLst>
      <p:ext uri="{BB962C8B-B14F-4D97-AF65-F5344CB8AC3E}">
        <p14:creationId xmlns:p14="http://schemas.microsoft.com/office/powerpoint/2010/main" val="284530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 calcmode="lin" valueType="num">
                                      <p:cBhvr additive="base">
                                        <p:cTn id="3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500"/>
                                        <p:tgtEl>
                                          <p:spTgt spid="4">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animEffect transition="in" filter="fade">
                                      <p:cBhvr>
                                        <p:cTn id="41"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s2_2019/83233-1">
            <a:extLst>
              <a:ext uri="{FF2B5EF4-FFF2-40B4-BE49-F238E27FC236}">
                <a16:creationId xmlns:a16="http://schemas.microsoft.com/office/drawing/2014/main" id="{98768880-B93F-49CB-A052-9992AE2AD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4775"/>
            <a:ext cx="11430000" cy="621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30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D38911-1D04-4AB7-829D-A4F6D57C5DB0}"/>
              </a:ext>
            </a:extLst>
          </p:cNvPr>
          <p:cNvSpPr/>
          <p:nvPr/>
        </p:nvSpPr>
        <p:spPr>
          <a:xfrm>
            <a:off x="276225" y="333363"/>
            <a:ext cx="10287000" cy="926344"/>
          </a:xfrm>
          <a:prstGeom prst="rect">
            <a:avLst/>
          </a:prstGeom>
        </p:spPr>
        <p:txBody>
          <a:bodyPr wrap="square">
            <a:spAutoFit/>
          </a:bodyPr>
          <a:lstStyle/>
          <a:p>
            <a:pPr marL="571500" lvl="0" indent="-571500">
              <a:lnSpc>
                <a:spcPct val="107000"/>
              </a:lnSpc>
              <a:spcAft>
                <a:spcPts val="0"/>
              </a:spcAft>
              <a:buFont typeface="+mj-lt"/>
              <a:buAutoNum type="romanUcPeriod" startAt="2"/>
            </a:pPr>
            <a:r>
              <a:rPr lang="fr-FR" sz="3200" b="1" dirty="0">
                <a:solidFill>
                  <a:srgbClr val="FF0000"/>
                </a:solidFill>
                <a:latin typeface="Times New Roman" panose="02020603050405020304" pitchFamily="18" charset="0"/>
                <a:ea typeface="Calibri" panose="020F0502020204030204" pitchFamily="34" charset="0"/>
              </a:rPr>
              <a:t>Courbe représentative d'une fonction </a:t>
            </a:r>
            <a:endParaRPr lang="fr-FR" sz="2000" dirty="0">
              <a:latin typeface="Times New Roman" panose="02020603050405020304" pitchFamily="18" charset="0"/>
              <a:ea typeface="Times New Roman" panose="02020603050405020304" pitchFamily="18" charset="0"/>
            </a:endParaRPr>
          </a:p>
          <a:p>
            <a:pPr>
              <a:lnSpc>
                <a:spcPct val="107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FF66571-192E-4701-B36D-865030303884}"/>
                  </a:ext>
                </a:extLst>
              </p:cNvPr>
              <p:cNvSpPr/>
              <p:nvPr/>
            </p:nvSpPr>
            <p:spPr>
              <a:xfrm>
                <a:off x="819149" y="1443854"/>
                <a:ext cx="9915525" cy="2345322"/>
              </a:xfrm>
              <a:prstGeom prst="rect">
                <a:avLst/>
              </a:prstGeom>
            </p:spPr>
            <p:txBody>
              <a:bodyPr wrap="square">
                <a:spAutoFit/>
              </a:bodyPr>
              <a:lstStyle/>
              <a:p>
                <a:pPr>
                  <a:lnSpc>
                    <a:spcPct val="150000"/>
                  </a:lnSpc>
                  <a:spcAft>
                    <a:spcPts val="0"/>
                  </a:spcAft>
                </a:pPr>
                <a:r>
                  <a:rPr lang="fr-FR"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Définition - Courbe représentative d'une fonction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449580">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On considère une fonction </a:t>
                </a:r>
                <a14:m>
                  <m:oMath xmlns:m="http://schemas.openxmlformats.org/officeDocument/2006/math">
                    <m:r>
                      <a:rPr lang="fr-FR" sz="2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𝑓</m:t>
                    </m:r>
                    <m:r>
                      <a:rPr lang="fr-FR" sz="2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définie sur son ensemble de définition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𝐷</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marL="449580">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Dans un repère, la courbe d'équation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 </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est l'ensemble des points du plan dont les coordonnées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 </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vérifient l'égalité</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 </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marL="449580">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Cette courbe est la courbe représentative de la fonction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Choice>
        <mc:Fallback xmlns="">
          <p:sp>
            <p:nvSpPr>
              <p:cNvPr id="3" name="Rectangle 2">
                <a:extLst>
                  <a:ext uri="{FF2B5EF4-FFF2-40B4-BE49-F238E27FC236}">
                    <a16:creationId xmlns:a16="http://schemas.microsoft.com/office/drawing/2014/main" id="{3FF66571-192E-4701-B36D-865030303884}"/>
                  </a:ext>
                </a:extLst>
              </p:cNvPr>
              <p:cNvSpPr>
                <a:spLocks noRot="1" noChangeAspect="1" noMove="1" noResize="1" noEditPoints="1" noAdjustHandles="1" noChangeArrowheads="1" noChangeShapeType="1" noTextEdit="1"/>
              </p:cNvSpPr>
              <p:nvPr/>
            </p:nvSpPr>
            <p:spPr>
              <a:xfrm>
                <a:off x="819149" y="1443854"/>
                <a:ext cx="9915525" cy="2345322"/>
              </a:xfrm>
              <a:prstGeom prst="rect">
                <a:avLst/>
              </a:prstGeom>
              <a:blipFill>
                <a:blip r:embed="rId2"/>
                <a:stretch>
                  <a:fillRect l="-615" b="-36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F6217F0-9F9A-468C-8915-FA1B4BEBA4D5}"/>
                  </a:ext>
                </a:extLst>
              </p:cNvPr>
              <p:cNvSpPr/>
              <p:nvPr/>
            </p:nvSpPr>
            <p:spPr>
              <a:xfrm>
                <a:off x="636269" y="4220325"/>
                <a:ext cx="10506076" cy="1883657"/>
              </a:xfrm>
              <a:prstGeom prst="rect">
                <a:avLst/>
              </a:prstGeom>
            </p:spPr>
            <p:txBody>
              <a:bodyPr wrap="square">
                <a:spAutoFit/>
              </a:bodyPr>
              <a:lstStyle/>
              <a:p>
                <a:pPr>
                  <a:lnSpc>
                    <a:spcPct val="150000"/>
                  </a:lnSpc>
                  <a:spcAft>
                    <a:spcPts val="0"/>
                  </a:spcAft>
                </a:pPr>
                <a:r>
                  <a:rPr lang="fr-FR"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Remarque</a:t>
                </a: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Autrement dit, cela signifie que l'ordonnée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d'un point d'abscisse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de la courbe représentative de la fonction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vaut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 la courbe est donc l'ensemble des points de coordonnées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 </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où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parcourt l'ensemble de définition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𝐷</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de la fonction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Choice>
        <mc:Fallback xmlns="">
          <p:sp>
            <p:nvSpPr>
              <p:cNvPr id="4" name="Rectangle 3">
                <a:extLst>
                  <a:ext uri="{FF2B5EF4-FFF2-40B4-BE49-F238E27FC236}">
                    <a16:creationId xmlns:a16="http://schemas.microsoft.com/office/drawing/2014/main" id="{8F6217F0-9F9A-468C-8915-FA1B4BEBA4D5}"/>
                  </a:ext>
                </a:extLst>
              </p:cNvPr>
              <p:cNvSpPr>
                <a:spLocks noRot="1" noChangeAspect="1" noMove="1" noResize="1" noEditPoints="1" noAdjustHandles="1" noChangeArrowheads="1" noChangeShapeType="1" noTextEdit="1"/>
              </p:cNvSpPr>
              <p:nvPr/>
            </p:nvSpPr>
            <p:spPr>
              <a:xfrm>
                <a:off x="636269" y="4220325"/>
                <a:ext cx="10506076" cy="1883657"/>
              </a:xfrm>
              <a:prstGeom prst="rect">
                <a:avLst/>
              </a:prstGeom>
              <a:blipFill>
                <a:blip r:embed="rId3"/>
                <a:stretch>
                  <a:fillRect l="-580" r="-232" b="-4854"/>
                </a:stretch>
              </a:blipFill>
            </p:spPr>
            <p:txBody>
              <a:bodyPr/>
              <a:lstStyle/>
              <a:p>
                <a:r>
                  <a:rPr lang="fr-FR">
                    <a:noFill/>
                  </a:rPr>
                  <a:t> </a:t>
                </a:r>
              </a:p>
            </p:txBody>
          </p:sp>
        </mc:Fallback>
      </mc:AlternateContent>
      <p:sp>
        <p:nvSpPr>
          <p:cNvPr id="5" name="Rectangle : coins arrondis 4">
            <a:extLst>
              <a:ext uri="{FF2B5EF4-FFF2-40B4-BE49-F238E27FC236}">
                <a16:creationId xmlns:a16="http://schemas.microsoft.com/office/drawing/2014/main" id="{758DB187-B831-405E-88A8-6974D8406D3B}"/>
              </a:ext>
            </a:extLst>
          </p:cNvPr>
          <p:cNvSpPr/>
          <p:nvPr/>
        </p:nvSpPr>
        <p:spPr>
          <a:xfrm>
            <a:off x="467360" y="1443854"/>
            <a:ext cx="10267314" cy="2345322"/>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22305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s2_2019/83239-1">
            <a:extLst>
              <a:ext uri="{FF2B5EF4-FFF2-40B4-BE49-F238E27FC236}">
                <a16:creationId xmlns:a16="http://schemas.microsoft.com/office/drawing/2014/main" id="{80C5243C-6761-49A6-9079-BCC02B6249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791" t="19488" r="3153" b="52870"/>
          <a:stretch/>
        </p:blipFill>
        <p:spPr bwMode="auto">
          <a:xfrm>
            <a:off x="9124951" y="-70542"/>
            <a:ext cx="3067049" cy="3412092"/>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D3161D0-4E9F-4D06-9FB3-775DAA28147A}"/>
                  </a:ext>
                </a:extLst>
              </p:cNvPr>
              <p:cNvSpPr/>
              <p:nvPr/>
            </p:nvSpPr>
            <p:spPr>
              <a:xfrm>
                <a:off x="133350" y="202383"/>
                <a:ext cx="9267825" cy="1704569"/>
              </a:xfrm>
              <a:prstGeom prst="rect">
                <a:avLst/>
              </a:prstGeom>
            </p:spPr>
            <p:txBody>
              <a:bodyPr wrap="square">
                <a:spAutoFit/>
              </a:bodyPr>
              <a:lstStyle/>
              <a:p>
                <a:pPr>
                  <a:lnSpc>
                    <a:spcPct val="150000"/>
                  </a:lnSpc>
                  <a:spcAft>
                    <a:spcPts val="0"/>
                  </a:spcAft>
                </a:pPr>
                <a:r>
                  <a:rPr lang="fr-FR" b="1" dirty="0">
                    <a:solidFill>
                      <a:srgbClr val="538135"/>
                    </a:solidFill>
                    <a:latin typeface="Times New Roman" panose="02020603050405020304" pitchFamily="18" charset="0"/>
                    <a:ea typeface="Calibri" panose="020F0502020204030204" pitchFamily="34" charset="0"/>
                    <a:cs typeface="Times New Roman" panose="02020603050405020304" pitchFamily="18" charset="0"/>
                  </a:rPr>
                  <a:t>Exemples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dirty="0">
                    <a:solidFill>
                      <a:srgbClr val="000000"/>
                    </a:solidFill>
                    <a:latin typeface="Sitka Small" panose="02000505000000020004" pitchFamily="2" charset="0"/>
                    <a:ea typeface="Calibri" panose="020F0502020204030204" pitchFamily="34" charset="0"/>
                    <a:cs typeface="Arial" panose="020B0604020202020204" pitchFamily="34" charset="0"/>
                  </a:rPr>
                  <a:t>①</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On considère la fonction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𝑓</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définie sur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 ; 2]</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par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𝑓</m:t>
                    </m:r>
                    <m:d>
                      <m:d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d>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e>
                      <m: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La courbe représentative de la fonction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𝑓</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est la courbe d'équation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e>
                      <m: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tracée ci-contre. </a:t>
                </a:r>
              </a:p>
            </p:txBody>
          </p:sp>
        </mc:Choice>
        <mc:Fallback xmlns="">
          <p:sp>
            <p:nvSpPr>
              <p:cNvPr id="3" name="Rectangle 2">
                <a:extLst>
                  <a:ext uri="{FF2B5EF4-FFF2-40B4-BE49-F238E27FC236}">
                    <a16:creationId xmlns:a16="http://schemas.microsoft.com/office/drawing/2014/main" id="{6D3161D0-4E9F-4D06-9FB3-775DAA28147A}"/>
                  </a:ext>
                </a:extLst>
              </p:cNvPr>
              <p:cNvSpPr>
                <a:spLocks noRot="1" noChangeAspect="1" noMove="1" noResize="1" noEditPoints="1" noAdjustHandles="1" noChangeArrowheads="1" noChangeShapeType="1" noTextEdit="1"/>
              </p:cNvSpPr>
              <p:nvPr/>
            </p:nvSpPr>
            <p:spPr>
              <a:xfrm>
                <a:off x="133350" y="202383"/>
                <a:ext cx="9267825" cy="1704569"/>
              </a:xfrm>
              <a:prstGeom prst="rect">
                <a:avLst/>
              </a:prstGeom>
              <a:blipFill>
                <a:blip r:embed="rId3"/>
                <a:stretch>
                  <a:fillRect l="-592" b="-4643"/>
                </a:stretch>
              </a:blipFill>
            </p:spPr>
            <p:txBody>
              <a:bodyPr/>
              <a:lstStyle/>
              <a:p>
                <a:r>
                  <a:rPr lang="fr-FR">
                    <a:noFill/>
                  </a:rPr>
                  <a:t> </a:t>
                </a:r>
              </a:p>
            </p:txBody>
          </p:sp>
        </mc:Fallback>
      </mc:AlternateContent>
      <p:pic>
        <p:nvPicPr>
          <p:cNvPr id="4" name="Image 3" descr="ms2_2019/83239-1">
            <a:extLst>
              <a:ext uri="{FF2B5EF4-FFF2-40B4-BE49-F238E27FC236}">
                <a16:creationId xmlns:a16="http://schemas.microsoft.com/office/drawing/2014/main" id="{930DF3CE-8FF6-4116-9C19-D968AFB0C3A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0985" t="49304" r="7517" b="35011"/>
          <a:stretch/>
        </p:blipFill>
        <p:spPr bwMode="auto">
          <a:xfrm>
            <a:off x="9037956" y="3703956"/>
            <a:ext cx="3154044" cy="3154044"/>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A20EA84-B63E-4F75-BBC7-21FE89728469}"/>
                  </a:ext>
                </a:extLst>
              </p:cNvPr>
              <p:cNvSpPr/>
              <p:nvPr/>
            </p:nvSpPr>
            <p:spPr>
              <a:xfrm>
                <a:off x="133350" y="3697397"/>
                <a:ext cx="8228330" cy="1289071"/>
              </a:xfrm>
              <a:prstGeom prst="rect">
                <a:avLst/>
              </a:prstGeom>
            </p:spPr>
            <p:txBody>
              <a:bodyPr wrap="square">
                <a:spAutoFit/>
              </a:bodyPr>
              <a:lstStyle/>
              <a:p>
                <a:pPr>
                  <a:lnSpc>
                    <a:spcPct val="150000"/>
                  </a:lnSpc>
                  <a:spcAft>
                    <a:spcPts val="0"/>
                  </a:spcAft>
                </a:pPr>
                <a:r>
                  <a:rPr lang="fr-FR" dirty="0">
                    <a:solidFill>
                      <a:srgbClr val="000000"/>
                    </a:solidFill>
                    <a:latin typeface="Sitka Small" panose="02000505000000020004" pitchFamily="2" charset="0"/>
                    <a:ea typeface="Calibri" panose="020F0502020204030204" pitchFamily="34" charset="0"/>
                    <a:cs typeface="Arial" panose="020B0604020202020204" pitchFamily="34" charset="0"/>
                  </a:rPr>
                  <a:t>②</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Soit la fonction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h</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définie par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h</m:t>
                    </m:r>
                    <m:d>
                      <m:d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d>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=3−0,5</m:t>
                    </m:r>
                    <m:sSup>
                      <m:sSup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pour tout réel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On a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h</m:t>
                    </m:r>
                    <m:d>
                      <m:d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0</m:t>
                        </m:r>
                      </m:e>
                    </m:d>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=3−0,5×0²</m:t>
                    </m:r>
                  </m:oMath>
                </a14:m>
                <a:r>
                  <a:rPr lang="fr-FR"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donc le point de coordonnées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(0 ; 3)</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appartient à la courbe représentative </a:t>
                </a:r>
                <a14:m>
                  <m:oMath xmlns:m="http://schemas.openxmlformats.org/officeDocument/2006/math">
                    <m:sSub>
                      <m:sSub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𝒞</m:t>
                        </m:r>
                      </m:e>
                      <m:sub>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h</m:t>
                        </m:r>
                      </m:sub>
                    </m:sSub>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de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h</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Choice>
        <mc:Fallback xmlns="">
          <p:sp>
            <p:nvSpPr>
              <p:cNvPr id="7" name="Rectangle 6">
                <a:extLst>
                  <a:ext uri="{FF2B5EF4-FFF2-40B4-BE49-F238E27FC236}">
                    <a16:creationId xmlns:a16="http://schemas.microsoft.com/office/drawing/2014/main" id="{8A20EA84-B63E-4F75-BBC7-21FE89728469}"/>
                  </a:ext>
                </a:extLst>
              </p:cNvPr>
              <p:cNvSpPr>
                <a:spLocks noRot="1" noChangeAspect="1" noMove="1" noResize="1" noEditPoints="1" noAdjustHandles="1" noChangeArrowheads="1" noChangeShapeType="1" noTextEdit="1"/>
              </p:cNvSpPr>
              <p:nvPr/>
            </p:nvSpPr>
            <p:spPr>
              <a:xfrm>
                <a:off x="133350" y="3697397"/>
                <a:ext cx="8228330" cy="1289071"/>
              </a:xfrm>
              <a:prstGeom prst="rect">
                <a:avLst/>
              </a:prstGeom>
              <a:blipFill>
                <a:blip r:embed="rId4"/>
                <a:stretch>
                  <a:fillRect l="-667" b="-710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B8320879-9E69-48F8-B75C-9AA16D4B1F6F}"/>
                  </a:ext>
                </a:extLst>
              </p:cNvPr>
              <p:cNvSpPr/>
              <p:nvPr/>
            </p:nvSpPr>
            <p:spPr>
              <a:xfrm>
                <a:off x="133350" y="1973609"/>
                <a:ext cx="8991601" cy="1289071"/>
              </a:xfrm>
              <a:prstGeom prst="rect">
                <a:avLst/>
              </a:prstGeom>
            </p:spPr>
            <p:txBody>
              <a:bodyPr wrap="square">
                <a:spAutoFit/>
              </a:bodyPr>
              <a:lstStyle/>
              <a:p>
                <a:pPr>
                  <a:lnSpc>
                    <a:spcPct val="150000"/>
                  </a:lnSpc>
                  <a:spcAft>
                    <a:spcPts val="0"/>
                  </a:spcAft>
                </a:pP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𝑓</m:t>
                    </m:r>
                    <m:d>
                      <m:d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1−1</m:t>
                            </m:r>
                          </m:e>
                        </m:d>
                      </m:e>
                      <m: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−4=−4</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donc l'image de 1 est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 la courbe passe par le point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(1 ; −4)</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Le point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𝐵</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 ; 5)</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est sur la courbe.</a:t>
                </a:r>
              </a:p>
              <a:p>
                <a:pPr>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Cela veut dire que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𝑓</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 = 5</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Choice>
        <mc:Fallback xmlns="">
          <p:sp>
            <p:nvSpPr>
              <p:cNvPr id="10" name="Rectangle 9">
                <a:extLst>
                  <a:ext uri="{FF2B5EF4-FFF2-40B4-BE49-F238E27FC236}">
                    <a16:creationId xmlns:a16="http://schemas.microsoft.com/office/drawing/2014/main" id="{B8320879-9E69-48F8-B75C-9AA16D4B1F6F}"/>
                  </a:ext>
                </a:extLst>
              </p:cNvPr>
              <p:cNvSpPr>
                <a:spLocks noRot="1" noChangeAspect="1" noMove="1" noResize="1" noEditPoints="1" noAdjustHandles="1" noChangeArrowheads="1" noChangeShapeType="1" noTextEdit="1"/>
              </p:cNvSpPr>
              <p:nvPr/>
            </p:nvSpPr>
            <p:spPr>
              <a:xfrm>
                <a:off x="133350" y="1973609"/>
                <a:ext cx="8991601" cy="1289071"/>
              </a:xfrm>
              <a:prstGeom prst="rect">
                <a:avLst/>
              </a:prstGeom>
              <a:blipFill>
                <a:blip r:embed="rId5"/>
                <a:stretch>
                  <a:fillRect l="-610" r="-68" b="-710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6F1F8D6-57B2-4E9C-8053-69C9AA95AB78}"/>
                  </a:ext>
                </a:extLst>
              </p:cNvPr>
              <p:cNvSpPr/>
              <p:nvPr/>
            </p:nvSpPr>
            <p:spPr>
              <a:xfrm>
                <a:off x="133350" y="5085623"/>
                <a:ext cx="8904606" cy="1289071"/>
              </a:xfrm>
              <a:prstGeom prst="rect">
                <a:avLst/>
              </a:prstGeom>
            </p:spPr>
            <p:txBody>
              <a:bodyPr wrap="square">
                <a:spAutoFit/>
              </a:bodyPr>
              <a:lstStyle/>
              <a:p>
                <a:pPr>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On peut, de la même façon, calculer et consigner les coordonnées de plusieurs points dans un tableau.</a:t>
                </a:r>
              </a:p>
              <a:p>
                <a:pPr>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La courbe de la fonction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h</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passe par les points que l'on a obtenus.</a:t>
                </a:r>
              </a:p>
            </p:txBody>
          </p:sp>
        </mc:Choice>
        <mc:Fallback xmlns="">
          <p:sp>
            <p:nvSpPr>
              <p:cNvPr id="11" name="Rectangle 10">
                <a:extLst>
                  <a:ext uri="{FF2B5EF4-FFF2-40B4-BE49-F238E27FC236}">
                    <a16:creationId xmlns:a16="http://schemas.microsoft.com/office/drawing/2014/main" id="{B6F1F8D6-57B2-4E9C-8053-69C9AA95AB78}"/>
                  </a:ext>
                </a:extLst>
              </p:cNvPr>
              <p:cNvSpPr>
                <a:spLocks noRot="1" noChangeAspect="1" noMove="1" noResize="1" noEditPoints="1" noAdjustHandles="1" noChangeArrowheads="1" noChangeShapeType="1" noTextEdit="1"/>
              </p:cNvSpPr>
              <p:nvPr/>
            </p:nvSpPr>
            <p:spPr>
              <a:xfrm>
                <a:off x="133350" y="5085623"/>
                <a:ext cx="8904606" cy="1289071"/>
              </a:xfrm>
              <a:prstGeom prst="rect">
                <a:avLst/>
              </a:prstGeom>
              <a:blipFill>
                <a:blip r:embed="rId6"/>
                <a:stretch>
                  <a:fillRect l="-616" b="-6604"/>
                </a:stretch>
              </a:blipFill>
            </p:spPr>
            <p:txBody>
              <a:bodyPr/>
              <a:lstStyle/>
              <a:p>
                <a:r>
                  <a:rPr lang="fr-FR">
                    <a:noFill/>
                  </a:rPr>
                  <a:t> </a:t>
                </a:r>
              </a:p>
            </p:txBody>
          </p:sp>
        </mc:Fallback>
      </mc:AlternateContent>
    </p:spTree>
    <p:extLst>
      <p:ext uri="{BB962C8B-B14F-4D97-AF65-F5344CB8AC3E}">
        <p14:creationId xmlns:p14="http://schemas.microsoft.com/office/powerpoint/2010/main" val="3337692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fade">
                                      <p:cBhvr>
                                        <p:cTn id="49" dur="500"/>
                                        <p:tgtEl>
                                          <p:spTgt spid="7">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xEl>
                                              <p:pRg st="0" end="0"/>
                                            </p:txEl>
                                          </p:spTgt>
                                        </p:tgtEl>
                                        <p:attrNameLst>
                                          <p:attrName>style.visibility</p:attrName>
                                        </p:attrNameLst>
                                      </p:cBhvr>
                                      <p:to>
                                        <p:strVal val="visible"/>
                                      </p:to>
                                    </p:set>
                                    <p:animEffect transition="in" filter="fade">
                                      <p:cBhvr>
                                        <p:cTn id="54" dur="500"/>
                                        <p:tgtEl>
                                          <p:spTgt spid="11">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
                                            <p:txEl>
                                              <p:pRg st="1" end="1"/>
                                            </p:txEl>
                                          </p:spTgt>
                                        </p:tgtEl>
                                        <p:attrNameLst>
                                          <p:attrName>style.visibility</p:attrName>
                                        </p:attrNameLst>
                                      </p:cBhvr>
                                      <p:to>
                                        <p:strVal val="visible"/>
                                      </p:to>
                                    </p:set>
                                    <p:animEffect transition="in" filter="fade">
                                      <p:cBhvr>
                                        <p:cTn id="59"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s2_2019/83239-1">
            <a:extLst>
              <a:ext uri="{FF2B5EF4-FFF2-40B4-BE49-F238E27FC236}">
                <a16:creationId xmlns:a16="http://schemas.microsoft.com/office/drawing/2014/main" id="{89A6236F-DFB7-4EE6-974C-A3A67D1C57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365" t="68637" r="3046" b="8146"/>
          <a:stretch/>
        </p:blipFill>
        <p:spPr bwMode="auto">
          <a:xfrm>
            <a:off x="7515087" y="2555240"/>
            <a:ext cx="4676913" cy="430276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3DCEC14-B9C7-4F78-9DA7-0BF582163151}"/>
                  </a:ext>
                </a:extLst>
              </p:cNvPr>
              <p:cNvSpPr/>
              <p:nvPr/>
            </p:nvSpPr>
            <p:spPr>
              <a:xfrm>
                <a:off x="409573" y="452817"/>
                <a:ext cx="10401301" cy="1934376"/>
              </a:xfrm>
              <a:prstGeom prst="rect">
                <a:avLst/>
              </a:prstGeom>
            </p:spPr>
            <p:txBody>
              <a:bodyPr wrap="square">
                <a:spAutoFit/>
              </a:bodyPr>
              <a:lstStyle/>
              <a:p>
                <a:pPr>
                  <a:lnSpc>
                    <a:spcPct val="150000"/>
                  </a:lnSpc>
                  <a:spcAft>
                    <a:spcPts val="0"/>
                  </a:spcAft>
                </a:pPr>
                <a:r>
                  <a:rPr lang="fr-FR" sz="2000" dirty="0">
                    <a:solidFill>
                      <a:srgbClr val="000000"/>
                    </a:solidFill>
                    <a:latin typeface="Sitka Small" panose="02000505000000020004" pitchFamily="2" charset="0"/>
                    <a:ea typeface="Calibri" panose="020F0502020204030204" pitchFamily="34" charset="0"/>
                    <a:cs typeface="Arial" panose="020B0604020202020204" pitchFamily="34" charset="0"/>
                  </a:rPr>
                  <a:t>③</a:t>
                </a: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On peut résoudre de manière approchée une équation ou une inéquation en utilisant la courbe représentative d'une fonction. </a:t>
                </a:r>
              </a:p>
              <a:p>
                <a:pPr>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Par exemple, on considère une fonction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définie sur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[−1 ; 6]</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dont on donne ci-contre la courbe représentative </a:t>
                </a:r>
                <a14:m>
                  <m:oMath xmlns:m="http://schemas.openxmlformats.org/officeDocument/2006/math">
                    <m:sSub>
                      <m:sSub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𝒞</m:t>
                        </m:r>
                      </m:e>
                      <m:sub>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sub>
                    </m:sSub>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Choice>
        <mc:Fallback xmlns="">
          <p:sp>
            <p:nvSpPr>
              <p:cNvPr id="3" name="Rectangle 2">
                <a:extLst>
                  <a:ext uri="{FF2B5EF4-FFF2-40B4-BE49-F238E27FC236}">
                    <a16:creationId xmlns:a16="http://schemas.microsoft.com/office/drawing/2014/main" id="{C3DCEC14-B9C7-4F78-9DA7-0BF582163151}"/>
                  </a:ext>
                </a:extLst>
              </p:cNvPr>
              <p:cNvSpPr>
                <a:spLocks noRot="1" noChangeAspect="1" noMove="1" noResize="1" noEditPoints="1" noAdjustHandles="1" noChangeArrowheads="1" noChangeShapeType="1" noTextEdit="1"/>
              </p:cNvSpPr>
              <p:nvPr/>
            </p:nvSpPr>
            <p:spPr>
              <a:xfrm>
                <a:off x="409573" y="452817"/>
                <a:ext cx="10401301" cy="1934376"/>
              </a:xfrm>
              <a:prstGeom prst="rect">
                <a:avLst/>
              </a:prstGeom>
              <a:blipFill>
                <a:blip r:embed="rId3"/>
                <a:stretch>
                  <a:fillRect l="-586" b="-314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00311F7-7116-44D9-AB1F-C7ED20D4936D}"/>
                  </a:ext>
                </a:extLst>
              </p:cNvPr>
              <p:cNvSpPr/>
              <p:nvPr/>
            </p:nvSpPr>
            <p:spPr>
              <a:xfrm>
                <a:off x="409573" y="2729116"/>
                <a:ext cx="7219951" cy="1421992"/>
              </a:xfrm>
              <a:prstGeom prst="rect">
                <a:avLst/>
              </a:prstGeom>
            </p:spPr>
            <p:txBody>
              <a:bodyPr wrap="square">
                <a:spAutoFit/>
              </a:bodyPr>
              <a:lstStyle/>
              <a:p>
                <a:pPr>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De manière graphique : </a:t>
                </a:r>
              </a:p>
              <a:p>
                <a:pPr marL="342900" lvl="0" indent="-342900">
                  <a:lnSpc>
                    <a:spcPct val="150000"/>
                  </a:lnSpc>
                  <a:spcAft>
                    <a:spcPts val="0"/>
                  </a:spcAft>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les solutions de l'équation </a:t>
                </a:r>
                <a14:m>
                  <m:oMath xmlns:m="http://schemas.openxmlformats.org/officeDocument/2006/math">
                    <m:r>
                      <a:rPr lang="fr-FR" sz="2000" i="1">
                        <a:latin typeface="Cambria Math" panose="02040503050406030204" pitchFamily="18" charset="0"/>
                        <a:ea typeface="Calibri" panose="020F0502020204030204" pitchFamily="34" charset="0"/>
                      </a:rPr>
                      <m:t>𝑓</m:t>
                    </m:r>
                    <m:r>
                      <a:rPr lang="fr-FR" sz="2000" i="1">
                        <a:latin typeface="Cambria Math" panose="02040503050406030204" pitchFamily="18" charset="0"/>
                        <a:ea typeface="Calibri" panose="020F0502020204030204" pitchFamily="34" charset="0"/>
                      </a:rPr>
                      <m:t>(</m:t>
                    </m:r>
                    <m:r>
                      <a:rPr lang="fr-FR" sz="2000" i="1">
                        <a:latin typeface="Cambria Math" panose="02040503050406030204" pitchFamily="18" charset="0"/>
                        <a:ea typeface="Calibri" panose="020F0502020204030204" pitchFamily="34" charset="0"/>
                      </a:rPr>
                      <m:t>𝑥</m:t>
                    </m:r>
                    <m:r>
                      <a:rPr lang="fr-FR" sz="2000" i="1">
                        <a:latin typeface="Cambria Math" panose="02040503050406030204" pitchFamily="18" charset="0"/>
                        <a:ea typeface="Calibri" panose="020F0502020204030204" pitchFamily="34" charset="0"/>
                      </a:rPr>
                      <m:t>) = 2</m:t>
                    </m:r>
                  </m:oMath>
                </a14:m>
                <a:r>
                  <a:rPr lang="fr-FR" sz="2000" dirty="0">
                    <a:latin typeface="Times New Roman" panose="02020603050405020304" pitchFamily="18" charset="0"/>
                    <a:ea typeface="Calibri" panose="020F0502020204030204" pitchFamily="34" charset="0"/>
                  </a:rPr>
                  <a:t> sont 1 et 4;</a:t>
                </a:r>
              </a:p>
              <a:p>
                <a:pPr marL="342900" lvl="0" indent="-342900">
                  <a:lnSpc>
                    <a:spcPct val="150000"/>
                  </a:lnSpc>
                  <a:spcAft>
                    <a:spcPts val="0"/>
                  </a:spcAft>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l'ensemble des solutions de l’inéquation </a:t>
                </a:r>
                <a14:m>
                  <m:oMath xmlns:m="http://schemas.openxmlformats.org/officeDocument/2006/math">
                    <m:r>
                      <a:rPr lang="fr-FR" sz="2000" i="1">
                        <a:latin typeface="Cambria Math" panose="02040503050406030204" pitchFamily="18" charset="0"/>
                        <a:ea typeface="Calibri" panose="020F0502020204030204" pitchFamily="34" charset="0"/>
                      </a:rPr>
                      <m:t>𝑓</m:t>
                    </m:r>
                    <m:d>
                      <m:dPr>
                        <m:ctrlPr>
                          <a:rPr lang="fr-FR" sz="2000" i="1">
                            <a:latin typeface="Cambria Math" panose="02040503050406030204" pitchFamily="18" charset="0"/>
                            <a:ea typeface="Calibri" panose="020F0502020204030204" pitchFamily="34" charset="0"/>
                          </a:rPr>
                        </m:ctrlPr>
                      </m:dPr>
                      <m:e>
                        <m:r>
                          <a:rPr lang="fr-FR" sz="2000" i="1">
                            <a:latin typeface="Cambria Math" panose="02040503050406030204" pitchFamily="18" charset="0"/>
                            <a:ea typeface="Calibri" panose="020F0502020204030204" pitchFamily="34" charset="0"/>
                          </a:rPr>
                          <m:t>𝑥</m:t>
                        </m:r>
                      </m:e>
                    </m:d>
                    <m:r>
                      <a:rPr lang="fr-FR" sz="2000" i="1">
                        <a:latin typeface="Cambria Math" panose="02040503050406030204" pitchFamily="18" charset="0"/>
                        <a:ea typeface="Calibri" panose="020F0502020204030204" pitchFamily="34" charset="0"/>
                      </a:rPr>
                      <m:t>≤2</m:t>
                    </m:r>
                  </m:oMath>
                </a14:m>
                <a:r>
                  <a:rPr lang="fr-FR" sz="2000" dirty="0">
                    <a:latin typeface="Times New Roman" panose="02020603050405020304" pitchFamily="18" charset="0"/>
                    <a:ea typeface="Calibri" panose="020F0502020204030204" pitchFamily="34" charset="0"/>
                  </a:rPr>
                  <a:t> est </a:t>
                </a:r>
                <a14:m>
                  <m:oMath xmlns:m="http://schemas.openxmlformats.org/officeDocument/2006/math">
                    <m:r>
                      <a:rPr lang="fr-FR" sz="2000" i="1">
                        <a:latin typeface="Cambria Math" panose="02040503050406030204" pitchFamily="18" charset="0"/>
                        <a:ea typeface="Calibri" panose="020F0502020204030204" pitchFamily="34" charset="0"/>
                      </a:rPr>
                      <m:t>𝑆</m:t>
                    </m:r>
                    <m:r>
                      <a:rPr lang="fr-FR" sz="2000" i="1">
                        <a:latin typeface="Cambria Math" panose="02040503050406030204" pitchFamily="18" charset="0"/>
                        <a:ea typeface="Calibri" panose="020F0502020204030204" pitchFamily="34" charset="0"/>
                      </a:rPr>
                      <m:t>=</m:t>
                    </m:r>
                    <m:d>
                      <m:dPr>
                        <m:begChr m:val="["/>
                        <m:endChr m:val="]"/>
                        <m:ctrlPr>
                          <a:rPr lang="fr-FR" sz="2000" i="1">
                            <a:latin typeface="Cambria Math" panose="02040503050406030204" pitchFamily="18" charset="0"/>
                            <a:ea typeface="Calibri" panose="020F0502020204030204" pitchFamily="34" charset="0"/>
                          </a:rPr>
                        </m:ctrlPr>
                      </m:dPr>
                      <m:e>
                        <m:r>
                          <a:rPr lang="fr-FR" sz="2000" i="1">
                            <a:latin typeface="Cambria Math" panose="02040503050406030204" pitchFamily="18" charset="0"/>
                            <a:ea typeface="Calibri" panose="020F0502020204030204" pitchFamily="34" charset="0"/>
                          </a:rPr>
                          <m:t>1 ;4</m:t>
                        </m:r>
                      </m:e>
                    </m:d>
                  </m:oMath>
                </a14:m>
                <a:endParaRPr lang="fr-FR" sz="2000" dirty="0">
                  <a:latin typeface="Times New Roman" panose="02020603050405020304" pitchFamily="18" charset="0"/>
                  <a:ea typeface="Calibri" panose="020F0502020204030204" pitchFamily="34" charset="0"/>
                </a:endParaRPr>
              </a:p>
            </p:txBody>
          </p:sp>
        </mc:Choice>
        <mc:Fallback xmlns="">
          <p:sp>
            <p:nvSpPr>
              <p:cNvPr id="4" name="Rectangle 3">
                <a:extLst>
                  <a:ext uri="{FF2B5EF4-FFF2-40B4-BE49-F238E27FC236}">
                    <a16:creationId xmlns:a16="http://schemas.microsoft.com/office/drawing/2014/main" id="{300311F7-7116-44D9-AB1F-C7ED20D4936D}"/>
                  </a:ext>
                </a:extLst>
              </p:cNvPr>
              <p:cNvSpPr>
                <a:spLocks noRot="1" noChangeAspect="1" noMove="1" noResize="1" noEditPoints="1" noAdjustHandles="1" noChangeArrowheads="1" noChangeShapeType="1" noTextEdit="1"/>
              </p:cNvSpPr>
              <p:nvPr/>
            </p:nvSpPr>
            <p:spPr>
              <a:xfrm>
                <a:off x="409573" y="2729116"/>
                <a:ext cx="7219951" cy="1421992"/>
              </a:xfrm>
              <a:prstGeom prst="rect">
                <a:avLst/>
              </a:prstGeom>
              <a:blipFill>
                <a:blip r:embed="rId4"/>
                <a:stretch>
                  <a:fillRect l="-844" b="-6867"/>
                </a:stretch>
              </a:blipFill>
            </p:spPr>
            <p:txBody>
              <a:bodyPr/>
              <a:lstStyle/>
              <a:p>
                <a:r>
                  <a:rPr lang="fr-FR">
                    <a:noFill/>
                  </a:rPr>
                  <a:t> </a:t>
                </a:r>
              </a:p>
            </p:txBody>
          </p:sp>
        </mc:Fallback>
      </mc:AlternateContent>
    </p:spTree>
    <p:extLst>
      <p:ext uri="{BB962C8B-B14F-4D97-AF65-F5344CB8AC3E}">
        <p14:creationId xmlns:p14="http://schemas.microsoft.com/office/powerpoint/2010/main" val="1250202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s2_2019/83253-1">
            <a:extLst>
              <a:ext uri="{FF2B5EF4-FFF2-40B4-BE49-F238E27FC236}">
                <a16:creationId xmlns:a16="http://schemas.microsoft.com/office/drawing/2014/main" id="{B7E01FCD-5D0C-457A-8E4C-8983EED130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2084"/>
          <a:stretch/>
        </p:blipFill>
        <p:spPr bwMode="auto">
          <a:xfrm>
            <a:off x="19700" y="0"/>
            <a:ext cx="12333571" cy="35575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s2_2019/83253-1">
            <a:extLst>
              <a:ext uri="{FF2B5EF4-FFF2-40B4-BE49-F238E27FC236}">
                <a16:creationId xmlns:a16="http://schemas.microsoft.com/office/drawing/2014/main" id="{7492AC29-E11E-4C07-9D92-B5D2268D28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58" t="31806" r="52858" b="47500"/>
          <a:stretch/>
        </p:blipFill>
        <p:spPr bwMode="auto">
          <a:xfrm>
            <a:off x="4057649" y="3600450"/>
            <a:ext cx="4257675" cy="325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732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s2_2019/83257-1">
            <a:extLst>
              <a:ext uri="{FF2B5EF4-FFF2-40B4-BE49-F238E27FC236}">
                <a16:creationId xmlns:a16="http://schemas.microsoft.com/office/drawing/2014/main" id="{59260637-AFB3-4979-B132-730D586C83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040" b="80074"/>
          <a:stretch/>
        </p:blipFill>
        <p:spPr bwMode="auto">
          <a:xfrm>
            <a:off x="0" y="0"/>
            <a:ext cx="9757224" cy="31699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s2_2019/83257-1">
            <a:extLst>
              <a:ext uri="{FF2B5EF4-FFF2-40B4-BE49-F238E27FC236}">
                <a16:creationId xmlns:a16="http://schemas.microsoft.com/office/drawing/2014/main" id="{BB655B91-E771-4E53-9525-22252B5BEF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313" t="5704" r="3280" b="74370"/>
          <a:stretch/>
        </p:blipFill>
        <p:spPr bwMode="auto">
          <a:xfrm>
            <a:off x="7036914" y="3169920"/>
            <a:ext cx="5155086" cy="368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776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s2_2019/83257-1">
            <a:extLst>
              <a:ext uri="{FF2B5EF4-FFF2-40B4-BE49-F238E27FC236}">
                <a16:creationId xmlns:a16="http://schemas.microsoft.com/office/drawing/2014/main" id="{BD30B859-F6C7-4A3C-98EA-74D08F01BD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99" t="26181" r="50005" b="39163"/>
          <a:stretch/>
        </p:blipFill>
        <p:spPr bwMode="auto">
          <a:xfrm>
            <a:off x="0" y="0"/>
            <a:ext cx="4206240" cy="34825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s2_2019/83257-1">
            <a:extLst>
              <a:ext uri="{FF2B5EF4-FFF2-40B4-BE49-F238E27FC236}">
                <a16:creationId xmlns:a16="http://schemas.microsoft.com/office/drawing/2014/main" id="{2A9B6D2D-03B4-4DD7-848A-95913E4AAC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312" t="62749" r="3939" b="2369"/>
          <a:stretch/>
        </p:blipFill>
        <p:spPr bwMode="auto">
          <a:xfrm>
            <a:off x="8415416" y="3493802"/>
            <a:ext cx="3776584" cy="33641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s2_2019/83257-1">
            <a:extLst>
              <a:ext uri="{FF2B5EF4-FFF2-40B4-BE49-F238E27FC236}">
                <a16:creationId xmlns:a16="http://schemas.microsoft.com/office/drawing/2014/main" id="{F32A4B37-FE8B-4AD1-BFE3-BD129169B6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084" t="26181" r="3939" b="39163"/>
          <a:stretch/>
        </p:blipFill>
        <p:spPr bwMode="auto">
          <a:xfrm>
            <a:off x="4429760" y="0"/>
            <a:ext cx="3985656"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s2_2019/83257-1">
            <a:extLst>
              <a:ext uri="{FF2B5EF4-FFF2-40B4-BE49-F238E27FC236}">
                <a16:creationId xmlns:a16="http://schemas.microsoft.com/office/drawing/2014/main" id="{B55A2420-34BC-4D63-B86A-2F2BA56D57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99" t="60949" r="47548" b="2369"/>
          <a:stretch/>
        </p:blipFill>
        <p:spPr bwMode="auto">
          <a:xfrm>
            <a:off x="4300616" y="3545840"/>
            <a:ext cx="3982720" cy="331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399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s2_2019/83234-1">
            <a:extLst>
              <a:ext uri="{FF2B5EF4-FFF2-40B4-BE49-F238E27FC236}">
                <a16:creationId xmlns:a16="http://schemas.microsoft.com/office/drawing/2014/main" id="{41C65313-CB29-45D6-A336-483F84961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8839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424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8E6D93-856B-4FE1-AECE-6E9E2705085C}"/>
              </a:ext>
            </a:extLst>
          </p:cNvPr>
          <p:cNvSpPr/>
          <p:nvPr/>
        </p:nvSpPr>
        <p:spPr>
          <a:xfrm>
            <a:off x="238125" y="197227"/>
            <a:ext cx="6096000" cy="522259"/>
          </a:xfrm>
          <a:prstGeom prst="rect">
            <a:avLst/>
          </a:prstGeom>
        </p:spPr>
        <p:txBody>
          <a:bodyPr>
            <a:spAutoFit/>
          </a:bodyPr>
          <a:lstStyle/>
          <a:p>
            <a:pPr marL="571500" lvl="0" indent="-571500">
              <a:lnSpc>
                <a:spcPct val="107000"/>
              </a:lnSpc>
              <a:spcAft>
                <a:spcPts val="0"/>
              </a:spcAft>
              <a:buFont typeface="+mj-lt"/>
              <a:buAutoNum type="romanUcPeriod" startAt="3"/>
            </a:pPr>
            <a:r>
              <a:rPr lang="fr-FR" sz="2800" b="1" dirty="0">
                <a:solidFill>
                  <a:srgbClr val="FF0000"/>
                </a:solidFill>
                <a:latin typeface="Times New Roman" panose="02020603050405020304" pitchFamily="18" charset="0"/>
                <a:ea typeface="Calibri" panose="020F0502020204030204" pitchFamily="34" charset="0"/>
              </a:rPr>
              <a:t>Fonction paire et fonction impaire </a:t>
            </a:r>
            <a:endParaRPr lang="fr-FR"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4D442AE-CAB2-4974-AE11-A5B337329EB4}"/>
                  </a:ext>
                </a:extLst>
              </p:cNvPr>
              <p:cNvSpPr/>
              <p:nvPr/>
            </p:nvSpPr>
            <p:spPr>
              <a:xfrm>
                <a:off x="876299" y="902179"/>
                <a:ext cx="10010775" cy="1289071"/>
              </a:xfrm>
              <a:prstGeom prst="rect">
                <a:avLst/>
              </a:prstGeom>
            </p:spPr>
            <p:txBody>
              <a:bodyPr wrap="square">
                <a:spAutoFit/>
              </a:bodyPr>
              <a:lstStyle/>
              <a:p>
                <a:pPr>
                  <a:lnSpc>
                    <a:spcPct val="150000"/>
                  </a:lnSpc>
                  <a:spcAft>
                    <a:spcPts val="0"/>
                  </a:spcAft>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Définition - Ensemble symétrique par rapport à 0</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449580">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Un ensemble de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ℝ</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(par exemple un intervalle) est dit symétrique par rapport à 0 si, pour tout nombre </a:t>
                </a:r>
              </a:p>
              <a:p>
                <a:pPr marL="449580">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de l'ensemble, son opposé appartient à l'ensemble. </a:t>
                </a:r>
              </a:p>
            </p:txBody>
          </p:sp>
        </mc:Choice>
        <mc:Fallback xmlns="">
          <p:sp>
            <p:nvSpPr>
              <p:cNvPr id="3" name="Rectangle 2">
                <a:extLst>
                  <a:ext uri="{FF2B5EF4-FFF2-40B4-BE49-F238E27FC236}">
                    <a16:creationId xmlns:a16="http://schemas.microsoft.com/office/drawing/2014/main" id="{A4D442AE-CAB2-4974-AE11-A5B337329EB4}"/>
                  </a:ext>
                </a:extLst>
              </p:cNvPr>
              <p:cNvSpPr>
                <a:spLocks noRot="1" noChangeAspect="1" noMove="1" noResize="1" noEditPoints="1" noAdjustHandles="1" noChangeArrowheads="1" noChangeShapeType="1" noTextEdit="1"/>
              </p:cNvSpPr>
              <p:nvPr/>
            </p:nvSpPr>
            <p:spPr>
              <a:xfrm>
                <a:off x="876299" y="902179"/>
                <a:ext cx="10010775" cy="1289071"/>
              </a:xfrm>
              <a:prstGeom prst="rect">
                <a:avLst/>
              </a:prstGeom>
              <a:blipFill>
                <a:blip r:embed="rId2"/>
                <a:stretch>
                  <a:fillRect l="-548" b="-7109"/>
                </a:stretch>
              </a:blipFill>
            </p:spPr>
            <p:txBody>
              <a:bodyPr/>
              <a:lstStyle/>
              <a:p>
                <a:r>
                  <a:rPr lang="fr-FR">
                    <a:noFill/>
                  </a:rPr>
                  <a:t> </a:t>
                </a:r>
              </a:p>
            </p:txBody>
          </p:sp>
        </mc:Fallback>
      </mc:AlternateContent>
      <p:pic>
        <p:nvPicPr>
          <p:cNvPr id="4" name="Image 3" descr="ms2_2019/83240-1">
            <a:extLst>
              <a:ext uri="{FF2B5EF4-FFF2-40B4-BE49-F238E27FC236}">
                <a16:creationId xmlns:a16="http://schemas.microsoft.com/office/drawing/2014/main" id="{A0F81AB8-0D45-4AD2-82BB-E1E1777759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0808" t="62587" b="7556"/>
          <a:stretch/>
        </p:blipFill>
        <p:spPr bwMode="auto">
          <a:xfrm>
            <a:off x="7334250" y="2578779"/>
            <a:ext cx="4526287" cy="1289071"/>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9EF48B7-6E62-4FAB-93B0-BE91D0DA6A34}"/>
                  </a:ext>
                </a:extLst>
              </p:cNvPr>
              <p:cNvSpPr/>
              <p:nvPr/>
            </p:nvSpPr>
            <p:spPr>
              <a:xfrm>
                <a:off x="342899" y="2520496"/>
                <a:ext cx="6896101" cy="1554208"/>
              </a:xfrm>
              <a:prstGeom prst="rect">
                <a:avLst/>
              </a:prstGeom>
            </p:spPr>
            <p:txBody>
              <a:bodyPr wrap="square">
                <a:spAutoFit/>
              </a:bodyPr>
              <a:lstStyle/>
              <a:p>
                <a:pPr>
                  <a:lnSpc>
                    <a:spcPct val="107000"/>
                  </a:lnSpc>
                  <a:spcAft>
                    <a:spcPts val="0"/>
                  </a:spcAft>
                </a:pPr>
                <a:r>
                  <a:rPr lang="fr-FR" b="1" dirty="0">
                    <a:solidFill>
                      <a:srgbClr val="538135"/>
                    </a:solidFill>
                    <a:latin typeface="Times New Roman" panose="02020603050405020304" pitchFamily="18" charset="0"/>
                    <a:ea typeface="Calibri" panose="020F0502020204030204" pitchFamily="34" charset="0"/>
                    <a:cs typeface="Times New Roman" panose="02020603050405020304" pitchFamily="18" charset="0"/>
                  </a:rPr>
                  <a:t>Exemples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L'intervalle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[−5 ; 5]</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est symétrique par rapport à 0. </a:t>
                </a: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L'intervalle</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 [−4 ; 3]</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n'est pas symétrique par rapport à 0 (par exemple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est dans l’intervalle mais pas son opposé qui est 4). </a:t>
                </a: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Choice>
        <mc:Fallback xmlns="">
          <p:sp>
            <p:nvSpPr>
              <p:cNvPr id="5" name="Rectangle 4">
                <a:extLst>
                  <a:ext uri="{FF2B5EF4-FFF2-40B4-BE49-F238E27FC236}">
                    <a16:creationId xmlns:a16="http://schemas.microsoft.com/office/drawing/2014/main" id="{A9EF48B7-6E62-4FAB-93B0-BE91D0DA6A34}"/>
                  </a:ext>
                </a:extLst>
              </p:cNvPr>
              <p:cNvSpPr>
                <a:spLocks noRot="1" noChangeAspect="1" noMove="1" noResize="1" noEditPoints="1" noAdjustHandles="1" noChangeArrowheads="1" noChangeShapeType="1" noTextEdit="1"/>
              </p:cNvSpPr>
              <p:nvPr/>
            </p:nvSpPr>
            <p:spPr>
              <a:xfrm>
                <a:off x="342899" y="2520496"/>
                <a:ext cx="6896101" cy="1554208"/>
              </a:xfrm>
              <a:prstGeom prst="rect">
                <a:avLst/>
              </a:prstGeom>
              <a:blipFill>
                <a:blip r:embed="rId4"/>
                <a:stretch>
                  <a:fillRect l="-707" t="-196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F893977-A82E-4E7F-B30D-A2F4DD9F3F5D}"/>
                  </a:ext>
                </a:extLst>
              </p:cNvPr>
              <p:cNvSpPr/>
              <p:nvPr/>
            </p:nvSpPr>
            <p:spPr>
              <a:xfrm>
                <a:off x="790573" y="4204999"/>
                <a:ext cx="10010775" cy="1289071"/>
              </a:xfrm>
              <a:prstGeom prst="rect">
                <a:avLst/>
              </a:prstGeom>
            </p:spPr>
            <p:txBody>
              <a:bodyPr wrap="square">
                <a:spAutoFit/>
              </a:bodyPr>
              <a:lstStyle/>
              <a:p>
                <a:pPr>
                  <a:lnSpc>
                    <a:spcPct val="150000"/>
                  </a:lnSpc>
                  <a:spcAft>
                    <a:spcPts val="0"/>
                  </a:spcAft>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Définition - Fonction paire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449580">
                  <a:lnSpc>
                    <a:spcPct val="150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Une fonction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𝑓</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définie sur un ensemble de définition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symétrique par rapport à 0, est dite paire si, pour tout réel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a:t>
                </a:r>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on a</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Choice>
        <mc:Fallback xmlns="">
          <p:sp>
            <p:nvSpPr>
              <p:cNvPr id="6" name="Rectangle 5">
                <a:extLst>
                  <a:ext uri="{FF2B5EF4-FFF2-40B4-BE49-F238E27FC236}">
                    <a16:creationId xmlns:a16="http://schemas.microsoft.com/office/drawing/2014/main" id="{4F893977-A82E-4E7F-B30D-A2F4DD9F3F5D}"/>
                  </a:ext>
                </a:extLst>
              </p:cNvPr>
              <p:cNvSpPr>
                <a:spLocks noRot="1" noChangeAspect="1" noMove="1" noResize="1" noEditPoints="1" noAdjustHandles="1" noChangeArrowheads="1" noChangeShapeType="1" noTextEdit="1"/>
              </p:cNvSpPr>
              <p:nvPr/>
            </p:nvSpPr>
            <p:spPr>
              <a:xfrm>
                <a:off x="790573" y="4204999"/>
                <a:ext cx="10010775" cy="1289071"/>
              </a:xfrm>
              <a:prstGeom prst="rect">
                <a:avLst/>
              </a:prstGeom>
              <a:blipFill>
                <a:blip r:embed="rId5"/>
                <a:stretch>
                  <a:fillRect l="-548" b="-7109"/>
                </a:stretch>
              </a:blipFill>
            </p:spPr>
            <p:txBody>
              <a:bodyPr/>
              <a:lstStyle/>
              <a:p>
                <a:r>
                  <a:rPr lang="fr-FR">
                    <a:noFill/>
                  </a:rPr>
                  <a:t> </a:t>
                </a:r>
              </a:p>
            </p:txBody>
          </p:sp>
        </mc:Fallback>
      </mc:AlternateContent>
      <p:sp>
        <p:nvSpPr>
          <p:cNvPr id="7" name="Rectangle 6">
            <a:extLst>
              <a:ext uri="{FF2B5EF4-FFF2-40B4-BE49-F238E27FC236}">
                <a16:creationId xmlns:a16="http://schemas.microsoft.com/office/drawing/2014/main" id="{F126DE83-3DF7-4C49-96D1-4E2478299F2D}"/>
              </a:ext>
            </a:extLst>
          </p:cNvPr>
          <p:cNvSpPr/>
          <p:nvPr/>
        </p:nvSpPr>
        <p:spPr>
          <a:xfrm>
            <a:off x="790573" y="5683434"/>
            <a:ext cx="10496550" cy="873572"/>
          </a:xfrm>
          <a:prstGeom prst="rect">
            <a:avLst/>
          </a:prstGeom>
        </p:spPr>
        <p:txBody>
          <a:bodyPr wrap="square">
            <a:spAutoFit/>
          </a:bodyPr>
          <a:lstStyle/>
          <a:p>
            <a:pPr>
              <a:lnSpc>
                <a:spcPct val="150000"/>
              </a:lnSpc>
              <a:spcAft>
                <a:spcPts val="0"/>
              </a:spcAft>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Propriété - Symétrie de la courbe d'une fonction paire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449580">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La courbe représentative d'une fonction paire est symétrique par rapport à l'axe des ordonnées. </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FD89D12-6C72-451A-954B-7FED457184ED}"/>
                  </a:ext>
                </a:extLst>
              </p:cNvPr>
              <p:cNvSpPr/>
              <p:nvPr/>
            </p:nvSpPr>
            <p:spPr>
              <a:xfrm>
                <a:off x="3915672" y="5124738"/>
                <a:ext cx="1731756" cy="369332"/>
              </a:xfrm>
              <a:prstGeom prst="rect">
                <a:avLst/>
              </a:prstGeom>
            </p:spPr>
            <p:txBody>
              <a:bodyPr wrap="none">
                <a:spAutoFit/>
              </a:bodyPr>
              <a:lstStyle/>
              <a:p>
                <a14:m>
                  <m:oMath xmlns:m="http://schemas.openxmlformats.org/officeDocument/2006/math">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𝑓</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 </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𝑓</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p>
            </p:txBody>
          </p:sp>
        </mc:Choice>
        <mc:Fallback xmlns="">
          <p:sp>
            <p:nvSpPr>
              <p:cNvPr id="8" name="Rectangle 7">
                <a:extLst>
                  <a:ext uri="{FF2B5EF4-FFF2-40B4-BE49-F238E27FC236}">
                    <a16:creationId xmlns:a16="http://schemas.microsoft.com/office/drawing/2014/main" id="{EFD89D12-6C72-451A-954B-7FED457184ED}"/>
                  </a:ext>
                </a:extLst>
              </p:cNvPr>
              <p:cNvSpPr>
                <a:spLocks noRot="1" noChangeAspect="1" noMove="1" noResize="1" noEditPoints="1" noAdjustHandles="1" noChangeArrowheads="1" noChangeShapeType="1" noTextEdit="1"/>
              </p:cNvSpPr>
              <p:nvPr/>
            </p:nvSpPr>
            <p:spPr>
              <a:xfrm>
                <a:off x="3915672" y="5124738"/>
                <a:ext cx="1731756" cy="369332"/>
              </a:xfrm>
              <a:prstGeom prst="rect">
                <a:avLst/>
              </a:prstGeom>
              <a:blipFill>
                <a:blip r:embed="rId6"/>
                <a:stretch>
                  <a:fillRect l="-1056" t="-11667" r="-2465" b="-25000"/>
                </a:stretch>
              </a:blipFill>
            </p:spPr>
            <p:txBody>
              <a:bodyPr/>
              <a:lstStyle/>
              <a:p>
                <a:r>
                  <a:rPr lang="fr-FR">
                    <a:noFill/>
                  </a:rPr>
                  <a:t> </a:t>
                </a:r>
              </a:p>
            </p:txBody>
          </p:sp>
        </mc:Fallback>
      </mc:AlternateContent>
      <p:sp>
        <p:nvSpPr>
          <p:cNvPr id="9" name="Rectangle : coins arrondis 8">
            <a:extLst>
              <a:ext uri="{FF2B5EF4-FFF2-40B4-BE49-F238E27FC236}">
                <a16:creationId xmlns:a16="http://schemas.microsoft.com/office/drawing/2014/main" id="{97184B92-F535-44A5-9229-9C24CB6C4AF5}"/>
              </a:ext>
            </a:extLst>
          </p:cNvPr>
          <p:cNvSpPr/>
          <p:nvPr/>
        </p:nvSpPr>
        <p:spPr>
          <a:xfrm>
            <a:off x="790572" y="902179"/>
            <a:ext cx="10010776" cy="128116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26B46176-A7EF-4039-ACEC-69AFD9E83C99}"/>
              </a:ext>
            </a:extLst>
          </p:cNvPr>
          <p:cNvSpPr/>
          <p:nvPr/>
        </p:nvSpPr>
        <p:spPr>
          <a:xfrm>
            <a:off x="790571" y="4264068"/>
            <a:ext cx="9796149" cy="1230002"/>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B508D027-9334-48F0-9F8B-A241FA0F2F06}"/>
              </a:ext>
            </a:extLst>
          </p:cNvPr>
          <p:cNvSpPr/>
          <p:nvPr/>
        </p:nvSpPr>
        <p:spPr>
          <a:xfrm>
            <a:off x="790571" y="5683434"/>
            <a:ext cx="9247509" cy="873572"/>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28438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fade">
                                      <p:cBhvr>
                                        <p:cTn id="46" dur="500"/>
                                        <p:tgtEl>
                                          <p:spTgt spid="5">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 calcmode="lin" valueType="num">
                                      <p:cBhvr additive="base">
                                        <p:cTn id="5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fade">
                                      <p:cBhvr>
                                        <p:cTn id="57" dur="500"/>
                                        <p:tgtEl>
                                          <p:spTgt spid="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fltVal val="0"/>
                                          </p:val>
                                        </p:tav>
                                        <p:tav tm="100000">
                                          <p:val>
                                            <p:strVal val="#ppt_h"/>
                                          </p:val>
                                        </p:tav>
                                      </p:tavLst>
                                    </p:anim>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7">
                                            <p:txEl>
                                              <p:pRg st="0" end="0"/>
                                            </p:txEl>
                                          </p:spTgt>
                                        </p:tgtEl>
                                        <p:attrNameLst>
                                          <p:attrName>style.visibility</p:attrName>
                                        </p:attrNameLst>
                                      </p:cBhvr>
                                      <p:to>
                                        <p:strVal val="visible"/>
                                      </p:to>
                                    </p:set>
                                    <p:anim calcmode="lin" valueType="num">
                                      <p:cBhvr additive="base">
                                        <p:cTn id="7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7">
                                            <p:txEl>
                                              <p:pRg st="1" end="1"/>
                                            </p:txEl>
                                          </p:spTgt>
                                        </p:tgtEl>
                                        <p:attrNameLst>
                                          <p:attrName>style.visibility</p:attrName>
                                        </p:attrNameLst>
                                      </p:cBhvr>
                                      <p:to>
                                        <p:strVal val="visible"/>
                                      </p:to>
                                    </p:set>
                                    <p:animEffect transition="in" filter="fade">
                                      <p:cBhvr>
                                        <p:cTn id="82" dur="500"/>
                                        <p:tgtEl>
                                          <p:spTgt spid="7">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1000"/>
                                        <p:tgtEl>
                                          <p:spTgt spid="11"/>
                                        </p:tgtEl>
                                      </p:cBhvr>
                                    </p:animEffect>
                                    <p:anim calcmode="lin" valueType="num">
                                      <p:cBhvr>
                                        <p:cTn id="88" dur="1000" fill="hold"/>
                                        <p:tgtEl>
                                          <p:spTgt spid="11"/>
                                        </p:tgtEl>
                                        <p:attrNameLst>
                                          <p:attrName>ppt_x</p:attrName>
                                        </p:attrNameLst>
                                      </p:cBhvr>
                                      <p:tavLst>
                                        <p:tav tm="0">
                                          <p:val>
                                            <p:strVal val="#ppt_x"/>
                                          </p:val>
                                        </p:tav>
                                        <p:tav tm="100000">
                                          <p:val>
                                            <p:strVal val="#ppt_x"/>
                                          </p:val>
                                        </p:tav>
                                      </p:tavLst>
                                    </p:anim>
                                    <p:anim calcmode="lin" valueType="num">
                                      <p:cBhvr>
                                        <p:cTn id="8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ms2_2019/83229-1">
            <a:extLst>
              <a:ext uri="{FF2B5EF4-FFF2-40B4-BE49-F238E27FC236}">
                <a16:creationId xmlns:a16="http://schemas.microsoft.com/office/drawing/2014/main" id="{375AD236-476E-4786-8F7E-56C37F0E8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8" y="0"/>
            <a:ext cx="6088192" cy="14713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s2_2019/83230-1">
            <a:extLst>
              <a:ext uri="{FF2B5EF4-FFF2-40B4-BE49-F238E27FC236}">
                <a16:creationId xmlns:a16="http://schemas.microsoft.com/office/drawing/2014/main" id="{013DF29F-6EA0-44AF-8674-7E1EE41C3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811" y="1509309"/>
            <a:ext cx="6858189" cy="25318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s2_2019/83231-1">
            <a:extLst>
              <a:ext uri="{FF2B5EF4-FFF2-40B4-BE49-F238E27FC236}">
                <a16:creationId xmlns:a16="http://schemas.microsoft.com/office/drawing/2014/main" id="{C8D241FB-2AA1-416D-8B93-76BE62EC17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8" y="4079121"/>
            <a:ext cx="6315635" cy="2778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177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584CE5-5261-4324-85DD-F31DAD6D8C34}"/>
              </a:ext>
            </a:extLst>
          </p:cNvPr>
          <p:cNvSpPr/>
          <p:nvPr/>
        </p:nvSpPr>
        <p:spPr>
          <a:xfrm>
            <a:off x="481329" y="258808"/>
            <a:ext cx="10608945" cy="1421992"/>
          </a:xfrm>
          <a:prstGeom prst="rect">
            <a:avLst/>
          </a:prstGeom>
        </p:spPr>
        <p:txBody>
          <a:bodyPr wrap="square">
            <a:spAutoFit/>
          </a:bodyPr>
          <a:lstStyle/>
          <a:p>
            <a:pPr>
              <a:lnSpc>
                <a:spcPct val="150000"/>
              </a:lnSpc>
              <a:spcAft>
                <a:spcPts val="0"/>
              </a:spcAft>
            </a:pPr>
            <a:r>
              <a:rPr lang="fr-FR"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Remarque</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Si la courbe d'une fonction semble symétrique par rapport à l'axe des ordonnées, on peut conjecturer que la fonction est paire. </a:t>
            </a:r>
          </a:p>
        </p:txBody>
      </p:sp>
      <p:pic>
        <p:nvPicPr>
          <p:cNvPr id="3" name="Image 2">
            <a:extLst>
              <a:ext uri="{FF2B5EF4-FFF2-40B4-BE49-F238E27FC236}">
                <a16:creationId xmlns:a16="http://schemas.microsoft.com/office/drawing/2014/main" id="{BE329EB3-A894-499D-B4AD-4DDEF106E63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97520" y="1887696"/>
            <a:ext cx="4094480" cy="3082607"/>
          </a:xfrm>
          <a:prstGeom prst="rect">
            <a:avLst/>
          </a:prstGeom>
          <a:noFill/>
          <a:ln>
            <a:noFill/>
          </a:ln>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A43E44A-810E-40E0-A9AF-031BAAB82C4F}"/>
                  </a:ext>
                </a:extLst>
              </p:cNvPr>
              <p:cNvSpPr/>
              <p:nvPr/>
            </p:nvSpPr>
            <p:spPr>
              <a:xfrm>
                <a:off x="481328" y="2104436"/>
                <a:ext cx="7291071" cy="1883208"/>
              </a:xfrm>
              <a:prstGeom prst="rect">
                <a:avLst/>
              </a:prstGeom>
            </p:spPr>
            <p:txBody>
              <a:bodyPr wrap="square">
                <a:spAutoFit/>
              </a:bodyPr>
              <a:lstStyle/>
              <a:p>
                <a:pPr>
                  <a:lnSpc>
                    <a:spcPct val="150000"/>
                  </a:lnSpc>
                  <a:spcAft>
                    <a:spcPts val="0"/>
                  </a:spcAft>
                </a:pPr>
                <a:r>
                  <a:rPr lang="fr-FR" sz="2000" b="1" dirty="0">
                    <a:solidFill>
                      <a:srgbClr val="538135"/>
                    </a:solidFill>
                    <a:latin typeface="Times New Roman" panose="02020603050405020304" pitchFamily="18" charset="0"/>
                    <a:ea typeface="Calibri" panose="020F0502020204030204" pitchFamily="34" charset="0"/>
                    <a:cs typeface="Times New Roman" panose="02020603050405020304" pitchFamily="18" charset="0"/>
                  </a:rPr>
                  <a:t>Exemple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lvl="1">
                  <a:lnSpc>
                    <a:spcPct val="150000"/>
                  </a:lnSpc>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La fonction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définie sur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ℝ</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par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d>
                      <m:d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d>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est paire.</a:t>
                </a:r>
              </a:p>
              <a:p>
                <a:pPr lvl="1">
                  <a:lnSpc>
                    <a:spcPct val="150000"/>
                  </a:lnSpc>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En effet, l'ensemble de définition est symétrique par rapport à 0.</a:t>
                </a:r>
              </a:p>
              <a:p>
                <a:pPr lvl="1">
                  <a:lnSpc>
                    <a:spcPct val="150000"/>
                  </a:lnSpc>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De plus,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 </m:t>
                    </m:r>
                    <m:sSup>
                      <m:sSup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d>
                      </m:e>
                      <m: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 </m:t>
                    </m:r>
                    <m:sSup>
                      <m:sSup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 </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pour tout réel</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Choice>
        <mc:Fallback xmlns="">
          <p:sp>
            <p:nvSpPr>
              <p:cNvPr id="4" name="Rectangle 3">
                <a:extLst>
                  <a:ext uri="{FF2B5EF4-FFF2-40B4-BE49-F238E27FC236}">
                    <a16:creationId xmlns:a16="http://schemas.microsoft.com/office/drawing/2014/main" id="{0A43E44A-810E-40E0-A9AF-031BAAB82C4F}"/>
                  </a:ext>
                </a:extLst>
              </p:cNvPr>
              <p:cNvSpPr>
                <a:spLocks noRot="1" noChangeAspect="1" noMove="1" noResize="1" noEditPoints="1" noAdjustHandles="1" noChangeArrowheads="1" noChangeShapeType="1" noTextEdit="1"/>
              </p:cNvSpPr>
              <p:nvPr/>
            </p:nvSpPr>
            <p:spPr>
              <a:xfrm>
                <a:off x="481328" y="2104436"/>
                <a:ext cx="7291071" cy="1883208"/>
              </a:xfrm>
              <a:prstGeom prst="rect">
                <a:avLst/>
              </a:prstGeom>
              <a:blipFill>
                <a:blip r:embed="rId3"/>
                <a:stretch>
                  <a:fillRect l="-920" b="-4854"/>
                </a:stretch>
              </a:blipFill>
            </p:spPr>
            <p:txBody>
              <a:bodyPr/>
              <a:lstStyle/>
              <a:p>
                <a:r>
                  <a:rPr lang="fr-FR">
                    <a:noFill/>
                  </a:rPr>
                  <a:t> </a:t>
                </a:r>
              </a:p>
            </p:txBody>
          </p:sp>
        </mc:Fallback>
      </mc:AlternateContent>
      <p:sp>
        <p:nvSpPr>
          <p:cNvPr id="5" name="Rectangle 4">
            <a:extLst>
              <a:ext uri="{FF2B5EF4-FFF2-40B4-BE49-F238E27FC236}">
                <a16:creationId xmlns:a16="http://schemas.microsoft.com/office/drawing/2014/main" id="{4204B383-C47F-49F2-BFC1-F290D117ADAD}"/>
              </a:ext>
            </a:extLst>
          </p:cNvPr>
          <p:cNvSpPr/>
          <p:nvPr/>
        </p:nvSpPr>
        <p:spPr>
          <a:xfrm>
            <a:off x="964200" y="5335059"/>
            <a:ext cx="3070264" cy="399405"/>
          </a:xfrm>
          <a:prstGeom prst="rect">
            <a:avLst/>
          </a:prstGeom>
        </p:spPr>
        <p:txBody>
          <a:bodyPr wrap="none">
            <a:spAutoFit/>
          </a:bodyPr>
          <a:lstStyle/>
          <a:p>
            <a:pPr>
              <a:lnSpc>
                <a:spcPct val="107000"/>
              </a:lnSpc>
              <a:spcAft>
                <a:spcPts val="0"/>
              </a:spcAft>
            </a:pPr>
            <a:r>
              <a:rPr lang="fr-FR"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Exercice résolu 3 page 199</a:t>
            </a:r>
          </a:p>
        </p:txBody>
      </p:sp>
    </p:spTree>
    <p:extLst>
      <p:ext uri="{BB962C8B-B14F-4D97-AF65-F5344CB8AC3E}">
        <p14:creationId xmlns:p14="http://schemas.microsoft.com/office/powerpoint/2010/main" val="30689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s2_2019/83260-1">
            <a:extLst>
              <a:ext uri="{FF2B5EF4-FFF2-40B4-BE49-F238E27FC236}">
                <a16:creationId xmlns:a16="http://schemas.microsoft.com/office/drawing/2014/main" id="{0213D33E-47C8-4CF3-BD01-B8D77CE0EB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200" b="60239"/>
          <a:stretch/>
        </p:blipFill>
        <p:spPr bwMode="auto">
          <a:xfrm>
            <a:off x="0" y="0"/>
            <a:ext cx="7767198" cy="19608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s2_2019/83260-1">
            <a:extLst>
              <a:ext uri="{FF2B5EF4-FFF2-40B4-BE49-F238E27FC236}">
                <a16:creationId xmlns:a16="http://schemas.microsoft.com/office/drawing/2014/main" id="{61C909B8-3D5F-4B1D-8863-3C365C61F8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44" t="48333" r="69022" b="8472"/>
          <a:stretch/>
        </p:blipFill>
        <p:spPr bwMode="auto">
          <a:xfrm>
            <a:off x="0" y="2467771"/>
            <a:ext cx="3749040" cy="22446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s2_2019/83260-1">
            <a:extLst>
              <a:ext uri="{FF2B5EF4-FFF2-40B4-BE49-F238E27FC236}">
                <a16:creationId xmlns:a16="http://schemas.microsoft.com/office/drawing/2014/main" id="{867880E1-F1D1-4788-8219-2BF23F5018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378" t="16190" r="8711" b="43572"/>
          <a:stretch/>
        </p:blipFill>
        <p:spPr bwMode="auto">
          <a:xfrm>
            <a:off x="8117840" y="0"/>
            <a:ext cx="4165600" cy="2617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s2_2019/83260-1">
            <a:extLst>
              <a:ext uri="{FF2B5EF4-FFF2-40B4-BE49-F238E27FC236}">
                <a16:creationId xmlns:a16="http://schemas.microsoft.com/office/drawing/2014/main" id="{C646A59A-20B2-417A-AE8B-E8FA3D8BD7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157" t="60595" r="4844" b="7500"/>
          <a:stretch/>
        </p:blipFill>
        <p:spPr bwMode="auto">
          <a:xfrm>
            <a:off x="2715886" y="5094390"/>
            <a:ext cx="9476114" cy="1763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69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307491F-B5A0-4241-8920-EABA5F7F007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77250" y="3651048"/>
            <a:ext cx="3714750" cy="2796830"/>
          </a:xfrm>
          <a:prstGeom prst="rect">
            <a:avLst/>
          </a:prstGeom>
          <a:noFill/>
          <a:ln>
            <a:noFill/>
          </a:ln>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577DA76-C741-4435-9A38-DC6EC012378F}"/>
                  </a:ext>
                </a:extLst>
              </p:cNvPr>
              <p:cNvSpPr/>
              <p:nvPr/>
            </p:nvSpPr>
            <p:spPr>
              <a:xfrm>
                <a:off x="333375" y="410122"/>
                <a:ext cx="8553450" cy="1289071"/>
              </a:xfrm>
              <a:prstGeom prst="rect">
                <a:avLst/>
              </a:prstGeom>
            </p:spPr>
            <p:txBody>
              <a:bodyPr wrap="square">
                <a:spAutoFit/>
              </a:bodyPr>
              <a:lstStyle/>
              <a:p>
                <a:pPr>
                  <a:lnSpc>
                    <a:spcPct val="150000"/>
                  </a:lnSpc>
                  <a:spcAft>
                    <a:spcPts val="0"/>
                  </a:spcAft>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Définition - Fonction impaire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449580">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Une fonction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𝑓</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définie sur un ensemble de définition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𝐷</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symétrique par rapport à 0, est dite impaire si, pour tout réel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de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𝐷</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on a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𝑓</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 = −</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𝑓</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a:t>
                </a:r>
              </a:p>
            </p:txBody>
          </p:sp>
        </mc:Choice>
        <mc:Fallback xmlns="">
          <p:sp>
            <p:nvSpPr>
              <p:cNvPr id="5" name="Rectangle 4">
                <a:extLst>
                  <a:ext uri="{FF2B5EF4-FFF2-40B4-BE49-F238E27FC236}">
                    <a16:creationId xmlns:a16="http://schemas.microsoft.com/office/drawing/2014/main" id="{5577DA76-C741-4435-9A38-DC6EC012378F}"/>
                  </a:ext>
                </a:extLst>
              </p:cNvPr>
              <p:cNvSpPr>
                <a:spLocks noRot="1" noChangeAspect="1" noMove="1" noResize="1" noEditPoints="1" noAdjustHandles="1" noChangeArrowheads="1" noChangeShapeType="1" noTextEdit="1"/>
              </p:cNvSpPr>
              <p:nvPr/>
            </p:nvSpPr>
            <p:spPr>
              <a:xfrm>
                <a:off x="333375" y="410122"/>
                <a:ext cx="8553450" cy="1289071"/>
              </a:xfrm>
              <a:prstGeom prst="rect">
                <a:avLst/>
              </a:prstGeom>
              <a:blipFill>
                <a:blip r:embed="rId3"/>
                <a:stretch>
                  <a:fillRect l="-641" b="-6604"/>
                </a:stretch>
              </a:blipFill>
            </p:spPr>
            <p:txBody>
              <a:bodyPr/>
              <a:lstStyle/>
              <a:p>
                <a:r>
                  <a:rPr lang="fr-FR">
                    <a:noFill/>
                  </a:rPr>
                  <a:t> </a:t>
                </a:r>
              </a:p>
            </p:txBody>
          </p:sp>
        </mc:Fallback>
      </mc:AlternateContent>
      <p:sp>
        <p:nvSpPr>
          <p:cNvPr id="6" name="Rectangle 5">
            <a:extLst>
              <a:ext uri="{FF2B5EF4-FFF2-40B4-BE49-F238E27FC236}">
                <a16:creationId xmlns:a16="http://schemas.microsoft.com/office/drawing/2014/main" id="{C911D9BB-D80E-49BA-B538-2976C30C72B8}"/>
              </a:ext>
            </a:extLst>
          </p:cNvPr>
          <p:cNvSpPr/>
          <p:nvPr/>
        </p:nvSpPr>
        <p:spPr>
          <a:xfrm>
            <a:off x="333375" y="2059580"/>
            <a:ext cx="7677150" cy="1289071"/>
          </a:xfrm>
          <a:prstGeom prst="rect">
            <a:avLst/>
          </a:prstGeom>
        </p:spPr>
        <p:txBody>
          <a:bodyPr wrap="square">
            <a:spAutoFit/>
          </a:bodyPr>
          <a:lstStyle/>
          <a:p>
            <a:pPr>
              <a:lnSpc>
                <a:spcPct val="150000"/>
              </a:lnSpc>
              <a:spcAft>
                <a:spcPts val="0"/>
              </a:spcAft>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Propriété - Symétrie de la courbe d'une fonction impaire</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449580">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La courbe représentative d'une fonction impaire est symétrique par rapport à l'origine du repère. </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24D1EF3-4F90-4C99-B7DB-00899C9926AA}"/>
                  </a:ext>
                </a:extLst>
              </p:cNvPr>
              <p:cNvSpPr/>
              <p:nvPr/>
            </p:nvSpPr>
            <p:spPr>
              <a:xfrm>
                <a:off x="333375" y="4537785"/>
                <a:ext cx="8234363" cy="2152256"/>
              </a:xfrm>
              <a:prstGeom prst="rect">
                <a:avLst/>
              </a:prstGeom>
            </p:spPr>
            <p:txBody>
              <a:bodyPr wrap="square">
                <a:spAutoFit/>
              </a:bodyPr>
              <a:lstStyle/>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nSpc>
                    <a:spcPct val="107000"/>
                  </a:lnSpc>
                  <a:spcAft>
                    <a:spcPts val="0"/>
                  </a:spcAft>
                </a:pPr>
                <a:r>
                  <a:rPr lang="fr-FR" b="1" dirty="0">
                    <a:solidFill>
                      <a:srgbClr val="538135"/>
                    </a:solidFill>
                    <a:latin typeface="Times New Roman" panose="02020603050405020304" pitchFamily="18" charset="0"/>
                    <a:ea typeface="Calibri" panose="020F0502020204030204" pitchFamily="34" charset="0"/>
                    <a:cs typeface="Times New Roman" panose="02020603050405020304" pitchFamily="18" charset="0"/>
                  </a:rPr>
                  <a:t>Exemple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La fonction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𝑓</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définie sur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ℝ</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par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𝑓</m:t>
                    </m:r>
                    <m:d>
                      <m:d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d>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3</m:t>
                        </m:r>
                      </m:sup>
                    </m:sSup>
                  </m:oMath>
                </a14:m>
                <a:r>
                  <a:rPr lang="fr-FR"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est impaire.</a:t>
                </a: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En effet, l'ensemble de définition est symétrique par rapport à 0.</a:t>
                </a: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De plus,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𝑓</m:t>
                    </m:r>
                    <m:d>
                      <m:d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d>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d>
                      </m:e>
                      <m: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3</m:t>
                        </m:r>
                      </m:sup>
                    </m:s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d>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d>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d>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3</m:t>
                        </m:r>
                      </m:sup>
                    </m:s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𝑓</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pour tout réel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nSpc>
                    <a:spcPct val="107000"/>
                  </a:lnSpc>
                  <a:spcAft>
                    <a:spcPts val="0"/>
                  </a:spcAft>
                </a:pPr>
                <a:r>
                  <a:rPr lang="fr-FR" b="1" dirty="0">
                    <a:solidFill>
                      <a:srgbClr val="000000"/>
                    </a:solidFill>
                    <a:latin typeface="Times New Roman" panose="02020603050405020304" pitchFamily="18" charset="0"/>
                    <a:ea typeface="Calibri" panose="020F0502020204030204" pitchFamily="34" charset="0"/>
                    <a:cs typeface="Arial" panose="020B0604020202020204" pitchFamily="34" charset="0"/>
                  </a:rPr>
                  <a:t>Exercice résolu 3 page 199</a:t>
                </a:r>
                <a:endParaRPr lang="fr-FR" b="1" dirty="0"/>
              </a:p>
            </p:txBody>
          </p:sp>
        </mc:Choice>
        <mc:Fallback xmlns="">
          <p:sp>
            <p:nvSpPr>
              <p:cNvPr id="7" name="Rectangle 6">
                <a:extLst>
                  <a:ext uri="{FF2B5EF4-FFF2-40B4-BE49-F238E27FC236}">
                    <a16:creationId xmlns:a16="http://schemas.microsoft.com/office/drawing/2014/main" id="{424D1EF3-4F90-4C99-B7DB-00899C9926AA}"/>
                  </a:ext>
                </a:extLst>
              </p:cNvPr>
              <p:cNvSpPr>
                <a:spLocks noRot="1" noChangeAspect="1" noMove="1" noResize="1" noEditPoints="1" noAdjustHandles="1" noChangeArrowheads="1" noChangeShapeType="1" noTextEdit="1"/>
              </p:cNvSpPr>
              <p:nvPr/>
            </p:nvSpPr>
            <p:spPr>
              <a:xfrm>
                <a:off x="333375" y="4537785"/>
                <a:ext cx="8234363" cy="2152256"/>
              </a:xfrm>
              <a:prstGeom prst="rect">
                <a:avLst/>
              </a:prstGeom>
              <a:blipFill>
                <a:blip r:embed="rId4"/>
                <a:stretch>
                  <a:fillRect l="-667" b="-3399"/>
                </a:stretch>
              </a:blipFill>
            </p:spPr>
            <p:txBody>
              <a:bodyPr/>
              <a:lstStyle/>
              <a:p>
                <a:r>
                  <a:rPr lang="fr-FR">
                    <a:noFill/>
                  </a:rPr>
                  <a:t> </a:t>
                </a:r>
              </a:p>
            </p:txBody>
          </p:sp>
        </mc:Fallback>
      </mc:AlternateContent>
      <p:sp>
        <p:nvSpPr>
          <p:cNvPr id="8" name="Rectangle 7">
            <a:extLst>
              <a:ext uri="{FF2B5EF4-FFF2-40B4-BE49-F238E27FC236}">
                <a16:creationId xmlns:a16="http://schemas.microsoft.com/office/drawing/2014/main" id="{0A4A4257-8447-4D54-A3B3-E1AC05DD4638}"/>
              </a:ext>
            </a:extLst>
          </p:cNvPr>
          <p:cNvSpPr/>
          <p:nvPr/>
        </p:nvSpPr>
        <p:spPr>
          <a:xfrm>
            <a:off x="333375" y="3576303"/>
            <a:ext cx="7848600" cy="961482"/>
          </a:xfrm>
          <a:prstGeom prst="rect">
            <a:avLst/>
          </a:prstGeom>
        </p:spPr>
        <p:txBody>
          <a:bodyPr wrap="square">
            <a:spAutoFit/>
          </a:bodyPr>
          <a:lstStyle/>
          <a:p>
            <a:pPr>
              <a:lnSpc>
                <a:spcPct val="107000"/>
              </a:lnSpc>
              <a:spcAft>
                <a:spcPts val="0"/>
              </a:spcAft>
            </a:pPr>
            <a:r>
              <a:rPr lang="fr-FR" b="1" dirty="0">
                <a:solidFill>
                  <a:srgbClr val="000000"/>
                </a:solidFill>
                <a:latin typeface="Times New Roman" panose="02020603050405020304" pitchFamily="18" charset="0"/>
                <a:ea typeface="Calibri" panose="020F0502020204030204" pitchFamily="34" charset="0"/>
                <a:cs typeface="Arial" panose="020B0604020202020204" pitchFamily="34" charset="0"/>
              </a:rPr>
              <a:t>Remarque</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Si la courbe d'une fonction semble symétrique par rapport à l'origine, on peut conjecturer que la fonction est impaire. </a:t>
            </a:r>
          </a:p>
        </p:txBody>
      </p:sp>
      <p:sp>
        <p:nvSpPr>
          <p:cNvPr id="2" name="Rectangle : coins arrondis 1">
            <a:extLst>
              <a:ext uri="{FF2B5EF4-FFF2-40B4-BE49-F238E27FC236}">
                <a16:creationId xmlns:a16="http://schemas.microsoft.com/office/drawing/2014/main" id="{16700934-9B64-4BA8-BD86-A8F4C91A233A}"/>
              </a:ext>
            </a:extLst>
          </p:cNvPr>
          <p:cNvSpPr/>
          <p:nvPr/>
        </p:nvSpPr>
        <p:spPr>
          <a:xfrm>
            <a:off x="333375" y="518160"/>
            <a:ext cx="8353425" cy="1181033"/>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Rectangle : coins arrondis 2">
            <a:extLst>
              <a:ext uri="{FF2B5EF4-FFF2-40B4-BE49-F238E27FC236}">
                <a16:creationId xmlns:a16="http://schemas.microsoft.com/office/drawing/2014/main" id="{EF112F2A-B98C-4F05-B5DF-5A1B2B279527}"/>
              </a:ext>
            </a:extLst>
          </p:cNvPr>
          <p:cNvSpPr/>
          <p:nvPr/>
        </p:nvSpPr>
        <p:spPr>
          <a:xfrm>
            <a:off x="333375" y="2133600"/>
            <a:ext cx="7677150" cy="1215051"/>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7596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Effect transition="in" filter="fade">
                                      <p:cBhvr>
                                        <p:cTn id="43" dur="500"/>
                                        <p:tgtEl>
                                          <p:spTgt spid="8">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 calcmode="lin" valueType="num">
                                      <p:cBhvr additive="base">
                                        <p:cTn id="4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xEl>
                                              <p:pRg st="2" end="2"/>
                                            </p:txEl>
                                          </p:spTgt>
                                        </p:tgtEl>
                                        <p:attrNameLst>
                                          <p:attrName>style.visibility</p:attrName>
                                        </p:attrNameLst>
                                      </p:cBhvr>
                                      <p:to>
                                        <p:strVal val="visible"/>
                                      </p:to>
                                    </p:set>
                                    <p:animEffect transition="in" filter="fade">
                                      <p:cBhvr>
                                        <p:cTn id="54" dur="500"/>
                                        <p:tgtEl>
                                          <p:spTgt spid="7">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fill="hold"/>
                                        <p:tgtEl>
                                          <p:spTgt spid="4"/>
                                        </p:tgtEl>
                                        <p:attrNameLst>
                                          <p:attrName>ppt_w</p:attrName>
                                        </p:attrNameLst>
                                      </p:cBhvr>
                                      <p:tavLst>
                                        <p:tav tm="0">
                                          <p:val>
                                            <p:fltVal val="0"/>
                                          </p:val>
                                        </p:tav>
                                        <p:tav tm="100000">
                                          <p:val>
                                            <p:strVal val="#ppt_w"/>
                                          </p:val>
                                        </p:tav>
                                      </p:tavLst>
                                    </p:anim>
                                    <p:anim calcmode="lin" valueType="num">
                                      <p:cBhvr>
                                        <p:cTn id="60" dur="500" fill="hold"/>
                                        <p:tgtEl>
                                          <p:spTgt spid="4"/>
                                        </p:tgtEl>
                                        <p:attrNameLst>
                                          <p:attrName>ppt_h</p:attrName>
                                        </p:attrNameLst>
                                      </p:cBhvr>
                                      <p:tavLst>
                                        <p:tav tm="0">
                                          <p:val>
                                            <p:fltVal val="0"/>
                                          </p:val>
                                        </p:tav>
                                        <p:tav tm="100000">
                                          <p:val>
                                            <p:strVal val="#ppt_h"/>
                                          </p:val>
                                        </p:tav>
                                      </p:tavLst>
                                    </p:anim>
                                    <p:animEffect transition="in" filter="fade">
                                      <p:cBhvr>
                                        <p:cTn id="61" dur="5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
                                            <p:txEl>
                                              <p:pRg st="3" end="3"/>
                                            </p:txEl>
                                          </p:spTgt>
                                        </p:tgtEl>
                                        <p:attrNameLst>
                                          <p:attrName>style.visibility</p:attrName>
                                        </p:attrNameLst>
                                      </p:cBhvr>
                                      <p:to>
                                        <p:strVal val="visible"/>
                                      </p:to>
                                    </p:set>
                                    <p:animEffect transition="in" filter="fade">
                                      <p:cBhvr>
                                        <p:cTn id="66" dur="500"/>
                                        <p:tgtEl>
                                          <p:spTgt spid="7">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
                                            <p:txEl>
                                              <p:pRg st="4" end="4"/>
                                            </p:txEl>
                                          </p:spTgt>
                                        </p:tgtEl>
                                        <p:attrNameLst>
                                          <p:attrName>style.visibility</p:attrName>
                                        </p:attrNameLst>
                                      </p:cBhvr>
                                      <p:to>
                                        <p:strVal val="visible"/>
                                      </p:to>
                                    </p:set>
                                    <p:animEffect transition="in" filter="fade">
                                      <p:cBhvr>
                                        <p:cTn id="71" dur="500"/>
                                        <p:tgtEl>
                                          <p:spTgt spid="7">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7">
                                            <p:txEl>
                                              <p:pRg st="5" end="5"/>
                                            </p:txEl>
                                          </p:spTgt>
                                        </p:tgtEl>
                                        <p:attrNameLst>
                                          <p:attrName>style.visibility</p:attrName>
                                        </p:attrNameLst>
                                      </p:cBhvr>
                                      <p:to>
                                        <p:strVal val="visible"/>
                                      </p:to>
                                    </p:set>
                                    <p:animEffect transition="in" filter="fade">
                                      <p:cBhvr>
                                        <p:cTn id="76" dur="500"/>
                                        <p:tgtEl>
                                          <p:spTgt spid="7">
                                            <p:txEl>
                                              <p:pRg st="5" end="5"/>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7">
                                            <p:txEl>
                                              <p:pRg st="6" end="6"/>
                                            </p:txEl>
                                          </p:spTgt>
                                        </p:tgtEl>
                                        <p:attrNameLst>
                                          <p:attrName>style.visibility</p:attrName>
                                        </p:attrNameLst>
                                      </p:cBhvr>
                                      <p:to>
                                        <p:strVal val="visible"/>
                                      </p:to>
                                    </p:set>
                                    <p:animEffect transition="in" filter="fade">
                                      <p:cBhvr>
                                        <p:cTn id="7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s2_2019/83260-1">
            <a:extLst>
              <a:ext uri="{FF2B5EF4-FFF2-40B4-BE49-F238E27FC236}">
                <a16:creationId xmlns:a16="http://schemas.microsoft.com/office/drawing/2014/main" id="{2B80D874-D025-44F8-9CA1-7AA0A9C6C5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672" b="59762"/>
          <a:stretch/>
        </p:blipFill>
        <p:spPr bwMode="auto">
          <a:xfrm>
            <a:off x="0" y="0"/>
            <a:ext cx="8008128" cy="20624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s2_2019/83260-1">
            <a:extLst>
              <a:ext uri="{FF2B5EF4-FFF2-40B4-BE49-F238E27FC236}">
                <a16:creationId xmlns:a16="http://schemas.microsoft.com/office/drawing/2014/main" id="{BB2F4977-CC56-4B1F-967F-E8B9757DFD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73" t="61190" r="4638" b="6667"/>
          <a:stretch/>
        </p:blipFill>
        <p:spPr bwMode="auto">
          <a:xfrm>
            <a:off x="2005241" y="4950632"/>
            <a:ext cx="10186759" cy="19073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s2_2019/83260-1">
            <a:extLst>
              <a:ext uri="{FF2B5EF4-FFF2-40B4-BE49-F238E27FC236}">
                <a16:creationId xmlns:a16="http://schemas.microsoft.com/office/drawing/2014/main" id="{305F696C-61A8-42E0-92C5-B09AAB28C2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273" t="15000" r="8727" b="43095"/>
          <a:stretch/>
        </p:blipFill>
        <p:spPr bwMode="auto">
          <a:xfrm>
            <a:off x="8260080" y="0"/>
            <a:ext cx="3931920" cy="25630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s2_2019/83260-1">
            <a:extLst>
              <a:ext uri="{FF2B5EF4-FFF2-40B4-BE49-F238E27FC236}">
                <a16:creationId xmlns:a16="http://schemas.microsoft.com/office/drawing/2014/main" id="{FD17829B-AB3E-4676-BB74-8629BBFA15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05" t="50954" r="71039" b="10237"/>
          <a:stretch/>
        </p:blipFill>
        <p:spPr bwMode="auto">
          <a:xfrm>
            <a:off x="0" y="2288711"/>
            <a:ext cx="4352314" cy="2506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960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ms2_2019/83261-1">
            <a:extLst>
              <a:ext uri="{FF2B5EF4-FFF2-40B4-BE49-F238E27FC236}">
                <a16:creationId xmlns:a16="http://schemas.microsoft.com/office/drawing/2014/main" id="{B29B096D-FF96-4C01-9FA9-0DB7D426B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0"/>
            <a:ext cx="10439400" cy="345370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s2_2019/83262-1">
            <a:extLst>
              <a:ext uri="{FF2B5EF4-FFF2-40B4-BE49-F238E27FC236}">
                <a16:creationId xmlns:a16="http://schemas.microsoft.com/office/drawing/2014/main" id="{4B6A3228-D8E2-49C7-9FC3-276CD5578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3429000"/>
            <a:ext cx="10439400" cy="345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05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s2_2019/83235-1">
            <a:extLst>
              <a:ext uri="{FF2B5EF4-FFF2-40B4-BE49-F238E27FC236}">
                <a16:creationId xmlns:a16="http://schemas.microsoft.com/office/drawing/2014/main" id="{183A06BD-D65E-45F9-B711-BE2C98CCE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9062"/>
            <a:ext cx="11430000" cy="675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129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s2_2019/83245-1">
            <a:extLst>
              <a:ext uri="{FF2B5EF4-FFF2-40B4-BE49-F238E27FC236}">
                <a16:creationId xmlns:a16="http://schemas.microsoft.com/office/drawing/2014/main" id="{D5C071DB-8405-4B83-AEDE-1DF62CCBAD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489" t="3471" r="3022"/>
          <a:stretch/>
        </p:blipFill>
        <p:spPr bwMode="auto">
          <a:xfrm>
            <a:off x="9277350" y="1520925"/>
            <a:ext cx="2914650" cy="3342833"/>
          </a:xfrm>
          <a:prstGeom prst="rect">
            <a:avLst/>
          </a:prstGeom>
          <a:noFill/>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82EE25B4-C371-4117-AF67-39A459176EF2}"/>
              </a:ext>
            </a:extLst>
          </p:cNvPr>
          <p:cNvSpPr/>
          <p:nvPr/>
        </p:nvSpPr>
        <p:spPr>
          <a:xfrm>
            <a:off x="238125" y="220151"/>
            <a:ext cx="11172824" cy="1126142"/>
          </a:xfrm>
          <a:prstGeom prst="rect">
            <a:avLst/>
          </a:prstGeom>
        </p:spPr>
        <p:txBody>
          <a:bodyPr wrap="square">
            <a:spAutoFit/>
          </a:bodyPr>
          <a:lstStyle/>
          <a:p>
            <a:pPr marL="571500" lvl="0" indent="-571500">
              <a:lnSpc>
                <a:spcPct val="107000"/>
              </a:lnSpc>
              <a:spcAft>
                <a:spcPts val="0"/>
              </a:spcAft>
              <a:buFont typeface="+mj-lt"/>
              <a:buAutoNum type="romanUcPeriod" startAt="4"/>
            </a:pPr>
            <a:r>
              <a:rPr lang="fr-FR" sz="2800" b="1" dirty="0">
                <a:solidFill>
                  <a:srgbClr val="FF0000"/>
                </a:solidFill>
                <a:latin typeface="Times New Roman" panose="02020603050405020304" pitchFamily="18" charset="0"/>
                <a:ea typeface="Calibri" panose="020F0502020204030204" pitchFamily="34" charset="0"/>
              </a:rPr>
              <a:t>Quelques exemples de fonctions de référence </a:t>
            </a:r>
            <a:endParaRPr lang="fr-FR" dirty="0">
              <a:latin typeface="Times New Roman" panose="02020603050405020304" pitchFamily="18" charset="0"/>
              <a:ea typeface="Times New Roman" panose="02020603050405020304" pitchFamily="18" charset="0"/>
            </a:endParaRP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Une fonction de référence est une fonction simple qui permet l’étude d’une famille plus large de fonctions.</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275E070-E7A7-48A0-B07E-72F882518EDA}"/>
                  </a:ext>
                </a:extLst>
              </p:cNvPr>
              <p:cNvSpPr/>
              <p:nvPr/>
            </p:nvSpPr>
            <p:spPr>
              <a:xfrm>
                <a:off x="485775" y="1656815"/>
                <a:ext cx="6962775" cy="2504340"/>
              </a:xfrm>
              <a:prstGeom prst="rect">
                <a:avLst/>
              </a:prstGeom>
            </p:spPr>
            <p:txBody>
              <a:bodyPr wrap="square">
                <a:spAutoFit/>
              </a:bodyPr>
              <a:lstStyle/>
              <a:p>
                <a:pPr marL="342900" lvl="0" indent="-342900">
                  <a:lnSpc>
                    <a:spcPct val="107000"/>
                  </a:lnSpc>
                  <a:spcAft>
                    <a:spcPts val="0"/>
                  </a:spcAft>
                  <a:buFont typeface="+mj-lt"/>
                  <a:buAutoNum type="arabicPeriod"/>
                </a:pPr>
                <a:r>
                  <a:rPr lang="fr-FR" b="1" dirty="0">
                    <a:solidFill>
                      <a:srgbClr val="C00000"/>
                    </a:solidFill>
                    <a:latin typeface="Times New Roman" panose="02020603050405020304" pitchFamily="18" charset="0"/>
                    <a:ea typeface="Times New Roman" panose="02020603050405020304" pitchFamily="18" charset="0"/>
                  </a:rPr>
                  <a:t>Fonction carré </a:t>
                </a:r>
                <a:endParaRPr lang="fr-FR" dirty="0">
                  <a:latin typeface="Times New Roman" panose="02020603050405020304" pitchFamily="18" charset="0"/>
                  <a:ea typeface="Times New Roman" panose="02020603050405020304" pitchFamily="18" charset="0"/>
                </a:endParaRP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nSpc>
                    <a:spcPct val="150000"/>
                  </a:lnSpc>
                  <a:spcAft>
                    <a:spcPts val="0"/>
                  </a:spcAft>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Définition - Fonction carré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449580">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La fonction carré est la fonction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𝑓</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définie sur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ℝ</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par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𝑓</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 = </m:t>
                    </m:r>
                    <m:sSup>
                      <m:sSup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marL="449580">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Elle associe à chaque nombre réel son carré. </a:t>
                </a: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Un tableau de valeurs de la fonction carré est :</a:t>
                </a:r>
              </a:p>
            </p:txBody>
          </p:sp>
        </mc:Choice>
        <mc:Fallback xmlns="">
          <p:sp>
            <p:nvSpPr>
              <p:cNvPr id="4" name="Rectangle 3">
                <a:extLst>
                  <a:ext uri="{FF2B5EF4-FFF2-40B4-BE49-F238E27FC236}">
                    <a16:creationId xmlns:a16="http://schemas.microsoft.com/office/drawing/2014/main" id="{4275E070-E7A7-48A0-B07E-72F882518EDA}"/>
                  </a:ext>
                </a:extLst>
              </p:cNvPr>
              <p:cNvSpPr>
                <a:spLocks noRot="1" noChangeAspect="1" noMove="1" noResize="1" noEditPoints="1" noAdjustHandles="1" noChangeArrowheads="1" noChangeShapeType="1" noTextEdit="1"/>
              </p:cNvSpPr>
              <p:nvPr/>
            </p:nvSpPr>
            <p:spPr>
              <a:xfrm>
                <a:off x="485775" y="1656815"/>
                <a:ext cx="6962775" cy="2504340"/>
              </a:xfrm>
              <a:prstGeom prst="rect">
                <a:avLst/>
              </a:prstGeom>
              <a:blipFill>
                <a:blip r:embed="rId3"/>
                <a:stretch>
                  <a:fillRect l="-788" t="-1460" b="-2920"/>
                </a:stretch>
              </a:blipFill>
            </p:spPr>
            <p:txBody>
              <a:bodyPr/>
              <a:lstStyle/>
              <a:p>
                <a:r>
                  <a:rPr lang="fr-FR">
                    <a:noFill/>
                  </a:rPr>
                  <a:t> </a:t>
                </a:r>
              </a:p>
            </p:txBody>
          </p:sp>
        </mc:Fallback>
      </mc:AlternateContent>
      <p:pic>
        <p:nvPicPr>
          <p:cNvPr id="5" name="Image 4" descr="ms2_2019/83245-1">
            <a:extLst>
              <a:ext uri="{FF2B5EF4-FFF2-40B4-BE49-F238E27FC236}">
                <a16:creationId xmlns:a16="http://schemas.microsoft.com/office/drawing/2014/main" id="{5DB2F774-CDB7-45AB-915E-FDE20B4D67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56" t="55748" r="38845" b="23211"/>
          <a:stretch/>
        </p:blipFill>
        <p:spPr bwMode="auto">
          <a:xfrm>
            <a:off x="3967162" y="4161155"/>
            <a:ext cx="4889248" cy="702603"/>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4A6BC7A-9A44-43A5-8FCF-8F12BE02E78C}"/>
                  </a:ext>
                </a:extLst>
              </p:cNvPr>
              <p:cNvSpPr/>
              <p:nvPr/>
            </p:nvSpPr>
            <p:spPr>
              <a:xfrm>
                <a:off x="314324" y="4964626"/>
                <a:ext cx="11344275" cy="1850571"/>
              </a:xfrm>
              <a:prstGeom prst="rect">
                <a:avLst/>
              </a:prstGeom>
            </p:spPr>
            <p:txBody>
              <a:bodyPr wrap="square">
                <a:spAutoFit/>
              </a:bodyPr>
              <a:lstStyle/>
              <a:p>
                <a:pPr>
                  <a:lnSpc>
                    <a:spcPct val="107000"/>
                  </a:lnSpc>
                  <a:spcAft>
                    <a:spcPts val="0"/>
                  </a:spcAft>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Propriété - Parité de la fonction carré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449580">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La fonction carré (définie sur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ℝ</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est paire. </a:t>
                </a: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nSpc>
                    <a:spcPct val="107000"/>
                  </a:lnSpc>
                  <a:spcAft>
                    <a:spcPts val="0"/>
                  </a:spcAft>
                </a:pPr>
                <a:r>
                  <a:rPr lang="fr-FR" b="1" dirty="0">
                    <a:solidFill>
                      <a:srgbClr val="000000"/>
                    </a:solidFill>
                    <a:latin typeface="Times New Roman" panose="02020603050405020304" pitchFamily="18" charset="0"/>
                    <a:ea typeface="Calibri" panose="020F0502020204030204" pitchFamily="34" charset="0"/>
                    <a:cs typeface="Arial" panose="020B0604020202020204" pitchFamily="34" charset="0"/>
                  </a:rPr>
                  <a:t>Remarque</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La courbe représentative de la fonction carré est symétrique par rapport à l'axe des ordonnées, ce que l'on peut observer graphiquement. </a:t>
                </a:r>
              </a:p>
            </p:txBody>
          </p:sp>
        </mc:Choice>
        <mc:Fallback xmlns="">
          <p:sp>
            <p:nvSpPr>
              <p:cNvPr id="6" name="Rectangle 5">
                <a:extLst>
                  <a:ext uri="{FF2B5EF4-FFF2-40B4-BE49-F238E27FC236}">
                    <a16:creationId xmlns:a16="http://schemas.microsoft.com/office/drawing/2014/main" id="{74A6BC7A-9A44-43A5-8FCF-8F12BE02E78C}"/>
                  </a:ext>
                </a:extLst>
              </p:cNvPr>
              <p:cNvSpPr>
                <a:spLocks noRot="1" noChangeAspect="1" noMove="1" noResize="1" noEditPoints="1" noAdjustHandles="1" noChangeArrowheads="1" noChangeShapeType="1" noTextEdit="1"/>
              </p:cNvSpPr>
              <p:nvPr/>
            </p:nvSpPr>
            <p:spPr>
              <a:xfrm>
                <a:off x="314324" y="4964626"/>
                <a:ext cx="11344275" cy="1850571"/>
              </a:xfrm>
              <a:prstGeom prst="rect">
                <a:avLst/>
              </a:prstGeom>
              <a:blipFill>
                <a:blip r:embed="rId4"/>
                <a:stretch>
                  <a:fillRect l="-484" t="-1645" b="-4276"/>
                </a:stretch>
              </a:blipFill>
            </p:spPr>
            <p:txBody>
              <a:bodyPr/>
              <a:lstStyle/>
              <a:p>
                <a:r>
                  <a:rPr lang="fr-FR">
                    <a:noFill/>
                  </a:rPr>
                  <a:t> </a:t>
                </a:r>
              </a:p>
            </p:txBody>
          </p:sp>
        </mc:Fallback>
      </mc:AlternateContent>
      <p:sp>
        <p:nvSpPr>
          <p:cNvPr id="7" name="Rectangle : coins arrondis 6">
            <a:extLst>
              <a:ext uri="{FF2B5EF4-FFF2-40B4-BE49-F238E27FC236}">
                <a16:creationId xmlns:a16="http://schemas.microsoft.com/office/drawing/2014/main" id="{54072032-1562-4E0C-A9FC-E089DEC66CF2}"/>
              </a:ext>
            </a:extLst>
          </p:cNvPr>
          <p:cNvSpPr/>
          <p:nvPr/>
        </p:nvSpPr>
        <p:spPr>
          <a:xfrm>
            <a:off x="485775" y="2357120"/>
            <a:ext cx="6656705" cy="118872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EF8B40F6-329F-4F5A-8F60-7F1D0A2B3610}"/>
              </a:ext>
            </a:extLst>
          </p:cNvPr>
          <p:cNvSpPr/>
          <p:nvPr/>
        </p:nvSpPr>
        <p:spPr>
          <a:xfrm>
            <a:off x="314324" y="4964626"/>
            <a:ext cx="4521836" cy="702603"/>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05133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fade">
                                      <p:cBhvr>
                                        <p:cTn id="41" dur="500"/>
                                        <p:tgtEl>
                                          <p:spTgt spid="4">
                                            <p:txEl>
                                              <p:pRg st="5" end="5"/>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anim calcmode="lin" valueType="num">
                                      <p:cBhvr additive="base">
                                        <p:cTn id="5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 end="1"/>
                                            </p:txEl>
                                          </p:spTgt>
                                        </p:tgtEl>
                                        <p:attrNameLst>
                                          <p:attrName>style.visibility</p:attrName>
                                        </p:attrNameLst>
                                      </p:cBhvr>
                                      <p:to>
                                        <p:strVal val="visible"/>
                                      </p:to>
                                    </p:set>
                                    <p:animEffect transition="in" filter="fade">
                                      <p:cBhvr>
                                        <p:cTn id="62" dur="500"/>
                                        <p:tgtEl>
                                          <p:spTgt spid="6">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6">
                                            <p:txEl>
                                              <p:pRg st="2" end="2"/>
                                            </p:txEl>
                                          </p:spTgt>
                                        </p:tgtEl>
                                        <p:attrNameLst>
                                          <p:attrName>style.visibility</p:attrName>
                                        </p:attrNameLst>
                                      </p:cBhvr>
                                      <p:to>
                                        <p:strVal val="visible"/>
                                      </p:to>
                                    </p:set>
                                    <p:anim calcmode="lin" valueType="num">
                                      <p:cBhvr additive="base">
                                        <p:cTn id="7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6">
                                            <p:txEl>
                                              <p:pRg st="2" end="2"/>
                                            </p:txEl>
                                          </p:spTgt>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6">
                                            <p:txEl>
                                              <p:pRg st="3" end="3"/>
                                            </p:txEl>
                                          </p:spTgt>
                                        </p:tgtEl>
                                        <p:attrNameLst>
                                          <p:attrName>style.visibility</p:attrName>
                                        </p:attrNameLst>
                                      </p:cBhvr>
                                      <p:to>
                                        <p:strVal val="visible"/>
                                      </p:to>
                                    </p:set>
                                    <p:anim calcmode="lin" valueType="num">
                                      <p:cBhvr additive="base">
                                        <p:cTn id="7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6">
                                            <p:txEl>
                                              <p:pRg st="4" end="4"/>
                                            </p:txEl>
                                          </p:spTgt>
                                        </p:tgtEl>
                                        <p:attrNameLst>
                                          <p:attrName>style.visibility</p:attrName>
                                        </p:attrNameLst>
                                      </p:cBhvr>
                                      <p:to>
                                        <p:strVal val="visible"/>
                                      </p:to>
                                    </p:set>
                                    <p:animEffect transition="in" filter="fade">
                                      <p:cBhvr>
                                        <p:cTn id="84" dur="500"/>
                                        <p:tgtEl>
                                          <p:spTgt spid="6">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2"/>
                                        </p:tgtEl>
                                        <p:attrNameLst>
                                          <p:attrName>style.visibility</p:attrName>
                                        </p:attrNameLst>
                                      </p:cBhvr>
                                      <p:to>
                                        <p:strVal val="visible"/>
                                      </p:to>
                                    </p:set>
                                    <p:anim calcmode="lin" valueType="num">
                                      <p:cBhvr>
                                        <p:cTn id="89" dur="500" fill="hold"/>
                                        <p:tgtEl>
                                          <p:spTgt spid="2"/>
                                        </p:tgtEl>
                                        <p:attrNameLst>
                                          <p:attrName>ppt_w</p:attrName>
                                        </p:attrNameLst>
                                      </p:cBhvr>
                                      <p:tavLst>
                                        <p:tav tm="0">
                                          <p:val>
                                            <p:fltVal val="0"/>
                                          </p:val>
                                        </p:tav>
                                        <p:tav tm="100000">
                                          <p:val>
                                            <p:strVal val="#ppt_w"/>
                                          </p:val>
                                        </p:tav>
                                      </p:tavLst>
                                    </p:anim>
                                    <p:anim calcmode="lin" valueType="num">
                                      <p:cBhvr>
                                        <p:cTn id="90" dur="500" fill="hold"/>
                                        <p:tgtEl>
                                          <p:spTgt spid="2"/>
                                        </p:tgtEl>
                                        <p:attrNameLst>
                                          <p:attrName>ppt_h</p:attrName>
                                        </p:attrNameLst>
                                      </p:cBhvr>
                                      <p:tavLst>
                                        <p:tav tm="0">
                                          <p:val>
                                            <p:fltVal val="0"/>
                                          </p:val>
                                        </p:tav>
                                        <p:tav tm="100000">
                                          <p:val>
                                            <p:strVal val="#ppt_h"/>
                                          </p:val>
                                        </p:tav>
                                      </p:tavLst>
                                    </p:anim>
                                    <p:animEffect transition="in" filter="fade">
                                      <p:cBhvr>
                                        <p:cTn id="9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s2_2019/83247-1">
            <a:extLst>
              <a:ext uri="{FF2B5EF4-FFF2-40B4-BE49-F238E27FC236}">
                <a16:creationId xmlns:a16="http://schemas.microsoft.com/office/drawing/2014/main" id="{86500EF0-FAE1-4223-8668-A7F30551C9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583" t="16227" r="3367" b="9331"/>
          <a:stretch/>
        </p:blipFill>
        <p:spPr bwMode="auto">
          <a:xfrm>
            <a:off x="8505825" y="3141445"/>
            <a:ext cx="3686175" cy="3716555"/>
          </a:xfrm>
          <a:prstGeom prst="rect">
            <a:avLst/>
          </a:prstGeom>
          <a:noFill/>
          <a:ln>
            <a:noFill/>
          </a:ln>
          <a:extLst>
            <a:ext uri="{53640926-AAD7-44D8-BBD7-CCE9431645EC}">
              <a14:shadowObscured xmlns:a14="http://schemas.microsoft.com/office/drawing/2010/main"/>
            </a:ext>
          </a:extLst>
        </p:spPr>
      </p:pic>
      <p:pic>
        <p:nvPicPr>
          <p:cNvPr id="3" name="Image 2" descr="ms2_2019/83247-1">
            <a:extLst>
              <a:ext uri="{FF2B5EF4-FFF2-40B4-BE49-F238E27FC236}">
                <a16:creationId xmlns:a16="http://schemas.microsoft.com/office/drawing/2014/main" id="{C23B3413-945F-474C-83C3-FC6C1572FE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497" t="60041" r="39195" b="21298"/>
          <a:stretch/>
        </p:blipFill>
        <p:spPr bwMode="auto">
          <a:xfrm>
            <a:off x="6252551" y="2314354"/>
            <a:ext cx="5151415" cy="747524"/>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C75EAAFA-F2C0-4076-9ED9-977B86CEC788}"/>
              </a:ext>
            </a:extLst>
          </p:cNvPr>
          <p:cNvSpPr/>
          <p:nvPr/>
        </p:nvSpPr>
        <p:spPr>
          <a:xfrm>
            <a:off x="447674" y="250954"/>
            <a:ext cx="7181849" cy="665118"/>
          </a:xfrm>
          <a:prstGeom prst="rect">
            <a:avLst/>
          </a:prstGeom>
        </p:spPr>
        <p:txBody>
          <a:bodyPr wrap="square">
            <a:spAutoFit/>
          </a:bodyPr>
          <a:lstStyle/>
          <a:p>
            <a:pPr marL="342900" lvl="0" indent="-342900">
              <a:lnSpc>
                <a:spcPct val="107000"/>
              </a:lnSpc>
              <a:spcAft>
                <a:spcPts val="0"/>
              </a:spcAft>
              <a:buFont typeface="+mj-lt"/>
              <a:buAutoNum type="arabicPeriod" startAt="2"/>
            </a:pPr>
            <a:r>
              <a:rPr lang="fr-FR" b="1" dirty="0">
                <a:solidFill>
                  <a:srgbClr val="C00000"/>
                </a:solidFill>
                <a:latin typeface="Times New Roman" panose="02020603050405020304" pitchFamily="18" charset="0"/>
                <a:ea typeface="Times New Roman" panose="02020603050405020304" pitchFamily="18" charset="0"/>
              </a:rPr>
              <a:t>Fonction inverse </a:t>
            </a:r>
            <a:endParaRPr lang="fr-FR" dirty="0">
              <a:latin typeface="Times New Roman" panose="02020603050405020304" pitchFamily="18" charset="0"/>
              <a:ea typeface="Times New Roman" panose="02020603050405020304" pitchFamily="18" charset="0"/>
            </a:endParaRP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9326CAF-535B-44E3-BBA3-4B1B29DD8774}"/>
                  </a:ext>
                </a:extLst>
              </p:cNvPr>
              <p:cNvSpPr/>
              <p:nvPr/>
            </p:nvSpPr>
            <p:spPr>
              <a:xfrm>
                <a:off x="619761" y="4569295"/>
                <a:ext cx="6096000" cy="665118"/>
              </a:xfrm>
              <a:prstGeom prst="rect">
                <a:avLst/>
              </a:prstGeom>
            </p:spPr>
            <p:txBody>
              <a:bodyPr>
                <a:spAutoFit/>
              </a:bodyPr>
              <a:lstStyle/>
              <a:p>
                <a:pPr>
                  <a:lnSpc>
                    <a:spcPct val="107000"/>
                  </a:lnSpc>
                  <a:spcAft>
                    <a:spcPts val="0"/>
                  </a:spcAft>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Propriété - Parité de la fonction inverse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449580">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La fonction inverse (définie sur </a:t>
                </a:r>
                <a14:m>
                  <m:oMath xmlns:m="http://schemas.openxmlformats.org/officeDocument/2006/math">
                    <m:sSup>
                      <m:sSup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ℝ</m:t>
                        </m:r>
                      </m:e>
                      <m: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est impaire.  </a:t>
                </a:r>
              </a:p>
            </p:txBody>
          </p:sp>
        </mc:Choice>
        <mc:Fallback xmlns="">
          <p:sp>
            <p:nvSpPr>
              <p:cNvPr id="5" name="Rectangle 4">
                <a:extLst>
                  <a:ext uri="{FF2B5EF4-FFF2-40B4-BE49-F238E27FC236}">
                    <a16:creationId xmlns:a16="http://schemas.microsoft.com/office/drawing/2014/main" id="{E9326CAF-535B-44E3-BBA3-4B1B29DD8774}"/>
                  </a:ext>
                </a:extLst>
              </p:cNvPr>
              <p:cNvSpPr>
                <a:spLocks noRot="1" noChangeAspect="1" noMove="1" noResize="1" noEditPoints="1" noAdjustHandles="1" noChangeArrowheads="1" noChangeShapeType="1" noTextEdit="1"/>
              </p:cNvSpPr>
              <p:nvPr/>
            </p:nvSpPr>
            <p:spPr>
              <a:xfrm>
                <a:off x="619761" y="4569295"/>
                <a:ext cx="6096000" cy="665118"/>
              </a:xfrm>
              <a:prstGeom prst="rect">
                <a:avLst/>
              </a:prstGeom>
              <a:blipFill>
                <a:blip r:embed="rId3"/>
                <a:stretch>
                  <a:fillRect l="-900" t="-5505" b="-13761"/>
                </a:stretch>
              </a:blipFill>
            </p:spPr>
            <p:txBody>
              <a:bodyPr/>
              <a:lstStyle/>
              <a:p>
                <a:r>
                  <a:rPr lang="fr-FR">
                    <a:noFill/>
                  </a:rPr>
                  <a:t> </a:t>
                </a:r>
              </a:p>
            </p:txBody>
          </p:sp>
        </mc:Fallback>
      </mc:AlternateContent>
      <p:sp>
        <p:nvSpPr>
          <p:cNvPr id="6" name="Rectangle 5">
            <a:extLst>
              <a:ext uri="{FF2B5EF4-FFF2-40B4-BE49-F238E27FC236}">
                <a16:creationId xmlns:a16="http://schemas.microsoft.com/office/drawing/2014/main" id="{A2BF9030-6E9E-4FC5-9C06-9C9E5DAA29C2}"/>
              </a:ext>
            </a:extLst>
          </p:cNvPr>
          <p:cNvSpPr/>
          <p:nvPr/>
        </p:nvSpPr>
        <p:spPr>
          <a:xfrm>
            <a:off x="1057911" y="3291241"/>
            <a:ext cx="7181850" cy="873572"/>
          </a:xfrm>
          <a:prstGeom prst="rect">
            <a:avLst/>
          </a:prstGeom>
        </p:spPr>
        <p:txBody>
          <a:bodyPr wrap="square">
            <a:spAutoFit/>
          </a:bodyPr>
          <a:lstStyle/>
          <a:p>
            <a:pPr>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Sa courbe représentative est tracée dans le repère ci-contre. </a:t>
            </a:r>
          </a:p>
          <a:p>
            <a:pPr>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Sa courbe fait partie d'une famille de courbes appelées « hyperboles ».</a:t>
            </a:r>
          </a:p>
        </p:txBody>
      </p:sp>
      <p:sp>
        <p:nvSpPr>
          <p:cNvPr id="7" name="Rectangle 6">
            <a:extLst>
              <a:ext uri="{FF2B5EF4-FFF2-40B4-BE49-F238E27FC236}">
                <a16:creationId xmlns:a16="http://schemas.microsoft.com/office/drawing/2014/main" id="{BE645C14-C4EE-4DE6-A777-20E1AE46D87C}"/>
              </a:ext>
            </a:extLst>
          </p:cNvPr>
          <p:cNvSpPr/>
          <p:nvPr/>
        </p:nvSpPr>
        <p:spPr>
          <a:xfrm>
            <a:off x="1443991" y="2531349"/>
            <a:ext cx="6096000" cy="368755"/>
          </a:xfrm>
          <a:prstGeom prst="rect">
            <a:avLst/>
          </a:prstGeom>
        </p:spPr>
        <p:txBody>
          <a:bodyPr>
            <a:spAutoFit/>
          </a:bodyPr>
          <a:lstStyle/>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Un tableau de valeurs de la fonction inverse est :</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5F5C68D-E96C-4284-A183-23499E0F504A}"/>
                  </a:ext>
                </a:extLst>
              </p:cNvPr>
              <p:cNvSpPr/>
              <p:nvPr/>
            </p:nvSpPr>
            <p:spPr>
              <a:xfrm>
                <a:off x="619761" y="839470"/>
                <a:ext cx="7228837" cy="1462516"/>
              </a:xfrm>
              <a:prstGeom prst="rect">
                <a:avLst/>
              </a:prstGeom>
            </p:spPr>
            <p:txBody>
              <a:bodyPr wrap="square">
                <a:spAutoFit/>
              </a:bodyPr>
              <a:lstStyle/>
              <a:p>
                <a:pPr>
                  <a:lnSpc>
                    <a:spcPct val="150000"/>
                  </a:lnSpc>
                  <a:spcAft>
                    <a:spcPts val="0"/>
                  </a:spcAft>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Définition - Fonction inverse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449580">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La fonction inverse est la fonction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𝑓</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définie sur </a:t>
                </a:r>
                <a14:m>
                  <m:oMath xmlns:m="http://schemas.openxmlformats.org/officeDocument/2006/math">
                    <m:sSup>
                      <m:sSup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ℝ</m:t>
                        </m:r>
                      </m:e>
                      <m: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par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𝑓</m:t>
                    </m:r>
                    <m:d>
                      <m:d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d>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den>
                    </m:f>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marL="449580">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Elle associe à chaque nombre réel non nul son inverse. </a:t>
                </a:r>
              </a:p>
            </p:txBody>
          </p:sp>
        </mc:Choice>
        <mc:Fallback xmlns="">
          <p:sp>
            <p:nvSpPr>
              <p:cNvPr id="8" name="Rectangle 7">
                <a:extLst>
                  <a:ext uri="{FF2B5EF4-FFF2-40B4-BE49-F238E27FC236}">
                    <a16:creationId xmlns:a16="http://schemas.microsoft.com/office/drawing/2014/main" id="{E5F5C68D-E96C-4284-A183-23499E0F504A}"/>
                  </a:ext>
                </a:extLst>
              </p:cNvPr>
              <p:cNvSpPr>
                <a:spLocks noRot="1" noChangeAspect="1" noMove="1" noResize="1" noEditPoints="1" noAdjustHandles="1" noChangeArrowheads="1" noChangeShapeType="1" noTextEdit="1"/>
              </p:cNvSpPr>
              <p:nvPr/>
            </p:nvSpPr>
            <p:spPr>
              <a:xfrm>
                <a:off x="619761" y="839470"/>
                <a:ext cx="7228837" cy="1462516"/>
              </a:xfrm>
              <a:prstGeom prst="rect">
                <a:avLst/>
              </a:prstGeom>
              <a:blipFill>
                <a:blip r:embed="rId4"/>
                <a:stretch>
                  <a:fillRect l="-759" b="-5833"/>
                </a:stretch>
              </a:blipFill>
            </p:spPr>
            <p:txBody>
              <a:bodyPr/>
              <a:lstStyle/>
              <a:p>
                <a:r>
                  <a:rPr lang="fr-FR">
                    <a:noFill/>
                  </a:rPr>
                  <a:t> </a:t>
                </a:r>
              </a:p>
            </p:txBody>
          </p:sp>
        </mc:Fallback>
      </mc:AlternateContent>
      <p:sp>
        <p:nvSpPr>
          <p:cNvPr id="9" name="Rectangle 8">
            <a:extLst>
              <a:ext uri="{FF2B5EF4-FFF2-40B4-BE49-F238E27FC236}">
                <a16:creationId xmlns:a16="http://schemas.microsoft.com/office/drawing/2014/main" id="{CA4C5C4A-72B9-4A9C-BE98-3ED17206C99E}"/>
              </a:ext>
            </a:extLst>
          </p:cNvPr>
          <p:cNvSpPr/>
          <p:nvPr/>
        </p:nvSpPr>
        <p:spPr>
          <a:xfrm>
            <a:off x="619761" y="5618018"/>
            <a:ext cx="7962264" cy="961482"/>
          </a:xfrm>
          <a:prstGeom prst="rect">
            <a:avLst/>
          </a:prstGeom>
        </p:spPr>
        <p:txBody>
          <a:bodyPr wrap="square">
            <a:spAutoFit/>
          </a:bodyPr>
          <a:lstStyle/>
          <a:p>
            <a:pPr>
              <a:lnSpc>
                <a:spcPct val="107000"/>
              </a:lnSpc>
              <a:spcAft>
                <a:spcPts val="0"/>
              </a:spcAft>
            </a:pPr>
            <a:r>
              <a:rPr lang="fr-FR" b="1" dirty="0">
                <a:solidFill>
                  <a:srgbClr val="000000"/>
                </a:solidFill>
                <a:latin typeface="Times New Roman" panose="02020603050405020304" pitchFamily="18" charset="0"/>
                <a:ea typeface="Calibri" panose="020F0502020204030204" pitchFamily="34" charset="0"/>
                <a:cs typeface="Arial" panose="020B0604020202020204" pitchFamily="34" charset="0"/>
              </a:rPr>
              <a:t>Remarque</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La courbe représentative de la fonction inverse est symétrique par rapport à l'origine, ce que l'on peut observer graphiquement. </a:t>
            </a:r>
          </a:p>
        </p:txBody>
      </p:sp>
      <p:sp>
        <p:nvSpPr>
          <p:cNvPr id="10" name="Rectangle : coins arrondis 9">
            <a:extLst>
              <a:ext uri="{FF2B5EF4-FFF2-40B4-BE49-F238E27FC236}">
                <a16:creationId xmlns:a16="http://schemas.microsoft.com/office/drawing/2014/main" id="{BB3DF779-1B5A-421C-88AD-3BF16C3E3A78}"/>
              </a:ext>
            </a:extLst>
          </p:cNvPr>
          <p:cNvSpPr/>
          <p:nvPr/>
        </p:nvSpPr>
        <p:spPr>
          <a:xfrm>
            <a:off x="619761" y="928440"/>
            <a:ext cx="6920230" cy="1324409"/>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D24504E0-590A-4144-B17F-CB7677850EC8}"/>
              </a:ext>
            </a:extLst>
          </p:cNvPr>
          <p:cNvSpPr/>
          <p:nvPr/>
        </p:nvSpPr>
        <p:spPr>
          <a:xfrm>
            <a:off x="619761" y="4569295"/>
            <a:ext cx="5130799" cy="66511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45706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anim calcmode="lin" valueType="num">
                                      <p:cBhvr additive="base">
                                        <p:cTn id="5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
                                            <p:txEl>
                                              <p:pRg st="1" end="1"/>
                                            </p:txEl>
                                          </p:spTgt>
                                        </p:tgtEl>
                                        <p:attrNameLst>
                                          <p:attrName>style.visibility</p:attrName>
                                        </p:attrNameLst>
                                      </p:cBhvr>
                                      <p:to>
                                        <p:strVal val="visible"/>
                                      </p:to>
                                    </p:set>
                                    <p:animEffect transition="in" filter="fade">
                                      <p:cBhvr>
                                        <p:cTn id="60" dur="500"/>
                                        <p:tgtEl>
                                          <p:spTgt spid="5">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anim calcmode="lin" valueType="num">
                                      <p:cBhvr>
                                        <p:cTn id="66" dur="1000" fill="hold"/>
                                        <p:tgtEl>
                                          <p:spTgt spid="11"/>
                                        </p:tgtEl>
                                        <p:attrNameLst>
                                          <p:attrName>ppt_x</p:attrName>
                                        </p:attrNameLst>
                                      </p:cBhvr>
                                      <p:tavLst>
                                        <p:tav tm="0">
                                          <p:val>
                                            <p:strVal val="#ppt_x"/>
                                          </p:val>
                                        </p:tav>
                                        <p:tav tm="100000">
                                          <p:val>
                                            <p:strVal val="#ppt_x"/>
                                          </p:val>
                                        </p:tav>
                                      </p:tavLst>
                                    </p:anim>
                                    <p:anim calcmode="lin" valueType="num">
                                      <p:cBhvr>
                                        <p:cTn id="6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9">
                                            <p:txEl>
                                              <p:pRg st="0" end="0"/>
                                            </p:txEl>
                                          </p:spTgt>
                                        </p:tgtEl>
                                        <p:attrNameLst>
                                          <p:attrName>style.visibility</p:attrName>
                                        </p:attrNameLst>
                                      </p:cBhvr>
                                      <p:to>
                                        <p:strVal val="visible"/>
                                      </p:to>
                                    </p:set>
                                    <p:anim calcmode="lin" valueType="num">
                                      <p:cBhvr additive="base">
                                        <p:cTn id="7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9">
                                            <p:txEl>
                                              <p:pRg st="1" end="1"/>
                                            </p:txEl>
                                          </p:spTgt>
                                        </p:tgtEl>
                                        <p:attrNameLst>
                                          <p:attrName>style.visibility</p:attrName>
                                        </p:attrNameLst>
                                      </p:cBhvr>
                                      <p:to>
                                        <p:strVal val="visible"/>
                                      </p:to>
                                    </p:set>
                                    <p:animEffect transition="in" filter="fade">
                                      <p:cBhvr>
                                        <p:cTn id="78"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s2_2019/83249-1">
            <a:extLst>
              <a:ext uri="{FF2B5EF4-FFF2-40B4-BE49-F238E27FC236}">
                <a16:creationId xmlns:a16="http://schemas.microsoft.com/office/drawing/2014/main" id="{A5388F10-B687-4D7F-A8BB-139D6AF36A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4178" t="47668" r="1156" b="4665"/>
          <a:stretch/>
        </p:blipFill>
        <p:spPr bwMode="auto">
          <a:xfrm>
            <a:off x="8761230" y="4373136"/>
            <a:ext cx="3430770" cy="2067259"/>
          </a:xfrm>
          <a:prstGeom prst="rect">
            <a:avLst/>
          </a:prstGeom>
          <a:noFill/>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97E03711-90E4-4A83-AD69-D37618A3BD66}"/>
              </a:ext>
            </a:extLst>
          </p:cNvPr>
          <p:cNvSpPr/>
          <p:nvPr/>
        </p:nvSpPr>
        <p:spPr>
          <a:xfrm>
            <a:off x="361950" y="417605"/>
            <a:ext cx="8639175" cy="399405"/>
          </a:xfrm>
          <a:prstGeom prst="rect">
            <a:avLst/>
          </a:prstGeom>
        </p:spPr>
        <p:txBody>
          <a:bodyPr wrap="square">
            <a:spAutoFit/>
          </a:bodyPr>
          <a:lstStyle/>
          <a:p>
            <a:pPr marL="342900" lvl="0" indent="-342900">
              <a:lnSpc>
                <a:spcPct val="107000"/>
              </a:lnSpc>
              <a:spcAft>
                <a:spcPts val="0"/>
              </a:spcAft>
              <a:buFont typeface="+mj-lt"/>
              <a:buAutoNum type="arabicPeriod" startAt="3"/>
            </a:pPr>
            <a:r>
              <a:rPr lang="fr-FR" sz="2000" b="1" dirty="0">
                <a:solidFill>
                  <a:srgbClr val="C00000"/>
                </a:solidFill>
                <a:latin typeface="Times New Roman" panose="02020603050405020304" pitchFamily="18" charset="0"/>
                <a:ea typeface="Times New Roman" panose="02020603050405020304" pitchFamily="18" charset="0"/>
              </a:rPr>
              <a:t>Fonction affine </a:t>
            </a:r>
            <a:endParaRPr lang="fr-FR" sz="20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66EE4F2-1473-4B56-877E-38A86FDB19CF}"/>
                  </a:ext>
                </a:extLst>
              </p:cNvPr>
              <p:cNvSpPr/>
              <p:nvPr/>
            </p:nvSpPr>
            <p:spPr>
              <a:xfrm>
                <a:off x="757238" y="1052784"/>
                <a:ext cx="8243887" cy="1421992"/>
              </a:xfrm>
              <a:prstGeom prst="rect">
                <a:avLst/>
              </a:prstGeom>
            </p:spPr>
            <p:txBody>
              <a:bodyPr wrap="square">
                <a:spAutoFit/>
              </a:bodyPr>
              <a:lstStyle/>
              <a:p>
                <a:pPr>
                  <a:lnSpc>
                    <a:spcPct val="150000"/>
                  </a:lnSpc>
                  <a:spcAft>
                    <a:spcPts val="0"/>
                  </a:spcAft>
                </a:pPr>
                <a:r>
                  <a:rPr lang="fr-FR"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Définition - Fonction affine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449580">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Une fonction affine est une fonction définie sur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ℝ</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qui à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associe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𝑚𝑥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𝑝</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(avec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et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𝑝</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réels). </a:t>
                </a:r>
              </a:p>
            </p:txBody>
          </p:sp>
        </mc:Choice>
        <mc:Fallback xmlns="">
          <p:sp>
            <p:nvSpPr>
              <p:cNvPr id="4" name="Rectangle 3">
                <a:extLst>
                  <a:ext uri="{FF2B5EF4-FFF2-40B4-BE49-F238E27FC236}">
                    <a16:creationId xmlns:a16="http://schemas.microsoft.com/office/drawing/2014/main" id="{266EE4F2-1473-4B56-877E-38A86FDB19CF}"/>
                  </a:ext>
                </a:extLst>
              </p:cNvPr>
              <p:cNvSpPr>
                <a:spLocks noRot="1" noChangeAspect="1" noMove="1" noResize="1" noEditPoints="1" noAdjustHandles="1" noChangeArrowheads="1" noChangeShapeType="1" noTextEdit="1"/>
              </p:cNvSpPr>
              <p:nvPr/>
            </p:nvSpPr>
            <p:spPr>
              <a:xfrm>
                <a:off x="757238" y="1052784"/>
                <a:ext cx="8243887" cy="1421992"/>
              </a:xfrm>
              <a:prstGeom prst="rect">
                <a:avLst/>
              </a:prstGeom>
              <a:blipFill>
                <a:blip r:embed="rId3"/>
                <a:stretch>
                  <a:fillRect l="-739" b="-68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1414F9D-41EF-4ABA-8CC6-C465EC03B661}"/>
                  </a:ext>
                </a:extLst>
              </p:cNvPr>
              <p:cNvSpPr/>
              <p:nvPr/>
            </p:nvSpPr>
            <p:spPr>
              <a:xfrm>
                <a:off x="838200" y="4556738"/>
                <a:ext cx="10763250" cy="1883657"/>
              </a:xfrm>
              <a:prstGeom prst="rect">
                <a:avLst/>
              </a:prstGeom>
            </p:spPr>
            <p:txBody>
              <a:bodyPr wrap="square">
                <a:spAutoFit/>
              </a:bodyPr>
              <a:lstStyle/>
              <a:p>
                <a:pPr>
                  <a:lnSpc>
                    <a:spcPct val="150000"/>
                  </a:lnSpc>
                  <a:spcAft>
                    <a:spcPts val="0"/>
                  </a:spcAft>
                </a:pPr>
                <a:r>
                  <a:rPr lang="fr-FR" sz="2000" b="1" dirty="0">
                    <a:solidFill>
                      <a:srgbClr val="538135"/>
                    </a:solidFill>
                    <a:latin typeface="Times New Roman" panose="02020603050405020304" pitchFamily="18" charset="0"/>
                    <a:ea typeface="Calibri" panose="020F0502020204030204" pitchFamily="34" charset="0"/>
                    <a:cs typeface="Times New Roman" panose="02020603050405020304" pitchFamily="18" charset="0"/>
                  </a:rPr>
                  <a:t>Exemple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 </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0,5</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+ 1</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est une fonction affine avec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 0,5</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et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𝑝</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 1</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Sa courbe représentative est tracée dans le repère ci-contre. </a:t>
                </a:r>
              </a:p>
              <a:p>
                <a:pPr>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L'équation réduite de cette droite est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 0,5</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+ 1</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a:t>
                </a:r>
              </a:p>
            </p:txBody>
          </p:sp>
        </mc:Choice>
        <mc:Fallback xmlns="">
          <p:sp>
            <p:nvSpPr>
              <p:cNvPr id="5" name="Rectangle 4">
                <a:extLst>
                  <a:ext uri="{FF2B5EF4-FFF2-40B4-BE49-F238E27FC236}">
                    <a16:creationId xmlns:a16="http://schemas.microsoft.com/office/drawing/2014/main" id="{F1414F9D-41EF-4ABA-8CC6-C465EC03B661}"/>
                  </a:ext>
                </a:extLst>
              </p:cNvPr>
              <p:cNvSpPr>
                <a:spLocks noRot="1" noChangeAspect="1" noMove="1" noResize="1" noEditPoints="1" noAdjustHandles="1" noChangeArrowheads="1" noChangeShapeType="1" noTextEdit="1"/>
              </p:cNvSpPr>
              <p:nvPr/>
            </p:nvSpPr>
            <p:spPr>
              <a:xfrm>
                <a:off x="838200" y="4556738"/>
                <a:ext cx="10763250" cy="1883657"/>
              </a:xfrm>
              <a:prstGeom prst="rect">
                <a:avLst/>
              </a:prstGeom>
              <a:blipFill>
                <a:blip r:embed="rId4"/>
                <a:stretch>
                  <a:fillRect l="-623" b="-4854"/>
                </a:stretch>
              </a:blipFill>
            </p:spPr>
            <p:txBody>
              <a:bodyPr/>
              <a:lstStyle/>
              <a:p>
                <a:r>
                  <a:rPr lang="fr-FR">
                    <a:noFill/>
                  </a:rPr>
                  <a:t> </a:t>
                </a:r>
              </a:p>
            </p:txBody>
          </p:sp>
        </mc:Fallback>
      </mc:AlternateContent>
      <p:sp>
        <p:nvSpPr>
          <p:cNvPr id="6" name="Rectangle 5">
            <a:extLst>
              <a:ext uri="{FF2B5EF4-FFF2-40B4-BE49-F238E27FC236}">
                <a16:creationId xmlns:a16="http://schemas.microsoft.com/office/drawing/2014/main" id="{DCCD66AA-A0B7-451C-AC6F-DB84C24A0D25}"/>
              </a:ext>
            </a:extLst>
          </p:cNvPr>
          <p:cNvSpPr/>
          <p:nvPr/>
        </p:nvSpPr>
        <p:spPr>
          <a:xfrm>
            <a:off x="838200" y="3176859"/>
            <a:ext cx="7372350" cy="728726"/>
          </a:xfrm>
          <a:prstGeom prst="rect">
            <a:avLst/>
          </a:prstGeom>
        </p:spPr>
        <p:txBody>
          <a:bodyPr wrap="square">
            <a:spAutoFit/>
          </a:bodyPr>
          <a:lstStyle/>
          <a:p>
            <a:pPr>
              <a:lnSpc>
                <a:spcPct val="107000"/>
              </a:lnSpc>
              <a:spcAft>
                <a:spcPts val="0"/>
              </a:spcAft>
            </a:pPr>
            <a:r>
              <a:rPr lang="fr-FR"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Remarque</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Les fonctions affines sont représentées graphiquement par des droites. </a:t>
            </a:r>
          </a:p>
        </p:txBody>
      </p:sp>
      <p:sp>
        <p:nvSpPr>
          <p:cNvPr id="7" name="Rectangle : coins arrondis 6">
            <a:extLst>
              <a:ext uri="{FF2B5EF4-FFF2-40B4-BE49-F238E27FC236}">
                <a16:creationId xmlns:a16="http://schemas.microsoft.com/office/drawing/2014/main" id="{55B56DA3-4333-4495-8F59-3F919765B767}"/>
              </a:ext>
            </a:extLst>
          </p:cNvPr>
          <p:cNvSpPr/>
          <p:nvPr/>
        </p:nvSpPr>
        <p:spPr>
          <a:xfrm>
            <a:off x="757238" y="1168400"/>
            <a:ext cx="8243887" cy="122697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00166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500"/>
                                        <p:tgtEl>
                                          <p:spTgt spid="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additive="base">
                                        <p:cTn id="3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fade">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
                                          </p:val>
                                        </p:tav>
                                        <p:tav tm="100000">
                                          <p:val>
                                            <p:strVal val="#ppt_w"/>
                                          </p:val>
                                        </p:tav>
                                      </p:tavLst>
                                    </p:anim>
                                    <p:anim calcmode="lin" valueType="num">
                                      <p:cBhvr>
                                        <p:cTn id="53" dur="500" fill="hold"/>
                                        <p:tgtEl>
                                          <p:spTgt spid="2"/>
                                        </p:tgtEl>
                                        <p:attrNameLst>
                                          <p:attrName>ppt_h</p:attrName>
                                        </p:attrNameLst>
                                      </p:cBhvr>
                                      <p:tavLst>
                                        <p:tav tm="0">
                                          <p:val>
                                            <p:fltVal val="0"/>
                                          </p:val>
                                        </p:tav>
                                        <p:tav tm="100000">
                                          <p:val>
                                            <p:strVal val="#ppt_h"/>
                                          </p:val>
                                        </p:tav>
                                      </p:tavLst>
                                    </p:anim>
                                    <p:animEffect transition="in" filter="fade">
                                      <p:cBhvr>
                                        <p:cTn id="54" dur="5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
                                            <p:txEl>
                                              <p:pRg st="3" end="3"/>
                                            </p:txEl>
                                          </p:spTgt>
                                        </p:tgtEl>
                                        <p:attrNameLst>
                                          <p:attrName>style.visibility</p:attrName>
                                        </p:attrNameLst>
                                      </p:cBhvr>
                                      <p:to>
                                        <p:strVal val="visible"/>
                                      </p:to>
                                    </p:set>
                                    <p:animEffect transition="in" filter="fade">
                                      <p:cBhvr>
                                        <p:cTn id="5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s2_2019/83250-1">
            <a:extLst>
              <a:ext uri="{FF2B5EF4-FFF2-40B4-BE49-F238E27FC236}">
                <a16:creationId xmlns:a16="http://schemas.microsoft.com/office/drawing/2014/main" id="{CF561307-AA1E-4E76-9E58-01CDF28E9C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87" t="48565" r="41143" b="27947"/>
          <a:stretch/>
        </p:blipFill>
        <p:spPr bwMode="auto">
          <a:xfrm>
            <a:off x="7011670" y="2851496"/>
            <a:ext cx="5045172" cy="922982"/>
          </a:xfrm>
          <a:prstGeom prst="rect">
            <a:avLst/>
          </a:prstGeom>
          <a:noFill/>
          <a:ln>
            <a:noFill/>
          </a:ln>
          <a:extLst>
            <a:ext uri="{53640926-AAD7-44D8-BBD7-CCE9431645EC}">
              <a14:shadowObscured xmlns:a14="http://schemas.microsoft.com/office/drawing/2010/main"/>
            </a:ext>
          </a:extLst>
        </p:spPr>
      </p:pic>
      <p:pic>
        <p:nvPicPr>
          <p:cNvPr id="3" name="Image 2" descr="ms2_2019/83250-1">
            <a:extLst>
              <a:ext uri="{FF2B5EF4-FFF2-40B4-BE49-F238E27FC236}">
                <a16:creationId xmlns:a16="http://schemas.microsoft.com/office/drawing/2014/main" id="{8A54E4A6-F38A-44B2-B9B9-7C058F5A51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1303" t="44150" r="1318"/>
          <a:stretch/>
        </p:blipFill>
        <p:spPr bwMode="auto">
          <a:xfrm>
            <a:off x="7858125" y="4055166"/>
            <a:ext cx="4333875" cy="2802834"/>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BBBA1D23-E681-4268-A62E-5A12F92231E3}"/>
              </a:ext>
            </a:extLst>
          </p:cNvPr>
          <p:cNvSpPr/>
          <p:nvPr/>
        </p:nvSpPr>
        <p:spPr>
          <a:xfrm>
            <a:off x="533400" y="389642"/>
            <a:ext cx="9715500" cy="1058047"/>
          </a:xfrm>
          <a:prstGeom prst="rect">
            <a:avLst/>
          </a:prstGeom>
        </p:spPr>
        <p:txBody>
          <a:bodyPr wrap="square">
            <a:spAutoFit/>
          </a:bodyPr>
          <a:lstStyle/>
          <a:p>
            <a:pPr marL="457200" lvl="0" indent="-457200">
              <a:lnSpc>
                <a:spcPct val="107000"/>
              </a:lnSpc>
              <a:spcAft>
                <a:spcPts val="0"/>
              </a:spcAft>
              <a:buFont typeface="+mj-lt"/>
              <a:buAutoNum type="arabicPeriod" startAt="4"/>
            </a:pPr>
            <a:r>
              <a:rPr lang="fr-FR" sz="2000" b="1" dirty="0">
                <a:solidFill>
                  <a:srgbClr val="C00000"/>
                </a:solidFill>
                <a:latin typeface="Times New Roman" panose="02020603050405020304" pitchFamily="18" charset="0"/>
                <a:ea typeface="Times New Roman" panose="02020603050405020304" pitchFamily="18" charset="0"/>
              </a:rPr>
              <a:t>Fonction racine carrée </a:t>
            </a:r>
            <a:endParaRPr lang="fr-FR" sz="2000" dirty="0">
              <a:latin typeface="Times New Roman" panose="02020603050405020304" pitchFamily="18" charset="0"/>
              <a:ea typeface="Times New Roman" panose="02020603050405020304" pitchFamily="18" charset="0"/>
            </a:endParaRPr>
          </a:p>
          <a:p>
            <a:pPr>
              <a:lnSpc>
                <a:spcPct val="107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nSpc>
                <a:spcPct val="107000"/>
              </a:lnSpc>
              <a:spcAft>
                <a:spcPts val="0"/>
              </a:spcAft>
            </a:pP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9D311E3-CE28-4563-A2E6-2A0F0061B8A7}"/>
              </a:ext>
            </a:extLst>
          </p:cNvPr>
          <p:cNvSpPr/>
          <p:nvPr/>
        </p:nvSpPr>
        <p:spPr>
          <a:xfrm>
            <a:off x="1314487" y="4976676"/>
            <a:ext cx="6525858" cy="728726"/>
          </a:xfrm>
          <a:prstGeom prst="rect">
            <a:avLst/>
          </a:prstGeom>
        </p:spPr>
        <p:txBody>
          <a:bodyPr wrap="square">
            <a:spAutoFit/>
          </a:bodyPr>
          <a:lstStyle/>
          <a:p>
            <a:pPr>
              <a:lnSpc>
                <a:spcPct val="107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nSpc>
                <a:spcPct val="107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Sa courbe représentative est tracée dans le repère ci-contre. </a:t>
            </a:r>
          </a:p>
        </p:txBody>
      </p:sp>
      <p:sp>
        <p:nvSpPr>
          <p:cNvPr id="6" name="Rectangle 5">
            <a:extLst>
              <a:ext uri="{FF2B5EF4-FFF2-40B4-BE49-F238E27FC236}">
                <a16:creationId xmlns:a16="http://schemas.microsoft.com/office/drawing/2014/main" id="{379CEEFC-A7E7-45E4-9E08-BAA8EE7D593D}"/>
              </a:ext>
            </a:extLst>
          </p:cNvPr>
          <p:cNvSpPr/>
          <p:nvPr/>
        </p:nvSpPr>
        <p:spPr>
          <a:xfrm>
            <a:off x="1028700" y="3092912"/>
            <a:ext cx="5808000" cy="399405"/>
          </a:xfrm>
          <a:prstGeom prst="rect">
            <a:avLst/>
          </a:prstGeom>
        </p:spPr>
        <p:txBody>
          <a:bodyPr wrap="none">
            <a:spAutoFit/>
          </a:bodyPr>
          <a:lstStyle/>
          <a:p>
            <a:pPr>
              <a:lnSpc>
                <a:spcPct val="107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Un tableau de valeurs de la fonction racine carrée est : </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9C00CEE-9EC2-43B2-A018-4DD6A929524F}"/>
                  </a:ext>
                </a:extLst>
              </p:cNvPr>
              <p:cNvSpPr/>
              <p:nvPr/>
            </p:nvSpPr>
            <p:spPr>
              <a:xfrm>
                <a:off x="942975" y="980177"/>
                <a:ext cx="9639300" cy="1427186"/>
              </a:xfrm>
              <a:prstGeom prst="rect">
                <a:avLst/>
              </a:prstGeom>
            </p:spPr>
            <p:txBody>
              <a:bodyPr wrap="square">
                <a:spAutoFit/>
              </a:bodyPr>
              <a:lstStyle/>
              <a:p>
                <a:pPr>
                  <a:lnSpc>
                    <a:spcPct val="150000"/>
                  </a:lnSpc>
                  <a:spcAft>
                    <a:spcPts val="0"/>
                  </a:spcAft>
                </a:pPr>
                <a:r>
                  <a:rPr lang="fr-FR"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Définition - Fonction racine carrée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449580">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La fonction racine carrée est la fonction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définie sur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[0 ; +∞[</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par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 </m:t>
                    </m:r>
                    <m:rad>
                      <m:radPr>
                        <m:degHide m:val="on"/>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radPr>
                      <m:deg/>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rad>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marL="449580">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Elle associe à chaque nombre réel positif sa racine carrée. </a:t>
                </a:r>
              </a:p>
            </p:txBody>
          </p:sp>
        </mc:Choice>
        <mc:Fallback xmlns="">
          <p:sp>
            <p:nvSpPr>
              <p:cNvPr id="7" name="Rectangle 6">
                <a:extLst>
                  <a:ext uri="{FF2B5EF4-FFF2-40B4-BE49-F238E27FC236}">
                    <a16:creationId xmlns:a16="http://schemas.microsoft.com/office/drawing/2014/main" id="{99C00CEE-9EC2-43B2-A018-4DD6A929524F}"/>
                  </a:ext>
                </a:extLst>
              </p:cNvPr>
              <p:cNvSpPr>
                <a:spLocks noRot="1" noChangeAspect="1" noMove="1" noResize="1" noEditPoints="1" noAdjustHandles="1" noChangeArrowheads="1" noChangeShapeType="1" noTextEdit="1"/>
              </p:cNvSpPr>
              <p:nvPr/>
            </p:nvSpPr>
            <p:spPr>
              <a:xfrm>
                <a:off x="942975" y="980177"/>
                <a:ext cx="9639300" cy="1427186"/>
              </a:xfrm>
              <a:prstGeom prst="rect">
                <a:avLst/>
              </a:prstGeom>
              <a:blipFill>
                <a:blip r:embed="rId3"/>
                <a:stretch>
                  <a:fillRect l="-696" b="-6838"/>
                </a:stretch>
              </a:blipFill>
            </p:spPr>
            <p:txBody>
              <a:bodyPr/>
              <a:lstStyle/>
              <a:p>
                <a:r>
                  <a:rPr lang="fr-FR">
                    <a:noFill/>
                  </a:rPr>
                  <a:t> </a:t>
                </a:r>
              </a:p>
            </p:txBody>
          </p:sp>
        </mc:Fallback>
      </mc:AlternateContent>
      <p:sp>
        <p:nvSpPr>
          <p:cNvPr id="8" name="Rectangle : coins arrondis 7">
            <a:extLst>
              <a:ext uri="{FF2B5EF4-FFF2-40B4-BE49-F238E27FC236}">
                <a16:creationId xmlns:a16="http://schemas.microsoft.com/office/drawing/2014/main" id="{172CF747-C252-49DA-B97E-CA2B47FDB073}"/>
              </a:ext>
            </a:extLst>
          </p:cNvPr>
          <p:cNvSpPr/>
          <p:nvPr/>
        </p:nvSpPr>
        <p:spPr>
          <a:xfrm>
            <a:off x="942975" y="1097280"/>
            <a:ext cx="8749665" cy="1310083"/>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32254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s2_2019/83232-1">
            <a:extLst>
              <a:ext uri="{FF2B5EF4-FFF2-40B4-BE49-F238E27FC236}">
                <a16:creationId xmlns:a16="http://schemas.microsoft.com/office/drawing/2014/main" id="{31EAE56B-C701-4927-9972-4EEB12FB6B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0" t="6944" r="2333" b="7570"/>
          <a:stretch/>
        </p:blipFill>
        <p:spPr bwMode="auto">
          <a:xfrm>
            <a:off x="757604" y="0"/>
            <a:ext cx="10676791"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766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s2_2019/83251-1">
            <a:extLst>
              <a:ext uri="{FF2B5EF4-FFF2-40B4-BE49-F238E27FC236}">
                <a16:creationId xmlns:a16="http://schemas.microsoft.com/office/drawing/2014/main" id="{90BB7022-CF8E-4504-A085-8F3F13B559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86" t="38180" r="63768" b="45202"/>
          <a:stretch/>
        </p:blipFill>
        <p:spPr bwMode="auto">
          <a:xfrm>
            <a:off x="5567680" y="2357880"/>
            <a:ext cx="3402003" cy="955087"/>
          </a:xfrm>
          <a:prstGeom prst="rect">
            <a:avLst/>
          </a:prstGeom>
          <a:noFill/>
          <a:ln>
            <a:noFill/>
          </a:ln>
          <a:extLst>
            <a:ext uri="{53640926-AAD7-44D8-BBD7-CCE9431645EC}">
              <a14:shadowObscured xmlns:a14="http://schemas.microsoft.com/office/drawing/2010/main"/>
            </a:ext>
          </a:extLst>
        </p:spPr>
      </p:pic>
      <p:pic>
        <p:nvPicPr>
          <p:cNvPr id="3" name="Image 2" descr="ms2_2019/83251-1">
            <a:extLst>
              <a:ext uri="{FF2B5EF4-FFF2-40B4-BE49-F238E27FC236}">
                <a16:creationId xmlns:a16="http://schemas.microsoft.com/office/drawing/2014/main" id="{2F083716-9D94-426C-863F-9F5686A4CF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4131" r="1548"/>
          <a:stretch/>
        </p:blipFill>
        <p:spPr bwMode="auto">
          <a:xfrm>
            <a:off x="9801225" y="2979710"/>
            <a:ext cx="2390775" cy="3878289"/>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2C076E7A-4682-48F8-8FFB-2D031511E79D}"/>
              </a:ext>
            </a:extLst>
          </p:cNvPr>
          <p:cNvSpPr/>
          <p:nvPr/>
        </p:nvSpPr>
        <p:spPr>
          <a:xfrm>
            <a:off x="428625" y="287035"/>
            <a:ext cx="6096000" cy="399405"/>
          </a:xfrm>
          <a:prstGeom prst="rect">
            <a:avLst/>
          </a:prstGeom>
        </p:spPr>
        <p:txBody>
          <a:bodyPr>
            <a:spAutoFit/>
          </a:bodyPr>
          <a:lstStyle/>
          <a:p>
            <a:pPr marL="342900" lvl="0" indent="-342900">
              <a:lnSpc>
                <a:spcPct val="107000"/>
              </a:lnSpc>
              <a:spcAft>
                <a:spcPts val="0"/>
              </a:spcAft>
              <a:buFont typeface="+mj-lt"/>
              <a:buAutoNum type="arabicPeriod" startAt="5"/>
            </a:pPr>
            <a:r>
              <a:rPr lang="fr-FR" sz="2000" b="1" dirty="0">
                <a:solidFill>
                  <a:srgbClr val="C00000"/>
                </a:solidFill>
                <a:latin typeface="Times New Roman" panose="02020603050405020304" pitchFamily="18" charset="0"/>
                <a:ea typeface="Times New Roman" panose="02020603050405020304" pitchFamily="18" charset="0"/>
              </a:rPr>
              <a:t>Fonction cube </a:t>
            </a:r>
            <a:endParaRPr lang="fr-FR" sz="2000" dirty="0">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69A5AED2-63F5-4DF2-92EC-6E0407273016}"/>
              </a:ext>
            </a:extLst>
          </p:cNvPr>
          <p:cNvSpPr/>
          <p:nvPr/>
        </p:nvSpPr>
        <p:spPr>
          <a:xfrm>
            <a:off x="428625" y="5164869"/>
            <a:ext cx="9372600" cy="1722651"/>
          </a:xfrm>
          <a:prstGeom prst="rect">
            <a:avLst/>
          </a:prstGeom>
        </p:spPr>
        <p:txBody>
          <a:bodyPr wrap="square">
            <a:spAutoFit/>
          </a:bodyPr>
          <a:lstStyle/>
          <a:p>
            <a:pPr>
              <a:lnSpc>
                <a:spcPct val="107000"/>
              </a:lnSpc>
              <a:spcAft>
                <a:spcPts val="0"/>
              </a:spcAft>
            </a:pPr>
            <a:r>
              <a:rPr lang="fr-FR"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Remarque</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La courbe représentative de la fonction cube est symétrique par rapport à l'origine, ce que l'on peut observer graphiquement. </a:t>
            </a:r>
          </a:p>
          <a:p>
            <a:pPr>
              <a:lnSpc>
                <a:spcPct val="107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nSpc>
                <a:spcPct val="107000"/>
              </a:lnSpc>
              <a:spcAft>
                <a:spcPts val="0"/>
              </a:spcAft>
            </a:pPr>
            <a:r>
              <a:rPr lang="fr-FR"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Exercice résolu 4 page 199</a:t>
            </a:r>
            <a:endParaRPr lang="fr-FR" sz="2000" b="1"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8BA3314-77D3-4FCE-A306-FABE5C41E73E}"/>
                  </a:ext>
                </a:extLst>
              </p:cNvPr>
              <p:cNvSpPr/>
              <p:nvPr/>
            </p:nvSpPr>
            <p:spPr>
              <a:xfrm>
                <a:off x="942975" y="4068869"/>
                <a:ext cx="6096000" cy="960328"/>
              </a:xfrm>
              <a:prstGeom prst="rect">
                <a:avLst/>
              </a:prstGeom>
            </p:spPr>
            <p:txBody>
              <a:bodyPr>
                <a:spAutoFit/>
              </a:bodyPr>
              <a:lstStyle/>
              <a:p>
                <a:pPr>
                  <a:lnSpc>
                    <a:spcPct val="150000"/>
                  </a:lnSpc>
                  <a:spcAft>
                    <a:spcPts val="0"/>
                  </a:spcAft>
                </a:pPr>
                <a:r>
                  <a:rPr lang="fr-FR"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Propriété - Parité de la fonction cube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449580">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La fonction cube (définie sur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ℝ</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est impaire. </a:t>
                </a:r>
              </a:p>
            </p:txBody>
          </p:sp>
        </mc:Choice>
        <mc:Fallback xmlns="">
          <p:sp>
            <p:nvSpPr>
              <p:cNvPr id="6" name="Rectangle 5">
                <a:extLst>
                  <a:ext uri="{FF2B5EF4-FFF2-40B4-BE49-F238E27FC236}">
                    <a16:creationId xmlns:a16="http://schemas.microsoft.com/office/drawing/2014/main" id="{A8BA3314-77D3-4FCE-A306-FABE5C41E73E}"/>
                  </a:ext>
                </a:extLst>
              </p:cNvPr>
              <p:cNvSpPr>
                <a:spLocks noRot="1" noChangeAspect="1" noMove="1" noResize="1" noEditPoints="1" noAdjustHandles="1" noChangeArrowheads="1" noChangeShapeType="1" noTextEdit="1"/>
              </p:cNvSpPr>
              <p:nvPr/>
            </p:nvSpPr>
            <p:spPr>
              <a:xfrm>
                <a:off x="942975" y="4068869"/>
                <a:ext cx="6096000" cy="960328"/>
              </a:xfrm>
              <a:prstGeom prst="rect">
                <a:avLst/>
              </a:prstGeom>
              <a:blipFill>
                <a:blip r:embed="rId3"/>
                <a:stretch>
                  <a:fillRect l="-1100" b="-1012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90386E2-2B3A-4B18-9A22-B10D42F0C9EE}"/>
                  </a:ext>
                </a:extLst>
              </p:cNvPr>
              <p:cNvSpPr/>
              <p:nvPr/>
            </p:nvSpPr>
            <p:spPr>
              <a:xfrm>
                <a:off x="942975" y="771530"/>
                <a:ext cx="7934325" cy="1421992"/>
              </a:xfrm>
              <a:prstGeom prst="rect">
                <a:avLst/>
              </a:prstGeom>
            </p:spPr>
            <p:txBody>
              <a:bodyPr wrap="square">
                <a:spAutoFit/>
              </a:bodyPr>
              <a:lstStyle/>
              <a:p>
                <a:pPr>
                  <a:lnSpc>
                    <a:spcPct val="150000"/>
                  </a:lnSpc>
                  <a:spcAft>
                    <a:spcPts val="0"/>
                  </a:spcAft>
                </a:pPr>
                <a:r>
                  <a:rPr lang="fr-FR"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Définition - Fonction cube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449580">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La fonction cube est la fonction </a:t>
                </a:r>
                <a14:m>
                  <m:oMath xmlns:m="http://schemas.openxmlformats.org/officeDocument/2006/math">
                    <m:r>
                      <a:rPr lang="fr-FR" sz="2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𝑓</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définie sur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ℝ</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par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d>
                      <m:d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d>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3</m:t>
                        </m:r>
                      </m:sup>
                    </m:sSup>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marL="449580">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Elle associe à chaque nombre réel son cube. </a:t>
                </a:r>
              </a:p>
            </p:txBody>
          </p:sp>
        </mc:Choice>
        <mc:Fallback xmlns="">
          <p:sp>
            <p:nvSpPr>
              <p:cNvPr id="7" name="Rectangle 6">
                <a:extLst>
                  <a:ext uri="{FF2B5EF4-FFF2-40B4-BE49-F238E27FC236}">
                    <a16:creationId xmlns:a16="http://schemas.microsoft.com/office/drawing/2014/main" id="{190386E2-2B3A-4B18-9A22-B10D42F0C9EE}"/>
                  </a:ext>
                </a:extLst>
              </p:cNvPr>
              <p:cNvSpPr>
                <a:spLocks noRot="1" noChangeAspect="1" noMove="1" noResize="1" noEditPoints="1" noAdjustHandles="1" noChangeArrowheads="1" noChangeShapeType="1" noTextEdit="1"/>
              </p:cNvSpPr>
              <p:nvPr/>
            </p:nvSpPr>
            <p:spPr>
              <a:xfrm>
                <a:off x="942975" y="771530"/>
                <a:ext cx="7934325" cy="1421992"/>
              </a:xfrm>
              <a:prstGeom prst="rect">
                <a:avLst/>
              </a:prstGeom>
              <a:blipFill>
                <a:blip r:embed="rId4"/>
                <a:stretch>
                  <a:fillRect l="-846" b="-6867"/>
                </a:stretch>
              </a:blipFill>
            </p:spPr>
            <p:txBody>
              <a:bodyPr/>
              <a:lstStyle/>
              <a:p>
                <a:r>
                  <a:rPr lang="fr-FR">
                    <a:noFill/>
                  </a:rPr>
                  <a:t> </a:t>
                </a:r>
              </a:p>
            </p:txBody>
          </p:sp>
        </mc:Fallback>
      </mc:AlternateContent>
      <p:sp>
        <p:nvSpPr>
          <p:cNvPr id="8" name="Rectangle 7">
            <a:extLst>
              <a:ext uri="{FF2B5EF4-FFF2-40B4-BE49-F238E27FC236}">
                <a16:creationId xmlns:a16="http://schemas.microsoft.com/office/drawing/2014/main" id="{B0AA4F3F-90D1-4F22-A76A-A94760B5B042}"/>
              </a:ext>
            </a:extLst>
          </p:cNvPr>
          <p:cNvSpPr/>
          <p:nvPr/>
        </p:nvSpPr>
        <p:spPr>
          <a:xfrm>
            <a:off x="3183219" y="3429000"/>
            <a:ext cx="6247223" cy="399405"/>
          </a:xfrm>
          <a:prstGeom prst="rect">
            <a:avLst/>
          </a:prstGeom>
        </p:spPr>
        <p:txBody>
          <a:bodyPr wrap="none">
            <a:spAutoFit/>
          </a:bodyPr>
          <a:lstStyle/>
          <a:p>
            <a:pPr>
              <a:lnSpc>
                <a:spcPct val="107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Sa courbe représentative est tracée dans le repère ci-contre.</a:t>
            </a:r>
          </a:p>
        </p:txBody>
      </p:sp>
      <p:sp>
        <p:nvSpPr>
          <p:cNvPr id="9" name="Rectangle 8">
            <a:extLst>
              <a:ext uri="{FF2B5EF4-FFF2-40B4-BE49-F238E27FC236}">
                <a16:creationId xmlns:a16="http://schemas.microsoft.com/office/drawing/2014/main" id="{8377ECF5-63E5-41FA-9006-62AEF3337718}"/>
              </a:ext>
            </a:extLst>
          </p:cNvPr>
          <p:cNvSpPr/>
          <p:nvPr/>
        </p:nvSpPr>
        <p:spPr>
          <a:xfrm>
            <a:off x="621770" y="2570848"/>
            <a:ext cx="4913525" cy="399405"/>
          </a:xfrm>
          <a:prstGeom prst="rect">
            <a:avLst/>
          </a:prstGeom>
        </p:spPr>
        <p:txBody>
          <a:bodyPr wrap="none">
            <a:spAutoFit/>
          </a:bodyPr>
          <a:lstStyle/>
          <a:p>
            <a:pPr>
              <a:lnSpc>
                <a:spcPct val="107000"/>
              </a:lnSpc>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Un tableau de valeurs de la fonction cube est :</a:t>
            </a:r>
          </a:p>
        </p:txBody>
      </p:sp>
      <p:sp>
        <p:nvSpPr>
          <p:cNvPr id="10" name="Rectangle : coins arrondis 9">
            <a:extLst>
              <a:ext uri="{FF2B5EF4-FFF2-40B4-BE49-F238E27FC236}">
                <a16:creationId xmlns:a16="http://schemas.microsoft.com/office/drawing/2014/main" id="{CFC4A8E7-745F-43D8-9835-9B329ACF096E}"/>
              </a:ext>
            </a:extLst>
          </p:cNvPr>
          <p:cNvSpPr/>
          <p:nvPr/>
        </p:nvSpPr>
        <p:spPr>
          <a:xfrm>
            <a:off x="942975" y="883920"/>
            <a:ext cx="7042785" cy="1228181"/>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DBFD8FAF-B449-421B-8E6E-3B195ED1CD93}"/>
              </a:ext>
            </a:extLst>
          </p:cNvPr>
          <p:cNvSpPr/>
          <p:nvPr/>
        </p:nvSpPr>
        <p:spPr>
          <a:xfrm>
            <a:off x="942975" y="4175760"/>
            <a:ext cx="5153025" cy="888123"/>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21586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6">
                                            <p:txEl>
                                              <p:pRg st="0" end="0"/>
                                            </p:txEl>
                                          </p:spTgt>
                                        </p:tgtEl>
                                        <p:attrNameLst>
                                          <p:attrName>style.visibility</p:attrName>
                                        </p:attrNameLst>
                                      </p:cBhvr>
                                      <p:to>
                                        <p:strVal val="visible"/>
                                      </p:to>
                                    </p:set>
                                    <p:anim calcmode="lin" valueType="num">
                                      <p:cBhvr additive="base">
                                        <p:cTn id="5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
                                            <p:txEl>
                                              <p:pRg st="1" end="1"/>
                                            </p:txEl>
                                          </p:spTgt>
                                        </p:tgtEl>
                                        <p:attrNameLst>
                                          <p:attrName>style.visibility</p:attrName>
                                        </p:attrNameLst>
                                      </p:cBhvr>
                                      <p:to>
                                        <p:strVal val="visible"/>
                                      </p:to>
                                    </p:set>
                                    <p:animEffect transition="in" filter="fade">
                                      <p:cBhvr>
                                        <p:cTn id="60" dur="500"/>
                                        <p:tgtEl>
                                          <p:spTgt spid="6">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anim calcmode="lin" valueType="num">
                                      <p:cBhvr>
                                        <p:cTn id="66" dur="1000" fill="hold"/>
                                        <p:tgtEl>
                                          <p:spTgt spid="11"/>
                                        </p:tgtEl>
                                        <p:attrNameLst>
                                          <p:attrName>ppt_x</p:attrName>
                                        </p:attrNameLst>
                                      </p:cBhvr>
                                      <p:tavLst>
                                        <p:tav tm="0">
                                          <p:val>
                                            <p:strVal val="#ppt_x"/>
                                          </p:val>
                                        </p:tav>
                                        <p:tav tm="100000">
                                          <p:val>
                                            <p:strVal val="#ppt_x"/>
                                          </p:val>
                                        </p:tav>
                                      </p:tavLst>
                                    </p:anim>
                                    <p:anim calcmode="lin" valueType="num">
                                      <p:cBhvr>
                                        <p:cTn id="6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5">
                                            <p:txEl>
                                              <p:pRg st="0" end="0"/>
                                            </p:txEl>
                                          </p:spTgt>
                                        </p:tgtEl>
                                        <p:attrNameLst>
                                          <p:attrName>style.visibility</p:attrName>
                                        </p:attrNameLst>
                                      </p:cBhvr>
                                      <p:to>
                                        <p:strVal val="visible"/>
                                      </p:to>
                                    </p:set>
                                    <p:anim calcmode="lin" valueType="num">
                                      <p:cBhvr additive="base">
                                        <p:cTn id="7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5">
                                            <p:txEl>
                                              <p:pRg st="1" end="1"/>
                                            </p:txEl>
                                          </p:spTgt>
                                        </p:tgtEl>
                                        <p:attrNameLst>
                                          <p:attrName>style.visibility</p:attrName>
                                        </p:attrNameLst>
                                      </p:cBhvr>
                                      <p:to>
                                        <p:strVal val="visible"/>
                                      </p:to>
                                    </p:set>
                                    <p:animEffect transition="in" filter="fade">
                                      <p:cBhvr>
                                        <p:cTn id="78" dur="500"/>
                                        <p:tgtEl>
                                          <p:spTgt spid="5">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5">
                                            <p:txEl>
                                              <p:pRg st="3" end="3"/>
                                            </p:txEl>
                                          </p:spTgt>
                                        </p:tgtEl>
                                        <p:attrNameLst>
                                          <p:attrName>style.visibility</p:attrName>
                                        </p:attrNameLst>
                                      </p:cBhvr>
                                      <p:to>
                                        <p:strVal val="visible"/>
                                      </p:to>
                                    </p:set>
                                    <p:animEffect transition="in" filter="fade">
                                      <p:cBhvr>
                                        <p:cTn id="8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s2_2019/83263-1">
            <a:extLst>
              <a:ext uri="{FF2B5EF4-FFF2-40B4-BE49-F238E27FC236}">
                <a16:creationId xmlns:a16="http://schemas.microsoft.com/office/drawing/2014/main" id="{525238DB-A8CB-4F6E-9289-BFF08E6737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278" b="71485"/>
          <a:stretch/>
        </p:blipFill>
        <p:spPr bwMode="auto">
          <a:xfrm>
            <a:off x="533049" y="1656080"/>
            <a:ext cx="11125902" cy="277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769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s2_2019/83263-1">
            <a:extLst>
              <a:ext uri="{FF2B5EF4-FFF2-40B4-BE49-F238E27FC236}">
                <a16:creationId xmlns:a16="http://schemas.microsoft.com/office/drawing/2014/main" id="{525238DB-A8CB-4F6E-9289-BFF08E673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724640" cy="6839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432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6A5A12-21D1-4E99-9D9E-9BE83A37EDDA}"/>
              </a:ext>
            </a:extLst>
          </p:cNvPr>
          <p:cNvSpPr/>
          <p:nvPr/>
        </p:nvSpPr>
        <p:spPr>
          <a:xfrm>
            <a:off x="257175" y="758904"/>
            <a:ext cx="11830050" cy="1505861"/>
          </a:xfrm>
          <a:prstGeom prst="rect">
            <a:avLst/>
          </a:prstGeom>
        </p:spPr>
        <p:txBody>
          <a:bodyPr wrap="square">
            <a:spAutoFit/>
          </a:bodyPr>
          <a:lstStyle/>
          <a:p>
            <a:pPr algn="ctr">
              <a:lnSpc>
                <a:spcPct val="107000"/>
              </a:lnSpc>
              <a:spcAft>
                <a:spcPts val="0"/>
              </a:spcAft>
            </a:pPr>
            <a:r>
              <a:rPr lang="fr-FR"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Généralités sur les fonctions, fonctions de référence</a:t>
            </a:r>
            <a:endPar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marL="342900" lvl="0" indent="-342900">
              <a:lnSpc>
                <a:spcPct val="107000"/>
              </a:lnSpc>
              <a:spcAft>
                <a:spcPts val="0"/>
              </a:spcAft>
              <a:buFont typeface="+mj-lt"/>
              <a:buAutoNum type="romanUcPeriod"/>
            </a:pPr>
            <a:r>
              <a:rPr lang="fr-FR" sz="3200" b="1" dirty="0">
                <a:solidFill>
                  <a:srgbClr val="FF0000"/>
                </a:solidFill>
                <a:effectLst/>
                <a:latin typeface="Times New Roman" panose="02020603050405020304" pitchFamily="18" charset="0"/>
                <a:ea typeface="Calibri" panose="020F0502020204030204" pitchFamily="34" charset="0"/>
              </a:rPr>
              <a:t>Notion de fonction </a:t>
            </a:r>
            <a:endParaRPr lang="fr-FR" sz="20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42F1C24-79F4-48E8-A185-6224B8E55694}"/>
                  </a:ext>
                </a:extLst>
              </p:cNvPr>
              <p:cNvSpPr/>
              <p:nvPr/>
            </p:nvSpPr>
            <p:spPr>
              <a:xfrm>
                <a:off x="561975" y="2750276"/>
                <a:ext cx="11525250" cy="1421992"/>
              </a:xfrm>
              <a:prstGeom prst="rect">
                <a:avLst/>
              </a:prstGeom>
            </p:spPr>
            <p:txBody>
              <a:bodyPr wrap="square">
                <a:spAutoFit/>
              </a:bodyPr>
              <a:lstStyle/>
              <a:p>
                <a:pPr>
                  <a:lnSpc>
                    <a:spcPct val="150000"/>
                  </a:lnSpc>
                  <a:spcAft>
                    <a:spcPts val="0"/>
                  </a:spcAft>
                </a:pPr>
                <a:r>
                  <a:rPr lang="fr-FR"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Définitions - Fonction et ensemble de définition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449580">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Soit D un ensemble de nombres réels, par exemple un intervalle. </a:t>
                </a:r>
              </a:p>
              <a:p>
                <a:pPr marL="449580">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Définir une fonction</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sur D revient à associer à chaque réel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de D un réel et un seul, appelé</a:t>
                </a:r>
              </a:p>
            </p:txBody>
          </p:sp>
        </mc:Choice>
        <mc:Fallback xmlns="">
          <p:sp>
            <p:nvSpPr>
              <p:cNvPr id="4" name="Rectangle 3">
                <a:extLst>
                  <a:ext uri="{FF2B5EF4-FFF2-40B4-BE49-F238E27FC236}">
                    <a16:creationId xmlns:a16="http://schemas.microsoft.com/office/drawing/2014/main" id="{142F1C24-79F4-48E8-A185-6224B8E55694}"/>
                  </a:ext>
                </a:extLst>
              </p:cNvPr>
              <p:cNvSpPr>
                <a:spLocks noRot="1" noChangeAspect="1" noMove="1" noResize="1" noEditPoints="1" noAdjustHandles="1" noChangeArrowheads="1" noChangeShapeType="1" noTextEdit="1"/>
              </p:cNvSpPr>
              <p:nvPr/>
            </p:nvSpPr>
            <p:spPr>
              <a:xfrm>
                <a:off x="561975" y="2750276"/>
                <a:ext cx="11525250" cy="1421992"/>
              </a:xfrm>
              <a:prstGeom prst="rect">
                <a:avLst/>
              </a:prstGeom>
              <a:blipFill>
                <a:blip r:embed="rId2"/>
                <a:stretch>
                  <a:fillRect l="-529" b="-68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BC5A0C1-4091-4592-B554-D5AD6BECB48D}"/>
                  </a:ext>
                </a:extLst>
              </p:cNvPr>
              <p:cNvSpPr/>
              <p:nvPr/>
            </p:nvSpPr>
            <p:spPr>
              <a:xfrm>
                <a:off x="10591438" y="3772158"/>
                <a:ext cx="1417119" cy="400110"/>
              </a:xfrm>
              <a:prstGeom prst="rect">
                <a:avLst/>
              </a:prstGeom>
            </p:spPr>
            <p:txBody>
              <a:bodyPr wrap="none">
                <a:spAutoFit/>
              </a:bodyPr>
              <a:lstStyle/>
              <a:p>
                <a:r>
                  <a:rPr lang="fr-FR"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image</a:t>
                </a: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de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a:t>
                </a:r>
                <a:endParaRPr lang="fr-FR" sz="2000" dirty="0"/>
              </a:p>
            </p:txBody>
          </p:sp>
        </mc:Choice>
        <mc:Fallback xmlns="">
          <p:sp>
            <p:nvSpPr>
              <p:cNvPr id="5" name="Rectangle 4">
                <a:extLst>
                  <a:ext uri="{FF2B5EF4-FFF2-40B4-BE49-F238E27FC236}">
                    <a16:creationId xmlns:a16="http://schemas.microsoft.com/office/drawing/2014/main" id="{8BC5A0C1-4091-4592-B554-D5AD6BECB48D}"/>
                  </a:ext>
                </a:extLst>
              </p:cNvPr>
              <p:cNvSpPr>
                <a:spLocks noRot="1" noChangeAspect="1" noMove="1" noResize="1" noEditPoints="1" noAdjustHandles="1" noChangeArrowheads="1" noChangeShapeType="1" noTextEdit="1"/>
              </p:cNvSpPr>
              <p:nvPr/>
            </p:nvSpPr>
            <p:spPr>
              <a:xfrm>
                <a:off x="10591438" y="3772158"/>
                <a:ext cx="1417119" cy="400110"/>
              </a:xfrm>
              <a:prstGeom prst="rect">
                <a:avLst/>
              </a:prstGeom>
              <a:blipFill>
                <a:blip r:embed="rId3"/>
                <a:stretch>
                  <a:fillRect l="-4292" t="-10769" r="-3433" b="-26154"/>
                </a:stretch>
              </a:blipFill>
            </p:spPr>
            <p:txBody>
              <a:bodyPr/>
              <a:lstStyle/>
              <a:p>
                <a:r>
                  <a:rPr lang="fr-FR">
                    <a:noFill/>
                  </a:rPr>
                  <a:t> </a:t>
                </a:r>
              </a:p>
            </p:txBody>
          </p:sp>
        </mc:Fallback>
      </mc:AlternateContent>
      <p:sp>
        <p:nvSpPr>
          <p:cNvPr id="6" name="Rectangle 5">
            <a:extLst>
              <a:ext uri="{FF2B5EF4-FFF2-40B4-BE49-F238E27FC236}">
                <a16:creationId xmlns:a16="http://schemas.microsoft.com/office/drawing/2014/main" id="{58E102FD-CC7B-47C8-9FAA-EE913297E9FD}"/>
              </a:ext>
            </a:extLst>
          </p:cNvPr>
          <p:cNvSpPr/>
          <p:nvPr/>
        </p:nvSpPr>
        <p:spPr>
          <a:xfrm>
            <a:off x="561975" y="4581425"/>
            <a:ext cx="6096000" cy="498663"/>
          </a:xfrm>
          <a:prstGeom prst="rect">
            <a:avLst/>
          </a:prstGeom>
        </p:spPr>
        <p:txBody>
          <a:bodyPr>
            <a:spAutoFit/>
          </a:bodyPr>
          <a:lstStyle/>
          <a:p>
            <a:pPr marL="449580">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D est </a:t>
            </a:r>
            <a:r>
              <a:rPr lang="fr-FR"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l'ensemble de définition</a:t>
            </a: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de la fonction : </a:t>
            </a:r>
          </a:p>
        </p:txBody>
      </p:sp>
      <p:sp>
        <p:nvSpPr>
          <p:cNvPr id="7" name="Rectangle 6">
            <a:extLst>
              <a:ext uri="{FF2B5EF4-FFF2-40B4-BE49-F238E27FC236}">
                <a16:creationId xmlns:a16="http://schemas.microsoft.com/office/drawing/2014/main" id="{A03F2770-03D7-4113-A6C4-90D32CF00E34}"/>
              </a:ext>
            </a:extLst>
          </p:cNvPr>
          <p:cNvSpPr/>
          <p:nvPr/>
        </p:nvSpPr>
        <p:spPr>
          <a:xfrm>
            <a:off x="2295524" y="5289190"/>
            <a:ext cx="9458325" cy="400110"/>
          </a:xfrm>
          <a:prstGeom prst="rect">
            <a:avLst/>
          </a:prstGeom>
        </p:spPr>
        <p:txBody>
          <a:bodyPr wrap="square">
            <a:spAutoFit/>
          </a:bodyPr>
          <a:lstStyle/>
          <a:p>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c'est l'ensemble des nombres pour lesquels il existe une image par la fonction.</a:t>
            </a:r>
            <a:endParaRPr lang="fr-FR" sz="2000" dirty="0"/>
          </a:p>
        </p:txBody>
      </p:sp>
      <p:sp>
        <p:nvSpPr>
          <p:cNvPr id="3" name="Rectangle : coins arrondis 2">
            <a:extLst>
              <a:ext uri="{FF2B5EF4-FFF2-40B4-BE49-F238E27FC236}">
                <a16:creationId xmlns:a16="http://schemas.microsoft.com/office/drawing/2014/main" id="{934A24BB-6EBF-4846-8159-88FB5BC86A5D}"/>
              </a:ext>
            </a:extLst>
          </p:cNvPr>
          <p:cNvSpPr/>
          <p:nvPr/>
        </p:nvSpPr>
        <p:spPr>
          <a:xfrm>
            <a:off x="561975" y="2750276"/>
            <a:ext cx="11525250" cy="1622047"/>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14967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6CD35E3-E3B4-4B14-8F4F-4C0F9B737564}"/>
                  </a:ext>
                </a:extLst>
              </p:cNvPr>
              <p:cNvSpPr/>
              <p:nvPr/>
            </p:nvSpPr>
            <p:spPr>
              <a:xfrm>
                <a:off x="333375" y="658145"/>
                <a:ext cx="11525249" cy="5582939"/>
              </a:xfrm>
              <a:prstGeom prst="rect">
                <a:avLst/>
              </a:prstGeom>
            </p:spPr>
            <p:txBody>
              <a:bodyPr wrap="square">
                <a:spAutoFit/>
              </a:bodyPr>
              <a:lstStyle/>
              <a:p>
                <a:pPr>
                  <a:lnSpc>
                    <a:spcPct val="150000"/>
                  </a:lnSpc>
                  <a:spcAft>
                    <a:spcPts val="0"/>
                  </a:spcAft>
                </a:pPr>
                <a:r>
                  <a:rPr lang="fr-FR"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Remarques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50000"/>
                  </a:lnSpc>
                  <a:spcAft>
                    <a:spcPts val="0"/>
                  </a:spcAft>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Soit </a:t>
                </a:r>
                <a14:m>
                  <m:oMath xmlns:m="http://schemas.openxmlformats.org/officeDocument/2006/math">
                    <m:r>
                      <a:rPr lang="fr-FR" sz="2000" i="1">
                        <a:latin typeface="Cambria Math" panose="02040503050406030204" pitchFamily="18" charset="0"/>
                        <a:ea typeface="Calibri" panose="020F0502020204030204" pitchFamily="34" charset="0"/>
                      </a:rPr>
                      <m:t>𝑎</m:t>
                    </m:r>
                    <m:r>
                      <a:rPr lang="fr-FR" sz="2000" i="1">
                        <a:latin typeface="Cambria Math" panose="02040503050406030204" pitchFamily="18" charset="0"/>
                        <a:ea typeface="Calibri" panose="020F0502020204030204" pitchFamily="34" charset="0"/>
                      </a:rPr>
                      <m:t>∈</m:t>
                    </m:r>
                    <m:r>
                      <a:rPr lang="fr-FR" sz="2000" i="1">
                        <a:latin typeface="Cambria Math" panose="02040503050406030204" pitchFamily="18" charset="0"/>
                        <a:ea typeface="Calibri" panose="020F0502020204030204" pitchFamily="34" charset="0"/>
                      </a:rPr>
                      <m:t>𝐷</m:t>
                    </m:r>
                  </m:oMath>
                </a14:m>
                <a:r>
                  <a:rPr lang="fr-FR" sz="2000" dirty="0">
                    <a:latin typeface="Times New Roman" panose="02020603050405020304" pitchFamily="18" charset="0"/>
                    <a:ea typeface="Calibri" panose="020F0502020204030204" pitchFamily="34" charset="0"/>
                  </a:rPr>
                  <a:t>. L’image du nombre </a:t>
                </a:r>
                <a14:m>
                  <m:oMath xmlns:m="http://schemas.openxmlformats.org/officeDocument/2006/math">
                    <m:r>
                      <a:rPr lang="fr-FR" sz="2000" i="1">
                        <a:latin typeface="Cambria Math" panose="02040503050406030204" pitchFamily="18" charset="0"/>
                        <a:ea typeface="Calibri" panose="020F0502020204030204" pitchFamily="34" charset="0"/>
                      </a:rPr>
                      <m:t>𝑎</m:t>
                    </m:r>
                  </m:oMath>
                </a14:m>
                <a:r>
                  <a:rPr lang="fr-FR" sz="2000" dirty="0">
                    <a:latin typeface="Times New Roman" panose="02020603050405020304" pitchFamily="18" charset="0"/>
                    <a:ea typeface="Calibri" panose="020F0502020204030204" pitchFamily="34" charset="0"/>
                  </a:rPr>
                  <a:t> par la fonction </a:t>
                </a:r>
                <a14:m>
                  <m:oMath xmlns:m="http://schemas.openxmlformats.org/officeDocument/2006/math">
                    <m:r>
                      <a:rPr lang="fr-FR" sz="2000" i="1">
                        <a:latin typeface="Cambria Math" panose="02040503050406030204" pitchFamily="18" charset="0"/>
                        <a:ea typeface="Calibri" panose="020F0502020204030204" pitchFamily="34" charset="0"/>
                      </a:rPr>
                      <m:t>𝑓</m:t>
                    </m:r>
                  </m:oMath>
                </a14:m>
                <a:r>
                  <a:rPr lang="fr-FR" sz="2000" dirty="0">
                    <a:latin typeface="Times New Roman" panose="02020603050405020304" pitchFamily="18" charset="0"/>
                    <a:ea typeface="Calibri" panose="020F0502020204030204" pitchFamily="34" charset="0"/>
                  </a:rPr>
                  <a:t> est unique et se note </a:t>
                </a:r>
                <a14:m>
                  <m:oMath xmlns:m="http://schemas.openxmlformats.org/officeDocument/2006/math">
                    <m:r>
                      <a:rPr lang="fr-FR" sz="2000" i="1">
                        <a:latin typeface="Cambria Math" panose="02040503050406030204" pitchFamily="18" charset="0"/>
                        <a:ea typeface="Calibri" panose="020F0502020204030204" pitchFamily="34" charset="0"/>
                      </a:rPr>
                      <m:t>𝑓</m:t>
                    </m:r>
                    <m:r>
                      <a:rPr lang="fr-FR" sz="2000" i="1">
                        <a:latin typeface="Cambria Math" panose="02040503050406030204" pitchFamily="18" charset="0"/>
                        <a:ea typeface="Calibri" panose="020F0502020204030204" pitchFamily="34" charset="0"/>
                      </a:rPr>
                      <m:t>(</m:t>
                    </m:r>
                    <m:r>
                      <a:rPr lang="fr-FR" sz="2000" i="1">
                        <a:latin typeface="Cambria Math" panose="02040503050406030204" pitchFamily="18" charset="0"/>
                        <a:ea typeface="Calibri" panose="020F0502020204030204" pitchFamily="34" charset="0"/>
                      </a:rPr>
                      <m:t>𝑎</m:t>
                    </m:r>
                    <m:r>
                      <a:rPr lang="fr-FR" sz="2000" i="1">
                        <a:latin typeface="Cambria Math" panose="02040503050406030204" pitchFamily="18" charset="0"/>
                        <a:ea typeface="Calibri" panose="020F0502020204030204" pitchFamily="34" charset="0"/>
                      </a:rPr>
                      <m:t>).</m:t>
                    </m:r>
                  </m:oMath>
                </a14:m>
                <a:endParaRPr lang="fr-FR" sz="2000" dirty="0">
                  <a:latin typeface="Times New Roman" panose="02020603050405020304" pitchFamily="18" charset="0"/>
                  <a:ea typeface="Calibri" panose="020F0502020204030204" pitchFamily="34" charset="0"/>
                </a:endParaRPr>
              </a:p>
              <a:p>
                <a:pPr marL="457200">
                  <a:lnSpc>
                    <a:spcPct val="150000"/>
                  </a:lnSpc>
                  <a:spcAft>
                    <a:spcPts val="0"/>
                  </a:spcAft>
                </a:pPr>
                <a14:m>
                  <m:oMath xmlns:m="http://schemas.openxmlformats.org/officeDocument/2006/math">
                    <m:r>
                      <a:rPr lang="fr-FR" sz="2000" i="1">
                        <a:latin typeface="Cambria Math" panose="02040503050406030204" pitchFamily="18" charset="0"/>
                        <a:ea typeface="Times New Roman" panose="02020603050405020304" pitchFamily="18" charset="0"/>
                      </a:rPr>
                      <m:t>𝑓</m:t>
                    </m:r>
                    <m:r>
                      <a:rPr lang="fr-FR" sz="2000" i="1">
                        <a:latin typeface="Cambria Math" panose="02040503050406030204" pitchFamily="18" charset="0"/>
                        <a:ea typeface="Times New Roman" panose="02020603050405020304" pitchFamily="18" charset="0"/>
                      </a:rPr>
                      <m:t>(</m:t>
                    </m:r>
                    <m:r>
                      <a:rPr lang="fr-FR" sz="2000" i="1">
                        <a:latin typeface="Cambria Math" panose="02040503050406030204" pitchFamily="18" charset="0"/>
                        <a:ea typeface="Times New Roman" panose="02020603050405020304" pitchFamily="18" charset="0"/>
                      </a:rPr>
                      <m:t>𝑎</m:t>
                    </m:r>
                    <m:r>
                      <a:rPr lang="fr-FR" sz="2000" i="1">
                        <a:latin typeface="Cambria Math" panose="02040503050406030204" pitchFamily="18" charset="0"/>
                        <a:ea typeface="Times New Roman" panose="02020603050405020304" pitchFamily="18" charset="0"/>
                      </a:rPr>
                      <m:t>)</m:t>
                    </m:r>
                  </m:oMath>
                </a14:m>
                <a:r>
                  <a:rPr lang="fr-FR" sz="2000" dirty="0">
                    <a:latin typeface="Times New Roman" panose="02020603050405020304" pitchFamily="18" charset="0"/>
                    <a:ea typeface="Times New Roman" panose="02020603050405020304" pitchFamily="18" charset="0"/>
                  </a:rPr>
                  <a:t> se lit « </a:t>
                </a:r>
                <a14:m>
                  <m:oMath xmlns:m="http://schemas.openxmlformats.org/officeDocument/2006/math">
                    <m:r>
                      <a:rPr lang="fr-FR" sz="2000" i="1">
                        <a:latin typeface="Cambria Math" panose="02040503050406030204" pitchFamily="18" charset="0"/>
                        <a:ea typeface="Times New Roman" panose="02020603050405020304" pitchFamily="18" charset="0"/>
                      </a:rPr>
                      <m:t>𝑓</m:t>
                    </m:r>
                    <m:r>
                      <a:rPr lang="fr-FR" sz="2000" i="1">
                        <a:latin typeface="Cambria Math" panose="02040503050406030204" pitchFamily="18" charset="0"/>
                        <a:ea typeface="Times New Roman" panose="02020603050405020304" pitchFamily="18" charset="0"/>
                      </a:rPr>
                      <m:t> </m:t>
                    </m:r>
                    <m:r>
                      <a:rPr lang="fr-FR" sz="2000" i="1">
                        <a:latin typeface="Cambria Math" panose="02040503050406030204" pitchFamily="18" charset="0"/>
                        <a:ea typeface="Times New Roman" panose="02020603050405020304" pitchFamily="18" charset="0"/>
                      </a:rPr>
                      <m:t>𝑑𝑒</m:t>
                    </m:r>
                    <m:r>
                      <a:rPr lang="fr-FR" sz="2000" i="1">
                        <a:latin typeface="Cambria Math" panose="02040503050406030204" pitchFamily="18" charset="0"/>
                        <a:ea typeface="Times New Roman" panose="02020603050405020304" pitchFamily="18" charset="0"/>
                      </a:rPr>
                      <m:t> </m:t>
                    </m:r>
                    <m:r>
                      <a:rPr lang="fr-FR" sz="2000" i="1">
                        <a:latin typeface="Cambria Math" panose="02040503050406030204" pitchFamily="18" charset="0"/>
                        <a:ea typeface="Times New Roman" panose="02020603050405020304" pitchFamily="18" charset="0"/>
                      </a:rPr>
                      <m:t>𝑎</m:t>
                    </m:r>
                  </m:oMath>
                </a14:m>
                <a:r>
                  <a:rPr lang="fr-FR" sz="2000" dirty="0">
                    <a:latin typeface="Times New Roman" panose="02020603050405020304" pitchFamily="18" charset="0"/>
                    <a:ea typeface="Times New Roman" panose="02020603050405020304" pitchFamily="18" charset="0"/>
                  </a:rPr>
                  <a:t> ». </a:t>
                </a:r>
              </a:p>
              <a:p>
                <a:pPr marL="342900" lvl="0" indent="-342900">
                  <a:lnSpc>
                    <a:spcPct val="150000"/>
                  </a:lnSpc>
                  <a:spcAft>
                    <a:spcPts val="0"/>
                  </a:spcAft>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S'il n'est pas donné, l'ensemble de définition d'une fonction peut être obtenu par analyse de son expression (en cherchant par exemple des valeurs que </a:t>
                </a:r>
                <a14:m>
                  <m:oMath xmlns:m="http://schemas.openxmlformats.org/officeDocument/2006/math">
                    <m:r>
                      <a:rPr lang="fr-FR" sz="2000" i="1">
                        <a:latin typeface="Cambria Math" panose="02040503050406030204" pitchFamily="18" charset="0"/>
                        <a:ea typeface="Calibri" panose="020F0502020204030204" pitchFamily="34" charset="0"/>
                      </a:rPr>
                      <m:t>𝑥</m:t>
                    </m:r>
                  </m:oMath>
                </a14:m>
                <a:r>
                  <a:rPr lang="fr-FR" sz="2000" dirty="0">
                    <a:latin typeface="Times New Roman" panose="02020603050405020304" pitchFamily="18" charset="0"/>
                    <a:ea typeface="Calibri" panose="020F0502020204030204" pitchFamily="34" charset="0"/>
                  </a:rPr>
                  <a:t> ne peut pas prendre), par analyse du contexte lié à cette fonction (comme des distances par exemple).</a:t>
                </a:r>
              </a:p>
              <a:p>
                <a:pPr marL="342900" lvl="0" indent="-342900">
                  <a:lnSpc>
                    <a:spcPct val="150000"/>
                  </a:lnSpc>
                  <a:spcAft>
                    <a:spcPts val="0"/>
                  </a:spcAft>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Modéliser une situation par une fonction </a:t>
                </a:r>
                <a14:m>
                  <m:oMath xmlns:m="http://schemas.openxmlformats.org/officeDocument/2006/math">
                    <m:r>
                      <a:rPr lang="fr-FR" sz="2000" i="1">
                        <a:latin typeface="Cambria Math" panose="02040503050406030204" pitchFamily="18" charset="0"/>
                        <a:ea typeface="Calibri" panose="020F0502020204030204" pitchFamily="34" charset="0"/>
                      </a:rPr>
                      <m:t>𝑓</m:t>
                    </m:r>
                  </m:oMath>
                </a14:m>
                <a:r>
                  <a:rPr lang="fr-FR" sz="2000" dirty="0">
                    <a:latin typeface="Times New Roman" panose="02020603050405020304" pitchFamily="18" charset="0"/>
                    <a:ea typeface="Calibri" panose="020F0502020204030204" pitchFamily="34" charset="0"/>
                  </a:rPr>
                  <a:t>, c'est mettre en lien deux grandeurs en choisissant une variable (notée en général </a:t>
                </a:r>
                <a14:m>
                  <m:oMath xmlns:m="http://schemas.openxmlformats.org/officeDocument/2006/math">
                    <m:r>
                      <a:rPr lang="fr-FR" sz="2000" i="1">
                        <a:latin typeface="Cambria Math" panose="02040503050406030204" pitchFamily="18" charset="0"/>
                        <a:ea typeface="Calibri" panose="020F0502020204030204" pitchFamily="34" charset="0"/>
                      </a:rPr>
                      <m:t>𝑥</m:t>
                    </m:r>
                  </m:oMath>
                </a14:m>
                <a:r>
                  <a:rPr lang="fr-FR" sz="2000" dirty="0">
                    <a:latin typeface="Times New Roman" panose="02020603050405020304" pitchFamily="18" charset="0"/>
                    <a:ea typeface="Calibri" panose="020F0502020204030204" pitchFamily="34" charset="0"/>
                  </a:rPr>
                  <a:t>,</a:t>
                </a:r>
                <a14:m>
                  <m:oMath xmlns:m="http://schemas.openxmlformats.org/officeDocument/2006/math">
                    <m:r>
                      <a:rPr lang="fr-FR" sz="2000" i="1">
                        <a:latin typeface="Cambria Math" panose="02040503050406030204" pitchFamily="18" charset="0"/>
                        <a:ea typeface="Calibri" panose="020F0502020204030204" pitchFamily="34" charset="0"/>
                      </a:rPr>
                      <m:t> </m:t>
                    </m:r>
                    <m:r>
                      <a:rPr lang="fr-FR" sz="2000" i="1">
                        <a:latin typeface="Cambria Math" panose="02040503050406030204" pitchFamily="18" charset="0"/>
                        <a:ea typeface="Calibri" panose="020F0502020204030204" pitchFamily="34" charset="0"/>
                      </a:rPr>
                      <m:t>𝑡</m:t>
                    </m:r>
                  </m:oMath>
                </a14:m>
                <a:r>
                  <a:rPr lang="fr-FR" sz="2000" dirty="0">
                    <a:latin typeface="Times New Roman" panose="02020603050405020304" pitchFamily="18" charset="0"/>
                    <a:ea typeface="Calibri" panose="020F0502020204030204" pitchFamily="34" charset="0"/>
                  </a:rPr>
                  <a:t> ou </a:t>
                </a:r>
                <a14:m>
                  <m:oMath xmlns:m="http://schemas.openxmlformats.org/officeDocument/2006/math">
                    <m:r>
                      <a:rPr lang="fr-FR" sz="2000" i="1">
                        <a:latin typeface="Cambria Math" panose="02040503050406030204" pitchFamily="18" charset="0"/>
                        <a:ea typeface="Calibri" panose="020F0502020204030204" pitchFamily="34" charset="0"/>
                      </a:rPr>
                      <m:t>𝑛</m:t>
                    </m:r>
                  </m:oMath>
                </a14:m>
                <a:r>
                  <a:rPr lang="fr-FR" sz="2000" dirty="0">
                    <a:latin typeface="Times New Roman" panose="02020603050405020304" pitchFamily="18" charset="0"/>
                    <a:ea typeface="Calibri" panose="020F0502020204030204" pitchFamily="34" charset="0"/>
                  </a:rPr>
                  <a:t>) dans un ensemble de définition, puis en définissant les valeurs associées </a:t>
                </a:r>
                <a14:m>
                  <m:oMath xmlns:m="http://schemas.openxmlformats.org/officeDocument/2006/math">
                    <m:r>
                      <a:rPr lang="fr-FR" sz="2000" i="1">
                        <a:latin typeface="Cambria Math" panose="02040503050406030204" pitchFamily="18" charset="0"/>
                        <a:ea typeface="Calibri" panose="020F0502020204030204" pitchFamily="34" charset="0"/>
                      </a:rPr>
                      <m:t>𝑓</m:t>
                    </m:r>
                    <m:r>
                      <a:rPr lang="fr-FR" sz="2000" i="1">
                        <a:latin typeface="Cambria Math" panose="02040503050406030204" pitchFamily="18" charset="0"/>
                        <a:ea typeface="Calibri" panose="020F0502020204030204" pitchFamily="34" charset="0"/>
                      </a:rPr>
                      <m:t>(</m:t>
                    </m:r>
                    <m:r>
                      <a:rPr lang="fr-FR" sz="2000" i="1">
                        <a:latin typeface="Cambria Math" panose="02040503050406030204" pitchFamily="18" charset="0"/>
                        <a:ea typeface="Calibri" panose="020F0502020204030204" pitchFamily="34" charset="0"/>
                      </a:rPr>
                      <m:t>𝑥</m:t>
                    </m:r>
                    <m:r>
                      <a:rPr lang="fr-FR" sz="2000" i="1">
                        <a:latin typeface="Cambria Math" panose="02040503050406030204" pitchFamily="18" charset="0"/>
                        <a:ea typeface="Calibri" panose="020F0502020204030204" pitchFamily="34" charset="0"/>
                      </a:rPr>
                      <m:t>)</m:t>
                    </m:r>
                  </m:oMath>
                </a14:m>
                <a:r>
                  <a:rPr lang="fr-FR" sz="2000" dirty="0">
                    <a:latin typeface="Times New Roman" panose="02020603050405020304" pitchFamily="18" charset="0"/>
                    <a:ea typeface="Calibri" panose="020F0502020204030204" pitchFamily="34" charset="0"/>
                  </a:rPr>
                  <a:t> à chacune des valeurs prises par la variable (par exemple par une formule, un tableau ou une courbe). </a:t>
                </a:r>
              </a:p>
              <a:p>
                <a:pPr marL="342900" lvl="0" indent="-342900">
                  <a:lnSpc>
                    <a:spcPct val="150000"/>
                  </a:lnSpc>
                  <a:spcAft>
                    <a:spcPts val="0"/>
                  </a:spcAft>
                  <a:buFont typeface="Times New Roman" panose="02020603050405020304" pitchFamily="18" charset="0"/>
                  <a:buChar char="•"/>
                </a:pPr>
                <a:r>
                  <a:rPr lang="fr-FR" sz="2000" b="1" dirty="0">
                    <a:latin typeface="Times New Roman" panose="02020603050405020304" pitchFamily="18" charset="0"/>
                    <a:ea typeface="Calibri" panose="020F0502020204030204" pitchFamily="34" charset="0"/>
                  </a:rPr>
                  <a:t>Vocabulaire</a:t>
                </a:r>
                <a:r>
                  <a:rPr lang="fr-FR" sz="2000" dirty="0">
                    <a:latin typeface="Times New Roman" panose="02020603050405020304" pitchFamily="18" charset="0"/>
                    <a:ea typeface="Calibri" panose="020F0502020204030204" pitchFamily="34" charset="0"/>
                  </a:rPr>
                  <a:t> : si </a:t>
                </a:r>
                <a14:m>
                  <m:oMath xmlns:m="http://schemas.openxmlformats.org/officeDocument/2006/math">
                    <m:r>
                      <a:rPr lang="fr-FR" sz="2000" i="1">
                        <a:latin typeface="Cambria Math" panose="02040503050406030204" pitchFamily="18" charset="0"/>
                        <a:ea typeface="Calibri" panose="020F0502020204030204" pitchFamily="34" charset="0"/>
                      </a:rPr>
                      <m:t>𝑏</m:t>
                    </m:r>
                  </m:oMath>
                </a14:m>
                <a:r>
                  <a:rPr lang="fr-FR" sz="2000" dirty="0">
                    <a:latin typeface="Times New Roman" panose="02020603050405020304" pitchFamily="18" charset="0"/>
                    <a:ea typeface="Calibri" panose="020F0502020204030204" pitchFamily="34" charset="0"/>
                  </a:rPr>
                  <a:t> est </a:t>
                </a:r>
                <a:r>
                  <a:rPr lang="fr-FR" sz="2000" b="1" dirty="0">
                    <a:latin typeface="Times New Roman" panose="02020603050405020304" pitchFamily="18" charset="0"/>
                    <a:ea typeface="Calibri" panose="020F0502020204030204" pitchFamily="34" charset="0"/>
                  </a:rPr>
                  <a:t>l'image</a:t>
                </a:r>
                <a:r>
                  <a:rPr lang="fr-FR" sz="2000" dirty="0">
                    <a:latin typeface="Times New Roman" panose="02020603050405020304" pitchFamily="18" charset="0"/>
                    <a:ea typeface="Calibri" panose="020F0502020204030204" pitchFamily="34" charset="0"/>
                  </a:rPr>
                  <a:t> de </a:t>
                </a:r>
                <a14:m>
                  <m:oMath xmlns:m="http://schemas.openxmlformats.org/officeDocument/2006/math">
                    <m:r>
                      <a:rPr lang="fr-FR" sz="2000" i="1">
                        <a:latin typeface="Cambria Math" panose="02040503050406030204" pitchFamily="18" charset="0"/>
                        <a:ea typeface="Calibri" panose="020F0502020204030204" pitchFamily="34" charset="0"/>
                      </a:rPr>
                      <m:t>𝑎</m:t>
                    </m:r>
                  </m:oMath>
                </a14:m>
                <a:r>
                  <a:rPr lang="fr-FR" sz="2000" dirty="0">
                    <a:latin typeface="Times New Roman" panose="02020603050405020304" pitchFamily="18" charset="0"/>
                    <a:ea typeface="Calibri" panose="020F0502020204030204" pitchFamily="34" charset="0"/>
                  </a:rPr>
                  <a:t>, on a l'égalité </a:t>
                </a:r>
                <a14:m>
                  <m:oMath xmlns:m="http://schemas.openxmlformats.org/officeDocument/2006/math">
                    <m:r>
                      <a:rPr lang="fr-FR" sz="2000" i="1">
                        <a:latin typeface="Cambria Math" panose="02040503050406030204" pitchFamily="18" charset="0"/>
                        <a:ea typeface="Calibri" panose="020F0502020204030204" pitchFamily="34" charset="0"/>
                      </a:rPr>
                      <m:t>𝑓</m:t>
                    </m:r>
                    <m:d>
                      <m:dPr>
                        <m:ctrlPr>
                          <a:rPr lang="fr-FR" sz="2000" i="1">
                            <a:latin typeface="Cambria Math" panose="02040503050406030204" pitchFamily="18" charset="0"/>
                            <a:ea typeface="Calibri" panose="020F0502020204030204" pitchFamily="34" charset="0"/>
                          </a:rPr>
                        </m:ctrlPr>
                      </m:dPr>
                      <m:e>
                        <m:r>
                          <a:rPr lang="fr-FR" sz="2000" i="1">
                            <a:latin typeface="Cambria Math" panose="02040503050406030204" pitchFamily="18" charset="0"/>
                            <a:ea typeface="Calibri" panose="020F0502020204030204" pitchFamily="34" charset="0"/>
                          </a:rPr>
                          <m:t>𝑎</m:t>
                        </m:r>
                      </m:e>
                    </m:d>
                    <m:r>
                      <a:rPr lang="fr-FR" sz="2000" i="1">
                        <a:latin typeface="Cambria Math" panose="02040503050406030204" pitchFamily="18" charset="0"/>
                        <a:ea typeface="Calibri" panose="020F0502020204030204" pitchFamily="34" charset="0"/>
                      </a:rPr>
                      <m:t>=</m:t>
                    </m:r>
                    <m:r>
                      <a:rPr lang="fr-FR" sz="2000" i="1">
                        <a:latin typeface="Cambria Math" panose="02040503050406030204" pitchFamily="18" charset="0"/>
                        <a:ea typeface="Calibri" panose="020F0502020204030204" pitchFamily="34" charset="0"/>
                      </a:rPr>
                      <m:t>𝑏</m:t>
                    </m:r>
                  </m:oMath>
                </a14:m>
                <a:r>
                  <a:rPr lang="fr-FR" sz="2000" dirty="0">
                    <a:latin typeface="Times New Roman" panose="02020603050405020304" pitchFamily="18" charset="0"/>
                    <a:ea typeface="Calibri" panose="020F0502020204030204" pitchFamily="34" charset="0"/>
                  </a:rPr>
                  <a:t> et </a:t>
                </a:r>
                <a14:m>
                  <m:oMath xmlns:m="http://schemas.openxmlformats.org/officeDocument/2006/math">
                    <m:r>
                      <a:rPr lang="fr-FR" sz="2000" i="1">
                        <a:latin typeface="Cambria Math" panose="02040503050406030204" pitchFamily="18" charset="0"/>
                        <a:ea typeface="Calibri" panose="020F0502020204030204" pitchFamily="34" charset="0"/>
                      </a:rPr>
                      <m:t>𝑎</m:t>
                    </m:r>
                  </m:oMath>
                </a14:m>
                <a:r>
                  <a:rPr lang="fr-FR" sz="2000" dirty="0">
                    <a:latin typeface="Times New Roman" panose="02020603050405020304" pitchFamily="18" charset="0"/>
                    <a:ea typeface="Calibri" panose="020F0502020204030204" pitchFamily="34" charset="0"/>
                  </a:rPr>
                  <a:t> est appelé un </a:t>
                </a:r>
                <a:r>
                  <a:rPr lang="fr-FR" sz="2000" b="1" dirty="0">
                    <a:latin typeface="Times New Roman" panose="02020603050405020304" pitchFamily="18" charset="0"/>
                    <a:ea typeface="Calibri" panose="020F0502020204030204" pitchFamily="34" charset="0"/>
                  </a:rPr>
                  <a:t>antécédent</a:t>
                </a:r>
                <a:r>
                  <a:rPr lang="fr-FR" sz="2000" dirty="0">
                    <a:latin typeface="Times New Roman" panose="02020603050405020304" pitchFamily="18" charset="0"/>
                    <a:ea typeface="Calibri" panose="020F0502020204030204" pitchFamily="34" charset="0"/>
                  </a:rPr>
                  <a:t> de </a:t>
                </a:r>
                <a14:m>
                  <m:oMath xmlns:m="http://schemas.openxmlformats.org/officeDocument/2006/math">
                    <m:r>
                      <a:rPr lang="fr-FR" sz="2000" i="1">
                        <a:latin typeface="Cambria Math" panose="02040503050406030204" pitchFamily="18" charset="0"/>
                        <a:ea typeface="Calibri" panose="020F0502020204030204" pitchFamily="34" charset="0"/>
                      </a:rPr>
                      <m:t>𝑏</m:t>
                    </m:r>
                  </m:oMath>
                </a14:m>
                <a:r>
                  <a:rPr lang="fr-FR" sz="2000" dirty="0">
                    <a:latin typeface="Times New Roman" panose="02020603050405020304" pitchFamily="18" charset="0"/>
                    <a:ea typeface="Calibri" panose="020F0502020204030204" pitchFamily="34" charset="0"/>
                  </a:rPr>
                  <a:t> par la fonction </a:t>
                </a:r>
                <a14:m>
                  <m:oMath xmlns:m="http://schemas.openxmlformats.org/officeDocument/2006/math">
                    <m:r>
                      <a:rPr lang="fr-FR" sz="2000" i="1">
                        <a:latin typeface="Cambria Math" panose="02040503050406030204" pitchFamily="18" charset="0"/>
                        <a:ea typeface="Calibri" panose="020F0502020204030204" pitchFamily="34" charset="0"/>
                      </a:rPr>
                      <m:t>𝑓</m:t>
                    </m:r>
                  </m:oMath>
                </a14:m>
                <a:r>
                  <a:rPr lang="fr-FR" sz="2000" dirty="0">
                    <a:latin typeface="Times New Roman" panose="02020603050405020304" pitchFamily="18" charset="0"/>
                    <a:ea typeface="Calibri" panose="020F0502020204030204" pitchFamily="34" charset="0"/>
                  </a:rPr>
                  <a:t>.</a:t>
                </a:r>
              </a:p>
              <a:p>
                <a:pPr marL="342900" lvl="0" indent="-342900">
                  <a:lnSpc>
                    <a:spcPct val="150000"/>
                  </a:lnSpc>
                  <a:spcAft>
                    <a:spcPts val="0"/>
                  </a:spcAft>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Un nombre peut avoir </a:t>
                </a:r>
                <a14:m>
                  <m:oMath xmlns:m="http://schemas.openxmlformats.org/officeDocument/2006/math">
                    <m:r>
                      <a:rPr lang="fr-FR" sz="2000" i="1">
                        <a:latin typeface="Cambria Math" panose="02040503050406030204" pitchFamily="18" charset="0"/>
                        <a:ea typeface="Calibri" panose="020F0502020204030204" pitchFamily="34" charset="0"/>
                      </a:rPr>
                      <m:t>0</m:t>
                    </m:r>
                  </m:oMath>
                </a14:m>
                <a:r>
                  <a:rPr lang="fr-FR" sz="2000" dirty="0">
                    <a:latin typeface="Times New Roman" panose="02020603050405020304" pitchFamily="18" charset="0"/>
                    <a:ea typeface="Calibri" panose="020F0502020204030204" pitchFamily="34" charset="0"/>
                  </a:rPr>
                  <a:t>, 1 ou plusieurs antécédents.</a:t>
                </a:r>
                <a:endParaRPr lang="fr-FR" sz="2000" dirty="0"/>
              </a:p>
            </p:txBody>
          </p:sp>
        </mc:Choice>
        <mc:Fallback xmlns="">
          <p:sp>
            <p:nvSpPr>
              <p:cNvPr id="2" name="Rectangle 1">
                <a:extLst>
                  <a:ext uri="{FF2B5EF4-FFF2-40B4-BE49-F238E27FC236}">
                    <a16:creationId xmlns:a16="http://schemas.microsoft.com/office/drawing/2014/main" id="{36CD35E3-E3B4-4B14-8F4F-4C0F9B737564}"/>
                  </a:ext>
                </a:extLst>
              </p:cNvPr>
              <p:cNvSpPr>
                <a:spLocks noRot="1" noChangeAspect="1" noMove="1" noResize="1" noEditPoints="1" noAdjustHandles="1" noChangeArrowheads="1" noChangeShapeType="1" noTextEdit="1"/>
              </p:cNvSpPr>
              <p:nvPr/>
            </p:nvSpPr>
            <p:spPr>
              <a:xfrm>
                <a:off x="333375" y="658145"/>
                <a:ext cx="11525249" cy="5582939"/>
              </a:xfrm>
              <a:prstGeom prst="rect">
                <a:avLst/>
              </a:prstGeom>
              <a:blipFill>
                <a:blip r:embed="rId2"/>
                <a:stretch>
                  <a:fillRect l="-582" b="-873"/>
                </a:stretch>
              </a:blipFill>
            </p:spPr>
            <p:txBody>
              <a:bodyPr/>
              <a:lstStyle/>
              <a:p>
                <a:r>
                  <a:rPr lang="fr-FR">
                    <a:noFill/>
                  </a:rPr>
                  <a:t> </a:t>
                </a:r>
              </a:p>
            </p:txBody>
          </p:sp>
        </mc:Fallback>
      </mc:AlternateContent>
    </p:spTree>
    <p:extLst>
      <p:ext uri="{BB962C8B-B14F-4D97-AF65-F5344CB8AC3E}">
        <p14:creationId xmlns:p14="http://schemas.microsoft.com/office/powerpoint/2010/main" val="407627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1DAE4EDB-A9FA-41B2-A7E3-BC6D34069173}"/>
                  </a:ext>
                </a:extLst>
              </p:cNvPr>
              <p:cNvSpPr/>
              <p:nvPr/>
            </p:nvSpPr>
            <p:spPr>
              <a:xfrm>
                <a:off x="542925" y="541456"/>
                <a:ext cx="10668000" cy="1421992"/>
              </a:xfrm>
              <a:prstGeom prst="rect">
                <a:avLst/>
              </a:prstGeom>
            </p:spPr>
            <p:txBody>
              <a:bodyPr wrap="square">
                <a:spAutoFit/>
              </a:bodyPr>
              <a:lstStyle/>
              <a:p>
                <a:pPr>
                  <a:lnSpc>
                    <a:spcPct val="150000"/>
                  </a:lnSpc>
                  <a:spcAft>
                    <a:spcPts val="0"/>
                  </a:spcAft>
                </a:pPr>
                <a:r>
                  <a:rPr lang="fr-FR"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Définition - Expression algébrique d'une fonction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449580">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Soit </a:t>
                </a:r>
                <a14:m>
                  <m:oMath xmlns:m="http://schemas.openxmlformats.org/officeDocument/2006/math">
                    <m:r>
                      <a:rPr lang="fr-FR" sz="20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𝑓</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une fonction,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𝐷</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son ensemble de définition et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𝐷</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marL="449580">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L'expression algébrique d'une fonction donne directement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en fonction de la variable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Choice>
        <mc:Fallback>
          <p:sp>
            <p:nvSpPr>
              <p:cNvPr id="2" name="Rectangle 1">
                <a:extLst>
                  <a:ext uri="{FF2B5EF4-FFF2-40B4-BE49-F238E27FC236}">
                    <a16:creationId xmlns:a16="http://schemas.microsoft.com/office/drawing/2014/main" id="{1DAE4EDB-A9FA-41B2-A7E3-BC6D34069173}"/>
                  </a:ext>
                </a:extLst>
              </p:cNvPr>
              <p:cNvSpPr>
                <a:spLocks noRot="1" noChangeAspect="1" noMove="1" noResize="1" noEditPoints="1" noAdjustHandles="1" noChangeArrowheads="1" noChangeShapeType="1" noTextEdit="1"/>
              </p:cNvSpPr>
              <p:nvPr/>
            </p:nvSpPr>
            <p:spPr>
              <a:xfrm>
                <a:off x="542925" y="541456"/>
                <a:ext cx="10668000" cy="1421992"/>
              </a:xfrm>
              <a:prstGeom prst="rect">
                <a:avLst/>
              </a:prstGeom>
              <a:blipFill>
                <a:blip r:embed="rId2"/>
                <a:stretch>
                  <a:fillRect l="-571" b="-6867"/>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A0F74140-22DE-460A-AA7A-98BCAABA3460}"/>
                  </a:ext>
                </a:extLst>
              </p:cNvPr>
              <p:cNvSpPr/>
              <p:nvPr/>
            </p:nvSpPr>
            <p:spPr>
              <a:xfrm>
                <a:off x="542925" y="4805566"/>
                <a:ext cx="9915525" cy="1289071"/>
              </a:xfrm>
              <a:prstGeom prst="rect">
                <a:avLst/>
              </a:prstGeom>
            </p:spPr>
            <p:txBody>
              <a:bodyPr wrap="square">
                <a:spAutoFit/>
              </a:bodyPr>
              <a:lstStyle/>
              <a:p>
                <a:pPr>
                  <a:lnSpc>
                    <a:spcPct val="150000"/>
                  </a:lnSpc>
                  <a:spcAft>
                    <a:spcPts val="0"/>
                  </a:spcAft>
                </a:pPr>
                <a:r>
                  <a:rPr lang="fr-FR" b="1" dirty="0">
                    <a:solidFill>
                      <a:srgbClr val="000000"/>
                    </a:solidFill>
                    <a:latin typeface="Times New Roman" panose="02020603050405020304" pitchFamily="18" charset="0"/>
                    <a:ea typeface="Calibri" panose="020F0502020204030204" pitchFamily="34" charset="0"/>
                    <a:cs typeface="Arial" panose="020B0604020202020204" pitchFamily="34" charset="0"/>
                  </a:rPr>
                  <a:t>Remarques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50000"/>
                  </a:lnSpc>
                  <a:spcAft>
                    <a:spcPts val="0"/>
                  </a:spcAft>
                  <a:buFont typeface="Times New Roman" panose="02020603050405020304" pitchFamily="18" charset="0"/>
                  <a:buChar char="•"/>
                </a:pPr>
                <a:r>
                  <a:rPr lang="fr-FR" dirty="0">
                    <a:latin typeface="Times New Roman" panose="02020603050405020304" pitchFamily="18" charset="0"/>
                    <a:ea typeface="Calibri" panose="020F0502020204030204" pitchFamily="34" charset="0"/>
                  </a:rPr>
                  <a:t>On peut parfois écrire </a:t>
                </a:r>
                <a14:m>
                  <m:oMath xmlns:m="http://schemas.openxmlformats.org/officeDocument/2006/math">
                    <m:r>
                      <a:rPr lang="fr-FR" i="1">
                        <a:latin typeface="Cambria Math" panose="02040503050406030204" pitchFamily="18" charset="0"/>
                        <a:ea typeface="Calibri" panose="020F0502020204030204" pitchFamily="34" charset="0"/>
                      </a:rPr>
                      <m:t>𝑔</m:t>
                    </m:r>
                    <m:r>
                      <a:rPr lang="fr-FR" i="1">
                        <a:latin typeface="Cambria Math" panose="02040503050406030204" pitchFamily="18" charset="0"/>
                        <a:ea typeface="Calibri" panose="020F0502020204030204" pitchFamily="34" charset="0"/>
                      </a:rPr>
                      <m:t>:</m:t>
                    </m:r>
                    <m:r>
                      <a:rPr lang="fr-FR" i="1">
                        <a:latin typeface="Cambria Math" panose="02040503050406030204" pitchFamily="18" charset="0"/>
                        <a:ea typeface="Calibri" panose="020F0502020204030204" pitchFamily="34" charset="0"/>
                      </a:rPr>
                      <m:t>𝑥</m:t>
                    </m:r>
                    <m:r>
                      <a:rPr lang="fr-FR" i="1">
                        <a:latin typeface="Cambria Math" panose="02040503050406030204" pitchFamily="18" charset="0"/>
                        <a:ea typeface="Calibri" panose="020F0502020204030204" pitchFamily="34" charset="0"/>
                      </a:rPr>
                      <m:t>⟼</m:t>
                    </m:r>
                    <m:sSup>
                      <m:sSupPr>
                        <m:ctrlPr>
                          <a:rPr lang="fr-FR" i="1">
                            <a:latin typeface="Cambria Math" panose="02040503050406030204" pitchFamily="18" charset="0"/>
                            <a:ea typeface="Calibri" panose="020F0502020204030204" pitchFamily="34" charset="0"/>
                          </a:rPr>
                        </m:ctrlPr>
                      </m:sSupPr>
                      <m:e>
                        <m:d>
                          <m:dPr>
                            <m:ctrlPr>
                              <a:rPr lang="fr-FR" i="1">
                                <a:latin typeface="Cambria Math" panose="02040503050406030204" pitchFamily="18" charset="0"/>
                                <a:ea typeface="Calibri" panose="020F0502020204030204" pitchFamily="34" charset="0"/>
                              </a:rPr>
                            </m:ctrlPr>
                          </m:dPr>
                          <m:e>
                            <m:r>
                              <a:rPr lang="fr-FR" i="1">
                                <a:latin typeface="Cambria Math" panose="02040503050406030204" pitchFamily="18" charset="0"/>
                                <a:ea typeface="Calibri" panose="020F0502020204030204" pitchFamily="34" charset="0"/>
                              </a:rPr>
                              <m:t>𝑥</m:t>
                            </m:r>
                            <m:r>
                              <a:rPr lang="fr-FR" i="1">
                                <a:latin typeface="Cambria Math" panose="02040503050406030204" pitchFamily="18" charset="0"/>
                                <a:ea typeface="Calibri" panose="020F0502020204030204" pitchFamily="34" charset="0"/>
                              </a:rPr>
                              <m:t>−6</m:t>
                            </m:r>
                          </m:e>
                        </m:d>
                      </m:e>
                      <m:sup>
                        <m:r>
                          <a:rPr lang="fr-FR" i="1">
                            <a:latin typeface="Cambria Math" panose="02040503050406030204" pitchFamily="18" charset="0"/>
                            <a:ea typeface="Calibri" panose="020F0502020204030204" pitchFamily="34" charset="0"/>
                          </a:rPr>
                          <m:t>2</m:t>
                        </m:r>
                      </m:sup>
                    </m:sSup>
                  </m:oMath>
                </a14:m>
                <a:r>
                  <a:rPr lang="fr-FR" dirty="0">
                    <a:latin typeface="Times New Roman" panose="02020603050405020304" pitchFamily="18" charset="0"/>
                    <a:ea typeface="Calibri" panose="020F0502020204030204" pitchFamily="34" charset="0"/>
                  </a:rPr>
                  <a:t> qui se lit « la fonction </a:t>
                </a:r>
                <a14:m>
                  <m:oMath xmlns:m="http://schemas.openxmlformats.org/officeDocument/2006/math">
                    <m:r>
                      <a:rPr lang="fr-FR" i="1" dirty="0" smtClean="0">
                        <a:latin typeface="Cambria Math" panose="02040503050406030204" pitchFamily="18" charset="0"/>
                        <a:ea typeface="Calibri" panose="020F0502020204030204" pitchFamily="34" charset="0"/>
                      </a:rPr>
                      <m:t>𝑔</m:t>
                    </m:r>
                  </m:oMath>
                </a14:m>
                <a:r>
                  <a:rPr lang="fr-FR" dirty="0">
                    <a:latin typeface="Times New Roman" panose="02020603050405020304" pitchFamily="18" charset="0"/>
                    <a:ea typeface="Calibri" panose="020F0502020204030204" pitchFamily="34" charset="0"/>
                  </a:rPr>
                  <a:t> qui à </a:t>
                </a:r>
                <a14:m>
                  <m:oMath xmlns:m="http://schemas.openxmlformats.org/officeDocument/2006/math">
                    <m:r>
                      <a:rPr lang="fr-FR" i="1">
                        <a:latin typeface="Cambria Math" panose="02040503050406030204" pitchFamily="18" charset="0"/>
                        <a:ea typeface="Calibri" panose="020F0502020204030204" pitchFamily="34" charset="0"/>
                      </a:rPr>
                      <m:t>𝑥</m:t>
                    </m:r>
                  </m:oMath>
                </a14:m>
                <a:r>
                  <a:rPr lang="fr-FR" dirty="0">
                    <a:latin typeface="Times New Roman" panose="02020603050405020304" pitchFamily="18" charset="0"/>
                    <a:ea typeface="Calibri" panose="020F0502020204030204" pitchFamily="34" charset="0"/>
                  </a:rPr>
                  <a:t> associe </a:t>
                </a:r>
                <a14:m>
                  <m:oMath xmlns:m="http://schemas.openxmlformats.org/officeDocument/2006/math">
                    <m:sSup>
                      <m:sSupPr>
                        <m:ctrlPr>
                          <a:rPr lang="fr-FR" i="1">
                            <a:latin typeface="Cambria Math" panose="02040503050406030204" pitchFamily="18" charset="0"/>
                            <a:ea typeface="Calibri" panose="020F0502020204030204" pitchFamily="34" charset="0"/>
                          </a:rPr>
                        </m:ctrlPr>
                      </m:sSupPr>
                      <m:e>
                        <m:d>
                          <m:dPr>
                            <m:ctrlPr>
                              <a:rPr lang="fr-FR" i="1">
                                <a:latin typeface="Cambria Math" panose="02040503050406030204" pitchFamily="18" charset="0"/>
                                <a:ea typeface="Calibri" panose="020F0502020204030204" pitchFamily="34" charset="0"/>
                              </a:rPr>
                            </m:ctrlPr>
                          </m:dPr>
                          <m:e>
                            <m:r>
                              <a:rPr lang="fr-FR" i="1">
                                <a:latin typeface="Cambria Math" panose="02040503050406030204" pitchFamily="18" charset="0"/>
                                <a:ea typeface="Calibri" panose="020F0502020204030204" pitchFamily="34" charset="0"/>
                              </a:rPr>
                              <m:t>𝑥</m:t>
                            </m:r>
                            <m:r>
                              <a:rPr lang="fr-FR" i="1">
                                <a:latin typeface="Cambria Math" panose="02040503050406030204" pitchFamily="18" charset="0"/>
                                <a:ea typeface="Calibri" panose="020F0502020204030204" pitchFamily="34" charset="0"/>
                              </a:rPr>
                              <m:t>−6</m:t>
                            </m:r>
                          </m:e>
                        </m:d>
                      </m:e>
                      <m:sup>
                        <m:r>
                          <a:rPr lang="fr-FR" i="1">
                            <a:latin typeface="Cambria Math" panose="02040503050406030204" pitchFamily="18" charset="0"/>
                            <a:ea typeface="Calibri" panose="020F0502020204030204" pitchFamily="34" charset="0"/>
                          </a:rPr>
                          <m:t>2</m:t>
                        </m:r>
                      </m:sup>
                    </m:sSup>
                  </m:oMath>
                </a14:m>
                <a:r>
                  <a:rPr lang="fr-FR" dirty="0">
                    <a:latin typeface="Times New Roman" panose="02020603050405020304" pitchFamily="18" charset="0"/>
                    <a:ea typeface="Calibri" panose="020F0502020204030204" pitchFamily="34" charset="0"/>
                  </a:rPr>
                  <a:t> ». </a:t>
                </a:r>
              </a:p>
              <a:p>
                <a:pPr marL="342900" lvl="0" indent="-342900">
                  <a:lnSpc>
                    <a:spcPct val="150000"/>
                  </a:lnSpc>
                  <a:spcAft>
                    <a:spcPts val="0"/>
                  </a:spcAft>
                  <a:buFont typeface="Times New Roman" panose="02020603050405020304" pitchFamily="18" charset="0"/>
                  <a:buChar char="•"/>
                </a:pPr>
                <a:r>
                  <a:rPr lang="fr-FR" dirty="0">
                    <a:latin typeface="Times New Roman" panose="02020603050405020304" pitchFamily="18" charset="0"/>
                    <a:ea typeface="Calibri" panose="020F0502020204030204" pitchFamily="34" charset="0"/>
                  </a:rPr>
                  <a:t>Il n'existe pas toujours d'expression à une fonction.</a:t>
                </a:r>
              </a:p>
            </p:txBody>
          </p:sp>
        </mc:Choice>
        <mc:Fallback>
          <p:sp>
            <p:nvSpPr>
              <p:cNvPr id="3" name="Rectangle 2">
                <a:extLst>
                  <a:ext uri="{FF2B5EF4-FFF2-40B4-BE49-F238E27FC236}">
                    <a16:creationId xmlns:a16="http://schemas.microsoft.com/office/drawing/2014/main" id="{A0F74140-22DE-460A-AA7A-98BCAABA3460}"/>
                  </a:ext>
                </a:extLst>
              </p:cNvPr>
              <p:cNvSpPr>
                <a:spLocks noRot="1" noChangeAspect="1" noMove="1" noResize="1" noEditPoints="1" noAdjustHandles="1" noChangeArrowheads="1" noChangeShapeType="1" noTextEdit="1"/>
              </p:cNvSpPr>
              <p:nvPr/>
            </p:nvSpPr>
            <p:spPr>
              <a:xfrm>
                <a:off x="542925" y="4805566"/>
                <a:ext cx="9915525" cy="1289071"/>
              </a:xfrm>
              <a:prstGeom prst="rect">
                <a:avLst/>
              </a:prstGeom>
              <a:blipFill>
                <a:blip r:embed="rId3"/>
                <a:stretch>
                  <a:fillRect l="-492" b="-660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FFA7EE2-B4A7-42B2-B184-E3E1DFEAE71B}"/>
                  </a:ext>
                </a:extLst>
              </p:cNvPr>
              <p:cNvSpPr/>
              <p:nvPr/>
            </p:nvSpPr>
            <p:spPr>
              <a:xfrm>
                <a:off x="542925" y="2576908"/>
                <a:ext cx="10191750" cy="1704184"/>
              </a:xfrm>
              <a:prstGeom prst="rect">
                <a:avLst/>
              </a:prstGeom>
            </p:spPr>
            <p:txBody>
              <a:bodyPr wrap="square">
                <a:spAutoFit/>
              </a:bodyPr>
              <a:lstStyle/>
              <a:p>
                <a:pPr>
                  <a:lnSpc>
                    <a:spcPct val="150000"/>
                  </a:lnSpc>
                  <a:spcAft>
                    <a:spcPts val="0"/>
                  </a:spcAft>
                </a:pPr>
                <a:r>
                  <a:rPr lang="fr-FR" b="1" dirty="0">
                    <a:solidFill>
                      <a:srgbClr val="538135"/>
                    </a:solidFill>
                    <a:latin typeface="Times New Roman" panose="02020603050405020304" pitchFamily="18" charset="0"/>
                    <a:ea typeface="Calibri" panose="020F0502020204030204" pitchFamily="34" charset="0"/>
                    <a:cs typeface="Times New Roman" panose="02020603050405020304" pitchFamily="18" charset="0"/>
                  </a:rPr>
                  <a:t>Exemple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La fonction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𝑔</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est définie sur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ℝ</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par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𝑔</m:t>
                    </m:r>
                    <m:d>
                      <m:d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d>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−6</m:t>
                            </m:r>
                          </m:e>
                        </m:d>
                      </m:e>
                      <m: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L'ensemble de définition est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ℝ</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 on peut calculer les images de n'importe quel nombre réel par la fonction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𝑔</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a:t>
                </a:r>
              </a:p>
              <a:p>
                <a:pPr>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Par exemple, on a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𝑔</m:t>
                    </m:r>
                    <m:d>
                      <m:d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2−6</m:t>
                            </m:r>
                          </m:e>
                        </m:d>
                      </m:e>
                      <m: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−4</m:t>
                            </m:r>
                          </m:e>
                        </m:d>
                      </m:e>
                      <m: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=16</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Choice>
        <mc:Fallback xmlns="">
          <p:sp>
            <p:nvSpPr>
              <p:cNvPr id="4" name="Rectangle 3">
                <a:extLst>
                  <a:ext uri="{FF2B5EF4-FFF2-40B4-BE49-F238E27FC236}">
                    <a16:creationId xmlns:a16="http://schemas.microsoft.com/office/drawing/2014/main" id="{FFFA7EE2-B4A7-42B2-B184-E3E1DFEAE71B}"/>
                  </a:ext>
                </a:extLst>
              </p:cNvPr>
              <p:cNvSpPr>
                <a:spLocks noRot="1" noChangeAspect="1" noMove="1" noResize="1" noEditPoints="1" noAdjustHandles="1" noChangeArrowheads="1" noChangeShapeType="1" noTextEdit="1"/>
              </p:cNvSpPr>
              <p:nvPr/>
            </p:nvSpPr>
            <p:spPr>
              <a:xfrm>
                <a:off x="542925" y="2576908"/>
                <a:ext cx="10191750" cy="1704184"/>
              </a:xfrm>
              <a:prstGeom prst="rect">
                <a:avLst/>
              </a:prstGeom>
              <a:blipFill>
                <a:blip r:embed="rId4"/>
                <a:stretch>
                  <a:fillRect l="-478" b="-5018"/>
                </a:stretch>
              </a:blipFill>
            </p:spPr>
            <p:txBody>
              <a:bodyPr/>
              <a:lstStyle/>
              <a:p>
                <a:r>
                  <a:rPr lang="fr-FR">
                    <a:noFill/>
                  </a:rPr>
                  <a:t> </a:t>
                </a:r>
              </a:p>
            </p:txBody>
          </p:sp>
        </mc:Fallback>
      </mc:AlternateContent>
      <p:sp>
        <p:nvSpPr>
          <p:cNvPr id="5" name="Rectangle : coins arrondis 4">
            <a:extLst>
              <a:ext uri="{FF2B5EF4-FFF2-40B4-BE49-F238E27FC236}">
                <a16:creationId xmlns:a16="http://schemas.microsoft.com/office/drawing/2014/main" id="{642A7731-5D65-47E0-AFA1-04A209ACEB2D}"/>
              </a:ext>
            </a:extLst>
          </p:cNvPr>
          <p:cNvSpPr/>
          <p:nvPr/>
        </p:nvSpPr>
        <p:spPr>
          <a:xfrm>
            <a:off x="542925" y="601894"/>
            <a:ext cx="10191750" cy="1361554"/>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22650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 calcmode="lin" valueType="num">
                                      <p:cBhvr additive="base">
                                        <p:cTn id="4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Effect transition="in" filter="fade">
                                      <p:cBhvr>
                                        <p:cTn id="51" dur="500"/>
                                        <p:tgtEl>
                                          <p:spTgt spid="3">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Effect transition="in" filter="fade">
                                      <p:cBhvr>
                                        <p:cTn id="5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F2EA333-3DF4-46A3-AAB7-3E1513C8DF9A}"/>
                  </a:ext>
                </a:extLst>
              </p:cNvPr>
              <p:cNvSpPr/>
              <p:nvPr/>
            </p:nvSpPr>
            <p:spPr>
              <a:xfrm>
                <a:off x="466723" y="410260"/>
                <a:ext cx="10772775" cy="2345322"/>
              </a:xfrm>
              <a:prstGeom prst="rect">
                <a:avLst/>
              </a:prstGeom>
            </p:spPr>
            <p:txBody>
              <a:bodyPr wrap="square">
                <a:spAutoFit/>
              </a:bodyPr>
              <a:lstStyle/>
              <a:p>
                <a:pPr>
                  <a:lnSpc>
                    <a:spcPct val="150000"/>
                  </a:lnSpc>
                  <a:spcAft>
                    <a:spcPts val="0"/>
                  </a:spcAft>
                </a:pPr>
                <a:r>
                  <a:rPr lang="fr-FR"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Définition - Tableau de valeurs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449580">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Soit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une fonction,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𝐷</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son ensemble de définition et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un élément de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𝐷</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marL="449580">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Un tableau de valeurs d'une fonction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donne, sur la première ligne (ou colonne), différentes valeurs de la variable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et, en vis-à-vis sur la deuxième ligne (ou colonne), les images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qui leur sont associées. </a:t>
                </a:r>
              </a:p>
            </p:txBody>
          </p:sp>
        </mc:Choice>
        <mc:Fallback xmlns="">
          <p:sp>
            <p:nvSpPr>
              <p:cNvPr id="2" name="Rectangle 1">
                <a:extLst>
                  <a:ext uri="{FF2B5EF4-FFF2-40B4-BE49-F238E27FC236}">
                    <a16:creationId xmlns:a16="http://schemas.microsoft.com/office/drawing/2014/main" id="{6F2EA333-3DF4-46A3-AAB7-3E1513C8DF9A}"/>
                  </a:ext>
                </a:extLst>
              </p:cNvPr>
              <p:cNvSpPr>
                <a:spLocks noRot="1" noChangeAspect="1" noMove="1" noResize="1" noEditPoints="1" noAdjustHandles="1" noChangeArrowheads="1" noChangeShapeType="1" noTextEdit="1"/>
              </p:cNvSpPr>
              <p:nvPr/>
            </p:nvSpPr>
            <p:spPr>
              <a:xfrm>
                <a:off x="466723" y="410260"/>
                <a:ext cx="10772775" cy="2345322"/>
              </a:xfrm>
              <a:prstGeom prst="rect">
                <a:avLst/>
              </a:prstGeom>
              <a:blipFill>
                <a:blip r:embed="rId2"/>
                <a:stretch>
                  <a:fillRect l="-623" r="-792" b="-3636"/>
                </a:stretch>
              </a:blipFill>
            </p:spPr>
            <p:txBody>
              <a:bodyPr/>
              <a:lstStyle/>
              <a:p>
                <a:r>
                  <a:rPr lang="fr-FR">
                    <a:noFill/>
                  </a:rPr>
                  <a:t> </a:t>
                </a:r>
              </a:p>
            </p:txBody>
          </p:sp>
        </mc:Fallback>
      </mc:AlternateContent>
      <p:pic>
        <p:nvPicPr>
          <p:cNvPr id="3" name="Image 2" descr="ms2_2019/83238-1">
            <a:extLst>
              <a:ext uri="{FF2B5EF4-FFF2-40B4-BE49-F238E27FC236}">
                <a16:creationId xmlns:a16="http://schemas.microsoft.com/office/drawing/2014/main" id="{766A4D91-BE99-4FE5-A680-93B00FB12C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9168" t="44444" r="1051" b="33069"/>
          <a:stretch/>
        </p:blipFill>
        <p:spPr bwMode="auto">
          <a:xfrm>
            <a:off x="7474609" y="3767201"/>
            <a:ext cx="4488795" cy="1073468"/>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4C4ECEF-8144-4682-9D2D-30C9E6367997}"/>
                  </a:ext>
                </a:extLst>
              </p:cNvPr>
              <p:cNvSpPr/>
              <p:nvPr/>
            </p:nvSpPr>
            <p:spPr>
              <a:xfrm>
                <a:off x="386080" y="4699127"/>
                <a:ext cx="11768460" cy="1421992"/>
              </a:xfrm>
              <a:prstGeom prst="rect">
                <a:avLst/>
              </a:prstGeom>
            </p:spPr>
            <p:txBody>
              <a:bodyPr wrap="square">
                <a:spAutoFit/>
              </a:bodyPr>
              <a:lstStyle/>
              <a:p>
                <a:pPr>
                  <a:lnSpc>
                    <a:spcPct val="150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fr-FR"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Remarques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50000"/>
                  </a:lnSpc>
                  <a:spcAft>
                    <a:spcPts val="0"/>
                  </a:spcAft>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Un tableau de valeurs n'est pas unique : il dépend du choix des valeurs de </a:t>
                </a:r>
                <a14:m>
                  <m:oMath xmlns:m="http://schemas.openxmlformats.org/officeDocument/2006/math">
                    <m:r>
                      <a:rPr lang="fr-FR" sz="2000" i="1">
                        <a:latin typeface="Cambria Math" panose="02040503050406030204" pitchFamily="18" charset="0"/>
                        <a:ea typeface="Calibri" panose="020F0502020204030204" pitchFamily="34" charset="0"/>
                      </a:rPr>
                      <m:t>𝑥</m:t>
                    </m:r>
                  </m:oMath>
                </a14:m>
                <a:r>
                  <a:rPr lang="fr-FR" sz="2000" dirty="0">
                    <a:latin typeface="Times New Roman" panose="02020603050405020304" pitchFamily="18" charset="0"/>
                    <a:ea typeface="Calibri" panose="020F0502020204030204" pitchFamily="34" charset="0"/>
                  </a:rPr>
                  <a:t> sur la première ligne (ou colonne). </a:t>
                </a:r>
              </a:p>
              <a:p>
                <a:pPr marL="342900" lvl="0" indent="-342900">
                  <a:lnSpc>
                    <a:spcPct val="150000"/>
                  </a:lnSpc>
                  <a:spcAft>
                    <a:spcPts val="0"/>
                  </a:spcAft>
                  <a:buFont typeface="Times New Roman" panose="02020603050405020304" pitchFamily="18" charset="0"/>
                  <a:buChar char="•"/>
                </a:pPr>
                <a:r>
                  <a:rPr lang="fr-FR" sz="2000" dirty="0">
                    <a:latin typeface="Times New Roman" panose="02020603050405020304" pitchFamily="18" charset="0"/>
                    <a:ea typeface="Calibri" panose="020F0502020204030204" pitchFamily="34" charset="0"/>
                  </a:rPr>
                  <a:t>Il s'obtient facilement avec une calculatrice (voir le </a:t>
                </a:r>
                <a:r>
                  <a:rPr lang="fr-FR" sz="2000" dirty="0">
                    <a:solidFill>
                      <a:srgbClr val="FF0000"/>
                    </a:solidFill>
                    <a:latin typeface="Times New Roman" panose="02020603050405020304" pitchFamily="18" charset="0"/>
                    <a:ea typeface="Calibri" panose="020F0502020204030204" pitchFamily="34" charset="0"/>
                  </a:rPr>
                  <a:t>TP1 page 210 du livre </a:t>
                </a:r>
                <a:r>
                  <a:rPr lang="fr-FR" sz="2000" dirty="0" err="1">
                    <a:solidFill>
                      <a:srgbClr val="FF0000"/>
                    </a:solidFill>
                    <a:latin typeface="Times New Roman" panose="02020603050405020304" pitchFamily="18" charset="0"/>
                    <a:ea typeface="Calibri" panose="020F0502020204030204" pitchFamily="34" charset="0"/>
                  </a:rPr>
                  <a:t>Sésamath</a:t>
                </a:r>
                <a:r>
                  <a:rPr lang="fr-FR" sz="2000" dirty="0">
                    <a:latin typeface="Times New Roman" panose="02020603050405020304" pitchFamily="18" charset="0"/>
                    <a:ea typeface="Calibri" panose="020F0502020204030204" pitchFamily="34" charset="0"/>
                  </a:rPr>
                  <a:t>) ou un tableur.</a:t>
                </a:r>
              </a:p>
            </p:txBody>
          </p:sp>
        </mc:Choice>
        <mc:Fallback xmlns="">
          <p:sp>
            <p:nvSpPr>
              <p:cNvPr id="4" name="Rectangle 3">
                <a:extLst>
                  <a:ext uri="{FF2B5EF4-FFF2-40B4-BE49-F238E27FC236}">
                    <a16:creationId xmlns:a16="http://schemas.microsoft.com/office/drawing/2014/main" id="{A4C4ECEF-8144-4682-9D2D-30C9E6367997}"/>
                  </a:ext>
                </a:extLst>
              </p:cNvPr>
              <p:cNvSpPr>
                <a:spLocks noRot="1" noChangeAspect="1" noMove="1" noResize="1" noEditPoints="1" noAdjustHandles="1" noChangeArrowheads="1" noChangeShapeType="1" noTextEdit="1"/>
              </p:cNvSpPr>
              <p:nvPr/>
            </p:nvSpPr>
            <p:spPr>
              <a:xfrm>
                <a:off x="386080" y="4699127"/>
                <a:ext cx="11768460" cy="1421992"/>
              </a:xfrm>
              <a:prstGeom prst="rect">
                <a:avLst/>
              </a:prstGeom>
              <a:blipFill>
                <a:blip r:embed="rId4"/>
                <a:stretch>
                  <a:fillRect l="-414" r="-932" b="-68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843C176-37FC-415D-8807-5900DAD7C03E}"/>
                  </a:ext>
                </a:extLst>
              </p:cNvPr>
              <p:cNvSpPr/>
              <p:nvPr/>
            </p:nvSpPr>
            <p:spPr>
              <a:xfrm>
                <a:off x="504820" y="3038475"/>
                <a:ext cx="7820029" cy="728726"/>
              </a:xfrm>
              <a:prstGeom prst="rect">
                <a:avLst/>
              </a:prstGeom>
            </p:spPr>
            <p:txBody>
              <a:bodyPr wrap="square">
                <a:spAutoFit/>
              </a:bodyPr>
              <a:lstStyle/>
              <a:p>
                <a:pPr>
                  <a:lnSpc>
                    <a:spcPct val="107000"/>
                  </a:lnSpc>
                  <a:spcAft>
                    <a:spcPts val="0"/>
                  </a:spcAft>
                </a:pPr>
                <a:r>
                  <a:rPr lang="fr-FR" sz="2000" b="1" dirty="0">
                    <a:solidFill>
                      <a:srgbClr val="538135"/>
                    </a:solidFill>
                    <a:latin typeface="Times New Roman" panose="02020603050405020304" pitchFamily="18" charset="0"/>
                    <a:ea typeface="Calibri" panose="020F0502020204030204" pitchFamily="34" charset="0"/>
                    <a:cs typeface="Times New Roman" panose="02020603050405020304" pitchFamily="18" charset="0"/>
                  </a:rPr>
                  <a:t>Exemple </a:t>
                </a:r>
                <a:endPar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La fonction </a:t>
                </a:r>
                <a14:m>
                  <m:oMath xmlns:m="http://schemas.openxmlformats.org/officeDocument/2006/math">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𝑓</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latin typeface="Cambria Math" panose="02040503050406030204" pitchFamily="18" charset="0"/>
                        <a:ea typeface="Calibri" panose="020F0502020204030204" pitchFamily="34" charset="0"/>
                        <a:cs typeface="Arial" panose="020B0604020202020204" pitchFamily="34" charset="0"/>
                      </a:rPr>
                      <m:t>+5</m:t>
                    </m:r>
                  </m:oMath>
                </a14:m>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admet le tableau de valeurs ci-contre. </a:t>
                </a:r>
              </a:p>
            </p:txBody>
          </p:sp>
        </mc:Choice>
        <mc:Fallback xmlns="">
          <p:sp>
            <p:nvSpPr>
              <p:cNvPr id="5" name="Rectangle 4">
                <a:extLst>
                  <a:ext uri="{FF2B5EF4-FFF2-40B4-BE49-F238E27FC236}">
                    <a16:creationId xmlns:a16="http://schemas.microsoft.com/office/drawing/2014/main" id="{F843C176-37FC-415D-8807-5900DAD7C03E}"/>
                  </a:ext>
                </a:extLst>
              </p:cNvPr>
              <p:cNvSpPr>
                <a:spLocks noRot="1" noChangeAspect="1" noMove="1" noResize="1" noEditPoints="1" noAdjustHandles="1" noChangeArrowheads="1" noChangeShapeType="1" noTextEdit="1"/>
              </p:cNvSpPr>
              <p:nvPr/>
            </p:nvSpPr>
            <p:spPr>
              <a:xfrm>
                <a:off x="504820" y="3038475"/>
                <a:ext cx="7820029" cy="728726"/>
              </a:xfrm>
              <a:prstGeom prst="rect">
                <a:avLst/>
              </a:prstGeom>
              <a:blipFill>
                <a:blip r:embed="rId5"/>
                <a:stretch>
                  <a:fillRect l="-857" t="-4167" b="-14167"/>
                </a:stretch>
              </a:blipFill>
            </p:spPr>
            <p:txBody>
              <a:bodyPr/>
              <a:lstStyle/>
              <a:p>
                <a:r>
                  <a:rPr lang="fr-FR">
                    <a:noFill/>
                  </a:rPr>
                  <a:t> </a:t>
                </a:r>
              </a:p>
            </p:txBody>
          </p:sp>
        </mc:Fallback>
      </mc:AlternateContent>
      <p:sp>
        <p:nvSpPr>
          <p:cNvPr id="6" name="Rectangle : coins arrondis 5">
            <a:extLst>
              <a:ext uri="{FF2B5EF4-FFF2-40B4-BE49-F238E27FC236}">
                <a16:creationId xmlns:a16="http://schemas.microsoft.com/office/drawing/2014/main" id="{C31B1F52-D109-4555-A35E-4C60ECE33250}"/>
              </a:ext>
            </a:extLst>
          </p:cNvPr>
          <p:cNvSpPr/>
          <p:nvPr/>
        </p:nvSpPr>
        <p:spPr>
          <a:xfrm>
            <a:off x="386080" y="518160"/>
            <a:ext cx="10853418" cy="2237422"/>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72744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ppt_w</p:attrName>
                                        </p:attrNameLst>
                                      </p:cBhvr>
                                      <p:tavLst>
                                        <p:tav tm="0">
                                          <p:val>
                                            <p:fltVal val="0"/>
                                          </p:val>
                                        </p:tav>
                                        <p:tav tm="100000">
                                          <p:val>
                                            <p:strVal val="#ppt_w"/>
                                          </p:val>
                                        </p:tav>
                                      </p:tavLst>
                                    </p:anim>
                                    <p:anim calcmode="lin" valueType="num">
                                      <p:cBhvr>
                                        <p:cTn id="36" dur="1000" fill="hold"/>
                                        <p:tgtEl>
                                          <p:spTgt spid="3"/>
                                        </p:tgtEl>
                                        <p:attrNameLst>
                                          <p:attrName>ppt_h</p:attrName>
                                        </p:attrNameLst>
                                      </p:cBhvr>
                                      <p:tavLst>
                                        <p:tav tm="0">
                                          <p:val>
                                            <p:fltVal val="0"/>
                                          </p:val>
                                        </p:tav>
                                        <p:tav tm="100000">
                                          <p:val>
                                            <p:strVal val="#ppt_h"/>
                                          </p:val>
                                        </p:tav>
                                      </p:tavLst>
                                    </p:anim>
                                    <p:anim calcmode="lin" valueType="num">
                                      <p:cBhvr>
                                        <p:cTn id="37" dur="1000" fill="hold"/>
                                        <p:tgtEl>
                                          <p:spTgt spid="3"/>
                                        </p:tgtEl>
                                        <p:attrNameLst>
                                          <p:attrName>style.rotation</p:attrName>
                                        </p:attrNameLst>
                                      </p:cBhvr>
                                      <p:tavLst>
                                        <p:tav tm="0">
                                          <p:val>
                                            <p:fltVal val="90"/>
                                          </p:val>
                                        </p:tav>
                                        <p:tav tm="100000">
                                          <p:val>
                                            <p:fltVal val="0"/>
                                          </p:val>
                                        </p:tav>
                                      </p:tavLst>
                                    </p:anim>
                                    <p:animEffect transition="in" filter="fade">
                                      <p:cBhvr>
                                        <p:cTn id="38" dur="1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fade">
                                      <p:cBhvr>
                                        <p:cTn id="49" dur="500"/>
                                        <p:tgtEl>
                                          <p:spTgt spid="4">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Effect transition="in" filter="fade">
                                      <p:cBhvr>
                                        <p:cTn id="5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capture d’écran&#10;&#10;Description générée automatiquement">
            <a:extLst>
              <a:ext uri="{FF2B5EF4-FFF2-40B4-BE49-F238E27FC236}">
                <a16:creationId xmlns:a16="http://schemas.microsoft.com/office/drawing/2014/main" id="{0C7B4D6A-13E2-4098-8BF8-F75563BBE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9" y="4376089"/>
            <a:ext cx="3295650" cy="2481909"/>
          </a:xfrm>
          <a:prstGeom prst="rect">
            <a:avLst/>
          </a:prstGeom>
        </p:spPr>
      </p:pic>
      <p:pic>
        <p:nvPicPr>
          <p:cNvPr id="10" name="Image 9" descr="Une image contenant capture d’écran, oiseau&#10;&#10;Description générée automatiquement">
            <a:extLst>
              <a:ext uri="{FF2B5EF4-FFF2-40B4-BE49-F238E27FC236}">
                <a16:creationId xmlns:a16="http://schemas.microsoft.com/office/drawing/2014/main" id="{C338983D-7923-4603-BB83-719FFE45B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612" y="4376091"/>
            <a:ext cx="3295650" cy="2481909"/>
          </a:xfrm>
          <a:prstGeom prst="rect">
            <a:avLst/>
          </a:prstGeom>
        </p:spPr>
      </p:pic>
      <p:pic>
        <p:nvPicPr>
          <p:cNvPr id="12" name="Image 11" descr="Une image contenant écran, bâtiment&#10;&#10;Description générée automatiquement">
            <a:extLst>
              <a:ext uri="{FF2B5EF4-FFF2-40B4-BE49-F238E27FC236}">
                <a16:creationId xmlns:a16="http://schemas.microsoft.com/office/drawing/2014/main" id="{EF310DAC-203F-4D1E-BF07-8923930ED7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6350" y="4376090"/>
            <a:ext cx="3295650" cy="2481909"/>
          </a:xfrm>
          <a:prstGeom prst="rect">
            <a:avLst/>
          </a:prstGeom>
        </p:spPr>
      </p:pic>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2D820A4-6961-449D-88A4-1F41108A70B7}"/>
                  </a:ext>
                </a:extLst>
              </p:cNvPr>
              <p:cNvSpPr/>
              <p:nvPr/>
            </p:nvSpPr>
            <p:spPr>
              <a:xfrm>
                <a:off x="190499" y="30278"/>
                <a:ext cx="11401426" cy="2476255"/>
              </a:xfrm>
              <a:prstGeom prst="rect">
                <a:avLst/>
              </a:prstGeom>
            </p:spPr>
            <p:txBody>
              <a:bodyPr wrap="square">
                <a:spAutoFit/>
              </a:bodyPr>
              <a:lstStyle/>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On considère la fonction f définie sur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[0 ; 10]</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par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𝑓</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 = </m:t>
                    </m:r>
                    <m:sSup>
                      <m:sSupPr>
                        <m:ctrlP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3</m:t>
                        </m:r>
                      </m:sup>
                    </m:sSup>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On souhaite donner un encadrement entre deux entiers consécutifs de la (ou des) solution(s) de l'équation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𝑓</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 = 100</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a:t>
                </a: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marL="342900" lvl="0" indent="-342900">
                  <a:lnSpc>
                    <a:spcPct val="107000"/>
                  </a:lnSpc>
                  <a:spcAft>
                    <a:spcPts val="0"/>
                  </a:spcAft>
                  <a:buFont typeface="+mj-lt"/>
                  <a:buAutoNum type="alphaUcPeriod"/>
                </a:pPr>
                <a:r>
                  <a:rPr lang="fr-FR" sz="2000" b="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Construction d'un tableau de valeurs </a:t>
                </a:r>
                <a:endPar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Dans cette partie, on va construire avec la calculatrice un tableau de valeurs de la fonction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𝑓</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pour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entre 0 et 10 avec un pas de 1 (ce qui signifie que les valeurs de </a:t>
                </a:r>
                <a14:m>
                  <m:oMath xmlns:m="http://schemas.openxmlformats.org/officeDocument/2006/math">
                    <m:r>
                      <a:rPr lang="fr-FR" i="1">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vont de 1 en 1). </a:t>
                </a: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p>
            </p:txBody>
          </p:sp>
        </mc:Choice>
        <mc:Fallback xmlns="">
          <p:sp>
            <p:nvSpPr>
              <p:cNvPr id="13" name="Rectangle 12">
                <a:extLst>
                  <a:ext uri="{FF2B5EF4-FFF2-40B4-BE49-F238E27FC236}">
                    <a16:creationId xmlns:a16="http://schemas.microsoft.com/office/drawing/2014/main" id="{22D820A4-6961-449D-88A4-1F41108A70B7}"/>
                  </a:ext>
                </a:extLst>
              </p:cNvPr>
              <p:cNvSpPr>
                <a:spLocks noRot="1" noChangeAspect="1" noMove="1" noResize="1" noEditPoints="1" noAdjustHandles="1" noChangeArrowheads="1" noChangeShapeType="1" noTextEdit="1"/>
              </p:cNvSpPr>
              <p:nvPr/>
            </p:nvSpPr>
            <p:spPr>
              <a:xfrm>
                <a:off x="190499" y="30278"/>
                <a:ext cx="11401426" cy="2476255"/>
              </a:xfrm>
              <a:prstGeom prst="rect">
                <a:avLst/>
              </a:prstGeom>
              <a:blipFill>
                <a:blip r:embed="rId5"/>
                <a:stretch>
                  <a:fillRect l="-428" t="-1478"/>
                </a:stretch>
              </a:blipFill>
            </p:spPr>
            <p:txBody>
              <a:bodyPr/>
              <a:lstStyle/>
              <a:p>
                <a:r>
                  <a:rPr lang="fr-FR">
                    <a:noFill/>
                  </a:rPr>
                  <a:t> </a:t>
                </a:r>
              </a:p>
            </p:txBody>
          </p:sp>
        </mc:Fallback>
      </mc:AlternateContent>
      <p:sp>
        <p:nvSpPr>
          <p:cNvPr id="14" name="Rectangle 13">
            <a:extLst>
              <a:ext uri="{FF2B5EF4-FFF2-40B4-BE49-F238E27FC236}">
                <a16:creationId xmlns:a16="http://schemas.microsoft.com/office/drawing/2014/main" id="{9E888EF6-0A2B-4F7F-BCE3-2454F497C5EF}"/>
              </a:ext>
            </a:extLst>
          </p:cNvPr>
          <p:cNvSpPr/>
          <p:nvPr/>
        </p:nvSpPr>
        <p:spPr>
          <a:xfrm>
            <a:off x="104776" y="2885582"/>
            <a:ext cx="4019551" cy="1261436"/>
          </a:xfrm>
          <a:prstGeom prst="rect">
            <a:avLst/>
          </a:prstGeom>
        </p:spPr>
        <p:txBody>
          <a:bodyPr wrap="square">
            <a:spAutoFit/>
          </a:bodyPr>
          <a:lstStyle/>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On appuie sur la touche </a:t>
            </a:r>
            <a:r>
              <a:rPr lang="fr-FR" dirty="0">
                <a:solidFill>
                  <a:srgbClr val="000000"/>
                </a:solidFill>
                <a:latin typeface="TI83PremiumCEKeys" panose="02000000000000000000" pitchFamily="2" charset="0"/>
                <a:ea typeface="Calibri" panose="020F0502020204030204" pitchFamily="34" charset="0"/>
                <a:cs typeface="Arial" panose="020B0604020202020204" pitchFamily="34" charset="0"/>
              </a:rPr>
              <a:t>o</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On saisit l'expression de la fonction. </a:t>
            </a: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X est obtenu avec la touche </a:t>
            </a:r>
            <a:r>
              <a:rPr lang="fr-FR" dirty="0">
                <a:solidFill>
                  <a:srgbClr val="000000"/>
                </a:solidFill>
                <a:latin typeface="TI83PremiumCEKeys" panose="02000000000000000000" pitchFamily="2" charset="0"/>
                <a:ea typeface="Calibri" panose="020F0502020204030204" pitchFamily="34" charset="0"/>
                <a:cs typeface="Arial" panose="020B0604020202020204" pitchFamily="34" charset="0"/>
              </a:rPr>
              <a:t>„</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a:t>
            </a: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On valide avec la touche </a:t>
            </a:r>
            <a:r>
              <a:rPr lang="fr-FR" dirty="0">
                <a:solidFill>
                  <a:srgbClr val="000000"/>
                </a:solidFill>
                <a:latin typeface="TI83PremiumCEKeys" panose="02000000000000000000" pitchFamily="2" charset="0"/>
                <a:ea typeface="Calibri" panose="020F0502020204030204" pitchFamily="34" charset="0"/>
                <a:cs typeface="Arial" panose="020B0604020202020204" pitchFamily="34" charset="0"/>
              </a:rPr>
              <a:t>Í</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0962450D-FACB-41ED-8E7F-E8222DB7FC92}"/>
                  </a:ext>
                </a:extLst>
              </p:cNvPr>
              <p:cNvSpPr/>
              <p:nvPr/>
            </p:nvSpPr>
            <p:spPr>
              <a:xfrm>
                <a:off x="4519613" y="2481909"/>
                <a:ext cx="3295649" cy="1850571"/>
              </a:xfrm>
              <a:prstGeom prst="rect">
                <a:avLst/>
              </a:prstGeom>
            </p:spPr>
            <p:txBody>
              <a:bodyPr wrap="square">
                <a:spAutoFit/>
              </a:bodyPr>
              <a:lstStyle/>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On donne les caractéristiques de X pour le tableau en choisissant </a:t>
                </a:r>
                <a:r>
                  <a:rPr lang="fr-FR" b="1" dirty="0">
                    <a:solidFill>
                      <a:srgbClr val="000000"/>
                    </a:solidFill>
                    <a:latin typeface="Times New Roman" panose="02020603050405020304" pitchFamily="18" charset="0"/>
                    <a:ea typeface="Calibri" panose="020F0502020204030204" pitchFamily="34" charset="0"/>
                    <a:cs typeface="Arial" panose="020B0604020202020204" pitchFamily="34" charset="0"/>
                  </a:rPr>
                  <a:t>déf table</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avec les touches </a:t>
                </a:r>
                <a:r>
                  <a:rPr lang="fr-FR" dirty="0" err="1">
                    <a:solidFill>
                      <a:srgbClr val="000000"/>
                    </a:solidFill>
                    <a:latin typeface="TI83PremiumCEKeys" panose="02000000000000000000" pitchFamily="2" charset="0"/>
                    <a:ea typeface="Calibri" panose="020F0502020204030204" pitchFamily="34" charset="0"/>
                    <a:cs typeface="Arial" panose="020B0604020202020204" pitchFamily="34" charset="0"/>
                  </a:rPr>
                  <a:t>yp</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a:t>
                </a:r>
              </a:p>
              <a:p>
                <a:pPr>
                  <a:lnSpc>
                    <a:spcPct val="107000"/>
                  </a:lnSpc>
                  <a:spcAft>
                    <a:spcPts val="0"/>
                  </a:spcAft>
                </a:pPr>
                <a:r>
                  <a:rPr lang="fr-FR" b="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DébutTbl</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correspond à la plus petite valeur de X et </a:t>
                </a:r>
                <a14:m>
                  <m:oMath xmlns:m="http://schemas.openxmlformats.org/officeDocument/2006/math">
                    <m:r>
                      <a:rPr lang="fr-FR" sz="12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𝚫</m:t>
                    </m:r>
                  </m:oMath>
                </a14:m>
                <a:r>
                  <a:rPr lang="fr-FR" b="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Tbl</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au pas.</a:t>
                </a:r>
              </a:p>
            </p:txBody>
          </p:sp>
        </mc:Choice>
        <mc:Fallback xmlns="">
          <p:sp>
            <p:nvSpPr>
              <p:cNvPr id="15" name="Rectangle 14">
                <a:extLst>
                  <a:ext uri="{FF2B5EF4-FFF2-40B4-BE49-F238E27FC236}">
                    <a16:creationId xmlns:a16="http://schemas.microsoft.com/office/drawing/2014/main" id="{0962450D-FACB-41ED-8E7F-E8222DB7FC92}"/>
                  </a:ext>
                </a:extLst>
              </p:cNvPr>
              <p:cNvSpPr>
                <a:spLocks noRot="1" noChangeAspect="1" noMove="1" noResize="1" noEditPoints="1" noAdjustHandles="1" noChangeArrowheads="1" noChangeShapeType="1" noTextEdit="1"/>
              </p:cNvSpPr>
              <p:nvPr/>
            </p:nvSpPr>
            <p:spPr>
              <a:xfrm>
                <a:off x="4519613" y="2481909"/>
                <a:ext cx="3295649" cy="1850571"/>
              </a:xfrm>
              <a:prstGeom prst="rect">
                <a:avLst/>
              </a:prstGeom>
              <a:blipFill>
                <a:blip r:embed="rId6"/>
                <a:stretch>
                  <a:fillRect l="-1479" t="-1645" b="-4276"/>
                </a:stretch>
              </a:blipFill>
            </p:spPr>
            <p:txBody>
              <a:bodyPr/>
              <a:lstStyle/>
              <a:p>
                <a:r>
                  <a:rPr lang="fr-FR">
                    <a:noFill/>
                  </a:rPr>
                  <a:t> </a:t>
                </a:r>
              </a:p>
            </p:txBody>
          </p:sp>
        </mc:Fallback>
      </mc:AlternateContent>
      <p:sp>
        <p:nvSpPr>
          <p:cNvPr id="16" name="Rectangle 15">
            <a:extLst>
              <a:ext uri="{FF2B5EF4-FFF2-40B4-BE49-F238E27FC236}">
                <a16:creationId xmlns:a16="http://schemas.microsoft.com/office/drawing/2014/main" id="{11D5C1DD-E452-4F0D-BE25-7D913042CAD4}"/>
              </a:ext>
            </a:extLst>
          </p:cNvPr>
          <p:cNvSpPr/>
          <p:nvPr/>
        </p:nvSpPr>
        <p:spPr>
          <a:xfrm>
            <a:off x="8896350" y="3035559"/>
            <a:ext cx="3486150" cy="961482"/>
          </a:xfrm>
          <a:prstGeom prst="rect">
            <a:avLst/>
          </a:prstGeom>
        </p:spPr>
        <p:txBody>
          <a:bodyPr wrap="square">
            <a:spAutoFit/>
          </a:bodyPr>
          <a:lstStyle/>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On choisit </a:t>
            </a:r>
            <a:r>
              <a:rPr lang="fr-FR" b="1" dirty="0">
                <a:solidFill>
                  <a:srgbClr val="000000"/>
                </a:solidFill>
                <a:latin typeface="Times New Roman" panose="02020603050405020304" pitchFamily="18" charset="0"/>
                <a:ea typeface="Calibri" panose="020F0502020204030204" pitchFamily="34" charset="0"/>
                <a:cs typeface="Arial" panose="020B0604020202020204" pitchFamily="34" charset="0"/>
              </a:rPr>
              <a:t>Table</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avec les touches </a:t>
            </a:r>
            <a:r>
              <a:rPr lang="fr-FR" dirty="0">
                <a:solidFill>
                  <a:srgbClr val="000000"/>
                </a:solidFill>
                <a:latin typeface="TI83PremiumCEKeys" panose="02000000000000000000" pitchFamily="2" charset="0"/>
                <a:ea typeface="Calibri" panose="020F0502020204030204" pitchFamily="34" charset="0"/>
                <a:cs typeface="Arial" panose="020B0604020202020204" pitchFamily="34" charset="0"/>
              </a:rPr>
              <a:t>y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puis </a:t>
            </a:r>
            <a:r>
              <a:rPr lang="fr-FR" dirty="0">
                <a:solidFill>
                  <a:srgbClr val="000000"/>
                </a:solidFill>
                <a:latin typeface="TI83PremiumCEKeys" panose="02000000000000000000" pitchFamily="2" charset="0"/>
                <a:ea typeface="Calibri" panose="020F0502020204030204" pitchFamily="34" charset="0"/>
                <a:cs typeface="Times New Roman" panose="02020603050405020304" pitchFamily="18" charset="0"/>
              </a:rPr>
              <a:t>s</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pour obtenir le tableau de valeurs. </a:t>
            </a:r>
          </a:p>
        </p:txBody>
      </p:sp>
    </p:spTree>
    <p:extLst>
      <p:ext uri="{BB962C8B-B14F-4D97-AF65-F5344CB8AC3E}">
        <p14:creationId xmlns:p14="http://schemas.microsoft.com/office/powerpoint/2010/main" val="407403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 calcmode="lin" valueType="num">
                                      <p:cBhvr additive="base">
                                        <p:cTn id="1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anim calcmode="lin" valueType="num">
                                      <p:cBhvr additive="base">
                                        <p:cTn id="16"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5" end="5"/>
                                            </p:txEl>
                                          </p:spTgt>
                                        </p:tgtEl>
                                        <p:attrNameLst>
                                          <p:attrName>style.visibility</p:attrName>
                                        </p:attrNameLst>
                                      </p:cBhvr>
                                      <p:to>
                                        <p:strVal val="visible"/>
                                      </p:to>
                                    </p:set>
                                    <p:animEffect transition="in" filter="fade">
                                      <p:cBhvr>
                                        <p:cTn id="22" dur="500"/>
                                        <p:tgtEl>
                                          <p:spTgt spid="1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fade">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2" end="2"/>
                                            </p:txEl>
                                          </p:spTgt>
                                        </p:tgtEl>
                                        <p:attrNameLst>
                                          <p:attrName>style.visibility</p:attrName>
                                        </p:attrNameLst>
                                      </p:cBhvr>
                                      <p:to>
                                        <p:strVal val="visible"/>
                                      </p:to>
                                    </p:set>
                                    <p:animEffect transition="in" filter="fade">
                                      <p:cBhvr>
                                        <p:cTn id="42" dur="500"/>
                                        <p:tgtEl>
                                          <p:spTgt spid="1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pRg st="3" end="3"/>
                                            </p:txEl>
                                          </p:spTgt>
                                        </p:tgtEl>
                                        <p:attrNameLst>
                                          <p:attrName>style.visibility</p:attrName>
                                        </p:attrNameLst>
                                      </p:cBhvr>
                                      <p:to>
                                        <p:strVal val="visible"/>
                                      </p:to>
                                    </p:set>
                                    <p:animEffect transition="in" filter="fade">
                                      <p:cBhvr>
                                        <p:cTn id="47" dur="500"/>
                                        <p:tgtEl>
                                          <p:spTgt spid="1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5">
                                            <p:txEl>
                                              <p:pRg st="1" end="1"/>
                                            </p:txEl>
                                          </p:spTgt>
                                        </p:tgtEl>
                                        <p:attrNameLst>
                                          <p:attrName>style.visibility</p:attrName>
                                        </p:attrNameLst>
                                      </p:cBhvr>
                                      <p:to>
                                        <p:strVal val="visible"/>
                                      </p:to>
                                    </p:set>
                                    <p:animEffect transition="in" filter="fade">
                                      <p:cBhvr>
                                        <p:cTn id="64" dur="500"/>
                                        <p:tgtEl>
                                          <p:spTgt spid="15">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Effect transition="in" filter="fade">
                                      <p:cBhvr>
                                        <p:cTn id="7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apture d’écran&#10;&#10;Description générée automatiquement">
            <a:extLst>
              <a:ext uri="{FF2B5EF4-FFF2-40B4-BE49-F238E27FC236}">
                <a16:creationId xmlns:a16="http://schemas.microsoft.com/office/drawing/2014/main" id="{AD4FA082-45D3-498B-A0DB-07042A805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10" y="4144487"/>
            <a:ext cx="3548709" cy="2672485"/>
          </a:xfrm>
          <a:prstGeom prst="rect">
            <a:avLst/>
          </a:prstGeom>
        </p:spPr>
      </p:pic>
      <p:pic>
        <p:nvPicPr>
          <p:cNvPr id="6" name="Image 5" descr="Une image contenant capture d’écran&#10;&#10;Description générée automatiquement">
            <a:extLst>
              <a:ext uri="{FF2B5EF4-FFF2-40B4-BE49-F238E27FC236}">
                <a16:creationId xmlns:a16="http://schemas.microsoft.com/office/drawing/2014/main" id="{F6F358E1-9871-4694-9D29-09788C3E9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9589" y="1617186"/>
            <a:ext cx="3548709" cy="2672485"/>
          </a:xfrm>
          <a:prstGeom prst="rect">
            <a:avLst/>
          </a:prstGeom>
        </p:spPr>
      </p:pic>
      <p:sp>
        <p:nvSpPr>
          <p:cNvPr id="7" name="Rectangle 6">
            <a:extLst>
              <a:ext uri="{FF2B5EF4-FFF2-40B4-BE49-F238E27FC236}">
                <a16:creationId xmlns:a16="http://schemas.microsoft.com/office/drawing/2014/main" id="{8719CC6C-6D82-4966-8161-A4EB796E0419}"/>
              </a:ext>
            </a:extLst>
          </p:cNvPr>
          <p:cNvSpPr/>
          <p:nvPr/>
        </p:nvSpPr>
        <p:spPr>
          <a:xfrm>
            <a:off x="396898" y="311562"/>
            <a:ext cx="2884123" cy="368755"/>
          </a:xfrm>
          <a:prstGeom prst="rect">
            <a:avLst/>
          </a:prstGeom>
        </p:spPr>
        <p:txBody>
          <a:bodyPr wrap="none">
            <a:spAutoFit/>
          </a:bodyPr>
          <a:lstStyle/>
          <a:p>
            <a:pPr marL="342900" lvl="0" indent="-342900">
              <a:lnSpc>
                <a:spcPct val="107000"/>
              </a:lnSpc>
              <a:spcAft>
                <a:spcPts val="0"/>
              </a:spcAft>
              <a:buFont typeface="+mj-lt"/>
              <a:buAutoNum type="alphaUcPeriod" startAt="2"/>
            </a:pPr>
            <a:r>
              <a:rPr lang="fr-FR" b="1" dirty="0">
                <a:solidFill>
                  <a:srgbClr val="0070C0"/>
                </a:solidFill>
                <a:latin typeface="Times New Roman" panose="02020603050405020304" pitchFamily="18" charset="0"/>
                <a:ea typeface="Calibri" panose="020F0502020204030204" pitchFamily="34" charset="0"/>
                <a:cs typeface="Arial" panose="020B0604020202020204" pitchFamily="34" charset="0"/>
              </a:rPr>
              <a:t>Affichage d'une courbe </a:t>
            </a:r>
            <a:endParaRPr lang="fr-FR" sz="16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AEF1A02-BBB4-4B8D-A938-35E7C6E2BE67}"/>
              </a:ext>
            </a:extLst>
          </p:cNvPr>
          <p:cNvSpPr/>
          <p:nvPr/>
        </p:nvSpPr>
        <p:spPr>
          <a:xfrm>
            <a:off x="202541" y="812100"/>
            <a:ext cx="5893459" cy="3332387"/>
          </a:xfrm>
          <a:prstGeom prst="rect">
            <a:avLst/>
          </a:prstGeom>
        </p:spPr>
        <p:txBody>
          <a:bodyPr wrap="square">
            <a:spAutoFit/>
          </a:bodyPr>
          <a:lstStyle/>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On appuie sur la touche </a:t>
            </a:r>
            <a:r>
              <a:rPr lang="fr-FR" dirty="0">
                <a:solidFill>
                  <a:srgbClr val="000000"/>
                </a:solidFill>
                <a:latin typeface="TI83PremiumCEKeys" panose="02000000000000000000" pitchFamily="2" charset="0"/>
                <a:ea typeface="Calibri" panose="020F0502020204030204" pitchFamily="34" charset="0"/>
                <a:cs typeface="Arial" panose="020B0604020202020204" pitchFamily="34" charset="0"/>
              </a:rPr>
              <a:t>o</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Si elle n'est pas présente, on saisit l'expression de la fonction. </a:t>
            </a: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On règle la fenêtre graphique en appuyant la touche </a:t>
            </a:r>
            <a:r>
              <a:rPr lang="fr-FR" dirty="0">
                <a:solidFill>
                  <a:srgbClr val="000000"/>
                </a:solidFill>
                <a:latin typeface="TI83PremiumCEKeys" panose="02000000000000000000" pitchFamily="2" charset="0"/>
                <a:ea typeface="Calibri" panose="020F0502020204030204" pitchFamily="34" charset="0"/>
                <a:cs typeface="Arial" panose="020B0604020202020204" pitchFamily="34" charset="0"/>
              </a:rPr>
              <a:t>p</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On choisit les valeurs minimales et maximales de X : </a:t>
            </a:r>
            <a:r>
              <a:rPr lang="fr-FR"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Xmin</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 0 et </a:t>
            </a:r>
            <a:r>
              <a:rPr lang="fr-FR"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Xmax</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 10. </a:t>
            </a:r>
          </a:p>
          <a:p>
            <a:pPr>
              <a:lnSpc>
                <a:spcPct val="107000"/>
              </a:lnSpc>
              <a:spcAft>
                <a:spcPts val="0"/>
              </a:spcAft>
            </a:pPr>
            <a:r>
              <a:rPr lang="fr-FR"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Xgrad</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 1 est la graduation sur l'axe des abscisses. </a:t>
            </a: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On choisit les valeurs minimale et maximale de y : on peut prendre </a:t>
            </a:r>
            <a:r>
              <a:rPr lang="fr-FR"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Ymin</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 0 et </a:t>
            </a:r>
            <a:r>
              <a:rPr lang="fr-FR"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Ymax</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1 000 (voir la remarque ci-dessous). </a:t>
            </a:r>
          </a:p>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On choisit </a:t>
            </a:r>
            <a:r>
              <a:rPr lang="fr-FR"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Ygrad</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 100 pour avoir une graduation adaptée sur l'axe des ordonnées. </a:t>
            </a:r>
          </a:p>
        </p:txBody>
      </p:sp>
      <p:sp>
        <p:nvSpPr>
          <p:cNvPr id="11" name="Rectangle 10">
            <a:extLst>
              <a:ext uri="{FF2B5EF4-FFF2-40B4-BE49-F238E27FC236}">
                <a16:creationId xmlns:a16="http://schemas.microsoft.com/office/drawing/2014/main" id="{BF56D61A-38D9-4B55-A7ED-FB854383AA2E}"/>
              </a:ext>
            </a:extLst>
          </p:cNvPr>
          <p:cNvSpPr/>
          <p:nvPr/>
        </p:nvSpPr>
        <p:spPr>
          <a:xfrm>
            <a:off x="8149589" y="495939"/>
            <a:ext cx="3477390" cy="668709"/>
          </a:xfrm>
          <a:prstGeom prst="rect">
            <a:avLst/>
          </a:prstGeom>
        </p:spPr>
        <p:txBody>
          <a:bodyPr wrap="square">
            <a:spAutoFit/>
          </a:bodyPr>
          <a:lstStyle/>
          <a:p>
            <a:pPr>
              <a:lnSpc>
                <a:spcPct val="107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On appuie sur la touche  </a:t>
            </a:r>
            <a:r>
              <a:rPr lang="fr-FR" dirty="0">
                <a:solidFill>
                  <a:srgbClr val="000000"/>
                </a:solidFill>
                <a:latin typeface="TI83PremiumCEKeys" panose="02000000000000000000" pitchFamily="2" charset="0"/>
                <a:ea typeface="Calibri" panose="020F0502020204030204" pitchFamily="34" charset="0"/>
                <a:cs typeface="Arial" panose="020B0604020202020204" pitchFamily="34" charset="0"/>
              </a:rPr>
              <a:t>s </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pour obtenir la courbe.</a:t>
            </a:r>
          </a:p>
        </p:txBody>
      </p:sp>
    </p:spTree>
    <p:extLst>
      <p:ext uri="{BB962C8B-B14F-4D97-AF65-F5344CB8AC3E}">
        <p14:creationId xmlns:p14="http://schemas.microsoft.com/office/powerpoint/2010/main" val="412385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fade">
                                      <p:cBhvr>
                                        <p:cTn id="29" dur="500"/>
                                        <p:tgtEl>
                                          <p:spTgt spid="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fade">
                                      <p:cBhvr>
                                        <p:cTn id="34" dur="500"/>
                                        <p:tgtEl>
                                          <p:spTgt spid="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animEffect transition="in" filter="fade">
                                      <p:cBhvr>
                                        <p:cTn id="39" dur="500"/>
                                        <p:tgtEl>
                                          <p:spTgt spid="9">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xEl>
                                              <p:pRg st="6" end="6"/>
                                            </p:txEl>
                                          </p:spTgt>
                                        </p:tgtEl>
                                        <p:attrNameLst>
                                          <p:attrName>style.visibility</p:attrName>
                                        </p:attrNameLst>
                                      </p:cBhvr>
                                      <p:to>
                                        <p:strVal val="visible"/>
                                      </p:to>
                                    </p:set>
                                    <p:animEffect transition="in" filter="fade">
                                      <p:cBhvr>
                                        <p:cTn id="44" dur="500"/>
                                        <p:tgtEl>
                                          <p:spTgt spid="9">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Effect transition="in" filter="fade">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2222</Words>
  <Application>Microsoft Office PowerPoint</Application>
  <PresentationFormat>Grand écran</PresentationFormat>
  <Paragraphs>180</Paragraphs>
  <Slides>32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32</vt:i4>
      </vt:variant>
    </vt:vector>
  </HeadingPairs>
  <TitlesOfParts>
    <vt:vector size="40" baseType="lpstr">
      <vt:lpstr>Arial</vt:lpstr>
      <vt:lpstr>Calibri</vt:lpstr>
      <vt:lpstr>Calibri Light</vt:lpstr>
      <vt:lpstr>Cambria Math</vt:lpstr>
      <vt:lpstr>Sitka Small</vt:lpstr>
      <vt:lpstr>TI83PremiumCEKeys</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 DEFOSSE</dc:creator>
  <cp:lastModifiedBy>Christophe DEFOSSE</cp:lastModifiedBy>
  <cp:revision>37</cp:revision>
  <dcterms:created xsi:type="dcterms:W3CDTF">2019-11-03T07:24:45Z</dcterms:created>
  <dcterms:modified xsi:type="dcterms:W3CDTF">2019-12-03T03:19:19Z</dcterms:modified>
</cp:coreProperties>
</file>