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75" r:id="rId4"/>
    <p:sldId id="257" r:id="rId5"/>
    <p:sldId id="301" r:id="rId6"/>
    <p:sldId id="258" r:id="rId7"/>
    <p:sldId id="259" r:id="rId8"/>
    <p:sldId id="260" r:id="rId9"/>
    <p:sldId id="288" r:id="rId10"/>
    <p:sldId id="298" r:id="rId11"/>
    <p:sldId id="297" r:id="rId12"/>
    <p:sldId id="261" r:id="rId13"/>
    <p:sldId id="262" r:id="rId14"/>
    <p:sldId id="263" r:id="rId15"/>
    <p:sldId id="264" r:id="rId16"/>
    <p:sldId id="289" r:id="rId17"/>
    <p:sldId id="290" r:id="rId18"/>
    <p:sldId id="291" r:id="rId19"/>
    <p:sldId id="294" r:id="rId20"/>
    <p:sldId id="292" r:id="rId21"/>
    <p:sldId id="295" r:id="rId22"/>
    <p:sldId id="266" r:id="rId23"/>
    <p:sldId id="267" r:id="rId24"/>
    <p:sldId id="268" r:id="rId25"/>
    <p:sldId id="269" r:id="rId26"/>
    <p:sldId id="270" r:id="rId27"/>
    <p:sldId id="272" r:id="rId28"/>
    <p:sldId id="276" r:id="rId29"/>
    <p:sldId id="271" r:id="rId30"/>
    <p:sldId id="273" r:id="rId31"/>
    <p:sldId id="274" r:id="rId32"/>
    <p:sldId id="277" r:id="rId33"/>
    <p:sldId id="278" r:id="rId34"/>
    <p:sldId id="279" r:id="rId35"/>
    <p:sldId id="280" r:id="rId36"/>
    <p:sldId id="281" r:id="rId37"/>
    <p:sldId id="287" r:id="rId38"/>
    <p:sldId id="302" r:id="rId39"/>
    <p:sldId id="282" r:id="rId40"/>
    <p:sldId id="283" r:id="rId41"/>
    <p:sldId id="284" r:id="rId42"/>
    <p:sldId id="285" r:id="rId43"/>
    <p:sldId id="300" r:id="rId44"/>
    <p:sldId id="299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0CD95-01B5-453D-9946-731BF26AE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D33C15-DD8E-4957-9DF4-5DC5749DC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E092C-C357-4F46-A2CB-B3040079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3F0760-5C44-4B5D-8A52-EDBA2486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8CD5A-84E3-48EF-AB01-C8027DF8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5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97C5F-EC7B-4EEF-83D7-FCFC50C7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43D78-0684-4A88-B371-8BFD45B9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6026D-4D61-4B39-B47E-B3394CFB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FB450-6667-4A7A-845C-C50FF191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4E96FB-3689-4965-8910-8FBEB5CC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833B8B-A548-488D-AEA3-19A4CF87B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E542F9-3F72-4FDB-852E-E2A611DD0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787ED-2A44-4063-9FE5-98057B30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5928D-8DF7-4134-83DA-096C23A3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D5172-6911-4247-B8C5-2B9E0AEC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B480F-1744-4737-B372-13A3C133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861A4-477E-4F81-9A88-C6E71DA4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B9602-F258-44E2-A22F-0113143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977DD5-2B1F-44FC-92EB-8C360AF2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570C1-DE8E-42A3-A1AF-1935C2C8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2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2C95-750D-46BD-A8AC-41B638D7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F3FD4-D262-4CC9-AC49-171CC20E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0F3AF6-FC80-4664-9A42-1DE9CE8A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4AFD5-09CD-456C-93D3-C9A287F0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378AF-6568-4B75-9AA4-BC55BA2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5C92F-608E-4B35-88A8-3C4CFC9C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37B75-A332-4A41-B4C8-B1FA4A9DE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5BC534-250E-410B-AAA9-47410FE88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47DE4A-E1C7-4A0B-A2FA-0B9FF3C6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200991-57D6-4E8A-A769-8CB84E1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AF17A-FAAC-4DBE-9078-E8DCC3B4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680C1-923E-40B4-A887-3C76AF7C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075C0-850F-416D-A780-BE2005AF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8D1FFF-7C9C-44CA-82CA-DD25ADABB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307B2F-B6B0-4979-8825-AB2170982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843A5F-1C71-4BAE-BDEC-6A3D46EBD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B41FD8-9AD2-4F9E-AB11-4CFB6291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EFF2D9-14C0-4778-AE68-D4BC7030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BCF531-226D-4E1E-8677-C7ECF3DC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4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DB3F4-BFE8-43AF-8178-E3FC56D1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830F00-E968-4ECF-9F50-DA258567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B551B4-2784-4B6A-95B4-ED05B5F3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DD2934-F2CC-4466-8510-7AA8E838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C48FE4-46EB-4910-B6D6-5611257F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70481F-F313-4C1A-8FA4-525FFAEA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3595C-C0BA-4394-BC88-29D698C8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91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8E59-D3E3-4468-830F-076F57D2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D6EE8F-EC09-4BEE-BCF3-72B613D7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81B426-86F0-425E-BCA5-5174BD37C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27722C-FEC7-4773-B6A5-E7F09084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91CB2F-DA53-4E99-A784-D243FE78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7A6C3B-9907-4C90-B037-87ACE67B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EF5C9-547C-4AA0-8758-E8D246B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05BB50-D01A-4145-8B44-33B45C118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ACAC99-1A09-488D-9F84-A8984434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C0A0D8-BF58-4166-99CD-5E1A1265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B7F68C-1E33-4E6A-A1BB-7AF8B709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90DC3-925C-4686-8249-524D45E2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2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1CD80C-E2C8-4397-B974-5890A30D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0FC134-05CB-4541-B458-F976FC9E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72C0A-07AB-4570-A419-182758F80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4284-504F-4693-AC7E-6767A43323ED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DCD6A-E85C-4BF4-8561-639ECFCEF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BB9E2-7E43-4D7D-853C-3DCA6611A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5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2.gif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23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1spe_2019/85563-1">
            <a:extLst>
              <a:ext uri="{FF2B5EF4-FFF2-40B4-BE49-F238E27FC236}">
                <a16:creationId xmlns:a16="http://schemas.microsoft.com/office/drawing/2014/main" id="{10172A52-875F-4941-8830-781BD796F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72"/>
          <a:stretch/>
        </p:blipFill>
        <p:spPr bwMode="auto">
          <a:xfrm>
            <a:off x="-65240" y="132080"/>
            <a:ext cx="1225724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s1spe_2019/85564-1">
            <a:extLst>
              <a:ext uri="{FF2B5EF4-FFF2-40B4-BE49-F238E27FC236}">
                <a16:creationId xmlns:a16="http://schemas.microsoft.com/office/drawing/2014/main" id="{C5E31F60-AE06-442C-9585-928F137D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609600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s1spe_2019/85565-1">
            <a:extLst>
              <a:ext uri="{FF2B5EF4-FFF2-40B4-BE49-F238E27FC236}">
                <a16:creationId xmlns:a16="http://schemas.microsoft.com/office/drawing/2014/main" id="{77CA1F5F-95DD-47D1-AC2B-179F0030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1820"/>
            <a:ext cx="60960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s1spe_2019/85566-1">
            <a:extLst>
              <a:ext uri="{FF2B5EF4-FFF2-40B4-BE49-F238E27FC236}">
                <a16:creationId xmlns:a16="http://schemas.microsoft.com/office/drawing/2014/main" id="{CDBB04D3-3B0A-45AB-B958-7AA80135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057"/>
            <a:ext cx="609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5BC2F6-1628-4747-95A0-5F0FF76CFBA5}"/>
                  </a:ext>
                </a:extLst>
              </p:cNvPr>
              <p:cNvSpPr/>
              <p:nvPr/>
            </p:nvSpPr>
            <p:spPr>
              <a:xfrm>
                <a:off x="252428" y="264795"/>
                <a:ext cx="11401091" cy="218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définition du nombre dérivé peut s'interpréter de la façon suivante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on nomme M le point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lorsqu'on rapproche le point M du point A sur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jusqu'à ce qu'ils soient « presque » confondus, la « sécante ultime » (AM) (figure  ci-dessous) a pour coefficient directeur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5BC2F6-1628-4747-95A0-5F0FF76CF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8" y="264795"/>
                <a:ext cx="11401091" cy="2186881"/>
              </a:xfrm>
              <a:prstGeom prst="rect">
                <a:avLst/>
              </a:prstGeom>
              <a:blipFill>
                <a:blip r:embed="rId2"/>
                <a:stretch>
                  <a:fillRect l="-428" b="-33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1spe_2019/85552-3">
            <a:extLst>
              <a:ext uri="{FF2B5EF4-FFF2-40B4-BE49-F238E27FC236}">
                <a16:creationId xmlns:a16="http://schemas.microsoft.com/office/drawing/2014/main" id="{C603C089-C5CF-4025-BC5C-67230274F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8" t="21061" r="24701" b="43583"/>
          <a:stretch/>
        </p:blipFill>
        <p:spPr bwMode="auto">
          <a:xfrm>
            <a:off x="3163570" y="2815515"/>
            <a:ext cx="2466975" cy="260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ms1spe_2019/85552-3">
            <a:extLst>
              <a:ext uri="{FF2B5EF4-FFF2-40B4-BE49-F238E27FC236}">
                <a16:creationId xmlns:a16="http://schemas.microsoft.com/office/drawing/2014/main" id="{9C7D6E3D-3B37-4B5F-8A3A-C8774702D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61734" r="24701" b="2129"/>
          <a:stretch/>
        </p:blipFill>
        <p:spPr bwMode="auto">
          <a:xfrm>
            <a:off x="9086850" y="2757907"/>
            <a:ext cx="2466976" cy="2664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ms1spe_2019/85552-3">
            <a:extLst>
              <a:ext uri="{FF2B5EF4-FFF2-40B4-BE49-F238E27FC236}">
                <a16:creationId xmlns:a16="http://schemas.microsoft.com/office/drawing/2014/main" id="{887BFED2-5428-4BB1-A6B2-DF9565820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21061" r="53828" b="43583"/>
          <a:stretch/>
        </p:blipFill>
        <p:spPr bwMode="auto">
          <a:xfrm>
            <a:off x="252429" y="2815515"/>
            <a:ext cx="2466975" cy="260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ms1spe_2019/85552-3">
            <a:extLst>
              <a:ext uri="{FF2B5EF4-FFF2-40B4-BE49-F238E27FC236}">
                <a16:creationId xmlns:a16="http://schemas.microsoft.com/office/drawing/2014/main" id="{A44599DA-B14F-4F7B-98B1-45E9CEF60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61734" r="53828" b="2129"/>
          <a:stretch/>
        </p:blipFill>
        <p:spPr bwMode="auto">
          <a:xfrm>
            <a:off x="6175709" y="2757908"/>
            <a:ext cx="2466975" cy="2664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034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553-1">
            <a:extLst>
              <a:ext uri="{FF2B5EF4-FFF2-40B4-BE49-F238E27FC236}">
                <a16:creationId xmlns:a16="http://schemas.microsoft.com/office/drawing/2014/main" id="{E92B511F-D3B4-40F3-8994-923909818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2" t="17751" b="31401"/>
          <a:stretch/>
        </p:blipFill>
        <p:spPr bwMode="auto">
          <a:xfrm>
            <a:off x="9398000" y="3621760"/>
            <a:ext cx="2794000" cy="3205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65C51B-7E9F-4C3F-88C1-34D353BA543B}"/>
              </a:ext>
            </a:extLst>
          </p:cNvPr>
          <p:cNvSpPr/>
          <p:nvPr/>
        </p:nvSpPr>
        <p:spPr>
          <a:xfrm>
            <a:off x="133350" y="415853"/>
            <a:ext cx="1085850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Tangente à la courbe représentative d’une fonction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200662-1D02-4148-BD57-91C75B736F73}"/>
                  </a:ext>
                </a:extLst>
              </p:cNvPr>
              <p:cNvSpPr/>
              <p:nvPr/>
            </p:nvSpPr>
            <p:spPr>
              <a:xfrm>
                <a:off x="219074" y="2635494"/>
                <a:ext cx="10106025" cy="147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droite passant par le point A et ayant pour coefficient directeur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s'appelle la tangente à la courbe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 (ou au point d'abscisse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200662-1D02-4148-BD57-91C75B736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" y="2635494"/>
                <a:ext cx="10106025" cy="1472711"/>
              </a:xfrm>
              <a:prstGeom prst="rect">
                <a:avLst/>
              </a:prstGeom>
              <a:blipFill>
                <a:blip r:embed="rId3"/>
                <a:stretch>
                  <a:fillRect l="-663" r="-422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FC84A1-C162-4972-AC12-74942CB2DC7F}"/>
                  </a:ext>
                </a:extLst>
              </p:cNvPr>
              <p:cNvSpPr/>
              <p:nvPr/>
            </p:nvSpPr>
            <p:spPr>
              <a:xfrm>
                <a:off x="219075" y="4457700"/>
                <a:ext cx="8721726" cy="170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courbe représentative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parabole qu'on nommera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on place sur cette courbe le point A d'abscisse 3, alors la droite passant par A et qui a pour coefficient directeur 6 (car d'après l'exemple précédent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′(3) = 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est la tangente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FC84A1-C162-4972-AC12-74942CB2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4457700"/>
                <a:ext cx="8721726" cy="1704569"/>
              </a:xfrm>
              <a:prstGeom prst="rect">
                <a:avLst/>
              </a:prstGeom>
              <a:blipFill>
                <a:blip r:embed="rId4"/>
                <a:stretch>
                  <a:fillRect l="-629" r="-349" b="-4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9A2D60-362F-4D01-883A-C4469B635453}"/>
                  </a:ext>
                </a:extLst>
              </p:cNvPr>
              <p:cNvSpPr/>
              <p:nvPr/>
            </p:nvSpPr>
            <p:spPr>
              <a:xfrm>
                <a:off x="847725" y="1356304"/>
                <a:ext cx="10363200" cy="1023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intervalle I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 courbe représentative dans un repère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réels de l'intervalle I.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des points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9A2D60-362F-4D01-883A-C4469B635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1356304"/>
                <a:ext cx="10363200" cy="1023935"/>
              </a:xfrm>
              <a:prstGeom prst="rect">
                <a:avLst/>
              </a:prstGeom>
              <a:blipFill>
                <a:blip r:embed="rId5"/>
                <a:stretch>
                  <a:fillRect l="-471" t="-1786" b="-6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AF8F4-C023-4CFA-9547-B7B031507AE3}"/>
              </a:ext>
            </a:extLst>
          </p:cNvPr>
          <p:cNvSpPr/>
          <p:nvPr/>
        </p:nvSpPr>
        <p:spPr>
          <a:xfrm>
            <a:off x="219075" y="367589"/>
            <a:ext cx="600900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– Équation réduite de la tangente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9EC1A6-6A7E-4BF9-AD83-AFC30CEB1FAC}"/>
                  </a:ext>
                </a:extLst>
              </p:cNvPr>
              <p:cNvSpPr/>
              <p:nvPr/>
            </p:nvSpPr>
            <p:spPr>
              <a:xfrm>
                <a:off x="219075" y="2040852"/>
                <a:ext cx="10942955" cy="384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les définitions précédentes, la tangente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 admet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coefficient directeur, elle a donc une équation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des réels tels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point A est un point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ses coordonnées sont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C'est aussi un point de la tangente, donc ses coordonnées vérifient l'équation réduite.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c'est-à-dire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que l'équation réduite peut s'écrire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premier et le dernier terme ont un facteur commun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obtient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9EC1A6-6A7E-4BF9-AD83-AFC30CEB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2040852"/>
                <a:ext cx="10942955" cy="3848874"/>
              </a:xfrm>
              <a:prstGeom prst="rect">
                <a:avLst/>
              </a:prstGeom>
              <a:blipFill>
                <a:blip r:embed="rId2"/>
                <a:stretch>
                  <a:fillRect l="-501" b="-15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9D9408-73C6-4028-8E21-C972E9E49FCA}"/>
                  </a:ext>
                </a:extLst>
              </p:cNvPr>
              <p:cNvSpPr/>
              <p:nvPr/>
            </p:nvSpPr>
            <p:spPr>
              <a:xfrm>
                <a:off x="4074351" y="1327466"/>
                <a:ext cx="40432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9D9408-73C6-4028-8E21-C972E9E49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51" y="1327466"/>
                <a:ext cx="4043298" cy="461665"/>
              </a:xfrm>
              <a:prstGeom prst="rect">
                <a:avLst/>
              </a:prstGeom>
              <a:blipFill>
                <a:blip r:embed="rId3"/>
                <a:stretch>
                  <a:fillRect l="-452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A8A0AF-F420-4B9B-AF43-6DF5E2729BD4}"/>
                  </a:ext>
                </a:extLst>
              </p:cNvPr>
              <p:cNvSpPr/>
              <p:nvPr/>
            </p:nvSpPr>
            <p:spPr>
              <a:xfrm>
                <a:off x="394656" y="829029"/>
                <a:ext cx="8403275" cy="44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tangente à la courbe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équation réduite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A8A0AF-F420-4B9B-AF43-6DF5E2729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6" y="829029"/>
                <a:ext cx="8403275" cy="442237"/>
              </a:xfrm>
              <a:prstGeom prst="rect">
                <a:avLst/>
              </a:prstGeom>
              <a:blipFill>
                <a:blip r:embed="rId4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DDEE23-02D2-4AB2-A86C-93B75F01788E}"/>
                  </a:ext>
                </a:extLst>
              </p:cNvPr>
              <p:cNvSpPr/>
              <p:nvPr/>
            </p:nvSpPr>
            <p:spPr>
              <a:xfrm>
                <a:off x="970279" y="1391917"/>
                <a:ext cx="10967721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Sachant qu'au « voisinage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 la courbe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sa tangente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presque confondues, on dit que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approximation affine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 voisinage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DDEE23-02D2-4AB2-A86C-93B75F017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9" y="1391917"/>
                <a:ext cx="10967721" cy="997261"/>
              </a:xfrm>
              <a:prstGeom prst="rect">
                <a:avLst/>
              </a:prstGeom>
              <a:blipFill>
                <a:blip r:embed="rId2"/>
                <a:stretch>
                  <a:fillRect l="-556" b="-9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EE2379-B96B-4388-B7B6-34EC0F0C0957}"/>
                  </a:ext>
                </a:extLst>
              </p:cNvPr>
              <p:cNvSpPr/>
              <p:nvPr/>
            </p:nvSpPr>
            <p:spPr>
              <a:xfrm>
                <a:off x="970279" y="3075704"/>
                <a:ext cx="914400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 alors,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très proche du réel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EE2379-B96B-4388-B7B6-34EC0F0C0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9" y="3075704"/>
                <a:ext cx="9144000" cy="498663"/>
              </a:xfrm>
              <a:prstGeom prst="rect">
                <a:avLst/>
              </a:prstGeom>
              <a:blipFill>
                <a:blip r:embed="rId3"/>
                <a:stretch>
                  <a:fillRect l="-66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D46AB4-9254-433B-86EE-37DB1FF19A39}"/>
                  </a:ext>
                </a:extLst>
              </p:cNvPr>
              <p:cNvSpPr/>
              <p:nvPr/>
            </p:nvSpPr>
            <p:spPr>
              <a:xfrm>
                <a:off x="970279" y="4514418"/>
                <a:ext cx="10002521" cy="504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aussi écrire, si on pose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proche de 0, 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D46AB4-9254-433B-86EE-37DB1FF19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9" y="4514418"/>
                <a:ext cx="10002521" cy="504625"/>
              </a:xfrm>
              <a:prstGeom prst="rect">
                <a:avLst/>
              </a:prstGeom>
              <a:blipFill>
                <a:blip r:embed="rId4"/>
                <a:stretch>
                  <a:fillRect l="-609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DBEA6D-4A1A-4F7A-B21B-10785D0774CA}"/>
              </a:ext>
            </a:extLst>
          </p:cNvPr>
          <p:cNvSpPr/>
          <p:nvPr/>
        </p:nvSpPr>
        <p:spPr>
          <a:xfrm>
            <a:off x="456542" y="468687"/>
            <a:ext cx="156408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Remarque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A3C56-DB0F-43CF-BC79-E3D1D3E46E3E}"/>
                  </a:ext>
                </a:extLst>
              </p:cNvPr>
              <p:cNvSpPr/>
              <p:nvPr/>
            </p:nvSpPr>
            <p:spPr>
              <a:xfrm>
                <a:off x="4766369" y="5220137"/>
                <a:ext cx="36179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≈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A3C56-DB0F-43CF-BC79-E3D1D3E46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69" y="5220137"/>
                <a:ext cx="3617978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86ABE3-83D7-4A61-8086-5FB3C2C78E78}"/>
                  </a:ext>
                </a:extLst>
              </p:cNvPr>
              <p:cNvSpPr/>
              <p:nvPr/>
            </p:nvSpPr>
            <p:spPr>
              <a:xfrm>
                <a:off x="4911345" y="3785621"/>
                <a:ext cx="33280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)≈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86ABE3-83D7-4A61-8086-5FB3C2C78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345" y="3785621"/>
                <a:ext cx="3328027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5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1spe_2019/85567-1">
            <a:extLst>
              <a:ext uri="{FF2B5EF4-FFF2-40B4-BE49-F238E27FC236}">
                <a16:creationId xmlns:a16="http://schemas.microsoft.com/office/drawing/2014/main" id="{A71C1C8F-1F91-406B-95D7-4B24B60EB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4"/>
          <a:stretch/>
        </p:blipFill>
        <p:spPr bwMode="auto">
          <a:xfrm>
            <a:off x="-114020" y="2632392"/>
            <a:ext cx="12420039" cy="15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1spe_2019/85567-1">
            <a:extLst>
              <a:ext uri="{FF2B5EF4-FFF2-40B4-BE49-F238E27FC236}">
                <a16:creationId xmlns:a16="http://schemas.microsoft.com/office/drawing/2014/main" id="{A71C1C8F-1F91-406B-95D7-4B24B60EB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 bwMode="auto">
          <a:xfrm>
            <a:off x="-114020" y="0"/>
            <a:ext cx="12420039" cy="4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s1spe_2019/85568-1">
            <a:extLst>
              <a:ext uri="{FF2B5EF4-FFF2-40B4-BE49-F238E27FC236}">
                <a16:creationId xmlns:a16="http://schemas.microsoft.com/office/drawing/2014/main" id="{17BDF6E5-A141-4B0E-86F3-4183DF2F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331"/>
            <a:ext cx="6096000" cy="14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s1spe_2019/85569-1">
            <a:extLst>
              <a:ext uri="{FF2B5EF4-FFF2-40B4-BE49-F238E27FC236}">
                <a16:creationId xmlns:a16="http://schemas.microsoft.com/office/drawing/2014/main" id="{1076F526-0739-4832-A6EE-542968F5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0" y="4799331"/>
            <a:ext cx="6056630" cy="1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62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1spe_2019/85570-1">
            <a:extLst>
              <a:ext uri="{FF2B5EF4-FFF2-40B4-BE49-F238E27FC236}">
                <a16:creationId xmlns:a16="http://schemas.microsoft.com/office/drawing/2014/main" id="{6347275C-A8A8-419A-9344-00846228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 bwMode="auto">
          <a:xfrm>
            <a:off x="44859" y="1427480"/>
            <a:ext cx="12147141" cy="40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1spe_2019/85570-1">
            <a:extLst>
              <a:ext uri="{FF2B5EF4-FFF2-40B4-BE49-F238E27FC236}">
                <a16:creationId xmlns:a16="http://schemas.microsoft.com/office/drawing/2014/main" id="{6347275C-A8A8-419A-9344-00846228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96"/>
          <a:stretch/>
        </p:blipFill>
        <p:spPr bwMode="auto">
          <a:xfrm>
            <a:off x="1637869" y="0"/>
            <a:ext cx="8916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3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D65BF-5140-4007-BB8D-5E54F8C34D7D}"/>
              </a:ext>
            </a:extLst>
          </p:cNvPr>
          <p:cNvSpPr/>
          <p:nvPr/>
        </p:nvSpPr>
        <p:spPr>
          <a:xfrm>
            <a:off x="4861557" y="259950"/>
            <a:ext cx="2468882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600" b="1" dirty="0">
                <a:solidFill>
                  <a:srgbClr val="FF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Dérivation</a:t>
            </a:r>
            <a:endParaRPr lang="fr-FR" sz="2400" dirty="0">
              <a:solidFill>
                <a:srgbClr val="000000"/>
              </a:solidFill>
              <a:highlight>
                <a:srgbClr val="C0C0C0"/>
              </a:highligh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4FEF45-0CFE-4015-886B-BC3B659B44DD}"/>
              </a:ext>
            </a:extLst>
          </p:cNvPr>
          <p:cNvSpPr/>
          <p:nvPr/>
        </p:nvSpPr>
        <p:spPr>
          <a:xfrm>
            <a:off x="2616918" y="2559076"/>
            <a:ext cx="71613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d’une fonction en un point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893F2-1844-4F9A-A69D-2483AE834435}"/>
              </a:ext>
            </a:extLst>
          </p:cNvPr>
          <p:cNvSpPr/>
          <p:nvPr/>
        </p:nvSpPr>
        <p:spPr>
          <a:xfrm>
            <a:off x="3423090" y="1760180"/>
            <a:ext cx="554902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Taux de variation d’une fonction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3334B-1566-4700-A7F9-CC89147CCEC5}"/>
              </a:ext>
            </a:extLst>
          </p:cNvPr>
          <p:cNvSpPr/>
          <p:nvPr/>
        </p:nvSpPr>
        <p:spPr>
          <a:xfrm>
            <a:off x="1954211" y="3409809"/>
            <a:ext cx="848677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Tangente à la courbe représentative d’une fonction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C9A2C-C616-4453-9ACF-2534F40290E9}"/>
              </a:ext>
            </a:extLst>
          </p:cNvPr>
          <p:cNvSpPr/>
          <p:nvPr/>
        </p:nvSpPr>
        <p:spPr>
          <a:xfrm>
            <a:off x="4564779" y="4194621"/>
            <a:ext cx="32656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4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 dérivée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95138-0B6C-491A-94F5-8EA6B4C89CE4}"/>
              </a:ext>
            </a:extLst>
          </p:cNvPr>
          <p:cNvSpPr/>
          <p:nvPr/>
        </p:nvSpPr>
        <p:spPr>
          <a:xfrm>
            <a:off x="4037803" y="4839159"/>
            <a:ext cx="431959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5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Opérations et dérivation 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4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1spe_2019/85570-1">
            <a:extLst>
              <a:ext uri="{FF2B5EF4-FFF2-40B4-BE49-F238E27FC236}">
                <a16:creationId xmlns:a16="http://schemas.microsoft.com/office/drawing/2014/main" id="{6347275C-A8A8-419A-9344-00846228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50000" r="3964" b="9117"/>
          <a:stretch/>
        </p:blipFill>
        <p:spPr bwMode="auto">
          <a:xfrm>
            <a:off x="0" y="-1"/>
            <a:ext cx="5720080" cy="38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s1spe_2019/85571-1">
            <a:extLst>
              <a:ext uri="{FF2B5EF4-FFF2-40B4-BE49-F238E27FC236}">
                <a16:creationId xmlns:a16="http://schemas.microsoft.com/office/drawing/2014/main" id="{FF15EA04-65F3-44BF-BDA2-81B5B8B3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5" y="0"/>
            <a:ext cx="6486145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00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s1spe_2019/85571-1">
            <a:extLst>
              <a:ext uri="{FF2B5EF4-FFF2-40B4-BE49-F238E27FC236}">
                <a16:creationId xmlns:a16="http://schemas.microsoft.com/office/drawing/2014/main" id="{FF15EA04-65F3-44BF-BDA2-81B5B8B30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1" b="1698"/>
          <a:stretch/>
        </p:blipFill>
        <p:spPr bwMode="auto">
          <a:xfrm>
            <a:off x="1582927" y="14871"/>
            <a:ext cx="9026145" cy="68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63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9FC8A7-4E30-4E7C-8106-DC4BA4F0912A}"/>
                  </a:ext>
                </a:extLst>
              </p:cNvPr>
              <p:cNvSpPr/>
              <p:nvPr/>
            </p:nvSpPr>
            <p:spPr>
              <a:xfrm>
                <a:off x="476250" y="619721"/>
                <a:ext cx="11430000" cy="250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Fonction dérivée sur un intervalle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– Fonction dérivée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dit qu'une fonction est 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dérivable sur l'intervalle I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elle est dérivable en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I.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dérivable sur l’intervalle I.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appelle 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fonction dérivée de la fonction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la note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la fonction qui à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I associe le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9FC8A7-4E30-4E7C-8106-DC4BA4F0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619721"/>
                <a:ext cx="11430000" cy="2507481"/>
              </a:xfrm>
              <a:prstGeom prst="rect">
                <a:avLst/>
              </a:prstGeom>
              <a:blipFill>
                <a:blip r:embed="rId2"/>
                <a:stretch>
                  <a:fillRect l="-427" b="-3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E9DC8B-E4D8-4BAE-ADFD-9DC6E4A4D47D}"/>
              </a:ext>
            </a:extLst>
          </p:cNvPr>
          <p:cNvSpPr/>
          <p:nvPr/>
        </p:nvSpPr>
        <p:spPr>
          <a:xfrm>
            <a:off x="476250" y="260022"/>
            <a:ext cx="32656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4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 dérivée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0BD69E-5213-4CF3-8DDB-364F3339819F}"/>
                  </a:ext>
                </a:extLst>
              </p:cNvPr>
              <p:cNvSpPr/>
              <p:nvPr/>
            </p:nvSpPr>
            <p:spPr>
              <a:xfrm>
                <a:off x="171450" y="3127202"/>
                <a:ext cx="12832080" cy="378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Soit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non nul.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égal à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Quel que soit le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si h tend vers 0 alors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tend vers un unique nombre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cela signifie que, quel que soit le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son nombre dérivé en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égal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On peut donc dire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sa fonction dérivée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fonction qui à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associe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0BD69E-5213-4CF3-8DDB-364F33398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3127202"/>
                <a:ext cx="12832080" cy="3784754"/>
              </a:xfrm>
              <a:prstGeom prst="rect">
                <a:avLst/>
              </a:prstGeom>
              <a:blipFill>
                <a:blip r:embed="rId3"/>
                <a:stretch>
                  <a:fillRect l="-380" b="-16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2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B3B18-4F24-454C-A8DF-B40C0DC435CD}"/>
              </a:ext>
            </a:extLst>
          </p:cNvPr>
          <p:cNvSpPr/>
          <p:nvPr/>
        </p:nvSpPr>
        <p:spPr>
          <a:xfrm>
            <a:off x="-264161" y="139323"/>
            <a:ext cx="545592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Fonction dérivée des fonctions de référence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8001A5-A044-4BAC-88D9-87A1331E47CF}"/>
                  </a:ext>
                </a:extLst>
              </p:cNvPr>
              <p:cNvSpPr/>
              <p:nvPr/>
            </p:nvSpPr>
            <p:spPr>
              <a:xfrm>
                <a:off x="-386081" y="1196293"/>
                <a:ext cx="12578081" cy="4968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①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réel. La fonction constante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②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réel. La fonction « identité »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③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La fonction carrée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④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La fonction inverse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⑤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La fonction racine carrée définie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strictement positif,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⑥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Pour tout entier relatif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négatif)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négatif) 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(non nul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négatif),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8001A5-A044-4BAC-88D9-87A1331E4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081" y="1196293"/>
                <a:ext cx="12578081" cy="4968476"/>
              </a:xfrm>
              <a:prstGeom prst="rect">
                <a:avLst/>
              </a:prstGeom>
              <a:blipFill>
                <a:blip r:embed="rId2"/>
                <a:stretch>
                  <a:fillRect r="-630" b="-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5BD65E-53E8-4F96-9EFC-C55DDBEA2CE9}"/>
              </a:ext>
            </a:extLst>
          </p:cNvPr>
          <p:cNvSpPr/>
          <p:nvPr/>
        </p:nvSpPr>
        <p:spPr>
          <a:xfrm>
            <a:off x="562864" y="738219"/>
            <a:ext cx="497027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Théorèmes - Dérivées des fonctions de référence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8E4D1C75-7940-45C6-B51A-6D6CF4AEA3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233863"/>
                  </p:ext>
                </p:extLst>
              </p:nvPr>
            </p:nvGraphicFramePr>
            <p:xfrm>
              <a:off x="0" y="523876"/>
              <a:ext cx="12192000" cy="5867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38877">
                      <a:extLst>
                        <a:ext uri="{9D8B030D-6E8A-4147-A177-3AD203B41FA5}">
                          <a16:colId xmlns:a16="http://schemas.microsoft.com/office/drawing/2014/main" val="628688455"/>
                        </a:ext>
                      </a:extLst>
                    </a:gridCol>
                    <a:gridCol w="2812038">
                      <a:extLst>
                        <a:ext uri="{9D8B030D-6E8A-4147-A177-3AD203B41FA5}">
                          <a16:colId xmlns:a16="http://schemas.microsoft.com/office/drawing/2014/main" val="1851910966"/>
                        </a:ext>
                      </a:extLst>
                    </a:gridCol>
                    <a:gridCol w="2348649">
                      <a:extLst>
                        <a:ext uri="{9D8B030D-6E8A-4147-A177-3AD203B41FA5}">
                          <a16:colId xmlns:a16="http://schemas.microsoft.com/office/drawing/2014/main" val="3190271378"/>
                        </a:ext>
                      </a:extLst>
                    </a:gridCol>
                    <a:gridCol w="2112077">
                      <a:extLst>
                        <a:ext uri="{9D8B030D-6E8A-4147-A177-3AD203B41FA5}">
                          <a16:colId xmlns:a16="http://schemas.microsoft.com/office/drawing/2014/main" val="626860472"/>
                        </a:ext>
                      </a:extLst>
                    </a:gridCol>
                    <a:gridCol w="2280359">
                      <a:extLst>
                        <a:ext uri="{9D8B030D-6E8A-4147-A177-3AD203B41FA5}">
                          <a16:colId xmlns:a16="http://schemas.microsoft.com/office/drawing/2014/main" val="3518237776"/>
                        </a:ext>
                      </a:extLst>
                    </a:gridCol>
                  </a:tblGrid>
                  <a:tr h="34943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Fonction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Définie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Dérivable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Fonction dérivée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5831921"/>
                      </a:ext>
                    </a:extLst>
                  </a:tr>
                  <a:tr h="5268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Constante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⟼0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91281483"/>
                      </a:ext>
                    </a:extLst>
                  </a:tr>
                  <a:tr h="540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Linéaire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𝑚𝑥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5265423"/>
                      </a:ext>
                    </a:extLst>
                  </a:tr>
                  <a:tr h="486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Affine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7494916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Carré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⟼2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81550942"/>
                      </a:ext>
                    </a:extLst>
                  </a:tr>
                  <a:tr h="4862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Cube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⟼3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543287"/>
                      </a:ext>
                    </a:extLst>
                  </a:tr>
                  <a:tr h="447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Second degré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⟼2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64864638"/>
                      </a:ext>
                    </a:extLst>
                  </a:tr>
                  <a:tr h="1084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Puissance avec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entier relatif non nul.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positif.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négatif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positif.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négatif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94444371"/>
                      </a:ext>
                    </a:extLst>
                  </a:tr>
                  <a:tr h="690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Inverse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12073184"/>
                      </a:ext>
                    </a:extLst>
                  </a:tr>
                  <a:tr h="7593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Racine carrée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 ; 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["/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 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0915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8E4D1C75-7940-45C6-B51A-6D6CF4AEA3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233863"/>
                  </p:ext>
                </p:extLst>
              </p:nvPr>
            </p:nvGraphicFramePr>
            <p:xfrm>
              <a:off x="0" y="523876"/>
              <a:ext cx="12192000" cy="5867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38877">
                      <a:extLst>
                        <a:ext uri="{9D8B030D-6E8A-4147-A177-3AD203B41FA5}">
                          <a16:colId xmlns:a16="http://schemas.microsoft.com/office/drawing/2014/main" val="628688455"/>
                        </a:ext>
                      </a:extLst>
                    </a:gridCol>
                    <a:gridCol w="2812038">
                      <a:extLst>
                        <a:ext uri="{9D8B030D-6E8A-4147-A177-3AD203B41FA5}">
                          <a16:colId xmlns:a16="http://schemas.microsoft.com/office/drawing/2014/main" val="1851910966"/>
                        </a:ext>
                      </a:extLst>
                    </a:gridCol>
                    <a:gridCol w="2348649">
                      <a:extLst>
                        <a:ext uri="{9D8B030D-6E8A-4147-A177-3AD203B41FA5}">
                          <a16:colId xmlns:a16="http://schemas.microsoft.com/office/drawing/2014/main" val="3190271378"/>
                        </a:ext>
                      </a:extLst>
                    </a:gridCol>
                    <a:gridCol w="2112077">
                      <a:extLst>
                        <a:ext uri="{9D8B030D-6E8A-4147-A177-3AD203B41FA5}">
                          <a16:colId xmlns:a16="http://schemas.microsoft.com/office/drawing/2014/main" val="626860472"/>
                        </a:ext>
                      </a:extLst>
                    </a:gridCol>
                    <a:gridCol w="2280359">
                      <a:extLst>
                        <a:ext uri="{9D8B030D-6E8A-4147-A177-3AD203B41FA5}">
                          <a16:colId xmlns:a16="http://schemas.microsoft.com/office/drawing/2014/main" val="3518237776"/>
                        </a:ext>
                      </a:extLst>
                    </a:gridCol>
                  </a:tblGrid>
                  <a:tr h="34943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Fonction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Définie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Dérivable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Fonction dérivée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5831921"/>
                      </a:ext>
                    </a:extLst>
                  </a:tr>
                  <a:tr h="5268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Constante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78161" r="-240998" b="-9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78161" r="-188571" b="-9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78161" r="-109222" b="-9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78161" r="-1337" b="-9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281483"/>
                      </a:ext>
                    </a:extLst>
                  </a:tr>
                  <a:tr h="540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Linéaire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174157" r="-240998" b="-82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174157" r="-188571" b="-82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174157" r="-109222" b="-82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174157" r="-1337" b="-823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265423"/>
                      </a:ext>
                    </a:extLst>
                  </a:tr>
                  <a:tr h="486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Affine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305000" r="-240998" b="-8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305000" r="-188571" b="-8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305000" r="-109222" b="-8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305000" r="-1337" b="-8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494916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Carré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400000" r="-240998" b="-7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400000" r="-188571" b="-7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400000" r="-109222" b="-7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400000" r="-1337" b="-7061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1550942"/>
                      </a:ext>
                    </a:extLst>
                  </a:tr>
                  <a:tr h="4862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Cube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506250" r="-240998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506250" r="-188571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506250" r="-109222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506250" r="-1337" b="-6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543287"/>
                      </a:ext>
                    </a:extLst>
                  </a:tr>
                  <a:tr h="447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Second degré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655405" r="-240998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655405" r="-188571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655405" r="-109222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655405" r="-1337" b="-564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4864638"/>
                      </a:ext>
                    </a:extLst>
                  </a:tr>
                  <a:tr h="10846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2" t="-314045" r="-363048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314045" r="-240998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314045" r="-188571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314045" r="-109222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314045" r="-1337" b="-134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444371"/>
                      </a:ext>
                    </a:extLst>
                  </a:tr>
                  <a:tr h="690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Inverse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652212" r="-240998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652212" r="-188571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652212" r="-109222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652212" r="-1337" b="-112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073184"/>
                      </a:ext>
                    </a:extLst>
                  </a:tr>
                  <a:tr h="7593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Racine carrée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680000" r="-240998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680000" r="-18857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680000" r="-10922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680000" r="-1337" b="-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154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97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AB9BF1-73CE-4732-B249-55D3AC45B918}"/>
                  </a:ext>
                </a:extLst>
              </p:cNvPr>
              <p:cNvSpPr/>
              <p:nvPr/>
            </p:nvSpPr>
            <p:spPr>
              <a:xfrm>
                <a:off x="438150" y="291481"/>
                <a:ext cx="11144250" cy="167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réels non nuls tels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non nul.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sait que 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égal à 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AB9BF1-73CE-4732-B249-55D3AC45B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91481"/>
                <a:ext cx="11144250" cy="1677960"/>
              </a:xfrm>
              <a:prstGeom prst="rect">
                <a:avLst/>
              </a:prstGeom>
              <a:blipFill>
                <a:blip r:embed="rId2"/>
                <a:stretch>
                  <a:fillRect l="-492" t="-2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1spe_2019/85556-2">
            <a:extLst>
              <a:ext uri="{FF2B5EF4-FFF2-40B4-BE49-F238E27FC236}">
                <a16:creationId xmlns:a16="http://schemas.microsoft.com/office/drawing/2014/main" id="{2F088A58-B3BD-4CF3-AE0E-D09A826A5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68966" r="20629" b="133"/>
          <a:stretch/>
        </p:blipFill>
        <p:spPr bwMode="auto">
          <a:xfrm>
            <a:off x="6534571" y="4339810"/>
            <a:ext cx="5657429" cy="2518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DAE249-7C02-434C-B9CF-0AFDB0B62058}"/>
                  </a:ext>
                </a:extLst>
              </p:cNvPr>
              <p:cNvSpPr/>
              <p:nvPr/>
            </p:nvSpPr>
            <p:spPr>
              <a:xfrm>
                <a:off x="438150" y="3103310"/>
                <a:ext cx="11391900" cy="251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Quel que soit le réel non nul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si h tend vers 0, alors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fini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cela signifie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son nombre dérivé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égal à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non nul,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racine carrée n'est pas dérivable en 0.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DAE249-7C02-434C-B9CF-0AFDB0B62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3103310"/>
                <a:ext cx="11391900" cy="2518190"/>
              </a:xfrm>
              <a:prstGeom prst="rect">
                <a:avLst/>
              </a:prstGeom>
              <a:blipFill>
                <a:blip r:embed="rId4"/>
                <a:stretch>
                  <a:fillRect l="-482" t="-1211" b="-2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CF27E-142E-4C4B-9A60-E58A78FA90F5}"/>
                  </a:ext>
                </a:extLst>
              </p:cNvPr>
              <p:cNvSpPr/>
              <p:nvPr/>
            </p:nvSpPr>
            <p:spPr>
              <a:xfrm>
                <a:off x="1357311" y="1969441"/>
                <a:ext cx="2595564" cy="62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CF27E-142E-4C4B-9A60-E58A78FA9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1" y="1969441"/>
                <a:ext cx="2595564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182996-8C04-450A-9DDB-9C0C3845BE51}"/>
                  </a:ext>
                </a:extLst>
              </p:cNvPr>
              <p:cNvSpPr/>
              <p:nvPr/>
            </p:nvSpPr>
            <p:spPr>
              <a:xfrm>
                <a:off x="8897616" y="2067097"/>
                <a:ext cx="2479525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𝑝𝑜𝑢𝑟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182996-8C04-450A-9DDB-9C0C3845B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616" y="2067097"/>
                <a:ext cx="2479525" cy="61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5A9127-911B-40E9-AAFE-D59DCB252472}"/>
                  </a:ext>
                </a:extLst>
              </p:cNvPr>
              <p:cNvSpPr/>
              <p:nvPr/>
            </p:nvSpPr>
            <p:spPr>
              <a:xfrm>
                <a:off x="7481888" y="1866094"/>
                <a:ext cx="1463799" cy="8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𝑎h</m:t>
                              </m:r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5A9127-911B-40E9-AAFE-D59DCB252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888" y="1866094"/>
                <a:ext cx="1463799" cy="8203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A5CC9D-459F-46D7-83A8-14ABB28F3470}"/>
                  </a:ext>
                </a:extLst>
              </p:cNvPr>
              <p:cNvSpPr/>
              <p:nvPr/>
            </p:nvSpPr>
            <p:spPr>
              <a:xfrm>
                <a:off x="5059500" y="1832545"/>
                <a:ext cx="2485104" cy="851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A5CC9D-459F-46D7-83A8-14ABB28F3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00" y="1832545"/>
                <a:ext cx="2485104" cy="8519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1BB1DA-3746-44C5-8825-78FA9DAAEBB7}"/>
                  </a:ext>
                </a:extLst>
              </p:cNvPr>
              <p:cNvSpPr/>
              <p:nvPr/>
            </p:nvSpPr>
            <p:spPr>
              <a:xfrm>
                <a:off x="3706488" y="1884290"/>
                <a:ext cx="1426223" cy="800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1BB1DA-3746-44C5-8825-78FA9DAAE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88" y="1884290"/>
                <a:ext cx="1426223" cy="8001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0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E9C9D8-933D-4FB3-8472-378585034BD7}"/>
              </a:ext>
            </a:extLst>
          </p:cNvPr>
          <p:cNvSpPr/>
          <p:nvPr/>
        </p:nvSpPr>
        <p:spPr>
          <a:xfrm>
            <a:off x="336550" y="305168"/>
            <a:ext cx="50387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5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Opérations et dérivation 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721D84-6661-4E1A-94CB-082FF1156A54}"/>
                  </a:ext>
                </a:extLst>
              </p:cNvPr>
              <p:cNvSpPr/>
              <p:nvPr/>
            </p:nvSpPr>
            <p:spPr>
              <a:xfrm>
                <a:off x="819150" y="4187313"/>
                <a:ext cx="10210800" cy="2365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g la fonction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est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aussi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g est 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Or, d'après les théorèmes de dérivation des fonctions de référence,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non nul,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721D84-6661-4E1A-94CB-082FF1156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4187313"/>
                <a:ext cx="10210800" cy="2365519"/>
              </a:xfrm>
              <a:prstGeom prst="rect">
                <a:avLst/>
              </a:prstGeom>
              <a:blipFill>
                <a:blip r:embed="rId2"/>
                <a:stretch>
                  <a:fillRect l="-478" t="-1546" b="-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64F7FB-98FC-49AC-8452-2A258DA9C2F5}"/>
                  </a:ext>
                </a:extLst>
              </p:cNvPr>
              <p:cNvSpPr/>
              <p:nvPr/>
            </p:nvSpPr>
            <p:spPr>
              <a:xfrm>
                <a:off x="1162050" y="1407682"/>
                <a:ext cx="9715500" cy="2622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d'une somme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la fonction « somme »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=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peut aussi noter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64F7FB-98FC-49AC-8452-2A258DA9C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1407682"/>
                <a:ext cx="9715500" cy="2622321"/>
              </a:xfrm>
              <a:prstGeom prst="rect">
                <a:avLst/>
              </a:prstGeom>
              <a:blipFill>
                <a:blip r:embed="rId3"/>
                <a:stretch>
                  <a:fillRect l="-565" b="-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59196E9-C97D-44BB-B199-90630A075B8B}"/>
              </a:ext>
            </a:extLst>
          </p:cNvPr>
          <p:cNvSpPr/>
          <p:nvPr/>
        </p:nvSpPr>
        <p:spPr>
          <a:xfrm>
            <a:off x="336550" y="1008277"/>
            <a:ext cx="4727576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d'une somme de fonctions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EBE75BD-29DB-4351-BB08-1F74066A1D3E}"/>
              </a:ext>
            </a:extLst>
          </p:cNvPr>
          <p:cNvSpPr/>
          <p:nvPr/>
        </p:nvSpPr>
        <p:spPr>
          <a:xfrm>
            <a:off x="914400" y="1407682"/>
            <a:ext cx="9144000" cy="262232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20730-DA32-424E-BE0E-3A3B48BF563C}"/>
              </a:ext>
            </a:extLst>
          </p:cNvPr>
          <p:cNvSpPr/>
          <p:nvPr/>
        </p:nvSpPr>
        <p:spPr>
          <a:xfrm>
            <a:off x="137143" y="458671"/>
            <a:ext cx="6096000" cy="460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 produit de fonctions </a:t>
            </a:r>
            <a:endParaRPr lang="fr-F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/>
              <p:nvPr/>
            </p:nvSpPr>
            <p:spPr>
              <a:xfrm>
                <a:off x="1120495" y="1277542"/>
                <a:ext cx="9780587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 produit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« produit »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1277542"/>
                <a:ext cx="9780587" cy="960328"/>
              </a:xfrm>
              <a:prstGeom prst="rect">
                <a:avLst/>
              </a:prstGeom>
              <a:blipFill>
                <a:blip r:embed="rId2"/>
                <a:stretch>
                  <a:fillRect l="-686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/>
              <p:nvPr/>
            </p:nvSpPr>
            <p:spPr>
              <a:xfrm>
                <a:off x="1120495" y="3190627"/>
                <a:ext cx="6096000" cy="498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3190627"/>
                <a:ext cx="6096000" cy="498663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/>
              <p:nvPr/>
            </p:nvSpPr>
            <p:spPr>
              <a:xfrm>
                <a:off x="3337543" y="2464318"/>
                <a:ext cx="4983287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43" y="2464318"/>
                <a:ext cx="4983287" cy="498663"/>
              </a:xfrm>
              <a:prstGeom prst="rect">
                <a:avLst/>
              </a:prstGeom>
              <a:blipFill>
                <a:blip r:embed="rId4"/>
                <a:stretch>
                  <a:fillRect r="-489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/>
              <p:nvPr/>
            </p:nvSpPr>
            <p:spPr>
              <a:xfrm>
                <a:off x="3464858" y="3768871"/>
                <a:ext cx="64919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858" y="3768871"/>
                <a:ext cx="649194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EF25FBD-E1C6-47B3-95D1-45BA3AA073EB}"/>
              </a:ext>
            </a:extLst>
          </p:cNvPr>
          <p:cNvSpPr/>
          <p:nvPr/>
        </p:nvSpPr>
        <p:spPr>
          <a:xfrm>
            <a:off x="1194978" y="4470783"/>
            <a:ext cx="2167901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 aussi: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/>
              <p:nvPr/>
            </p:nvSpPr>
            <p:spPr>
              <a:xfrm>
                <a:off x="4419217" y="4997037"/>
                <a:ext cx="2833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)′ =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17" y="4997037"/>
                <a:ext cx="2833276" cy="461665"/>
              </a:xfrm>
              <a:prstGeom prst="rect">
                <a:avLst/>
              </a:prstGeom>
              <a:blipFill>
                <a:blip r:embed="rId6"/>
                <a:stretch>
                  <a:fillRect l="-215"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3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  <p:bldP spid="6" grpId="1" build="allAtOnce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20730-DA32-424E-BE0E-3A3B48BF563C}"/>
              </a:ext>
            </a:extLst>
          </p:cNvPr>
          <p:cNvSpPr/>
          <p:nvPr/>
        </p:nvSpPr>
        <p:spPr>
          <a:xfrm>
            <a:off x="289543" y="226132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 produit de fonctions </a:t>
            </a:r>
            <a:endParaRPr lang="fr-F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/>
              <p:nvPr/>
            </p:nvSpPr>
            <p:spPr>
              <a:xfrm>
                <a:off x="1120495" y="625537"/>
                <a:ext cx="9780587" cy="70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 produit </a:t>
                </a:r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« produit » </a:t>
                </a:r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625537"/>
                <a:ext cx="9780587" cy="700000"/>
              </a:xfrm>
              <a:prstGeom prst="rect">
                <a:avLst/>
              </a:prstGeom>
              <a:blipFill>
                <a:blip r:embed="rId2"/>
                <a:stretch>
                  <a:fillRect l="-187"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/>
              <p:nvPr/>
            </p:nvSpPr>
            <p:spPr>
              <a:xfrm>
                <a:off x="1120495" y="1286987"/>
                <a:ext cx="6096000" cy="3768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1286987"/>
                <a:ext cx="6096000" cy="376834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/>
              <p:nvPr/>
            </p:nvSpPr>
            <p:spPr>
              <a:xfrm>
                <a:off x="7497326" y="939360"/>
                <a:ext cx="3685561" cy="376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est dérivable sur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326" y="939360"/>
                <a:ext cx="3685561" cy="376834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/>
              <p:nvPr/>
            </p:nvSpPr>
            <p:spPr>
              <a:xfrm>
                <a:off x="2972206" y="1287540"/>
                <a:ext cx="526228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06" y="1287540"/>
                <a:ext cx="5262282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EF25FBD-E1C6-47B3-95D1-45BA3AA073EB}"/>
              </a:ext>
            </a:extLst>
          </p:cNvPr>
          <p:cNvSpPr/>
          <p:nvPr/>
        </p:nvSpPr>
        <p:spPr>
          <a:xfrm>
            <a:off x="1097889" y="1629292"/>
            <a:ext cx="1712648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 aussi: 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/>
              <p:nvPr/>
            </p:nvSpPr>
            <p:spPr>
              <a:xfrm>
                <a:off x="2667406" y="1703038"/>
                <a:ext cx="17324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)′ = 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06" y="1703038"/>
                <a:ext cx="173246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DE9BDD-4C05-4095-B9E8-184AEA5B9153}"/>
                  </a:ext>
                </a:extLst>
              </p:cNvPr>
              <p:cNvSpPr/>
              <p:nvPr/>
            </p:nvSpPr>
            <p:spPr>
              <a:xfrm>
                <a:off x="289543" y="2667576"/>
                <a:ext cx="12613341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de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non nul tel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Étudions le taux de variation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DE9BDD-4C05-4095-B9E8-184AEA5B9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43" y="2667576"/>
                <a:ext cx="12613341" cy="665118"/>
              </a:xfrm>
              <a:prstGeom prst="rect">
                <a:avLst/>
              </a:prstGeom>
              <a:blipFill>
                <a:blip r:embed="rId7"/>
                <a:stretch>
                  <a:fillRect l="-386" t="-5505" b="-13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219A9DD-4916-4486-B6C7-4AD09873CF02}"/>
              </a:ext>
            </a:extLst>
          </p:cNvPr>
          <p:cNvSpPr/>
          <p:nvPr/>
        </p:nvSpPr>
        <p:spPr>
          <a:xfrm>
            <a:off x="8982" y="2325461"/>
            <a:ext cx="155683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Démonstration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EFFE72-58F1-4859-9222-13D919BBBCD6}"/>
                  </a:ext>
                </a:extLst>
              </p:cNvPr>
              <p:cNvSpPr/>
              <p:nvPr/>
            </p:nvSpPr>
            <p:spPr>
              <a:xfrm>
                <a:off x="1097889" y="3571226"/>
                <a:ext cx="272222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EFFE72-58F1-4859-9222-13D919BB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89" y="3571226"/>
                <a:ext cx="2722220" cy="629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3834A-A21E-41AF-9E5F-EB741DEB95AF}"/>
                  </a:ext>
                </a:extLst>
              </p:cNvPr>
              <p:cNvSpPr/>
              <p:nvPr/>
            </p:nvSpPr>
            <p:spPr>
              <a:xfrm>
                <a:off x="3820109" y="3571226"/>
                <a:ext cx="3707746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3834A-A21E-41AF-9E5F-EB741DEB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09" y="3571226"/>
                <a:ext cx="3707746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B95F23-812D-4104-AA86-0026C26C5A96}"/>
                  </a:ext>
                </a:extLst>
              </p:cNvPr>
              <p:cNvSpPr/>
              <p:nvPr/>
            </p:nvSpPr>
            <p:spPr>
              <a:xfrm>
                <a:off x="3371051" y="4278540"/>
                <a:ext cx="7690888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B95F23-812D-4104-AA86-0026C26C5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051" y="4278540"/>
                <a:ext cx="7690888" cy="629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71B543-9BB8-4F4E-98D1-F498CC813409}"/>
                  </a:ext>
                </a:extLst>
              </p:cNvPr>
              <p:cNvSpPr/>
              <p:nvPr/>
            </p:nvSpPr>
            <p:spPr>
              <a:xfrm>
                <a:off x="3419022" y="4985854"/>
                <a:ext cx="6240683" cy="66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71B543-9BB8-4F4E-98D1-F498CC813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2" y="4985854"/>
                <a:ext cx="6240683" cy="6639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224BC8-DBCC-45C2-A240-055DDEE11D6B}"/>
                  </a:ext>
                </a:extLst>
              </p:cNvPr>
              <p:cNvSpPr/>
              <p:nvPr/>
            </p:nvSpPr>
            <p:spPr>
              <a:xfrm>
                <a:off x="3419022" y="5727216"/>
                <a:ext cx="6011454" cy="66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224BC8-DBCC-45C2-A240-055DDEE11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2" y="5727216"/>
                <a:ext cx="6011454" cy="663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1AAD39-99EB-4B41-9C81-603CD20E61F9}"/>
                  </a:ext>
                </a:extLst>
              </p:cNvPr>
              <p:cNvSpPr/>
              <p:nvPr/>
            </p:nvSpPr>
            <p:spPr>
              <a:xfrm>
                <a:off x="7073492" y="4272713"/>
                <a:ext cx="3932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1AAD39-99EB-4B41-9C81-603CD20E6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92" y="4272713"/>
                <a:ext cx="393216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DF5738-068B-4AA2-8FB8-3D7B647629AB}"/>
                  </a:ext>
                </a:extLst>
              </p:cNvPr>
              <p:cNvSpPr/>
              <p:nvPr/>
            </p:nvSpPr>
            <p:spPr>
              <a:xfrm>
                <a:off x="3622532" y="4263909"/>
                <a:ext cx="1142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𝒖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DF5738-068B-4AA2-8FB8-3D7B64762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32" y="4263909"/>
                <a:ext cx="114249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B035D7-C16A-43E0-A47B-232EBBA5E2C2}"/>
                  </a:ext>
                </a:extLst>
              </p:cNvPr>
              <p:cNvSpPr/>
              <p:nvPr/>
            </p:nvSpPr>
            <p:spPr>
              <a:xfrm>
                <a:off x="7287458" y="4272713"/>
                <a:ext cx="1142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𝒖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B035D7-C16A-43E0-A47B-232EBBA5E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58" y="4272713"/>
                <a:ext cx="11424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60FAB3-4F13-41D5-8599-48C26D99334C}"/>
              </a:ext>
            </a:extLst>
          </p:cNvPr>
          <p:cNvSpPr/>
          <p:nvPr/>
        </p:nvSpPr>
        <p:spPr>
          <a:xfrm>
            <a:off x="1097889" y="701040"/>
            <a:ext cx="10393071" cy="138588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23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E309BE-4ED6-46C6-BF23-C565083DA5A5}"/>
                  </a:ext>
                </a:extLst>
              </p:cNvPr>
              <p:cNvSpPr/>
              <p:nvPr/>
            </p:nvSpPr>
            <p:spPr>
              <a:xfrm>
                <a:off x="344019" y="2240565"/>
                <a:ext cx="11779623" cy="99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plus, on admet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étant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autrement dit, on admet que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se rapproche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se rapproche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E309BE-4ED6-46C6-BF23-C565083DA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9" y="2240565"/>
                <a:ext cx="11779623" cy="999376"/>
              </a:xfrm>
              <a:prstGeom prst="rect">
                <a:avLst/>
              </a:prstGeom>
              <a:blipFill>
                <a:blip r:embed="rId2"/>
                <a:stretch>
                  <a:fillRect l="-414" b="-9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64CDAD-30FD-40F3-94B1-A234895E47DF}"/>
                  </a:ext>
                </a:extLst>
              </p:cNvPr>
              <p:cNvSpPr/>
              <p:nvPr/>
            </p:nvSpPr>
            <p:spPr>
              <a:xfrm>
                <a:off x="286871" y="227391"/>
                <a:ext cx="272222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64CDAD-30FD-40F3-94B1-A234895E4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1" y="227391"/>
                <a:ext cx="2722220" cy="629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CE36D-BC4E-4773-B486-50E7A20E1689}"/>
                  </a:ext>
                </a:extLst>
              </p:cNvPr>
              <p:cNvSpPr/>
              <p:nvPr/>
            </p:nvSpPr>
            <p:spPr>
              <a:xfrm>
                <a:off x="2885909" y="193343"/>
                <a:ext cx="5359479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CE36D-BC4E-4773-B486-50E7A20E1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09" y="193343"/>
                <a:ext cx="5359479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C5B50B-82FE-43EF-95BC-76015982191E}"/>
                  </a:ext>
                </a:extLst>
              </p:cNvPr>
              <p:cNvSpPr/>
              <p:nvPr/>
            </p:nvSpPr>
            <p:spPr>
              <a:xfrm>
                <a:off x="344019" y="1397049"/>
                <a:ext cx="3055709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dérivables donc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C5B50B-82FE-43EF-95BC-760159821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9" y="1397049"/>
                <a:ext cx="3055709" cy="458074"/>
              </a:xfrm>
              <a:prstGeom prst="rect">
                <a:avLst/>
              </a:prstGeom>
              <a:blipFill>
                <a:blip r:embed="rId5"/>
                <a:stretch>
                  <a:fillRect l="-1594" r="-598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202C27A-9AAF-442F-BA6E-1372B0884F31}"/>
              </a:ext>
            </a:extLst>
          </p:cNvPr>
          <p:cNvSpPr/>
          <p:nvPr/>
        </p:nvSpPr>
        <p:spPr>
          <a:xfrm>
            <a:off x="1160373" y="3736230"/>
            <a:ext cx="71922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Donc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80A188-D00B-458C-95EF-99977895E28D}"/>
                  </a:ext>
                </a:extLst>
              </p:cNvPr>
              <p:cNvSpPr/>
              <p:nvPr/>
            </p:nvSpPr>
            <p:spPr>
              <a:xfrm>
                <a:off x="3361166" y="1311160"/>
                <a:ext cx="3055708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80A188-D00B-458C-95EF-99977895E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66" y="1311160"/>
                <a:ext cx="3055708" cy="629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C3F307-2ECB-490F-92FD-57A3DCD019A7}"/>
                  </a:ext>
                </a:extLst>
              </p:cNvPr>
              <p:cNvSpPr/>
              <p:nvPr/>
            </p:nvSpPr>
            <p:spPr>
              <a:xfrm>
                <a:off x="6807294" y="1311160"/>
                <a:ext cx="3033459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C3F307-2ECB-490F-92FD-57A3DCD01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94" y="1311160"/>
                <a:ext cx="3033459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C3C0193-60B4-492A-9376-896DC7922180}"/>
              </a:ext>
            </a:extLst>
          </p:cNvPr>
          <p:cNvSpPr/>
          <p:nvPr/>
        </p:nvSpPr>
        <p:spPr>
          <a:xfrm>
            <a:off x="6436395" y="148562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047216-DE4C-46C6-B274-4129C7E35E26}"/>
                  </a:ext>
                </a:extLst>
              </p:cNvPr>
              <p:cNvSpPr/>
              <p:nvPr/>
            </p:nvSpPr>
            <p:spPr>
              <a:xfrm>
                <a:off x="2899138" y="193343"/>
                <a:ext cx="1849929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047216-DE4C-46C6-B274-4129C7E35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138" y="193343"/>
                <a:ext cx="1849929" cy="629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A15B2E-36C5-4FCE-B22E-DE21F06FFB63}"/>
                  </a:ext>
                </a:extLst>
              </p:cNvPr>
              <p:cNvSpPr/>
              <p:nvPr/>
            </p:nvSpPr>
            <p:spPr>
              <a:xfrm>
                <a:off x="5488866" y="200207"/>
                <a:ext cx="183569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A15B2E-36C5-4FCE-B22E-DE21F06FF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66" y="200207"/>
                <a:ext cx="1835695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99FE0D-6037-49B9-B1F3-1F2ECAA8A628}"/>
                  </a:ext>
                </a:extLst>
              </p:cNvPr>
              <p:cNvSpPr/>
              <p:nvPr/>
            </p:nvSpPr>
            <p:spPr>
              <a:xfrm>
                <a:off x="1759061" y="3647990"/>
                <a:ext cx="320421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99FE0D-6037-49B9-B1F3-1F2ECAA8A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61" y="3647990"/>
                <a:ext cx="3204210" cy="629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77D4FE3-B574-48A6-A9C8-7928660F4507}"/>
                  </a:ext>
                </a:extLst>
              </p:cNvPr>
              <p:cNvSpPr/>
              <p:nvPr/>
            </p:nvSpPr>
            <p:spPr>
              <a:xfrm>
                <a:off x="1160373" y="4747219"/>
                <a:ext cx="8319475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Cela signifie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que,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77D4FE3-B574-48A6-A9C8-7928660F4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73" y="4747219"/>
                <a:ext cx="8319475" cy="458074"/>
              </a:xfrm>
              <a:prstGeom prst="rect">
                <a:avLst/>
              </a:prstGeom>
              <a:blipFill>
                <a:blip r:embed="rId11"/>
                <a:stretch>
                  <a:fillRect l="-586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F39820-4FE0-4CE3-B113-D5E086C2C706}"/>
                  </a:ext>
                </a:extLst>
              </p:cNvPr>
              <p:cNvSpPr/>
              <p:nvPr/>
            </p:nvSpPr>
            <p:spPr>
              <a:xfrm>
                <a:off x="4750039" y="3792856"/>
                <a:ext cx="2478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F39820-4FE0-4CE3-B113-D5E086C2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39" y="3792856"/>
                <a:ext cx="247869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A12C0-AD50-4B6E-803E-D387AF3A8220}"/>
                  </a:ext>
                </a:extLst>
              </p:cNvPr>
              <p:cNvSpPr/>
              <p:nvPr/>
            </p:nvSpPr>
            <p:spPr>
              <a:xfrm>
                <a:off x="4400160" y="5669466"/>
                <a:ext cx="48142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A12C0-AD50-4B6E-803E-D387AF3A8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60" y="5669466"/>
                <a:ext cx="4814267" cy="400110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5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D65BF-5140-4007-BB8D-5E54F8C34D7D}"/>
                  </a:ext>
                </a:extLst>
              </p:cNvPr>
              <p:cNvSpPr/>
              <p:nvPr/>
            </p:nvSpPr>
            <p:spPr>
              <a:xfrm>
                <a:off x="762000" y="205325"/>
                <a:ext cx="10668000" cy="1368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intervalle I 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 courbe représentative dans un repère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réels de l'intervalle I.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des points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D65BF-5140-4007-BB8D-5E54F8C34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5325"/>
                <a:ext cx="10668000" cy="1368260"/>
              </a:xfrm>
              <a:prstGeom prst="rect">
                <a:avLst/>
              </a:prstGeom>
              <a:blipFill>
                <a:blip r:embed="rId2"/>
                <a:stretch>
                  <a:fillRect l="-457" b="-4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83C19FAB-F708-4F6C-90CC-3ABB958A3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12" y="1839587"/>
            <a:ext cx="2998091" cy="293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919C3D-ADA3-4C2F-B377-EF83B8BD12C0}"/>
                  </a:ext>
                </a:extLst>
              </p:cNvPr>
              <p:cNvSpPr/>
              <p:nvPr/>
            </p:nvSpPr>
            <p:spPr>
              <a:xfrm>
                <a:off x="869577" y="2170191"/>
                <a:ext cx="6320117" cy="2904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1 - Taux de variation d'une fonction entre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quotient :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le note parfois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919C3D-ADA3-4C2F-B377-EF83B8BD1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7" y="2170191"/>
                <a:ext cx="6320117" cy="2904898"/>
              </a:xfrm>
              <a:prstGeom prst="rect">
                <a:avLst/>
              </a:prstGeom>
              <a:blipFill>
                <a:blip r:embed="rId4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C7EE32-96AF-4E4F-BDB7-BAACD88676B9}"/>
                  </a:ext>
                </a:extLst>
              </p:cNvPr>
              <p:cNvSpPr/>
              <p:nvPr/>
            </p:nvSpPr>
            <p:spPr>
              <a:xfrm>
                <a:off x="869577" y="5461739"/>
                <a:ext cx="10228729" cy="1116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taux de variation de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 au coefficient directeur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la droite (AB) sécante à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 et B, c'est-à-dire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C7EE32-96AF-4E4F-BDB7-BAACD8867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7" y="5461739"/>
                <a:ext cx="10228729" cy="1116716"/>
              </a:xfrm>
              <a:prstGeom prst="rect">
                <a:avLst/>
              </a:prstGeom>
              <a:blipFill>
                <a:blip r:embed="rId5"/>
                <a:stretch>
                  <a:fillRect l="-536" t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CCFA379-F3CD-47D4-8550-AD313F734453}"/>
              </a:ext>
            </a:extLst>
          </p:cNvPr>
          <p:cNvSpPr/>
          <p:nvPr/>
        </p:nvSpPr>
        <p:spPr>
          <a:xfrm>
            <a:off x="163773" y="1508984"/>
            <a:ext cx="55490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Taux de variation d’une fonction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4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6854F4-FD36-4EC4-BB21-7C51DF35A55D}"/>
                  </a:ext>
                </a:extLst>
              </p:cNvPr>
              <p:cNvSpPr/>
              <p:nvPr/>
            </p:nvSpPr>
            <p:spPr>
              <a:xfrm>
                <a:off x="355600" y="502562"/>
                <a:ext cx="11480800" cy="696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[0 ; 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définie et dérivable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constante réelle alors la fonction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𝑘𝑢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𝑘𝑢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𝑘𝑢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Conséquence des théorèmes précédents (somme et produit) : toutes les fonctions polynômes sont dérivables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en particulier la fonction affine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:⟼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6854F4-FD36-4EC4-BB21-7C51DF35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502562"/>
                <a:ext cx="11480800" cy="6967164"/>
              </a:xfrm>
              <a:prstGeom prst="rect">
                <a:avLst/>
              </a:prstGeom>
              <a:blipFill>
                <a:blip r:embed="rId2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7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558-3">
            <a:extLst>
              <a:ext uri="{FF2B5EF4-FFF2-40B4-BE49-F238E27FC236}">
                <a16:creationId xmlns:a16="http://schemas.microsoft.com/office/drawing/2014/main" id="{514303B8-4080-4781-B590-7331E51AB4A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t="39602" r="29056" b="24046"/>
          <a:stretch/>
        </p:blipFill>
        <p:spPr bwMode="auto">
          <a:xfrm>
            <a:off x="8361680" y="0"/>
            <a:ext cx="3830320" cy="300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F73F6F-39FB-4009-B071-8D5891715801}"/>
                  </a:ext>
                </a:extLst>
              </p:cNvPr>
              <p:cNvSpPr/>
              <p:nvPr/>
            </p:nvSpPr>
            <p:spPr>
              <a:xfrm>
                <a:off x="462280" y="518621"/>
                <a:ext cx="7726680" cy="2631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③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valeur absolue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peut être définie de la façon suivante 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on peut dire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 ; +∞ 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cet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 ;0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et,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cet intervalle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F73F6F-39FB-4009-B071-8D589171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518621"/>
                <a:ext cx="7726680" cy="2631361"/>
              </a:xfrm>
              <a:prstGeom prst="rect">
                <a:avLst/>
              </a:prstGeom>
              <a:blipFill>
                <a:blip r:embed="rId3"/>
                <a:stretch>
                  <a:fillRect l="-710"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1D6BEC-3042-44F0-B839-096F34367C5D}"/>
                  </a:ext>
                </a:extLst>
              </p:cNvPr>
              <p:cNvSpPr/>
              <p:nvPr/>
            </p:nvSpPr>
            <p:spPr>
              <a:xfrm>
                <a:off x="462280" y="3241961"/>
                <a:ext cx="9287510" cy="37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revanche, la fonction valeur absolue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n'est pas dérivable en 0 (voir exercice 72).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1D6BEC-3042-44F0-B839-096F34367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3241961"/>
                <a:ext cx="9287510" cy="374077"/>
              </a:xfrm>
              <a:prstGeom prst="rect">
                <a:avLst/>
              </a:prstGeom>
              <a:blipFill>
                <a:blip r:embed="rId4"/>
                <a:stretch>
                  <a:fillRect l="-591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B9BF72-4BF8-41CB-822E-29C792C26636}"/>
                  </a:ext>
                </a:extLst>
              </p:cNvPr>
              <p:cNvSpPr/>
              <p:nvPr/>
            </p:nvSpPr>
            <p:spPr>
              <a:xfrm>
                <a:off x="462280" y="4014984"/>
                <a:ext cx="10149840" cy="2535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cube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plus,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on peut dire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 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fonction dérivée la fonction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⟼15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B9BF72-4BF8-41CB-822E-29C792C26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4014984"/>
                <a:ext cx="10149840" cy="2535181"/>
              </a:xfrm>
              <a:prstGeom prst="rect">
                <a:avLst/>
              </a:prstGeom>
              <a:blipFill>
                <a:blip r:embed="rId5"/>
                <a:stretch>
                  <a:fillRect l="-541" b="-2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90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2A0A0E-C8F7-4EE2-80D4-E8FE9D93F6AD}"/>
              </a:ext>
            </a:extLst>
          </p:cNvPr>
          <p:cNvSpPr/>
          <p:nvPr/>
        </p:nvSpPr>
        <p:spPr>
          <a:xfrm>
            <a:off x="212662" y="389378"/>
            <a:ext cx="552587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 quotient de fonctions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7EFF2-2D8B-4D6A-B134-45D2DDA4B98D}"/>
              </a:ext>
            </a:extLst>
          </p:cNvPr>
          <p:cNvSpPr/>
          <p:nvPr/>
        </p:nvSpPr>
        <p:spPr>
          <a:xfrm>
            <a:off x="1038366" y="1110406"/>
            <a:ext cx="5322291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- Dérivée de l’inverse d’une fonction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9A1AB6-E7B7-47DC-BB8E-430059C97AF5}"/>
                  </a:ext>
                </a:extLst>
              </p:cNvPr>
              <p:cNvSpPr/>
              <p:nvPr/>
            </p:nvSpPr>
            <p:spPr>
              <a:xfrm>
                <a:off x="1153374" y="1742052"/>
                <a:ext cx="1086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une fonction dérivable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si,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9A1AB6-E7B7-47DC-BB8E-430059C97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74" y="1742052"/>
                <a:ext cx="10865905" cy="400110"/>
              </a:xfrm>
              <a:prstGeom prst="rect">
                <a:avLst/>
              </a:prstGeom>
              <a:blipFill>
                <a:blip r:embed="rId2"/>
                <a:stretch>
                  <a:fillRect l="-561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9E89C0-F278-4080-BFC8-473402BAF9DB}"/>
                  </a:ext>
                </a:extLst>
              </p:cNvPr>
              <p:cNvSpPr/>
              <p:nvPr/>
            </p:nvSpPr>
            <p:spPr>
              <a:xfrm>
                <a:off x="1153375" y="3185719"/>
                <a:ext cx="3060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9E89C0-F278-4080-BFC8-473402BAF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75" y="3185719"/>
                <a:ext cx="3060325" cy="400110"/>
              </a:xfrm>
              <a:prstGeom prst="rect">
                <a:avLst/>
              </a:prstGeom>
              <a:blipFill>
                <a:blip r:embed="rId3"/>
                <a:stretch>
                  <a:fillRect t="-10769" r="-1195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2925461-01AE-40B8-9105-A6562D1DAA2B}"/>
              </a:ext>
            </a:extLst>
          </p:cNvPr>
          <p:cNvSpPr/>
          <p:nvPr/>
        </p:nvSpPr>
        <p:spPr>
          <a:xfrm>
            <a:off x="1153375" y="4410651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AC99D1-AADB-43B7-8B83-3FA561C7EB56}"/>
                  </a:ext>
                </a:extLst>
              </p:cNvPr>
              <p:cNvSpPr/>
              <p:nvPr/>
            </p:nvSpPr>
            <p:spPr>
              <a:xfrm>
                <a:off x="5887430" y="2252704"/>
                <a:ext cx="209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dérivable sur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AC99D1-AADB-43B7-8B83-3FA561C7E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30" y="2252704"/>
                <a:ext cx="2095574" cy="400110"/>
              </a:xfrm>
              <a:prstGeom prst="rect">
                <a:avLst/>
              </a:prstGeom>
              <a:blipFill>
                <a:blip r:embed="rId4"/>
                <a:stretch>
                  <a:fillRect l="-3198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0B53F6-AC12-491D-ABDF-CD6CA48D3BBF}"/>
                  </a:ext>
                </a:extLst>
              </p:cNvPr>
              <p:cNvSpPr/>
              <p:nvPr/>
            </p:nvSpPr>
            <p:spPr>
              <a:xfrm>
                <a:off x="4225924" y="2111384"/>
                <a:ext cx="1703672" cy="714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⟼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0B53F6-AC12-491D-ABDF-CD6CA48D3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24" y="2111384"/>
                <a:ext cx="1703672" cy="714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DE3FAD-D1FB-40DD-AE1B-1661D842E8E4}"/>
                  </a:ext>
                </a:extLst>
              </p:cNvPr>
              <p:cNvSpPr/>
              <p:nvPr/>
            </p:nvSpPr>
            <p:spPr>
              <a:xfrm>
                <a:off x="4915516" y="3516568"/>
                <a:ext cx="2360967" cy="823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DE3FAD-D1FB-40DD-AE1B-1661D842E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516" y="3516568"/>
                <a:ext cx="2360967" cy="823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9374C9-9378-45EB-9DD5-1582896E71A3}"/>
                  </a:ext>
                </a:extLst>
              </p:cNvPr>
              <p:cNvSpPr/>
              <p:nvPr/>
            </p:nvSpPr>
            <p:spPr>
              <a:xfrm>
                <a:off x="5293151" y="4619297"/>
                <a:ext cx="1605696" cy="823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9374C9-9378-45EB-9DD5-1582896E7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151" y="4619297"/>
                <a:ext cx="1605696" cy="823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B0CBC88A-D6EE-4B04-8A23-3BC50A9EA668}"/>
              </a:ext>
            </a:extLst>
          </p:cNvPr>
          <p:cNvSpPr txBox="1"/>
          <p:nvPr/>
        </p:nvSpPr>
        <p:spPr>
          <a:xfrm>
            <a:off x="1038366" y="5714148"/>
            <a:ext cx="418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Dém: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D278A5-8EC8-49BF-B0EF-365BEA887942}"/>
                  </a:ext>
                </a:extLst>
              </p:cNvPr>
              <p:cNvSpPr/>
              <p:nvPr/>
            </p:nvSpPr>
            <p:spPr>
              <a:xfrm>
                <a:off x="1816697" y="5635583"/>
                <a:ext cx="866840" cy="620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D278A5-8EC8-49BF-B0EF-365BEA887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97" y="5635583"/>
                <a:ext cx="866840" cy="620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3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4C38-7F1F-415D-A89B-19F0E8AEB1FB}"/>
                  </a:ext>
                </a:extLst>
              </p:cNvPr>
              <p:cNvSpPr/>
              <p:nvPr/>
            </p:nvSpPr>
            <p:spPr>
              <a:xfrm>
                <a:off x="703430" y="1169515"/>
                <a:ext cx="11000890" cy="395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+7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une fonction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Ainsi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plus,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+7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4C38-7F1F-415D-A89B-19F0E8AEB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0" y="1169515"/>
                <a:ext cx="11000890" cy="3950890"/>
              </a:xfrm>
              <a:prstGeom prst="rect">
                <a:avLst/>
              </a:prstGeom>
              <a:blipFill>
                <a:blip r:embed="rId2"/>
                <a:stretch>
                  <a:fillRect l="-5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71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B49F9-3CB3-4B50-A64A-3474059613FE}"/>
              </a:ext>
            </a:extLst>
          </p:cNvPr>
          <p:cNvSpPr/>
          <p:nvPr/>
        </p:nvSpPr>
        <p:spPr>
          <a:xfrm>
            <a:off x="1086485" y="5071290"/>
            <a:ext cx="213449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2F799-2F55-4C93-BDD6-B1DC00B9581D}"/>
              </a:ext>
            </a:extLst>
          </p:cNvPr>
          <p:cNvSpPr/>
          <p:nvPr/>
        </p:nvSpPr>
        <p:spPr>
          <a:xfrm>
            <a:off x="760730" y="731140"/>
            <a:ext cx="464582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- Dérivée d’un quotient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5CC579-6EB6-4BC9-8931-D596B714C5CB}"/>
                  </a:ext>
                </a:extLst>
              </p:cNvPr>
              <p:cNvSpPr/>
              <p:nvPr/>
            </p:nvSpPr>
            <p:spPr>
              <a:xfrm>
                <a:off x="1442720" y="1387305"/>
                <a:ext cx="9611359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si,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« quotient »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5CC579-6EB6-4BC9-8931-D596B714C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1387305"/>
                <a:ext cx="9611359" cy="966290"/>
              </a:xfrm>
              <a:prstGeom prst="rect">
                <a:avLst/>
              </a:prstGeom>
              <a:blipFill>
                <a:blip r:embed="rId2"/>
                <a:stretch>
                  <a:fillRect l="-698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0DAE4B-6307-4F5F-885D-C9E47A4ADDBA}"/>
                  </a:ext>
                </a:extLst>
              </p:cNvPr>
              <p:cNvSpPr/>
              <p:nvPr/>
            </p:nvSpPr>
            <p:spPr>
              <a:xfrm>
                <a:off x="5389510" y="2335765"/>
                <a:ext cx="1717778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⟼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0DAE4B-6307-4F5F-885D-C9E47A4AD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10" y="2335765"/>
                <a:ext cx="1717778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3D09B-EEE1-48B2-9484-3A8403C235FB}"/>
                  </a:ext>
                </a:extLst>
              </p:cNvPr>
              <p:cNvSpPr/>
              <p:nvPr/>
            </p:nvSpPr>
            <p:spPr>
              <a:xfrm>
                <a:off x="6862753" y="2511552"/>
                <a:ext cx="2549544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3D09B-EEE1-48B2-9484-3A8403C23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53" y="2511552"/>
                <a:ext cx="2549544" cy="399405"/>
              </a:xfrm>
              <a:prstGeom prst="rect">
                <a:avLst/>
              </a:prstGeom>
              <a:blipFill>
                <a:blip r:embed="rId4"/>
                <a:stretch>
                  <a:fillRect t="-7576" r="-1675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BCEFB8-43A6-4530-B151-CF2DF6547C0F}"/>
                  </a:ext>
                </a:extLst>
              </p:cNvPr>
              <p:cNvSpPr/>
              <p:nvPr/>
            </p:nvSpPr>
            <p:spPr>
              <a:xfrm>
                <a:off x="4585142" y="4054817"/>
                <a:ext cx="4555221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BCEFB8-43A6-4530-B151-CF2DF6547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142" y="4054817"/>
                <a:ext cx="4555221" cy="733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C44F9F-B0CB-4542-ABB6-05C14935E073}"/>
                  </a:ext>
                </a:extLst>
              </p:cNvPr>
              <p:cNvSpPr/>
              <p:nvPr/>
            </p:nvSpPr>
            <p:spPr>
              <a:xfrm>
                <a:off x="1442720" y="3497455"/>
                <a:ext cx="32302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C44F9F-B0CB-4542-ABB6-05C14935E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3497455"/>
                <a:ext cx="3230243" cy="400110"/>
              </a:xfrm>
              <a:prstGeom prst="rect">
                <a:avLst/>
              </a:prstGeom>
              <a:blipFill>
                <a:blip r:embed="rId6"/>
                <a:stretch>
                  <a:fillRect l="-2075" t="-10769" r="-755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DE168F-5693-4F16-BB06-2468D174CE9D}"/>
                  </a:ext>
                </a:extLst>
              </p:cNvPr>
              <p:cNvSpPr/>
              <p:nvPr/>
            </p:nvSpPr>
            <p:spPr>
              <a:xfrm>
                <a:off x="5795504" y="5584391"/>
                <a:ext cx="2134495" cy="694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DE168F-5693-4F16-BB06-2468D174C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04" y="5584391"/>
                <a:ext cx="2134495" cy="694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2D3B72-F603-464B-BBA1-9E335B06E548}"/>
                  </a:ext>
                </a:extLst>
              </p:cNvPr>
              <p:cNvSpPr/>
              <p:nvPr/>
            </p:nvSpPr>
            <p:spPr>
              <a:xfrm>
                <a:off x="375920" y="429012"/>
                <a:ext cx="11602720" cy="5614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− 7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des fonctions affines dérivables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(donc en particulier sur l'intervalle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D'autre part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Ainsi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plus,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a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−7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+5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−7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−28+7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−33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Conclusion :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dérivée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fonction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33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2D3B72-F603-464B-BBA1-9E335B06E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" y="429012"/>
                <a:ext cx="11602720" cy="5614357"/>
              </a:xfrm>
              <a:prstGeom prst="rect">
                <a:avLst/>
              </a:prstGeom>
              <a:blipFill>
                <a:blip r:embed="rId2"/>
                <a:stretch>
                  <a:fillRect l="-4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6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819C54-2A93-4051-A90C-E2F8B9B9F24D}"/>
                  </a:ext>
                </a:extLst>
              </p:cNvPr>
              <p:cNvSpPr/>
              <p:nvPr/>
            </p:nvSpPr>
            <p:spPr>
              <a:xfrm>
                <a:off x="355600" y="163316"/>
                <a:ext cx="11480800" cy="2365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Certaines fonctions sont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mais il est souvent préférable de les écrire sous une autre forme plus simple à dériver.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exemple,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2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mais comme on peut écrire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2×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il est plus facile de la dériver avec la formule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on obtient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=2×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819C54-2A93-4051-A90C-E2F8B9B9F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63316"/>
                <a:ext cx="11480800" cy="2365969"/>
              </a:xfrm>
              <a:prstGeom prst="rect">
                <a:avLst/>
              </a:prstGeom>
              <a:blipFill>
                <a:blip r:embed="rId2"/>
                <a:stretch>
                  <a:fillRect l="-425" t="-1546" b="-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s1spe_2019/85573-1">
            <a:extLst>
              <a:ext uri="{FF2B5EF4-FFF2-40B4-BE49-F238E27FC236}">
                <a16:creationId xmlns:a16="http://schemas.microsoft.com/office/drawing/2014/main" id="{FAF81A0E-762E-4763-920F-D82F98700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/>
        </p:blipFill>
        <p:spPr bwMode="auto">
          <a:xfrm>
            <a:off x="813553" y="3164734"/>
            <a:ext cx="10564894" cy="21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0568A-D21C-4F5F-9C8B-14B7E9B7D6D9}"/>
              </a:ext>
            </a:extLst>
          </p:cNvPr>
          <p:cNvSpPr/>
          <p:nvPr/>
        </p:nvSpPr>
        <p:spPr>
          <a:xfrm>
            <a:off x="4753324" y="2666035"/>
            <a:ext cx="26853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4 page 126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s1spe_2019/85573-1">
            <a:extLst>
              <a:ext uri="{FF2B5EF4-FFF2-40B4-BE49-F238E27FC236}">
                <a16:creationId xmlns:a16="http://schemas.microsoft.com/office/drawing/2014/main" id="{FAF81A0E-762E-4763-920F-D82F98700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/>
        </p:blipFill>
        <p:spPr bwMode="auto">
          <a:xfrm>
            <a:off x="813553" y="564969"/>
            <a:ext cx="10564894" cy="21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0568A-D21C-4F5F-9C8B-14B7E9B7D6D9}"/>
              </a:ext>
            </a:extLst>
          </p:cNvPr>
          <p:cNvSpPr/>
          <p:nvPr/>
        </p:nvSpPr>
        <p:spPr>
          <a:xfrm>
            <a:off x="4753324" y="66270"/>
            <a:ext cx="26853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4 page 126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s1spe_2019/85574-1">
            <a:extLst>
              <a:ext uri="{FF2B5EF4-FFF2-40B4-BE49-F238E27FC236}">
                <a16:creationId xmlns:a16="http://schemas.microsoft.com/office/drawing/2014/main" id="{9E12B8DF-BD81-4DAF-9506-DDD5566D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6" y="3208602"/>
            <a:ext cx="6117876" cy="30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s1spe_2019/85575-1">
            <a:extLst>
              <a:ext uri="{FF2B5EF4-FFF2-40B4-BE49-F238E27FC236}">
                <a16:creationId xmlns:a16="http://schemas.microsoft.com/office/drawing/2014/main" id="{C1E0C310-5C5E-41EB-95D1-438D6AEE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59" y="3208602"/>
            <a:ext cx="6213041" cy="30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2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EB92C-56CD-496B-8151-8D8BA9B8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757113-735A-4D91-A81E-C2B8D324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 descr="ms1spe_2019/85575-1">
            <a:extLst>
              <a:ext uri="{FF2B5EF4-FFF2-40B4-BE49-F238E27FC236}">
                <a16:creationId xmlns:a16="http://schemas.microsoft.com/office/drawing/2014/main" id="{51640D29-A9C6-47EE-994E-5CBB8B9BC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4" y="427038"/>
            <a:ext cx="6213041" cy="30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s1spe_2019/85576-1">
            <a:extLst>
              <a:ext uri="{FF2B5EF4-FFF2-40B4-BE49-F238E27FC236}">
                <a16:creationId xmlns:a16="http://schemas.microsoft.com/office/drawing/2014/main" id="{9763B773-6D99-4C27-AEA5-ABC1710F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039502"/>
            <a:ext cx="5622925" cy="41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20AD86-D658-4658-A600-FBEB896B9080}"/>
              </a:ext>
            </a:extLst>
          </p:cNvPr>
          <p:cNvSpPr/>
          <p:nvPr/>
        </p:nvSpPr>
        <p:spPr>
          <a:xfrm>
            <a:off x="1016000" y="1074432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 - Composition de fonctions</a:t>
            </a:r>
            <a:endParaRPr lang="fr-F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9C936A-63B3-464A-897F-F1D3F381BEB9}"/>
              </a:ext>
            </a:extLst>
          </p:cNvPr>
          <p:cNvSpPr/>
          <p:nvPr/>
        </p:nvSpPr>
        <p:spPr>
          <a:xfrm>
            <a:off x="191770" y="351156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Composition de fonctions et dérivation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83D0CE-8A26-4396-85F4-8B35753F7A28}"/>
                  </a:ext>
                </a:extLst>
              </p:cNvPr>
              <p:cNvSpPr/>
              <p:nvPr/>
            </p:nvSpPr>
            <p:spPr>
              <a:xfrm>
                <a:off x="933450" y="1644601"/>
                <a:ext cx="10708640" cy="178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tel que,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appartient à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fonction composée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83D0CE-8A26-4396-85F4-8B35753F7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644601"/>
                <a:ext cx="10708640" cy="1784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E8B14B-01BA-401C-8797-1C2E6A21CDFD}"/>
                  </a:ext>
                </a:extLst>
              </p:cNvPr>
              <p:cNvSpPr/>
              <p:nvPr/>
            </p:nvSpPr>
            <p:spPr>
              <a:xfrm>
                <a:off x="4424204" y="3334146"/>
                <a:ext cx="3343592" cy="531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limUpp>
                        <m:limUp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⟼</m:t>
                          </m:r>
                        </m:e>
                        <m:li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lim>
                      </m:limUp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𝑋</m:t>
                      </m:r>
                      <m:limUpp>
                        <m:limUp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⟼</m:t>
                          </m:r>
                        </m:e>
                        <m:li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lim>
                      </m:limUp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E8B14B-01BA-401C-8797-1C2E6A21C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04" y="3334146"/>
                <a:ext cx="3343592" cy="5312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7A1D2A-7172-4061-89CE-BD77B18F436A}"/>
                  </a:ext>
                </a:extLst>
              </p:cNvPr>
              <p:cNvSpPr/>
              <p:nvPr/>
            </p:nvSpPr>
            <p:spPr>
              <a:xfrm>
                <a:off x="6881990" y="4090688"/>
                <a:ext cx="105015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7A1D2A-7172-4061-89CE-BD77B18F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990" y="4090688"/>
                <a:ext cx="1050159" cy="404983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0AE4F9-6BAB-4D19-AC2F-59229C6FF8FF}"/>
                  </a:ext>
                </a:extLst>
              </p:cNvPr>
              <p:cNvSpPr/>
              <p:nvPr/>
            </p:nvSpPr>
            <p:spPr>
              <a:xfrm>
                <a:off x="5932398" y="4395442"/>
                <a:ext cx="3272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0AE4F9-6BAB-4D19-AC2F-59229C6FF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98" y="4395442"/>
                <a:ext cx="32720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9DA755-5F90-4B5F-82D3-FE63F0B55888}"/>
                  </a:ext>
                </a:extLst>
              </p:cNvPr>
              <p:cNvSpPr/>
              <p:nvPr/>
            </p:nvSpPr>
            <p:spPr>
              <a:xfrm>
                <a:off x="4867283" y="4108514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9DA755-5F90-4B5F-82D3-FE63F0B55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83" y="4108514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81BF0D2-D5C7-4149-B259-C3AFAA7CD6DD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5235268" y="4293180"/>
            <a:ext cx="16467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595996-032B-492A-86EF-8E3FE4E84CD8}"/>
                  </a:ext>
                </a:extLst>
              </p:cNvPr>
              <p:cNvSpPr/>
              <p:nvPr/>
            </p:nvSpPr>
            <p:spPr>
              <a:xfrm>
                <a:off x="570865" y="313431"/>
                <a:ext cx="11621135" cy="2924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taux de variation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4 et 7 est égal 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7−4</m:t>
                        </m:r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−3×7+2=30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−3×4+2=6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4 et 7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4;7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30−6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7−4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dire aussi que le coefficient directeur de la droite (AB), sécante à la courbe représentative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A(4 ; 6) et B(7 ; 30) est égal à 8.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595996-032B-492A-86EF-8E3FE4E84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5" y="313431"/>
                <a:ext cx="11621135" cy="2924455"/>
              </a:xfrm>
              <a:prstGeom prst="rect">
                <a:avLst/>
              </a:prstGeom>
              <a:blipFill>
                <a:blip r:embed="rId2"/>
                <a:stretch>
                  <a:fillRect l="-472" b="-2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47FDC574-BE96-4627-8B16-F1C5E6DC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50" y="4200524"/>
            <a:ext cx="3201050" cy="2657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/>
              <p:nvPr/>
            </p:nvSpPr>
            <p:spPr>
              <a:xfrm>
                <a:off x="485775" y="3484245"/>
                <a:ext cx="9401175" cy="3082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peut poser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peut s’appeler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 alors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toute la suite du chapitre, les points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appartiennent à la courbe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3484245"/>
                <a:ext cx="9401175" cy="3082703"/>
              </a:xfrm>
              <a:prstGeom prst="rect">
                <a:avLst/>
              </a:prstGeom>
              <a:blipFill>
                <a:blip r:embed="rId4"/>
                <a:stretch>
                  <a:fillRect l="-584" t="-1188" b="-15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009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371B1E-8850-4B7B-A063-34782B599EAB}"/>
                  </a:ext>
                </a:extLst>
              </p:cNvPr>
              <p:cNvSpPr/>
              <p:nvPr/>
            </p:nvSpPr>
            <p:spPr>
              <a:xfrm>
                <a:off x="510988" y="782469"/>
                <a:ext cx="10013577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[0 ; +∞[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371B1E-8850-4B7B-A063-34782B599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782469"/>
                <a:ext cx="10013577" cy="1075038"/>
              </a:xfrm>
              <a:prstGeom prst="rect">
                <a:avLst/>
              </a:prstGeom>
              <a:blipFill>
                <a:blip r:embed="rId2"/>
                <a:stretch>
                  <a:fillRect l="-548"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9723A6-1684-4EE1-A723-1F571B301AB5}"/>
                  </a:ext>
                </a:extLst>
              </p:cNvPr>
              <p:cNvSpPr/>
              <p:nvPr/>
            </p:nvSpPr>
            <p:spPr>
              <a:xfrm>
                <a:off x="1981153" y="2331820"/>
                <a:ext cx="8229693" cy="17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Alors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composée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suivie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car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⇔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⇔ 2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≥5 ⇔  2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−5≥0 ⇔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 ⇔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9723A6-1684-4EE1-A723-1F571B301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53" y="2331820"/>
                <a:ext cx="8229693" cy="1736822"/>
              </a:xfrm>
              <a:prstGeom prst="rect">
                <a:avLst/>
              </a:prstGeom>
              <a:blipFill>
                <a:blip r:embed="rId3"/>
                <a:stretch>
                  <a:fillRect l="-667" b="-38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EA9525-44EC-4507-AB82-1665B8ECFD9A}"/>
                  </a:ext>
                </a:extLst>
              </p:cNvPr>
              <p:cNvSpPr/>
              <p:nvPr/>
            </p:nvSpPr>
            <p:spPr>
              <a:xfrm>
                <a:off x="10270786" y="1401247"/>
                <a:ext cx="1724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EA9525-44EC-4507-AB82-1665B8ECF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786" y="1401247"/>
                <a:ext cx="1724703" cy="369332"/>
              </a:xfrm>
              <a:prstGeom prst="rect">
                <a:avLst/>
              </a:prstGeom>
              <a:blipFill>
                <a:blip r:embed="rId4"/>
                <a:stretch>
                  <a:fillRect t="-11667" r="-212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360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6197252-76EC-4A21-A181-2E556FDD64D2}"/>
                  </a:ext>
                </a:extLst>
              </p:cNvPr>
              <p:cNvSpPr/>
              <p:nvPr/>
            </p:nvSpPr>
            <p:spPr>
              <a:xfrm>
                <a:off x="466164" y="449706"/>
                <a:ext cx="10847295" cy="2997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d'une fonction composée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une fonction définie et dérivable sur un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affine définie sur un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des réels tels que,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l’intervalle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appartient à l’intervalle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composée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6197252-76EC-4A21-A181-2E556FDD6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4" y="449706"/>
                <a:ext cx="10847295" cy="2997231"/>
              </a:xfrm>
              <a:prstGeom prst="rect">
                <a:avLst/>
              </a:prstGeom>
              <a:blipFill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BE0536-5B81-461D-9D86-BCF84444D077}"/>
                  </a:ext>
                </a:extLst>
              </p:cNvPr>
              <p:cNvSpPr/>
              <p:nvPr/>
            </p:nvSpPr>
            <p:spPr>
              <a:xfrm>
                <a:off x="304800" y="3033022"/>
                <a:ext cx="11887200" cy="275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Étudions la dérivabilité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l’exemple précédent.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définie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est la fonction racine carrée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c’est-à-dire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Ainsi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composée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D'autre part,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ainsi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BE0536-5B81-461D-9D86-BCF84444D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33022"/>
                <a:ext cx="11887200" cy="2754921"/>
              </a:xfrm>
              <a:prstGeom prst="rect">
                <a:avLst/>
              </a:prstGeom>
              <a:blipFill>
                <a:blip r:embed="rId3"/>
                <a:stretch>
                  <a:fillRect l="-410" t="-13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9E7328B-18C1-4300-A451-7F681C1A472C}"/>
              </a:ext>
            </a:extLst>
          </p:cNvPr>
          <p:cNvSpPr/>
          <p:nvPr/>
        </p:nvSpPr>
        <p:spPr>
          <a:xfrm>
            <a:off x="9618860" y="6328182"/>
            <a:ext cx="257314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n°5 p.127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03216-4619-49A7-B73D-CB95D285893E}"/>
                  </a:ext>
                </a:extLst>
              </p:cNvPr>
              <p:cNvSpPr/>
              <p:nvPr/>
            </p:nvSpPr>
            <p:spPr>
              <a:xfrm>
                <a:off x="3060156" y="5847954"/>
                <a:ext cx="5277021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=2×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03216-4619-49A7-B73D-CB95D2858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56" y="5847954"/>
                <a:ext cx="5277021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5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577-1">
            <a:extLst>
              <a:ext uri="{FF2B5EF4-FFF2-40B4-BE49-F238E27FC236}">
                <a16:creationId xmlns:a16="http://schemas.microsoft.com/office/drawing/2014/main" id="{11D16877-2AA7-4F81-9189-BAB7F8BE4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1"/>
          <a:stretch/>
        </p:blipFill>
        <p:spPr bwMode="auto">
          <a:xfrm>
            <a:off x="0" y="2173044"/>
            <a:ext cx="12224315" cy="20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836BF2-2F1E-43AE-AE1E-55A19936BF9C}"/>
              </a:ext>
            </a:extLst>
          </p:cNvPr>
          <p:cNvSpPr/>
          <p:nvPr/>
        </p:nvSpPr>
        <p:spPr>
          <a:xfrm>
            <a:off x="4397975" y="1532965"/>
            <a:ext cx="267156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n°5 p.127</a:t>
            </a:r>
            <a:endParaRPr lang="fr-FR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577-1">
            <a:extLst>
              <a:ext uri="{FF2B5EF4-FFF2-40B4-BE49-F238E27FC236}">
                <a16:creationId xmlns:a16="http://schemas.microsoft.com/office/drawing/2014/main" id="{11D16877-2AA7-4F81-9189-BAB7F8BE4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/>
        </p:blipFill>
        <p:spPr bwMode="auto">
          <a:xfrm>
            <a:off x="0" y="842682"/>
            <a:ext cx="12224315" cy="51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4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s1spe_2019/85578-1">
            <a:extLst>
              <a:ext uri="{FF2B5EF4-FFF2-40B4-BE49-F238E27FC236}">
                <a16:creationId xmlns:a16="http://schemas.microsoft.com/office/drawing/2014/main" id="{24C56839-5B40-4545-927D-40BE1B37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80"/>
            <a:ext cx="7577274" cy="15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s1spe_2019/85579-1">
            <a:extLst>
              <a:ext uri="{FF2B5EF4-FFF2-40B4-BE49-F238E27FC236}">
                <a16:creationId xmlns:a16="http://schemas.microsoft.com/office/drawing/2014/main" id="{394CB3F6-4BDE-4BA6-B312-674793CC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28" y="3164840"/>
            <a:ext cx="7577272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FDC574-BE96-4627-8B16-F1C5E6DC4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50" y="771524"/>
            <a:ext cx="3201050" cy="2657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/>
              <p:nvPr/>
            </p:nvSpPr>
            <p:spPr>
              <a:xfrm>
                <a:off x="261657" y="140409"/>
                <a:ext cx="9401175" cy="3082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peut poser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peut s’appeler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 alors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toute la suite du chapitre, les points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appartiennent à la courbe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7" y="140409"/>
                <a:ext cx="9401175" cy="3082703"/>
              </a:xfrm>
              <a:prstGeom prst="rect">
                <a:avLst/>
              </a:prstGeom>
              <a:blipFill>
                <a:blip r:embed="rId3"/>
                <a:stretch>
                  <a:fillRect l="-584" t="-988" b="-1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A4EFF8-EDD3-4B81-9BD3-74FA7E196D82}"/>
                  </a:ext>
                </a:extLst>
              </p:cNvPr>
              <p:cNvSpPr/>
              <p:nvPr/>
            </p:nvSpPr>
            <p:spPr>
              <a:xfrm>
                <a:off x="753033" y="3963776"/>
                <a:ext cx="8785413" cy="1911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2 - Taux de variation d'une fonction entre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quotient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A4EFF8-EDD3-4B81-9BD3-74FA7E196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3" y="3963776"/>
                <a:ext cx="8785413" cy="1911614"/>
              </a:xfrm>
              <a:prstGeom prst="rect">
                <a:avLst/>
              </a:prstGeom>
              <a:blipFill>
                <a:blip r:embed="rId4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13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9DDDCD-F9B4-497D-B5C1-F2C691F9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19" y="0"/>
            <a:ext cx="4197881" cy="3340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0E1C99-A131-4F98-AB88-46561D20E7C2}"/>
                  </a:ext>
                </a:extLst>
              </p:cNvPr>
              <p:cNvSpPr/>
              <p:nvPr/>
            </p:nvSpPr>
            <p:spPr>
              <a:xfrm>
                <a:off x="375136" y="287383"/>
                <a:ext cx="9477375" cy="2110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et Propriété – Sécante à la courbe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appelée sécante à la courbe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issue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coefficient directeur de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égal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0E1C99-A131-4F98-AB88-46561D20E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6" y="287383"/>
                <a:ext cx="9477375" cy="2110065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AFBAB8-E7E1-4AD9-B940-D2C607F911FA}"/>
                  </a:ext>
                </a:extLst>
              </p:cNvPr>
              <p:cNvSpPr/>
              <p:nvPr/>
            </p:nvSpPr>
            <p:spPr>
              <a:xfrm>
                <a:off x="828675" y="3628118"/>
                <a:ext cx="10534650" cy="23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n'est pas défini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Cela se traduit géométriquement par le fait qu'on ne peut pas définir de droite unique passant par A.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 des buts du chapitre est de donner un sens à la « position limite des sécantes (AM) lorsque M tend vers A », c'est-à-dire lorsque « le nombre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0 ».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cela, on introduit la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notion de limite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AFBAB8-E7E1-4AD9-B940-D2C607F91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628118"/>
                <a:ext cx="10534650" cy="2345322"/>
              </a:xfrm>
              <a:prstGeom prst="rect">
                <a:avLst/>
              </a:prstGeom>
              <a:blipFill>
                <a:blip r:embed="rId4"/>
                <a:stretch>
                  <a:fillRect l="-637" r="-926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85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A29E76-6B9E-4AC3-BE15-F734BD47901C}"/>
              </a:ext>
            </a:extLst>
          </p:cNvPr>
          <p:cNvSpPr/>
          <p:nvPr/>
        </p:nvSpPr>
        <p:spPr>
          <a:xfrm>
            <a:off x="474979" y="374181"/>
            <a:ext cx="825817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d’une fonction en un point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EE05E1-B0D0-496A-AA69-61DCA171F67A}"/>
                  </a:ext>
                </a:extLst>
              </p:cNvPr>
              <p:cNvSpPr/>
              <p:nvPr/>
            </p:nvSpPr>
            <p:spPr>
              <a:xfrm>
                <a:off x="514350" y="2725546"/>
                <a:ext cx="11163300" cy="375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Nombre dérivé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réel non nul tel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appartienne à l'intervalle I.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a si et seulement si 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réel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0.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nombre réel est appelé nombre dérivé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se note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écrit :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EE05E1-B0D0-496A-AA69-61DCA171F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2725546"/>
                <a:ext cx="11163300" cy="3758273"/>
              </a:xfrm>
              <a:prstGeom prst="rect">
                <a:avLst/>
              </a:prstGeom>
              <a:blipFill>
                <a:blip r:embed="rId2"/>
                <a:stretch>
                  <a:fillRect r="-2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6C3A33-279A-466C-86BC-472F40B7A889}"/>
                  </a:ext>
                </a:extLst>
              </p:cNvPr>
              <p:cNvSpPr/>
              <p:nvPr/>
            </p:nvSpPr>
            <p:spPr>
              <a:xfrm>
                <a:off x="1028700" y="1138005"/>
                <a:ext cx="986282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fune fonction définie sur un intervalle I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 courbe représentative dans un repère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réels de l'intervalle I.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des points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6C3A33-279A-466C-86BC-472F40B7A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138005"/>
                <a:ext cx="9862820" cy="1000082"/>
              </a:xfrm>
              <a:prstGeom prst="rect">
                <a:avLst/>
              </a:prstGeom>
              <a:blipFill>
                <a:blip r:embed="rId3"/>
                <a:stretch>
                  <a:fillRect l="-556" t="-3659" b="-67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84980B-5796-49AE-B953-C69BB688831A}"/>
                  </a:ext>
                </a:extLst>
              </p:cNvPr>
              <p:cNvSpPr/>
              <p:nvPr/>
            </p:nvSpPr>
            <p:spPr>
              <a:xfrm>
                <a:off x="352424" y="452513"/>
                <a:ext cx="11972925" cy="1724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L'expression « tend vers un nombre » signifie « se rapproche de plus en plus de ce nombre ».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dire aussi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a si et seulement si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84980B-5796-49AE-B953-C69BB6888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" y="452513"/>
                <a:ext cx="11972925" cy="1724639"/>
              </a:xfrm>
              <a:prstGeom prst="rect">
                <a:avLst/>
              </a:prstGeom>
              <a:blipFill>
                <a:blip r:embed="rId2"/>
                <a:stretch>
                  <a:fillRect l="-458" t="-17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D3ED8-1A87-433A-94E4-6FD603E195D4}"/>
                  </a:ext>
                </a:extLst>
              </p:cNvPr>
              <p:cNvSpPr/>
              <p:nvPr/>
            </p:nvSpPr>
            <p:spPr>
              <a:xfrm>
                <a:off x="352424" y="2177152"/>
                <a:ext cx="11725276" cy="3038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Considérons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réel non nul. On sait que le taux de variation de f entre 3 et 3 + h est égal à : </a:t>
                </a: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3;3+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9+6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−9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(6+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=6+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0 alors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6.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le taux de variation de f entre 3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: 6.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cela signifie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3 et son nombre dérivé en 3 est égal à 6.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′(3)=6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D3ED8-1A87-433A-94E4-6FD603E19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" y="2177152"/>
                <a:ext cx="11725276" cy="3038011"/>
              </a:xfrm>
              <a:prstGeom prst="rect">
                <a:avLst/>
              </a:prstGeom>
              <a:blipFill>
                <a:blip r:embed="rId3"/>
                <a:stretch>
                  <a:fillRect l="-468" t="-1002" b="-22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4B3B8-FF8B-4977-B86A-10CCF8153816}"/>
                  </a:ext>
                </a:extLst>
              </p:cNvPr>
              <p:cNvSpPr/>
              <p:nvPr/>
            </p:nvSpPr>
            <p:spPr>
              <a:xfrm>
                <a:off x="842962" y="5372583"/>
                <a:ext cx="10744200" cy="376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Considérons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[0 ; +∞[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4B3B8-FF8B-4977-B86A-10CCF8153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" y="5372583"/>
                <a:ext cx="10744200" cy="376000"/>
              </a:xfrm>
              <a:prstGeom prst="rect">
                <a:avLst/>
              </a:prstGeom>
              <a:blipFill>
                <a:blip r:embed="rId4"/>
                <a:stretch>
                  <a:fillRect l="-454" t="-6452" b="-258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1spe_2019/85563-1">
            <a:extLst>
              <a:ext uri="{FF2B5EF4-FFF2-40B4-BE49-F238E27FC236}">
                <a16:creationId xmlns:a16="http://schemas.microsoft.com/office/drawing/2014/main" id="{10172A52-875F-4941-8830-781BD796F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2"/>
          <a:stretch/>
        </p:blipFill>
        <p:spPr bwMode="auto">
          <a:xfrm>
            <a:off x="-32620" y="2529840"/>
            <a:ext cx="12257240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4144</Words>
  <Application>Microsoft Office PowerPoint</Application>
  <PresentationFormat>Grand écran</PresentationFormat>
  <Paragraphs>340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Sitka Small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49</cp:revision>
  <dcterms:created xsi:type="dcterms:W3CDTF">2019-11-13T05:36:03Z</dcterms:created>
  <dcterms:modified xsi:type="dcterms:W3CDTF">2020-02-03T05:55:40Z</dcterms:modified>
</cp:coreProperties>
</file>