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4" r:id="rId4"/>
    <p:sldId id="257" r:id="rId5"/>
    <p:sldId id="265" r:id="rId6"/>
    <p:sldId id="258" r:id="rId7"/>
    <p:sldId id="259" r:id="rId8"/>
    <p:sldId id="267" r:id="rId9"/>
    <p:sldId id="268" r:id="rId10"/>
    <p:sldId id="260" r:id="rId11"/>
    <p:sldId id="261" r:id="rId12"/>
    <p:sldId id="276" r:id="rId13"/>
    <p:sldId id="277" r:id="rId14"/>
    <p:sldId id="262" r:id="rId15"/>
    <p:sldId id="269" r:id="rId16"/>
    <p:sldId id="263" r:id="rId17"/>
    <p:sldId id="272" r:id="rId18"/>
    <p:sldId id="275" r:id="rId19"/>
    <p:sldId id="270" r:id="rId20"/>
    <p:sldId id="278" r:id="rId21"/>
    <p:sldId id="271" r:id="rId22"/>
    <p:sldId id="273" r:id="rId23"/>
    <p:sldId id="274" r:id="rId24"/>
    <p:sldId id="279" r:id="rId25"/>
    <p:sldId id="280" r:id="rId26"/>
    <p:sldId id="281" r:id="rId27"/>
    <p:sldId id="283" r:id="rId28"/>
    <p:sldId id="282" r:id="rId29"/>
    <p:sldId id="284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4A0FA9-5512-4527-9D72-21C8159EF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18E110-29F8-432B-9A8B-63CB7AF5A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568124-5A73-4D33-8F3D-A55711411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3FA9-BF39-4EF6-A90E-82EAC6FC620D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22EFD2-C7DF-4E53-90D0-9CA265CFD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E67E6F-F7AB-4255-9003-589126B1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06FA-52EE-43A8-86F2-3A3E0EB15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76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A643AE-CF9D-40AC-B3BE-139942BE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E12420-C611-43E9-8721-1928BF255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482332-1165-4047-B954-1232A730E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3FA9-BF39-4EF6-A90E-82EAC6FC620D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4C7375-FDC7-4116-9791-539B7A9E7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9F2012-0956-43DD-BCAB-C0B5AA9C8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06FA-52EE-43A8-86F2-3A3E0EB15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50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CA99970-FE6B-40E7-B5C5-6EB33CC3B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4D2A06-ED90-46A1-AF62-F94BDE660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7708AB-A4F5-4E35-ACB0-293BDC6B5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3FA9-BF39-4EF6-A90E-82EAC6FC620D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1399EB-D072-48F1-96BB-979DB09D9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E66B19-EF7D-428B-A429-AA707FAF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06FA-52EE-43A8-86F2-3A3E0EB15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96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E5E09B-770A-411C-BE59-24102F4EC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6CB938-390E-45B6-A919-C0997C30B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60ECB7-1A1E-48EA-8046-CE970883B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3FA9-BF39-4EF6-A90E-82EAC6FC620D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E6AF05-397B-4C5B-9414-5904BD7F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019BC1-4B13-4E7E-9F95-8CC5100D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06FA-52EE-43A8-86F2-3A3E0EB15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9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21E052-A29B-46C9-8698-24F1D481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51C1BA-8178-46BD-9FDF-993735520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B5D472-24B9-4963-A1A9-EACDEDB5D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3FA9-BF39-4EF6-A90E-82EAC6FC620D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9EC6BE-A653-44CB-92BE-CE311AAE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4FA99A-5403-4D06-9DA2-DD9F1C09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06FA-52EE-43A8-86F2-3A3E0EB15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79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5B37D2-6F79-422E-BCC7-9F8FAE34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B8B197-9E54-4764-ACF6-DE4BF302E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867CEF-B1F0-4687-96A6-8A09A8C3D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66A9A-57F7-40B0-B5B0-1D7174CC0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3FA9-BF39-4EF6-A90E-82EAC6FC620D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382981-BD91-46F8-B333-7AE9641DB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BAEF2B-65DD-4A5D-9386-EBDE8381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06FA-52EE-43A8-86F2-3A3E0EB15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02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9E7947-0776-4378-88DA-971418EB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792AC9-C35E-483A-9D4A-B2271CE1B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C05E15-FF40-410F-B276-1A30022FC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2C16493-0B81-47BB-86AE-4B7F3E0C3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40DFBDC-40B1-4D1D-9671-86474F3EC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ACC380-43F3-4A6F-87B7-931C498DE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3FA9-BF39-4EF6-A90E-82EAC6FC620D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52721F5-4F25-4251-B01B-ADC5701C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7CAD08E-E908-44DD-9039-31EB73D0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06FA-52EE-43A8-86F2-3A3E0EB15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60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8F5585-F6D3-4FE8-996D-59B402339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2003CB-F4A1-4232-9386-CE1CCE44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3FA9-BF39-4EF6-A90E-82EAC6FC620D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4B673AD-284C-4833-927B-2E369B7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F47D4A-8A3E-44CC-80B7-D79E5826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06FA-52EE-43A8-86F2-3A3E0EB15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47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3EE5BFC-F9C3-4A49-A555-ED34B857B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3FA9-BF39-4EF6-A90E-82EAC6FC620D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E977B60-7D44-4E69-B4A4-57B0E6693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760615-BEBB-45E1-B663-FC1A5C33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06FA-52EE-43A8-86F2-3A3E0EB15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21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EA29BA-049E-4471-BBEC-5B560B6A4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9FA768-B3EE-4ED2-91CE-9FC22F42F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93F163-DC1C-479F-B992-873B05BF7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FC929B-5174-4007-8613-C47D6945A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3FA9-BF39-4EF6-A90E-82EAC6FC620D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B14B22-7DC2-4CD4-97ED-3C593280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B6500B-5C4B-4B1B-997C-C8E99E82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06FA-52EE-43A8-86F2-3A3E0EB15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97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BD1F13-58AB-4B68-ACBF-4AA036648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2E7D62F-03F8-4B17-BDB8-FEB1477DC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216464-C2A0-43D9-9497-BB8BB03DB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1A1D20-5A2C-4317-A5DA-88C17BFB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3FA9-BF39-4EF6-A90E-82EAC6FC620D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E0935A-0999-4E33-AFE1-906C4E059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6BD950-80C6-4C3D-AD0F-ADDEB5D0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06FA-52EE-43A8-86F2-3A3E0EB15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36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0F09243-9C9E-4D24-8E98-43DA6453A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3BE55A-2EB7-4126-A998-3959CCB26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8CF16B-0DC4-4A8D-98B4-A6EDFEA4B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E3FA9-BF39-4EF6-A90E-82EAC6FC620D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82A541-43CC-4435-B148-1DFB06CD5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A4F8E2-D225-494D-9E53-A47239EBA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106FA-52EE-43A8-86F2-3A3E0EB15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11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20.gif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illemin.gerard.free.fr/GeomLAV/Triangle/Types/TriaRect.htm" TargetMode="External"/><Relationship Id="rId2" Type="http://schemas.openxmlformats.org/officeDocument/2006/relationships/hyperlink" Target="http://villemin.gerard.free.fr/Wwwgvmm/Addition/ThPythDe.ht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villemin.gerard.free.fr/Wwwgvmm/Analyse/Trigo.htm#index" TargetMode="External"/><Relationship Id="rId7" Type="http://schemas.openxmlformats.org/officeDocument/2006/relationships/hyperlink" Target="http://villemin.gerard.free.fr/aScience/Electron/Aiguilla.htm" TargetMode="External"/><Relationship Id="rId2" Type="http://schemas.openxmlformats.org/officeDocument/2006/relationships/hyperlink" Target="http://villemin.gerard.free.fr/Wwwgvmm/Analyse/Trigodeb.htm#cercl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villemin.gerard.free.fr/Referenc/Outils/Outils/Matrice/Intro.htm#appli" TargetMode="External"/><Relationship Id="rId5" Type="http://schemas.openxmlformats.org/officeDocument/2006/relationships/hyperlink" Target="http://villemin.gerard.free.fr/Referenc/Vocabula/GlosC/Cosmolog.htm#index" TargetMode="External"/><Relationship Id="rId4" Type="http://schemas.openxmlformats.org/officeDocument/2006/relationships/hyperlink" Target="http://villemin.gerard.free.fr/Referenc/Outils/AOUTILS/Definiti.htm#math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085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9BC4EAA-D9C4-4D74-8BA7-922B634FFB52}"/>
                  </a:ext>
                </a:extLst>
              </p:cNvPr>
              <p:cNvSpPr/>
              <p:nvPr/>
            </p:nvSpPr>
            <p:spPr>
              <a:xfrm>
                <a:off x="561974" y="804048"/>
                <a:ext cx="9667875" cy="1421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①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Les points de la droite des réels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 ;2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;4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,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plus généralement de la forme</a:t>
                </a: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(avec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 ont pour image le même point, à savoir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9BC4EAA-D9C4-4D74-8BA7-922B634FFB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74" y="804048"/>
                <a:ext cx="9667875" cy="1421992"/>
              </a:xfrm>
              <a:prstGeom prst="rect">
                <a:avLst/>
              </a:prstGeom>
              <a:blipFill>
                <a:blip r:embed="rId2"/>
                <a:stretch>
                  <a:fillRect l="-631" b="-68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06A92D-A3A4-4714-BBDF-3D746FF75038}"/>
                  </a:ext>
                </a:extLst>
              </p:cNvPr>
              <p:cNvSpPr/>
              <p:nvPr/>
            </p:nvSpPr>
            <p:spPr>
              <a:xfrm>
                <a:off x="473197" y="4395891"/>
                <a:ext cx="10393071" cy="1421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À chaque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on associe un point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sur le cercle trigonométrique.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Ce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lié à l'angle au centre et donc à la longueur d'arc de cercle trigonométrique associée.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06A92D-A3A4-4714-BBDF-3D746FF750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97" y="4395891"/>
                <a:ext cx="10393071" cy="1421992"/>
              </a:xfrm>
              <a:prstGeom prst="rect">
                <a:avLst/>
              </a:prstGeom>
              <a:blipFill>
                <a:blip r:embed="rId3"/>
                <a:stretch>
                  <a:fillRect l="-645" b="-68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A177CAD-FDA8-4AC2-A027-A13FDC94E19F}"/>
                  </a:ext>
                </a:extLst>
              </p:cNvPr>
              <p:cNvSpPr/>
              <p:nvPr/>
            </p:nvSpPr>
            <p:spPr>
              <a:xfrm>
                <a:off x="561974" y="2638602"/>
                <a:ext cx="9763125" cy="1344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②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Les points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;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𝑠𝑜𝑖𝑡</m:t>
                        </m:r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𝑠𝑜𝑖𝑡</m:t>
                        </m:r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et plus généralement de la forme</a:t>
                </a: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(avec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 ont pour image le même point, à savoir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A177CAD-FDA8-4AC2-A027-A13FDC94E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74" y="2638602"/>
                <a:ext cx="9763125" cy="1344727"/>
              </a:xfrm>
              <a:prstGeom prst="rect">
                <a:avLst/>
              </a:prstGeom>
              <a:blipFill>
                <a:blip r:embed="rId4"/>
                <a:stretch>
                  <a:fillRect l="-624" b="-2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 descr="ms1spe_2019/86064-1">
            <a:extLst>
              <a:ext uri="{FF2B5EF4-FFF2-40B4-BE49-F238E27FC236}">
                <a16:creationId xmlns:a16="http://schemas.microsoft.com/office/drawing/2014/main" id="{177DDA72-952A-46E7-A2C9-A11939B8F7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3" t="24920" r="3022" b="2875"/>
          <a:stretch/>
        </p:blipFill>
        <p:spPr bwMode="auto">
          <a:xfrm>
            <a:off x="10125025" y="870723"/>
            <a:ext cx="1920636" cy="1895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7089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2B8177A-F781-4BB1-9B49-6B5BF5910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75" y="4842855"/>
            <a:ext cx="2676525" cy="201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ms1spe_2019/86067-1">
            <a:extLst>
              <a:ext uri="{FF2B5EF4-FFF2-40B4-BE49-F238E27FC236}">
                <a16:creationId xmlns:a16="http://schemas.microsoft.com/office/drawing/2014/main" id="{503D3F9D-90BF-4BD6-966D-47D29A03E7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9" t="3887" r="4936" b="44709"/>
          <a:stretch/>
        </p:blipFill>
        <p:spPr bwMode="auto">
          <a:xfrm>
            <a:off x="9617695" y="-11854"/>
            <a:ext cx="2574305" cy="24216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D9AE8BE-758B-4C4F-ABAD-80811E6457AF}"/>
                  </a:ext>
                </a:extLst>
              </p:cNvPr>
              <p:cNvSpPr/>
              <p:nvPr/>
            </p:nvSpPr>
            <p:spPr>
              <a:xfrm>
                <a:off x="214629" y="2857385"/>
                <a:ext cx="9403065" cy="3115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Remarques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Dans ces conditions,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360°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correspondent 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rad.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Par proportionnalité, on obtient 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30°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correspondent 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rad ;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45°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correspondent 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rad ;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90°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correspondent 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rad...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Il faut faire attention au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paramétrage de sa calculatrice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selon le mode degré ou radian choisi (TI 83 : </a:t>
                </a:r>
                <a:r>
                  <a:rPr lang="fr-FR" sz="2000" dirty="0">
                    <a:solidFill>
                      <a:srgbClr val="000000"/>
                    </a:solidFill>
                    <a:latin typeface="TI83PremiumCEKeys" panose="02000000000000000000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z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D9AE8BE-758B-4C4F-ABAD-80811E645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29" y="2857385"/>
                <a:ext cx="9403065" cy="3115533"/>
              </a:xfrm>
              <a:prstGeom prst="rect">
                <a:avLst/>
              </a:prstGeom>
              <a:blipFill>
                <a:blip r:embed="rId4"/>
                <a:stretch>
                  <a:fillRect l="-648" r="-972" b="-27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C518937-F677-4FE3-8470-D4C9C1A15896}"/>
              </a:ext>
            </a:extLst>
          </p:cNvPr>
          <p:cNvSpPr/>
          <p:nvPr/>
        </p:nvSpPr>
        <p:spPr>
          <a:xfrm>
            <a:off x="6096000" y="6345867"/>
            <a:ext cx="2783775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solidFill>
                  <a:srgbClr val="FF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Exercice résolu 1 page 205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20C1117-3198-4294-B407-2D8D233E7348}"/>
                  </a:ext>
                </a:extLst>
              </p:cNvPr>
              <p:cNvSpPr/>
              <p:nvPr/>
            </p:nvSpPr>
            <p:spPr>
              <a:xfrm>
                <a:off x="214630" y="216507"/>
                <a:ext cx="9501117" cy="1899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- Radian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:r>
                  <a:rPr lang="fr-FR" sz="2000" dirty="0">
                    <a:solidFill>
                      <a:srgbClr val="000000"/>
                    </a:solidFill>
                    <a:latin typeface="Atalante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cercle trigonométrique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 point du cercle.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mesure en radian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l'angle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𝐼𝑂𝑀</m:t>
                        </m:r>
                      </m:e>
                    </m:acc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la longueur d'arc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𝐼𝑀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intercepté par cet angle.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 symbole associé à cette mesure est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rad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ou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rd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20C1117-3198-4294-B407-2D8D233E73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30" y="216507"/>
                <a:ext cx="9501117" cy="1899174"/>
              </a:xfrm>
              <a:prstGeom prst="rect">
                <a:avLst/>
              </a:prstGeom>
              <a:blipFill>
                <a:blip r:embed="rId5"/>
                <a:stretch>
                  <a:fillRect l="-641" r="-321" b="-51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lipse 7">
            <a:extLst>
              <a:ext uri="{FF2B5EF4-FFF2-40B4-BE49-F238E27FC236}">
                <a16:creationId xmlns:a16="http://schemas.microsoft.com/office/drawing/2014/main" id="{922EBE56-48C9-4090-BF04-49EF2FDFB1C4}"/>
              </a:ext>
            </a:extLst>
          </p:cNvPr>
          <p:cNvSpPr>
            <a:spLocks noChangeAspect="1"/>
          </p:cNvSpPr>
          <p:nvPr/>
        </p:nvSpPr>
        <p:spPr>
          <a:xfrm>
            <a:off x="9145649" y="5383638"/>
            <a:ext cx="1140195" cy="264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56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s1spe_2019/86077-1">
            <a:extLst>
              <a:ext uri="{FF2B5EF4-FFF2-40B4-BE49-F238E27FC236}">
                <a16:creationId xmlns:a16="http://schemas.microsoft.com/office/drawing/2014/main" id="{1FE24943-E9BC-412C-A0BC-63EF21BDB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9"/>
          <a:stretch/>
        </p:blipFill>
        <p:spPr bwMode="auto">
          <a:xfrm>
            <a:off x="27318" y="2485749"/>
            <a:ext cx="12164682" cy="369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s1spe_2019/86077-1">
            <a:extLst>
              <a:ext uri="{FF2B5EF4-FFF2-40B4-BE49-F238E27FC236}">
                <a16:creationId xmlns:a16="http://schemas.microsoft.com/office/drawing/2014/main" id="{15F0C7BE-5768-4559-B0A8-C58488686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1"/>
          <a:stretch/>
        </p:blipFill>
        <p:spPr bwMode="auto">
          <a:xfrm>
            <a:off x="27318" y="390619"/>
            <a:ext cx="12164682" cy="209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82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s1spe_2019/86077-1">
            <a:extLst>
              <a:ext uri="{FF2B5EF4-FFF2-40B4-BE49-F238E27FC236}">
                <a16:creationId xmlns:a16="http://schemas.microsoft.com/office/drawing/2014/main" id="{15F0C7BE-5768-4559-B0A8-C58488686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511" y="0"/>
            <a:ext cx="6772977" cy="330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ms1spe_2019/86078-1">
            <a:extLst>
              <a:ext uri="{FF2B5EF4-FFF2-40B4-BE49-F238E27FC236}">
                <a16:creationId xmlns:a16="http://schemas.microsoft.com/office/drawing/2014/main" id="{A5128390-6FBC-4F99-A6D0-B772BA26C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9420"/>
            <a:ext cx="5995951" cy="14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ms1spe_2019/86079-1">
            <a:extLst>
              <a:ext uri="{FF2B5EF4-FFF2-40B4-BE49-F238E27FC236}">
                <a16:creationId xmlns:a16="http://schemas.microsoft.com/office/drawing/2014/main" id="{D8783D91-2DD9-473E-8A77-34E70C62F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763466"/>
            <a:ext cx="6096001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403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B0FA32-4BD1-4061-9A76-B4BEABFBA789}"/>
              </a:ext>
            </a:extLst>
          </p:cNvPr>
          <p:cNvSpPr/>
          <p:nvPr/>
        </p:nvSpPr>
        <p:spPr>
          <a:xfrm>
            <a:off x="409575" y="243722"/>
            <a:ext cx="8629650" cy="829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2"/>
            </a:pPr>
            <a:r>
              <a:rPr lang="fr-F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Coordonnées d'un point du cercle trigonométrique 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6A3A7C-EC33-4002-B955-801EF6650F32}"/>
              </a:ext>
            </a:extLst>
          </p:cNvPr>
          <p:cNvSpPr/>
          <p:nvPr/>
        </p:nvSpPr>
        <p:spPr>
          <a:xfrm>
            <a:off x="909868" y="824169"/>
            <a:ext cx="2486025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Sinus et cosinus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020400-8C4C-4C9B-9960-A9D836CADA06}"/>
              </a:ext>
            </a:extLst>
          </p:cNvPr>
          <p:cNvSpPr/>
          <p:nvPr/>
        </p:nvSpPr>
        <p:spPr>
          <a:xfrm>
            <a:off x="1175306" y="3645902"/>
            <a:ext cx="1461362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5381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Exemples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FC5E7CA-377D-4CC1-8542-BF25E536C1E6}"/>
                  </a:ext>
                </a:extLst>
              </p:cNvPr>
              <p:cNvSpPr/>
              <p:nvPr/>
            </p:nvSpPr>
            <p:spPr>
              <a:xfrm>
                <a:off x="1175306" y="1711927"/>
                <a:ext cx="7970451" cy="1883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nombre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le cosinus et le sinus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notés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𝑐𝑜𝑠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sont les coordonnées du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image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sur le cercle trigonométrique.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écrit 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𝑐𝑜𝑠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;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FC5E7CA-377D-4CC1-8542-BF25E536C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306" y="1711927"/>
                <a:ext cx="7970451" cy="1883657"/>
              </a:xfrm>
              <a:prstGeom prst="rect">
                <a:avLst/>
              </a:prstGeom>
              <a:blipFill>
                <a:blip r:embed="rId2"/>
                <a:stretch>
                  <a:fillRect r="-153" b="-48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8C68B27-9BE8-4F08-82D4-E2479D9EBE8C}"/>
              </a:ext>
            </a:extLst>
          </p:cNvPr>
          <p:cNvSpPr/>
          <p:nvPr/>
        </p:nvSpPr>
        <p:spPr>
          <a:xfrm>
            <a:off x="1175306" y="1322832"/>
            <a:ext cx="3313728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Définitions - Sinus et cosinus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831AB0B-89D7-4EEB-8BD3-881E985A5B89}"/>
                  </a:ext>
                </a:extLst>
              </p:cNvPr>
              <p:cNvSpPr/>
              <p:nvPr/>
            </p:nvSpPr>
            <p:spPr>
              <a:xfrm>
                <a:off x="1423173" y="5300525"/>
                <a:ext cx="8010525" cy="1338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②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réel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est associé au point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sur le cercle trigonométrique.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obtient donc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fr-FR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831AB0B-89D7-4EEB-8BD3-881E985A5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173" y="5300525"/>
                <a:ext cx="8010525" cy="1338187"/>
              </a:xfrm>
              <a:prstGeom prst="rect">
                <a:avLst/>
              </a:prstGeom>
              <a:blipFill>
                <a:blip r:embed="rId3"/>
                <a:stretch>
                  <a:fillRect l="-760" b="-18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106BDA-988C-4486-A116-78EC4B7C1BF0}"/>
                  </a:ext>
                </a:extLst>
              </p:cNvPr>
              <p:cNvSpPr/>
              <p:nvPr/>
            </p:nvSpPr>
            <p:spPr>
              <a:xfrm>
                <a:off x="1449774" y="4230629"/>
                <a:ext cx="8953500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①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réel 0 est associé au point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sur le cercle trigonométrique.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obtient donc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(0)</m:t>
                        </m:r>
                      </m:e>
                    </m:func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(0)</m:t>
                        </m:r>
                      </m:e>
                    </m:func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106BDA-988C-4486-A116-78EC4B7C1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774" y="4230629"/>
                <a:ext cx="8953500" cy="960328"/>
              </a:xfrm>
              <a:prstGeom prst="rect">
                <a:avLst/>
              </a:prstGeom>
              <a:blipFill>
                <a:blip r:embed="rId4"/>
                <a:stretch>
                  <a:fillRect l="-749" b="-101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F0BF56D4-7AF1-4924-95A7-2733198E47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88" r="12240"/>
          <a:stretch/>
        </p:blipFill>
        <p:spPr>
          <a:xfrm>
            <a:off x="8851038" y="2244549"/>
            <a:ext cx="3343616" cy="32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5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0BF56D4-7AF1-4924-95A7-2733198E4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88" r="12240"/>
          <a:stretch/>
        </p:blipFill>
        <p:spPr>
          <a:xfrm>
            <a:off x="8848384" y="0"/>
            <a:ext cx="3343616" cy="3236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C8D3C50-609C-4F7B-BEEB-038F62CB84A1}"/>
                  </a:ext>
                </a:extLst>
              </p:cNvPr>
              <p:cNvSpPr/>
              <p:nvPr/>
            </p:nvSpPr>
            <p:spPr>
              <a:xfrm>
                <a:off x="371475" y="353757"/>
                <a:ext cx="11782425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Propriétés - Sinus et cosinus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nombre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: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C8D3C50-609C-4F7B-BEEB-038F62CB84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" y="353757"/>
                <a:ext cx="11782425" cy="960328"/>
              </a:xfrm>
              <a:prstGeom prst="rect">
                <a:avLst/>
              </a:prstGeom>
              <a:blipFill>
                <a:blip r:embed="rId3"/>
                <a:stretch>
                  <a:fillRect l="-569" b="-101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470F83A-B0DF-4372-96C6-AAF3754CC9BB}"/>
                  </a:ext>
                </a:extLst>
              </p:cNvPr>
              <p:cNvSpPr/>
              <p:nvPr/>
            </p:nvSpPr>
            <p:spPr>
              <a:xfrm>
                <a:off x="6515733" y="1452289"/>
                <a:ext cx="21073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−1≤</m:t>
                      </m:r>
                      <m:func>
                        <m:func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≤1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470F83A-B0DF-4372-96C6-AAF3754CC9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733" y="1452289"/>
                <a:ext cx="210730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6CFD0E9-89CC-4BB3-9D8E-27269307DFCF}"/>
                  </a:ext>
                </a:extLst>
              </p:cNvPr>
              <p:cNvSpPr/>
              <p:nvPr/>
            </p:nvSpPr>
            <p:spPr>
              <a:xfrm>
                <a:off x="4219952" y="1452289"/>
                <a:ext cx="20704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−1≤</m:t>
                      </m:r>
                      <m:func>
                        <m:func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≤1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6CFD0E9-89CC-4BB3-9D8E-27269307D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952" y="1452289"/>
                <a:ext cx="207043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932858E-DACF-49A9-9400-71DD6BD0AD1A}"/>
                  </a:ext>
                </a:extLst>
              </p:cNvPr>
              <p:cNvSpPr/>
              <p:nvPr/>
            </p:nvSpPr>
            <p:spPr>
              <a:xfrm>
                <a:off x="997968" y="1452289"/>
                <a:ext cx="30895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932858E-DACF-49A9-9400-71DD6BD0A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68" y="1452289"/>
                <a:ext cx="308956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6687781-2BA2-472E-99DD-70A49BC97313}"/>
                  </a:ext>
                </a:extLst>
              </p:cNvPr>
              <p:cNvSpPr/>
              <p:nvPr/>
            </p:nvSpPr>
            <p:spPr>
              <a:xfrm>
                <a:off x="267247" y="1990603"/>
                <a:ext cx="11664341" cy="2806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Démonstration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M le point associé au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 repère est orthonormé, on obtient donc la formule suivante :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− </m:t>
                            </m:r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𝑂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—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)² = 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−0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−0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Or, le cercle trigonométrique est de rayon 1, donc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²+ 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² = 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6687781-2BA2-472E-99DD-70A49BC97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47" y="1990603"/>
                <a:ext cx="11664341" cy="2806987"/>
              </a:xfrm>
              <a:prstGeom prst="rect">
                <a:avLst/>
              </a:prstGeom>
              <a:blipFill>
                <a:blip r:embed="rId7"/>
                <a:stretch>
                  <a:fillRect l="-575" b="-30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502C9D9-9DDF-4229-8135-B0D43B894456}"/>
                  </a:ext>
                </a:extLst>
              </p:cNvPr>
              <p:cNvSpPr/>
              <p:nvPr/>
            </p:nvSpPr>
            <p:spPr>
              <a:xfrm>
                <a:off x="267247" y="5145769"/>
                <a:ext cx="9975846" cy="959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peut noter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²</m:t>
                        </m:r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au lieu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²(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au lieu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502C9D9-9DDF-4229-8135-B0D43B894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47" y="5145769"/>
                <a:ext cx="9975846" cy="959878"/>
              </a:xfrm>
              <a:prstGeom prst="rect">
                <a:avLst/>
              </a:prstGeom>
              <a:blipFill>
                <a:blip r:embed="rId8"/>
                <a:stretch>
                  <a:fillRect l="-672" b="-101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509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4B5209-3219-4B38-B9C2-BF72369949BD}"/>
              </a:ext>
            </a:extLst>
          </p:cNvPr>
          <p:cNvSpPr/>
          <p:nvPr/>
        </p:nvSpPr>
        <p:spPr>
          <a:xfrm>
            <a:off x="366944" y="325946"/>
            <a:ext cx="6096000" cy="3994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Valeurs remarquables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2307C1C-F040-4D0A-8B9F-5166952E6E67}"/>
                  </a:ext>
                </a:extLst>
              </p:cNvPr>
              <p:cNvSpPr/>
              <p:nvPr/>
            </p:nvSpPr>
            <p:spPr>
              <a:xfrm>
                <a:off x="821430" y="725351"/>
                <a:ext cx="7230615" cy="1421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Valeurs remarquables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 point du cercle trigonométrique, image d'un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Alors :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2307C1C-F040-4D0A-8B9F-5166952E6E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30" y="725351"/>
                <a:ext cx="7230615" cy="1421992"/>
              </a:xfrm>
              <a:prstGeom prst="rect">
                <a:avLst/>
              </a:prstGeom>
              <a:blipFill>
                <a:blip r:embed="rId2"/>
                <a:stretch>
                  <a:fillRect l="-927" b="-68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>
                <a:extLst>
                  <a:ext uri="{FF2B5EF4-FFF2-40B4-BE49-F238E27FC236}">
                    <a16:creationId xmlns:a16="http://schemas.microsoft.com/office/drawing/2014/main" id="{1531BA22-772B-4215-B78B-0A7F9EAF3F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4804032"/>
                  </p:ext>
                </p:extLst>
              </p:nvPr>
            </p:nvGraphicFramePr>
            <p:xfrm>
              <a:off x="0" y="2219418"/>
              <a:ext cx="8584706" cy="274999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430237">
                      <a:extLst>
                        <a:ext uri="{9D8B030D-6E8A-4147-A177-3AD203B41FA5}">
                          <a16:colId xmlns:a16="http://schemas.microsoft.com/office/drawing/2014/main" val="273612415"/>
                        </a:ext>
                      </a:extLst>
                    </a:gridCol>
                    <a:gridCol w="1430237">
                      <a:extLst>
                        <a:ext uri="{9D8B030D-6E8A-4147-A177-3AD203B41FA5}">
                          <a16:colId xmlns:a16="http://schemas.microsoft.com/office/drawing/2014/main" val="1820560444"/>
                        </a:ext>
                      </a:extLst>
                    </a:gridCol>
                    <a:gridCol w="1431058">
                      <a:extLst>
                        <a:ext uri="{9D8B030D-6E8A-4147-A177-3AD203B41FA5}">
                          <a16:colId xmlns:a16="http://schemas.microsoft.com/office/drawing/2014/main" val="2457309298"/>
                        </a:ext>
                      </a:extLst>
                    </a:gridCol>
                    <a:gridCol w="1431058">
                      <a:extLst>
                        <a:ext uri="{9D8B030D-6E8A-4147-A177-3AD203B41FA5}">
                          <a16:colId xmlns:a16="http://schemas.microsoft.com/office/drawing/2014/main" val="1915582997"/>
                        </a:ext>
                      </a:extLst>
                    </a:gridCol>
                    <a:gridCol w="1431058">
                      <a:extLst>
                        <a:ext uri="{9D8B030D-6E8A-4147-A177-3AD203B41FA5}">
                          <a16:colId xmlns:a16="http://schemas.microsoft.com/office/drawing/2014/main" val="2013472312"/>
                        </a:ext>
                      </a:extLst>
                    </a:gridCol>
                    <a:gridCol w="1431058">
                      <a:extLst>
                        <a:ext uri="{9D8B030D-6E8A-4147-A177-3AD203B41FA5}">
                          <a16:colId xmlns:a16="http://schemas.microsoft.com/office/drawing/2014/main" val="51351091"/>
                        </a:ext>
                      </a:extLst>
                    </a:gridCol>
                  </a:tblGrid>
                  <a:tr h="4094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𝐴𝑛𝑔𝑙𝑒</m:t>
                                </m:r>
                                <m:r>
                                  <a:rPr lang="fr-FR" sz="2000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fr-FR" sz="20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00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𝐼𝑂𝑀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sz="2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0°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30°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45°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60°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90°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1173665"/>
                      </a:ext>
                    </a:extLst>
                  </a:tr>
                  <a:tr h="6759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fr-FR" sz="2000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a:rPr lang="fr-FR" sz="2000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𝑒𝑙</m:t>
                                </m:r>
                                <m:r>
                                  <a:rPr lang="fr-FR" sz="2000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fr-FR" sz="2000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FR" sz="2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0374097"/>
                      </a:ext>
                    </a:extLst>
                  </a:tr>
                  <a:tr h="8323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fr-FR" sz="200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sz="200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fr-FR" sz="200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fr-FR" sz="2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fr-FR" sz="20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sz="200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fr-FR" sz="2000" i="1">
                                            <a:solidFill>
                                              <a:schemeClr val="bg1">
                                                <a:lumMod val="9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2000">
                                            <a:solidFill>
                                              <a:schemeClr val="bg1">
                                                <a:lumMod val="9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𝐼𝑂𝑀</m:t>
                                        </m:r>
                                      </m:e>
                                    </m:acc>
                                  </m:e>
                                </m:func>
                              </m:oMath>
                            </m:oMathPara>
                          </a14:m>
                          <a:endParaRPr lang="fr-FR" sz="2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57544692"/>
                      </a:ext>
                    </a:extLst>
                  </a:tr>
                  <a:tr h="8323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fr-FR" sz="2000" i="1" smtClean="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sz="200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fr-FR" sz="200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fr-FR" sz="2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fr-FR" sz="20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sz="2000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fr-FR" sz="2000" i="1">
                                            <a:solidFill>
                                              <a:schemeClr val="bg1">
                                                <a:lumMod val="9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2000">
                                            <a:solidFill>
                                              <a:schemeClr val="bg1">
                                                <a:lumMod val="95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𝐼𝑂𝑀</m:t>
                                        </m:r>
                                      </m:e>
                                    </m:acc>
                                  </m:e>
                                </m:func>
                              </m:oMath>
                            </m:oMathPara>
                          </a14:m>
                          <a:endParaRPr lang="fr-FR" sz="2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466922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>
                <a:extLst>
                  <a:ext uri="{FF2B5EF4-FFF2-40B4-BE49-F238E27FC236}">
                    <a16:creationId xmlns:a16="http://schemas.microsoft.com/office/drawing/2014/main" id="{1531BA22-772B-4215-B78B-0A7F9EAF3F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4804032"/>
                  </p:ext>
                </p:extLst>
              </p:nvPr>
            </p:nvGraphicFramePr>
            <p:xfrm>
              <a:off x="0" y="2219418"/>
              <a:ext cx="8584706" cy="274999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430237">
                      <a:extLst>
                        <a:ext uri="{9D8B030D-6E8A-4147-A177-3AD203B41FA5}">
                          <a16:colId xmlns:a16="http://schemas.microsoft.com/office/drawing/2014/main" val="273612415"/>
                        </a:ext>
                      </a:extLst>
                    </a:gridCol>
                    <a:gridCol w="1430237">
                      <a:extLst>
                        <a:ext uri="{9D8B030D-6E8A-4147-A177-3AD203B41FA5}">
                          <a16:colId xmlns:a16="http://schemas.microsoft.com/office/drawing/2014/main" val="1820560444"/>
                        </a:ext>
                      </a:extLst>
                    </a:gridCol>
                    <a:gridCol w="1431058">
                      <a:extLst>
                        <a:ext uri="{9D8B030D-6E8A-4147-A177-3AD203B41FA5}">
                          <a16:colId xmlns:a16="http://schemas.microsoft.com/office/drawing/2014/main" val="2457309298"/>
                        </a:ext>
                      </a:extLst>
                    </a:gridCol>
                    <a:gridCol w="1431058">
                      <a:extLst>
                        <a:ext uri="{9D8B030D-6E8A-4147-A177-3AD203B41FA5}">
                          <a16:colId xmlns:a16="http://schemas.microsoft.com/office/drawing/2014/main" val="1915582997"/>
                        </a:ext>
                      </a:extLst>
                    </a:gridCol>
                    <a:gridCol w="1431058">
                      <a:extLst>
                        <a:ext uri="{9D8B030D-6E8A-4147-A177-3AD203B41FA5}">
                          <a16:colId xmlns:a16="http://schemas.microsoft.com/office/drawing/2014/main" val="2013472312"/>
                        </a:ext>
                      </a:extLst>
                    </a:gridCol>
                    <a:gridCol w="1431058">
                      <a:extLst>
                        <a:ext uri="{9D8B030D-6E8A-4147-A177-3AD203B41FA5}">
                          <a16:colId xmlns:a16="http://schemas.microsoft.com/office/drawing/2014/main" val="51351091"/>
                        </a:ext>
                      </a:extLst>
                    </a:gridCol>
                  </a:tblGrid>
                  <a:tr h="40946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851" t="-8955" r="-500426" b="-577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1282" t="-8955" r="-402564" b="-577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426" t="-8955" r="-300851" b="-577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0426" t="-8955" r="-200851" b="-577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00426" t="-8955" r="-100851" b="-577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00426" t="-8955" r="-851" b="-5776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1173665"/>
                      </a:ext>
                    </a:extLst>
                  </a:tr>
                  <a:tr h="6759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851" t="-65766" r="-500426" b="-24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1282" t="-65766" r="-402564" b="-24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0374097"/>
                      </a:ext>
                    </a:extLst>
                  </a:tr>
                  <a:tr h="83230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851" t="-134307" r="-500426" b="-10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57544692"/>
                      </a:ext>
                    </a:extLst>
                  </a:tr>
                  <a:tr h="83230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851" t="-234307" r="-500426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0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466922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A31F08-A0BF-4145-9950-AD2D519E6E07}"/>
                  </a:ext>
                </a:extLst>
              </p:cNvPr>
              <p:cNvSpPr/>
              <p:nvPr/>
            </p:nvSpPr>
            <p:spPr>
              <a:xfrm>
                <a:off x="3378396" y="2695795"/>
                <a:ext cx="378757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r-FR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A31F08-A0BF-4145-9950-AD2D519E6E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396" y="2695795"/>
                <a:ext cx="378757" cy="564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4EC83C4-D4E5-4D98-A5D4-805FFEE01949}"/>
                  </a:ext>
                </a:extLst>
              </p:cNvPr>
              <p:cNvSpPr/>
              <p:nvPr/>
            </p:nvSpPr>
            <p:spPr>
              <a:xfrm>
                <a:off x="4826504" y="2629402"/>
                <a:ext cx="378757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r-FR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4EC83C4-D4E5-4D98-A5D4-805FFEE019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504" y="2629402"/>
                <a:ext cx="378757" cy="562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C359EEC-87CD-465A-92B6-D60556990444}"/>
                  </a:ext>
                </a:extLst>
              </p:cNvPr>
              <p:cNvSpPr/>
              <p:nvPr/>
            </p:nvSpPr>
            <p:spPr>
              <a:xfrm>
                <a:off x="6226225" y="2629402"/>
                <a:ext cx="378757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r-FR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C359EEC-87CD-465A-92B6-D60556990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225" y="2629402"/>
                <a:ext cx="378757" cy="5647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712620A-9841-4CEA-B5B8-C0B7DE7C09EB}"/>
                  </a:ext>
                </a:extLst>
              </p:cNvPr>
              <p:cNvSpPr/>
              <p:nvPr/>
            </p:nvSpPr>
            <p:spPr>
              <a:xfrm>
                <a:off x="7674333" y="2629402"/>
                <a:ext cx="378757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r-FR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712620A-9841-4CEA-B5B8-C0B7DE7C0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333" y="2629402"/>
                <a:ext cx="378757" cy="562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89C81B-6E78-4EB1-9E6C-E936B8D18CF6}"/>
                  </a:ext>
                </a:extLst>
              </p:cNvPr>
              <p:cNvSpPr/>
              <p:nvPr/>
            </p:nvSpPr>
            <p:spPr>
              <a:xfrm>
                <a:off x="1967883" y="3522995"/>
                <a:ext cx="391454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89C81B-6E78-4EB1-9E6C-E936B8D18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883" y="3522995"/>
                <a:ext cx="391454" cy="4462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C4CFB05-E76A-45CA-8E32-B5550A0EFB39}"/>
                  </a:ext>
                </a:extLst>
              </p:cNvPr>
              <p:cNvSpPr/>
              <p:nvPr/>
            </p:nvSpPr>
            <p:spPr>
              <a:xfrm>
                <a:off x="1967883" y="4278686"/>
                <a:ext cx="391454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C4CFB05-E76A-45CA-8E32-B5550A0EF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883" y="4278686"/>
                <a:ext cx="391454" cy="4462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8B0838D-1683-41D5-BA05-C75572F53833}"/>
                  </a:ext>
                </a:extLst>
              </p:cNvPr>
              <p:cNvSpPr/>
              <p:nvPr/>
            </p:nvSpPr>
            <p:spPr>
              <a:xfrm>
                <a:off x="3291031" y="3377222"/>
                <a:ext cx="553485" cy="737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fr-FR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8B0838D-1683-41D5-BA05-C75572F538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031" y="3377222"/>
                <a:ext cx="553485" cy="7377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00D2C6-5D99-4DB6-9ADE-B23D7CF7DEE3}"/>
                  </a:ext>
                </a:extLst>
              </p:cNvPr>
              <p:cNvSpPr/>
              <p:nvPr/>
            </p:nvSpPr>
            <p:spPr>
              <a:xfrm>
                <a:off x="3378396" y="4213472"/>
                <a:ext cx="385041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00D2C6-5D99-4DB6-9ADE-B23D7CF7DE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396" y="4213472"/>
                <a:ext cx="385041" cy="6685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3E1CC72-389F-4F79-8868-1422ED0E2685}"/>
                  </a:ext>
                </a:extLst>
              </p:cNvPr>
              <p:cNvSpPr/>
              <p:nvPr/>
            </p:nvSpPr>
            <p:spPr>
              <a:xfrm>
                <a:off x="4739139" y="3366856"/>
                <a:ext cx="553485" cy="738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fr-FR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3E1CC72-389F-4F79-8868-1422ED0E26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139" y="3366856"/>
                <a:ext cx="553485" cy="73879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8EDADB-BC0D-437B-B246-0BEAD7190D5D}"/>
                  </a:ext>
                </a:extLst>
              </p:cNvPr>
              <p:cNvSpPr/>
              <p:nvPr/>
            </p:nvSpPr>
            <p:spPr>
              <a:xfrm>
                <a:off x="4739139" y="4168134"/>
                <a:ext cx="553485" cy="738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fr-FR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8EDADB-BC0D-437B-B246-0BEAD7190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139" y="4168134"/>
                <a:ext cx="553485" cy="7387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6DA1E4C-100B-4B5E-B3A3-A18074E8A14A}"/>
                  </a:ext>
                </a:extLst>
              </p:cNvPr>
              <p:cNvSpPr/>
              <p:nvPr/>
            </p:nvSpPr>
            <p:spPr>
              <a:xfrm>
                <a:off x="6241029" y="3384793"/>
                <a:ext cx="385041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6DA1E4C-100B-4B5E-B3A3-A18074E8A1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029" y="3384793"/>
                <a:ext cx="385041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2615C33-BAF6-4FDA-B59E-7B5C1EAAE8F6}"/>
                  </a:ext>
                </a:extLst>
              </p:cNvPr>
              <p:cNvSpPr/>
              <p:nvPr/>
            </p:nvSpPr>
            <p:spPr>
              <a:xfrm>
                <a:off x="6138860" y="4144222"/>
                <a:ext cx="553485" cy="737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fr-FR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2615C33-BAF6-4FDA-B59E-7B5C1EAAE8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860" y="4144222"/>
                <a:ext cx="553485" cy="73776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5802332-1485-4AED-8553-E7F175A0ACF0}"/>
                  </a:ext>
                </a:extLst>
              </p:cNvPr>
              <p:cNvSpPr/>
              <p:nvPr/>
            </p:nvSpPr>
            <p:spPr>
              <a:xfrm>
                <a:off x="7674333" y="3469257"/>
                <a:ext cx="391454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5802332-1485-4AED-8553-E7F175A0A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333" y="3469257"/>
                <a:ext cx="391454" cy="44627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5F5F85-B066-4157-9EFA-EB82DCB96283}"/>
                  </a:ext>
                </a:extLst>
              </p:cNvPr>
              <p:cNvSpPr/>
              <p:nvPr/>
            </p:nvSpPr>
            <p:spPr>
              <a:xfrm>
                <a:off x="7674333" y="4324592"/>
                <a:ext cx="391454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5F5F85-B066-4157-9EFA-EB82DCB962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333" y="4324592"/>
                <a:ext cx="391454" cy="44627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 19" descr="ms1spe_2019/86070-1">
            <a:extLst>
              <a:ext uri="{FF2B5EF4-FFF2-40B4-BE49-F238E27FC236}">
                <a16:creationId xmlns:a16="http://schemas.microsoft.com/office/drawing/2014/main" id="{5E3C2F5D-221B-4978-8461-CA4885F3781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0" t="27665" r="31721" b="46169"/>
          <a:stretch/>
        </p:blipFill>
        <p:spPr bwMode="auto">
          <a:xfrm>
            <a:off x="8671021" y="0"/>
            <a:ext cx="3520980" cy="36862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7878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ms1spe_2019/86070-1">
            <a:extLst>
              <a:ext uri="{FF2B5EF4-FFF2-40B4-BE49-F238E27FC236}">
                <a16:creationId xmlns:a16="http://schemas.microsoft.com/office/drawing/2014/main" id="{5E3C2F5D-221B-4978-8461-CA4885F378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0" t="27665" r="31721" b="46169"/>
          <a:stretch/>
        </p:blipFill>
        <p:spPr bwMode="auto">
          <a:xfrm>
            <a:off x="8671020" y="-1"/>
            <a:ext cx="3520981" cy="36862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B09F81-9097-4782-A6CA-33AB55081BBE}"/>
                  </a:ext>
                </a:extLst>
              </p:cNvPr>
              <p:cNvSpPr/>
              <p:nvPr/>
            </p:nvSpPr>
            <p:spPr>
              <a:xfrm>
                <a:off x="0" y="276225"/>
                <a:ext cx="8547195" cy="4950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Démonstrations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appelle H le pied de la hauteur issue de M dans le triangle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①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Calcul de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de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alors le triangle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isocèle en O et son angle principal est égal 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c'est donc un triangle équilatéral.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Dans un triangle équilatéral, la médiane et la hauteur sont confondues, donc H est le milieu du segment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[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𝑂𝐼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longueur 1, donc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𝑂𝐻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et donc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En appliquant le théorème de Pythagore au triangle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𝑂𝐻𝑀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rectangle en H, on obtient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𝑀𝐻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B09F81-9097-4782-A6CA-33AB55081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6225"/>
                <a:ext cx="8547195" cy="4950138"/>
              </a:xfrm>
              <a:prstGeom prst="rect">
                <a:avLst/>
              </a:prstGeom>
              <a:blipFill>
                <a:blip r:embed="rId3"/>
                <a:stretch>
                  <a:fillRect l="-713" t="-616" r="-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954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ms1spe_2019/86070-1">
            <a:extLst>
              <a:ext uri="{FF2B5EF4-FFF2-40B4-BE49-F238E27FC236}">
                <a16:creationId xmlns:a16="http://schemas.microsoft.com/office/drawing/2014/main" id="{5E3C2F5D-221B-4978-8461-CA4885F378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0" t="27665" r="31721" b="46169"/>
          <a:stretch/>
        </p:blipFill>
        <p:spPr bwMode="auto">
          <a:xfrm>
            <a:off x="8671020" y="-1"/>
            <a:ext cx="3520981" cy="36862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B09F81-9097-4782-A6CA-33AB55081BBE}"/>
                  </a:ext>
                </a:extLst>
              </p:cNvPr>
              <p:cNvSpPr/>
              <p:nvPr/>
            </p:nvSpPr>
            <p:spPr>
              <a:xfrm>
                <a:off x="0" y="276225"/>
                <a:ext cx="8547195" cy="728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Démonstrations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appelle H le pied de la hauteur issue de M dans le triangle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𝑂𝑀𝐼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B09F81-9097-4782-A6CA-33AB55081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6225"/>
                <a:ext cx="8547195" cy="728726"/>
              </a:xfrm>
              <a:prstGeom prst="rect">
                <a:avLst/>
              </a:prstGeom>
              <a:blipFill>
                <a:blip r:embed="rId3"/>
                <a:stretch>
                  <a:fillRect l="-713" t="-4167" b="-141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92A12E5-29B8-4309-A8C9-83A2C3EAE9BC}"/>
                  </a:ext>
                </a:extLst>
              </p:cNvPr>
              <p:cNvSpPr/>
              <p:nvPr/>
            </p:nvSpPr>
            <p:spPr>
              <a:xfrm>
                <a:off x="152400" y="1311927"/>
                <a:ext cx="11175953" cy="2029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②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Calcul de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alors la droite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 axe de symétrie pour le triangle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𝑂𝐼𝐽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obtient donc la relation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92A12E5-29B8-4309-A8C9-83A2C3EAE9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311927"/>
                <a:ext cx="11175953" cy="2029145"/>
              </a:xfrm>
              <a:prstGeom prst="rect">
                <a:avLst/>
              </a:prstGeom>
              <a:blipFill>
                <a:blip r:embed="rId4"/>
                <a:stretch>
                  <a:fillRect l="-546" b="-6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8BC4E37-48FC-4A17-9239-3FCD2CAC3845}"/>
                  </a:ext>
                </a:extLst>
              </p:cNvPr>
              <p:cNvSpPr/>
              <p:nvPr/>
            </p:nvSpPr>
            <p:spPr>
              <a:xfrm>
                <a:off x="238125" y="3588100"/>
                <a:ext cx="10610850" cy="2335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En appliquant le théorème de Pythagore au sein du triangle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𝑂𝐻𝑀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on obtient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e>
                          <m:sup>
                            <m: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²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donc 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²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donc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²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Comme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d’où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8BC4E37-48FC-4A17-9239-3FCD2CAC3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" y="3588100"/>
                <a:ext cx="10610850" cy="2335448"/>
              </a:xfrm>
              <a:prstGeom prst="rect">
                <a:avLst/>
              </a:prstGeom>
              <a:blipFill>
                <a:blip r:embed="rId5"/>
                <a:stretch>
                  <a:fillRect l="-5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84540E9F-CFDF-4FF4-8117-18F1B194CFCB}"/>
              </a:ext>
            </a:extLst>
          </p:cNvPr>
          <p:cNvSpPr/>
          <p:nvPr/>
        </p:nvSpPr>
        <p:spPr>
          <a:xfrm>
            <a:off x="8753133" y="6047938"/>
            <a:ext cx="3070264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FF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Exercice résolu 2 page 205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64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s1spe_2019/86080-1">
            <a:extLst>
              <a:ext uri="{FF2B5EF4-FFF2-40B4-BE49-F238E27FC236}">
                <a16:creationId xmlns:a16="http://schemas.microsoft.com/office/drawing/2014/main" id="{8AE42BD3-86EC-47D7-8725-9795BD3D2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17"/>
          <a:stretch/>
        </p:blipFill>
        <p:spPr bwMode="auto">
          <a:xfrm>
            <a:off x="0" y="3098306"/>
            <a:ext cx="12192000" cy="352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s1spe_2019/86080-1">
            <a:extLst>
              <a:ext uri="{FF2B5EF4-FFF2-40B4-BE49-F238E27FC236}">
                <a16:creationId xmlns:a16="http://schemas.microsoft.com/office/drawing/2014/main" id="{7FEFF733-85DC-493B-B149-C68FFAA8C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64"/>
          <a:stretch/>
        </p:blipFill>
        <p:spPr bwMode="auto">
          <a:xfrm>
            <a:off x="-5" y="725157"/>
            <a:ext cx="12192005" cy="223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978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EA2541-B82D-41C6-AD88-FD22288AA5E3}"/>
              </a:ext>
            </a:extLst>
          </p:cNvPr>
          <p:cNvSpPr/>
          <p:nvPr/>
        </p:nvSpPr>
        <p:spPr>
          <a:xfrm>
            <a:off x="1943100" y="2407648"/>
            <a:ext cx="7943850" cy="1566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9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Trigonométrie</a:t>
            </a:r>
            <a:endParaRPr lang="fr-FR" sz="9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5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s1spe_2019/86080-1">
            <a:extLst>
              <a:ext uri="{FF2B5EF4-FFF2-40B4-BE49-F238E27FC236}">
                <a16:creationId xmlns:a16="http://schemas.microsoft.com/office/drawing/2014/main" id="{8AE42BD3-86EC-47D7-8725-9795BD3D2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47" y="0"/>
            <a:ext cx="9595439" cy="45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ms1spe_2019/86081-1">
            <a:extLst>
              <a:ext uri="{FF2B5EF4-FFF2-40B4-BE49-F238E27FC236}">
                <a16:creationId xmlns:a16="http://schemas.microsoft.com/office/drawing/2014/main" id="{69D22602-6FAD-4D5D-A62B-996055A2F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1677"/>
            <a:ext cx="5987067" cy="109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ms1spe_2019/86082-1">
            <a:extLst>
              <a:ext uri="{FF2B5EF4-FFF2-40B4-BE49-F238E27FC236}">
                <a16:creationId xmlns:a16="http://schemas.microsoft.com/office/drawing/2014/main" id="{BE09F52D-21BF-4952-9E13-1487CD4E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31798"/>
            <a:ext cx="6066119" cy="114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8884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FE2283-D4F7-4484-A22E-AF7ADE00658C}"/>
              </a:ext>
            </a:extLst>
          </p:cNvPr>
          <p:cNvSpPr/>
          <p:nvPr/>
        </p:nvSpPr>
        <p:spPr>
          <a:xfrm>
            <a:off x="239207" y="219935"/>
            <a:ext cx="6096000" cy="3994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Angles associés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EADB02-D863-4986-B0A9-CE997236CC14}"/>
              </a:ext>
            </a:extLst>
          </p:cNvPr>
          <p:cNvSpPr/>
          <p:nvPr/>
        </p:nvSpPr>
        <p:spPr>
          <a:xfrm>
            <a:off x="735865" y="629730"/>
            <a:ext cx="7559813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Propriétés – Angles associés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 différentes symétries, on obtient les formules suivantes.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AF222B6-89BE-4AAB-81FD-7EBEB3ED1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835653"/>
              </p:ext>
            </p:extLst>
          </p:nvPr>
        </p:nvGraphicFramePr>
        <p:xfrm>
          <a:off x="1497589" y="1551863"/>
          <a:ext cx="9675236" cy="48799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59986">
                  <a:extLst>
                    <a:ext uri="{9D8B030D-6E8A-4147-A177-3AD203B41FA5}">
                      <a16:colId xmlns:a16="http://schemas.microsoft.com/office/drawing/2014/main" val="3135847880"/>
                    </a:ext>
                  </a:extLst>
                </a:gridCol>
                <a:gridCol w="2822462">
                  <a:extLst>
                    <a:ext uri="{9D8B030D-6E8A-4147-A177-3AD203B41FA5}">
                      <a16:colId xmlns:a16="http://schemas.microsoft.com/office/drawing/2014/main" val="1835296058"/>
                    </a:ext>
                  </a:extLst>
                </a:gridCol>
                <a:gridCol w="2195986">
                  <a:extLst>
                    <a:ext uri="{9D8B030D-6E8A-4147-A177-3AD203B41FA5}">
                      <a16:colId xmlns:a16="http://schemas.microsoft.com/office/drawing/2014/main" val="2459022312"/>
                    </a:ext>
                  </a:extLst>
                </a:gridCol>
                <a:gridCol w="2696802">
                  <a:extLst>
                    <a:ext uri="{9D8B030D-6E8A-4147-A177-3AD203B41FA5}">
                      <a16:colId xmlns:a16="http://schemas.microsoft.com/office/drawing/2014/main" val="3402351222"/>
                    </a:ext>
                  </a:extLst>
                </a:gridCol>
              </a:tblGrid>
              <a:tr h="15723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068015"/>
                  </a:ext>
                </a:extLst>
              </a:tr>
              <a:tr h="1657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0421884"/>
                  </a:ext>
                </a:extLst>
              </a:tr>
              <a:tr h="16502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6190474"/>
                  </a:ext>
                </a:extLst>
              </a:tr>
            </a:tbl>
          </a:graphicData>
        </a:graphic>
      </p:graphicFrame>
      <p:pic>
        <p:nvPicPr>
          <p:cNvPr id="6149" name="Image 11" descr="ms1spe_2019/86071-1">
            <a:extLst>
              <a:ext uri="{FF2B5EF4-FFF2-40B4-BE49-F238E27FC236}">
                <a16:creationId xmlns:a16="http://schemas.microsoft.com/office/drawing/2014/main" id="{944439FE-B202-459C-9AEF-06A610BD4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 t="19038" r="75037" b="60040"/>
          <a:stretch>
            <a:fillRect/>
          </a:stretch>
        </p:blipFill>
        <p:spPr bwMode="auto">
          <a:xfrm>
            <a:off x="1668717" y="1553761"/>
            <a:ext cx="1685252" cy="156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Image 14" descr="ms1spe_2019/86071-1">
            <a:extLst>
              <a:ext uri="{FF2B5EF4-FFF2-40B4-BE49-F238E27FC236}">
                <a16:creationId xmlns:a16="http://schemas.microsoft.com/office/drawing/2014/main" id="{65DD7D7E-889D-418B-B19B-550790D8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" t="45226" r="75551" b="33643"/>
          <a:stretch>
            <a:fillRect/>
          </a:stretch>
        </p:blipFill>
        <p:spPr bwMode="auto">
          <a:xfrm>
            <a:off x="1668717" y="4816524"/>
            <a:ext cx="1612905" cy="157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Image 15" descr="ms1spe_2019/86071-1">
            <a:extLst>
              <a:ext uri="{FF2B5EF4-FFF2-40B4-BE49-F238E27FC236}">
                <a16:creationId xmlns:a16="http://schemas.microsoft.com/office/drawing/2014/main" id="{F607F17E-AAC0-4D7C-AE1B-3FE6A49B9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1" t="44812" r="29250" b="33229"/>
          <a:stretch>
            <a:fillRect/>
          </a:stretch>
        </p:blipFill>
        <p:spPr bwMode="auto">
          <a:xfrm>
            <a:off x="1674099" y="3139523"/>
            <a:ext cx="1674612" cy="163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Image 16" descr="ms1spe_2019/86071-1">
            <a:extLst>
              <a:ext uri="{FF2B5EF4-FFF2-40B4-BE49-F238E27FC236}">
                <a16:creationId xmlns:a16="http://schemas.microsoft.com/office/drawing/2014/main" id="{ACAAB967-449E-4274-87CA-3903B9486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" t="71210" r="74919" b="6940"/>
          <a:stretch>
            <a:fillRect/>
          </a:stretch>
        </p:blipFill>
        <p:spPr bwMode="auto">
          <a:xfrm>
            <a:off x="6513346" y="4790989"/>
            <a:ext cx="1746959" cy="16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Image 17" descr="ms1spe_2019/86071-1">
            <a:extLst>
              <a:ext uri="{FF2B5EF4-FFF2-40B4-BE49-F238E27FC236}">
                <a16:creationId xmlns:a16="http://schemas.microsoft.com/office/drawing/2014/main" id="{D73003AB-6C13-46DA-A900-00739A42D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6" t="71210" r="29712" b="6940"/>
          <a:stretch>
            <a:fillRect/>
          </a:stretch>
        </p:blipFill>
        <p:spPr bwMode="auto">
          <a:xfrm>
            <a:off x="6575053" y="3125720"/>
            <a:ext cx="1623544" cy="16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E1DCE8A-A10F-4880-980E-9B026D3C285F}"/>
                  </a:ext>
                </a:extLst>
              </p:cNvPr>
              <p:cNvSpPr/>
              <p:nvPr/>
            </p:nvSpPr>
            <p:spPr>
              <a:xfrm>
                <a:off x="3652645" y="1762014"/>
                <a:ext cx="248967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fr-FR" sz="2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sz="2000" dirty="0"/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fr-FR" sz="200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E1DCE8A-A10F-4880-980E-9B026D3C2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645" y="1762014"/>
                <a:ext cx="2489677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C647BA6-00E0-4782-B461-6329C59D554D}"/>
                  </a:ext>
                </a:extLst>
              </p:cNvPr>
              <p:cNvSpPr/>
              <p:nvPr/>
            </p:nvSpPr>
            <p:spPr>
              <a:xfrm>
                <a:off x="3542057" y="5079904"/>
                <a:ext cx="271085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fr-FR" sz="200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sz="2000" dirty="0"/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fr-FR" sz="2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C647BA6-00E0-4782-B461-6329C59D5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057" y="5079904"/>
                <a:ext cx="2710851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4CE355D-466D-4E7B-B25F-73830319108D}"/>
                  </a:ext>
                </a:extLst>
              </p:cNvPr>
              <p:cNvSpPr/>
              <p:nvPr/>
            </p:nvSpPr>
            <p:spPr>
              <a:xfrm>
                <a:off x="8445526" y="4725192"/>
                <a:ext cx="2693573" cy="1725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fr-FR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fr-FR" sz="2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sz="2000" dirty="0"/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fr-FR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fr-FR" sz="2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4CE355D-466D-4E7B-B25F-738303191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26" y="4725192"/>
                <a:ext cx="2693573" cy="1725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A5B9C51-4FB4-4464-86AE-7D74EA033C7B}"/>
                  </a:ext>
                </a:extLst>
              </p:cNvPr>
              <p:cNvSpPr/>
              <p:nvPr/>
            </p:nvSpPr>
            <p:spPr>
              <a:xfrm>
                <a:off x="8178589" y="1993993"/>
                <a:ext cx="891270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sz="20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fr-FR" sz="200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A5B9C51-4FB4-4464-86AE-7D74EA033C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589" y="1993993"/>
                <a:ext cx="891270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3A03FE4-D674-4AC2-A19C-91391BC33ECE}"/>
                  </a:ext>
                </a:extLst>
              </p:cNvPr>
              <p:cNvSpPr/>
              <p:nvPr/>
            </p:nvSpPr>
            <p:spPr>
              <a:xfrm>
                <a:off x="3261173" y="3399416"/>
                <a:ext cx="321679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fr-FR" sz="200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sz="2000" dirty="0"/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fr-FR" sz="200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3A03FE4-D674-4AC2-A19C-91391BC33E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173" y="3399416"/>
                <a:ext cx="3216799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1960376-2CDE-41A3-809D-E0DE8A728DB0}"/>
                  </a:ext>
                </a:extLst>
              </p:cNvPr>
              <p:cNvSpPr/>
              <p:nvPr/>
            </p:nvSpPr>
            <p:spPr>
              <a:xfrm>
                <a:off x="8295678" y="3083364"/>
                <a:ext cx="2993271" cy="1725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fr-FR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fr-FR" sz="200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sz="2000" dirty="0"/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fr-FR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fr-FR" sz="2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1960376-2CDE-41A3-809D-E0DE8A728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678" y="3083364"/>
                <a:ext cx="2993271" cy="1725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56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D24DD1-D9C9-4874-A7C0-FE841928FBCB}"/>
              </a:ext>
            </a:extLst>
          </p:cNvPr>
          <p:cNvSpPr/>
          <p:nvPr/>
        </p:nvSpPr>
        <p:spPr>
          <a:xfrm>
            <a:off x="361950" y="192534"/>
            <a:ext cx="6096000" cy="5222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3"/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Fonctions cosinus et sinus 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BDDBDD5-9D05-4830-B9ED-06AA9DB2B0FB}"/>
                  </a:ext>
                </a:extLst>
              </p:cNvPr>
              <p:cNvSpPr/>
              <p:nvPr/>
            </p:nvSpPr>
            <p:spPr>
              <a:xfrm>
                <a:off x="1247774" y="1295399"/>
                <a:ext cx="10048875" cy="399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fonction cosinus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notée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/>
                    </m:func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est la fonction définie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: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⟼</m:t>
                        </m:r>
                        <m:func>
                          <m:func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BDDBDD5-9D05-4830-B9ED-06AA9DB2B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774" y="1295399"/>
                <a:ext cx="10048875" cy="399405"/>
              </a:xfrm>
              <a:prstGeom prst="rect">
                <a:avLst/>
              </a:prstGeom>
              <a:blipFill>
                <a:blip r:embed="rId2"/>
                <a:stretch>
                  <a:fillRect l="-667" t="-1060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18BC0C2-A838-457D-9512-867722DE1EAA}"/>
              </a:ext>
            </a:extLst>
          </p:cNvPr>
          <p:cNvSpPr/>
          <p:nvPr/>
        </p:nvSpPr>
        <p:spPr>
          <a:xfrm>
            <a:off x="1011159" y="815748"/>
            <a:ext cx="4010323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Définitions - Fonction cosinus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4D1368-690E-4120-8C52-F323056127C3}"/>
              </a:ext>
            </a:extLst>
          </p:cNvPr>
          <p:cNvSpPr/>
          <p:nvPr/>
        </p:nvSpPr>
        <p:spPr>
          <a:xfrm>
            <a:off x="1247775" y="1786879"/>
            <a:ext cx="6498220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 tableau de valeurs de la fonction cosinus est :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 descr="ms1spe_2019/86072-1">
            <a:extLst>
              <a:ext uri="{FF2B5EF4-FFF2-40B4-BE49-F238E27FC236}">
                <a16:creationId xmlns:a16="http://schemas.microsoft.com/office/drawing/2014/main" id="{070829EC-0FA1-4DF1-9128-7E787A1638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39786" r="52928" b="35852"/>
          <a:stretch/>
        </p:blipFill>
        <p:spPr bwMode="auto">
          <a:xfrm>
            <a:off x="3964817" y="2278359"/>
            <a:ext cx="4948166" cy="1663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AC25019-0DCF-4640-8C8F-8CB18D376840}"/>
                  </a:ext>
                </a:extLst>
              </p:cNvPr>
              <p:cNvSpPr/>
              <p:nvPr/>
            </p:nvSpPr>
            <p:spPr>
              <a:xfrm>
                <a:off x="1247774" y="4082747"/>
                <a:ext cx="7038975" cy="399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Un tableau de variation de la fonction cosinus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]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;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AC25019-0DCF-4640-8C8F-8CB18D376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774" y="4082747"/>
                <a:ext cx="7038975" cy="399405"/>
              </a:xfrm>
              <a:prstGeom prst="rect">
                <a:avLst/>
              </a:prstGeom>
              <a:blipFill>
                <a:blip r:embed="rId4"/>
                <a:stretch>
                  <a:fillRect l="-953" t="-12308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 descr="ms1spe_2019/86072-1">
            <a:extLst>
              <a:ext uri="{FF2B5EF4-FFF2-40B4-BE49-F238E27FC236}">
                <a16:creationId xmlns:a16="http://schemas.microsoft.com/office/drawing/2014/main" id="{965E15B3-8C6F-430D-A393-713C39DC3B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4" t="41022" r="6027" b="36964"/>
          <a:stretch/>
        </p:blipFill>
        <p:spPr bwMode="auto">
          <a:xfrm>
            <a:off x="438340" y="4774252"/>
            <a:ext cx="5696711" cy="18043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 descr="ms1spe_2019/86072-1">
            <a:extLst>
              <a:ext uri="{FF2B5EF4-FFF2-40B4-BE49-F238E27FC236}">
                <a16:creationId xmlns:a16="http://schemas.microsoft.com/office/drawing/2014/main" id="{C35B9537-30ED-4E04-82A6-0FCF87BC24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2" t="67111" r="29747" b="6297"/>
          <a:stretch/>
        </p:blipFill>
        <p:spPr bwMode="auto">
          <a:xfrm>
            <a:off x="6272211" y="4568104"/>
            <a:ext cx="5774796" cy="2197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FCFAE1-075A-466B-8E29-E6B0A77CDFA8}"/>
              </a:ext>
            </a:extLst>
          </p:cNvPr>
          <p:cNvSpPr/>
          <p:nvPr/>
        </p:nvSpPr>
        <p:spPr>
          <a:xfrm>
            <a:off x="4641092" y="3102736"/>
            <a:ext cx="4271892" cy="830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016920-0884-466C-B4C5-99F168B79343}"/>
              </a:ext>
            </a:extLst>
          </p:cNvPr>
          <p:cNvSpPr/>
          <p:nvPr/>
        </p:nvSpPr>
        <p:spPr>
          <a:xfrm>
            <a:off x="1419225" y="5774614"/>
            <a:ext cx="4565015" cy="702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44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 animBg="1"/>
      <p:bldP spid="11" grpId="1" animBg="1"/>
      <p:bldP spid="12" grpId="0" animBg="1"/>
      <p:bldP spid="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2AD1A7-D649-4695-B9A6-77F9ABC5B7D3}"/>
              </a:ext>
            </a:extLst>
          </p:cNvPr>
          <p:cNvSpPr/>
          <p:nvPr/>
        </p:nvSpPr>
        <p:spPr>
          <a:xfrm>
            <a:off x="317100" y="317745"/>
            <a:ext cx="6096000" cy="3994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Définitions - Fonction sinus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DDF163-45DD-41A3-BC94-123088B2EA50}"/>
              </a:ext>
            </a:extLst>
          </p:cNvPr>
          <p:cNvSpPr/>
          <p:nvPr/>
        </p:nvSpPr>
        <p:spPr>
          <a:xfrm>
            <a:off x="714374" y="1245701"/>
            <a:ext cx="5301451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 tableau de valeurs de la fonction sinus est :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335157F-5AA1-4707-AC24-FA3DA1923F16}"/>
                  </a:ext>
                </a:extLst>
              </p:cNvPr>
              <p:cNvSpPr/>
              <p:nvPr/>
            </p:nvSpPr>
            <p:spPr>
              <a:xfrm>
                <a:off x="714375" y="793418"/>
                <a:ext cx="888682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SzPct val="115000"/>
                  <a:buFont typeface="Arial" panose="020B0604020202020204" pitchFamily="34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fonction sinus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notée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/>
                    </m:func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est la fonction définie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: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⟼</m:t>
                        </m:r>
                        <m:func>
                          <m:func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335157F-5AA1-4707-AC24-FA3DA1923F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793418"/>
                <a:ext cx="8886825" cy="400110"/>
              </a:xfrm>
              <a:prstGeom prst="rect">
                <a:avLst/>
              </a:prstGeom>
              <a:blipFill>
                <a:blip r:embed="rId2"/>
                <a:stretch>
                  <a:fillRect l="-823" t="-15152" b="-27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 descr="ms1spe_2019/86073-1">
            <a:extLst>
              <a:ext uri="{FF2B5EF4-FFF2-40B4-BE49-F238E27FC236}">
                <a16:creationId xmlns:a16="http://schemas.microsoft.com/office/drawing/2014/main" id="{63D19363-EA5F-4BBA-804B-AF9F3934D6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" t="21102" r="50890" b="55557"/>
          <a:stretch/>
        </p:blipFill>
        <p:spPr bwMode="auto">
          <a:xfrm>
            <a:off x="3773699" y="1698093"/>
            <a:ext cx="5278801" cy="17827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13D23F0-7CA3-4490-B301-43C7BAB619D4}"/>
                  </a:ext>
                </a:extLst>
              </p:cNvPr>
              <p:cNvSpPr/>
              <p:nvPr/>
            </p:nvSpPr>
            <p:spPr>
              <a:xfrm>
                <a:off x="714374" y="3648870"/>
                <a:ext cx="7639050" cy="399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Un tableau de variation de la fonction cosinus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]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;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13D23F0-7CA3-4490-B301-43C7BAB61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4" y="3648870"/>
                <a:ext cx="7639050" cy="399405"/>
              </a:xfrm>
              <a:prstGeom prst="rect">
                <a:avLst/>
              </a:prstGeom>
              <a:blipFill>
                <a:blip r:embed="rId4"/>
                <a:stretch>
                  <a:fillRect l="-878" t="-12308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 descr="ms1spe_2019/86073-1">
            <a:extLst>
              <a:ext uri="{FF2B5EF4-FFF2-40B4-BE49-F238E27FC236}">
                <a16:creationId xmlns:a16="http://schemas.microsoft.com/office/drawing/2014/main" id="{71FE67AF-2570-44FC-9F1C-EBEF056661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1" t="24855" r="4655" b="54500"/>
          <a:stretch/>
        </p:blipFill>
        <p:spPr bwMode="auto">
          <a:xfrm>
            <a:off x="1053001" y="4271506"/>
            <a:ext cx="5042999" cy="1576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ms1spe_2019/86073-1">
            <a:extLst>
              <a:ext uri="{FF2B5EF4-FFF2-40B4-BE49-F238E27FC236}">
                <a16:creationId xmlns:a16="http://schemas.microsoft.com/office/drawing/2014/main" id="{E8AFA2F9-4754-462B-B4B3-7C458691C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2" t="49951" r="27765" b="24834"/>
          <a:stretch/>
        </p:blipFill>
        <p:spPr bwMode="auto">
          <a:xfrm>
            <a:off x="7087675" y="4097217"/>
            <a:ext cx="5027049" cy="1925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6DFFA5-392C-46F2-862F-F72291B5C84D}"/>
              </a:ext>
            </a:extLst>
          </p:cNvPr>
          <p:cNvSpPr/>
          <p:nvPr/>
        </p:nvSpPr>
        <p:spPr>
          <a:xfrm>
            <a:off x="4533900" y="2613108"/>
            <a:ext cx="4448176" cy="830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59DC09-A870-4055-983A-9B0DA8FDDD0F}"/>
              </a:ext>
            </a:extLst>
          </p:cNvPr>
          <p:cNvSpPr/>
          <p:nvPr/>
        </p:nvSpPr>
        <p:spPr>
          <a:xfrm>
            <a:off x="1910396" y="5103864"/>
            <a:ext cx="4105430" cy="686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88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 animBg="1"/>
      <p:bldP spid="9" grpId="1" animBg="1"/>
      <p:bldP spid="10" grpId="0" animBg="1"/>
      <p:bldP spid="1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D1EF9D-45DB-4A98-89A2-315A3E2D32FE}"/>
              </a:ext>
            </a:extLst>
          </p:cNvPr>
          <p:cNvSpPr/>
          <p:nvPr/>
        </p:nvSpPr>
        <p:spPr>
          <a:xfrm>
            <a:off x="838200" y="104057"/>
            <a:ext cx="9601200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Remarque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fonctions 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sinus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cosinus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sont des fonctions trigonométriques.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fonctions trigonométriques servent à modéliser des phénomènes dits 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périodiques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FA68BAB-4328-4EBC-9FF0-F8D2C9E1F24A}"/>
                  </a:ext>
                </a:extLst>
              </p:cNvPr>
              <p:cNvSpPr/>
              <p:nvPr/>
            </p:nvSpPr>
            <p:spPr>
              <a:xfrm>
                <a:off x="495299" y="5006196"/>
                <a:ext cx="11125201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– Périodicité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Les fonctions sinus et cosinus sont des fonctions périodiques de période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dites « 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périodiques »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+2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𝑒𝑡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</m:t>
                      </m:r>
                      <m:func>
                        <m:func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+2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FA68BAB-4328-4EBC-9FF0-F8D2C9E1F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9" y="5006196"/>
                <a:ext cx="11125201" cy="1477328"/>
              </a:xfrm>
              <a:prstGeom prst="rect">
                <a:avLst/>
              </a:prstGeom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8FA8CA-7DE7-4CB1-9796-A61D69E12466}"/>
                  </a:ext>
                </a:extLst>
              </p:cNvPr>
              <p:cNvSpPr/>
              <p:nvPr/>
            </p:nvSpPr>
            <p:spPr>
              <a:xfrm>
                <a:off x="838198" y="3409982"/>
                <a:ext cx="9010650" cy="1421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Démonstrations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 périmètre du cercle trigonométrique est égal 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donc, par enroulement de la droite des réels, les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sont confondus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8FA8CA-7DE7-4CB1-9796-A61D69E12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3409982"/>
                <a:ext cx="9010650" cy="1421992"/>
              </a:xfrm>
              <a:prstGeom prst="rect">
                <a:avLst/>
              </a:prstGeom>
              <a:blipFill>
                <a:blip r:embed="rId3"/>
                <a:stretch>
                  <a:fillRect l="-676" b="-64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F75B57B-7F06-482E-A757-EB84724F1382}"/>
                  </a:ext>
                </a:extLst>
              </p:cNvPr>
              <p:cNvSpPr/>
              <p:nvPr/>
            </p:nvSpPr>
            <p:spPr>
              <a:xfrm>
                <a:off x="495299" y="1813768"/>
                <a:ext cx="10858501" cy="1421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– Superposition de points-images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un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;</m:t>
                        </m:r>
                        <m:func>
                          <m:func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un point du cercle trigonométrique,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alors les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;</m:t>
                        </m:r>
                        <m:func>
                          <m:func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+2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e>
                            </m:d>
                          </m:e>
                        </m:func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;</m:t>
                        </m:r>
                        <m:func>
                          <m:func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+2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sont confondus.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F75B57B-7F06-482E-A757-EB84724F1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9" y="1813768"/>
                <a:ext cx="10858501" cy="1421992"/>
              </a:xfrm>
              <a:prstGeom prst="rect">
                <a:avLst/>
              </a:prstGeom>
              <a:blipFill>
                <a:blip r:embed="rId4"/>
                <a:stretch>
                  <a:fillRect l="-561" b="-68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29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A59AA5-9317-4C55-9C37-DF383C398397}"/>
              </a:ext>
            </a:extLst>
          </p:cNvPr>
          <p:cNvSpPr/>
          <p:nvPr/>
        </p:nvSpPr>
        <p:spPr>
          <a:xfrm>
            <a:off x="533401" y="587762"/>
            <a:ext cx="10887074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Propriété - Parité des fonctions cosinus et sinus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723BDC8-DC26-42D7-8385-1606E295C266}"/>
                  </a:ext>
                </a:extLst>
              </p:cNvPr>
              <p:cNvSpPr/>
              <p:nvPr/>
            </p:nvSpPr>
            <p:spPr>
              <a:xfrm>
                <a:off x="533401" y="3799743"/>
                <a:ext cx="7610474" cy="1799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Les courbes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func>
                          <m:func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/>
                        </m:func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func>
                          <m:func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/>
                        </m:func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sont « décalées » 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En effet,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unc>
                          <m:func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et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⁡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723BDC8-DC26-42D7-8385-1606E295C2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3799743"/>
                <a:ext cx="7610474" cy="1799852"/>
              </a:xfrm>
              <a:prstGeom prst="rect">
                <a:avLst/>
              </a:prstGeom>
              <a:blipFill>
                <a:blip r:embed="rId2"/>
                <a:stretch>
                  <a:fillRect l="-881" b="-6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AFA9442-C6D4-4BAA-9C7A-F3B706C219D0}"/>
              </a:ext>
            </a:extLst>
          </p:cNvPr>
          <p:cNvSpPr/>
          <p:nvPr/>
        </p:nvSpPr>
        <p:spPr>
          <a:xfrm>
            <a:off x="8484799" y="5930673"/>
            <a:ext cx="3070263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FF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Exercice résolu 4 page 207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51C85DE-236E-4DEB-96AB-92DAFB222C01}"/>
                  </a:ext>
                </a:extLst>
              </p:cNvPr>
              <p:cNvSpPr/>
              <p:nvPr/>
            </p:nvSpPr>
            <p:spPr>
              <a:xfrm>
                <a:off x="1040606" y="1123343"/>
                <a:ext cx="10110787" cy="2345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un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Alors :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fonction sinus est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impaire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Sa courbe représentative est alors symétrique par rapport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à l'origine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du repère.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fonction cosinus est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paire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Sa courbe représentative est alors symétrique par rapport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à l'axe des ordonnées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du repère.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51C85DE-236E-4DEB-96AB-92DAFB222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606" y="1123343"/>
                <a:ext cx="10110787" cy="2345322"/>
              </a:xfrm>
              <a:prstGeom prst="rect">
                <a:avLst/>
              </a:prstGeom>
              <a:blipFill>
                <a:blip r:embed="rId3"/>
                <a:stretch>
                  <a:fillRect l="-663" b="-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411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s1spe_2019/86092-1">
            <a:extLst>
              <a:ext uri="{FF2B5EF4-FFF2-40B4-BE49-F238E27FC236}">
                <a16:creationId xmlns:a16="http://schemas.microsoft.com/office/drawing/2014/main" id="{311B59A7-B0BC-4828-888F-B0CD7F2E0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6"/>
          <a:stretch/>
        </p:blipFill>
        <p:spPr bwMode="auto">
          <a:xfrm>
            <a:off x="0" y="514349"/>
            <a:ext cx="12192000" cy="570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24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s1spe_2019/86092-1">
            <a:extLst>
              <a:ext uri="{FF2B5EF4-FFF2-40B4-BE49-F238E27FC236}">
                <a16:creationId xmlns:a16="http://schemas.microsoft.com/office/drawing/2014/main" id="{311B59A7-B0BC-4828-888F-B0CD7F2E0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6"/>
          <a:stretch/>
        </p:blipFill>
        <p:spPr bwMode="auto">
          <a:xfrm>
            <a:off x="2214562" y="0"/>
            <a:ext cx="7762875" cy="363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s1spe_2019/86092-1">
            <a:extLst>
              <a:ext uri="{FF2B5EF4-FFF2-40B4-BE49-F238E27FC236}">
                <a16:creationId xmlns:a16="http://schemas.microsoft.com/office/drawing/2014/main" id="{D6DA1776-0B23-4653-B9ED-1A875A26D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35"/>
          <a:stretch/>
        </p:blipFill>
        <p:spPr bwMode="auto">
          <a:xfrm>
            <a:off x="2195513" y="3630258"/>
            <a:ext cx="7800975" cy="322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694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s1spe_2019/86093-1">
            <a:extLst>
              <a:ext uri="{FF2B5EF4-FFF2-40B4-BE49-F238E27FC236}">
                <a16:creationId xmlns:a16="http://schemas.microsoft.com/office/drawing/2014/main" id="{C6EAB4DA-81BE-43F5-8729-716D38B64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982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s1spe_2019/86094-1">
            <a:extLst>
              <a:ext uri="{FF2B5EF4-FFF2-40B4-BE49-F238E27FC236}">
                <a16:creationId xmlns:a16="http://schemas.microsoft.com/office/drawing/2014/main" id="{C84099FC-A866-460D-AE56-7A87622EC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270" y="3000376"/>
            <a:ext cx="8001730" cy="38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766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s1spe_2019/86095-1">
            <a:extLst>
              <a:ext uri="{FF2B5EF4-FFF2-40B4-BE49-F238E27FC236}">
                <a16:creationId xmlns:a16="http://schemas.microsoft.com/office/drawing/2014/main" id="{30D7EADB-397A-4773-9C81-95CD20B9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2899" cy="327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s1spe_2019/86096-1">
            <a:extLst>
              <a:ext uri="{FF2B5EF4-FFF2-40B4-BE49-F238E27FC236}">
                <a16:creationId xmlns:a16="http://schemas.microsoft.com/office/drawing/2014/main" id="{54A76BC2-BF88-463A-BE70-3D56EBE1D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524" y="3365500"/>
            <a:ext cx="8315476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605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EA2541-B82D-41C6-AD88-FD22288AA5E3}"/>
              </a:ext>
            </a:extLst>
          </p:cNvPr>
          <p:cNvSpPr/>
          <p:nvPr/>
        </p:nvSpPr>
        <p:spPr>
          <a:xfrm>
            <a:off x="2124075" y="121648"/>
            <a:ext cx="7943850" cy="110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6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Trigonométrie</a:t>
            </a:r>
            <a:endParaRPr lang="fr-FR" sz="6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CCBF27-06D5-4750-90BB-7E5DEDDB0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380413"/>
            <a:ext cx="9839325" cy="30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+mn-lt"/>
                <a:cs typeface="Times New Roman" panose="02020603050405020304" pitchFamily="18" charset="0"/>
              </a:rPr>
              <a:t>L'arithmétique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 sert à  compter  et à mesurer des 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+mn-lt"/>
                <a:cs typeface="Times New Roman" panose="02020603050405020304" pitchFamily="18" charset="0"/>
              </a:rPr>
              <a:t>longueurs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.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+mn-lt"/>
                <a:cs typeface="Times New Roman" panose="02020603050405020304" pitchFamily="18" charset="0"/>
              </a:rPr>
              <a:t>L'algèbre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 est un outil facilitant  la résolution  des 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+mn-lt"/>
                <a:cs typeface="Times New Roman" panose="02020603050405020304" pitchFamily="18" charset="0"/>
              </a:rPr>
              <a:t>équations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.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+mn-lt"/>
                <a:cs typeface="Times New Roman" panose="02020603050405020304" pitchFamily="18" charset="0"/>
              </a:rPr>
              <a:t>La géométrie  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étudie  la propriété  des objets  dans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+mn-lt"/>
                <a:cs typeface="Times New Roman" panose="02020603050405020304" pitchFamily="18" charset="0"/>
              </a:rPr>
              <a:t> l'espace.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+mn-lt"/>
                <a:cs typeface="Times New Roman" panose="02020603050405020304" pitchFamily="18" charset="0"/>
              </a:rPr>
              <a:t>L'analyse 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(dérivées et intégrales) s'intéresse aux 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+mn-lt"/>
                <a:cs typeface="Times New Roman" panose="02020603050405020304" pitchFamily="18" charset="0"/>
              </a:rPr>
              <a:t>mouvements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3DA1FA-10C9-4D9E-8CB4-679F5181E6C8}"/>
              </a:ext>
            </a:extLst>
          </p:cNvPr>
          <p:cNvSpPr/>
          <p:nvPr/>
        </p:nvSpPr>
        <p:spPr>
          <a:xfrm>
            <a:off x="1620832" y="4582787"/>
            <a:ext cx="8950335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La trigonométrie </a:t>
            </a:r>
            <a:r>
              <a:rPr lang="fr-FR" altLang="fr-FR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est un procédé  de calcul relatif aux </a:t>
            </a:r>
            <a:r>
              <a:rPr lang="fr-FR" altLang="fr-FR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angles</a:t>
            </a:r>
            <a:r>
              <a:rPr lang="fr-FR" altLang="fr-FR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kumimoji="0" lang="fr-FR" altLang="fr-F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8877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FC5CF66-92B9-4F7F-B47C-CCBEBC9A2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54" y="168641"/>
            <a:ext cx="11496675" cy="481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Les Anciens utilisaient la formule du </a:t>
            </a:r>
            <a:r>
              <a:rPr kumimoji="0" lang="fr-FR" altLang="fr-FR" b="0" i="0" u="sng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  <a:hlinkClick r:id="rId2"/>
              </a:rPr>
              <a:t>triangle de Pythagore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 pour résoudre des problèmes sur les triangles.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Cela est devenu bien vite insuffisant.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On en est venu à faire des tables qui associaient un angle du </a:t>
            </a:r>
            <a:r>
              <a:rPr kumimoji="0" lang="fr-FR" altLang="fr-FR" b="0" i="0" u="sng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  <a:hlinkClick r:id="rId3"/>
              </a:rPr>
              <a:t>triangle rectangle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 à la longueur de ses côtés.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Ces mesures ont été baptisées 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sinus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 pour le côté opposé, 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cosinus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 pour le 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cô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té à 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cô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té et 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tangente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 pour le rapport entre les deux.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BC8533-6D21-4FB9-9190-2FB2FDE36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104" y="1055283"/>
            <a:ext cx="2911092" cy="200423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EF39DF1-FFBF-4867-8E07-83080B9C4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0528" y="4238519"/>
            <a:ext cx="3141471" cy="263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98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FC5CF66-92B9-4F7F-B47C-CCBEBC9A2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694821"/>
            <a:ext cx="8401050" cy="212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 Pour s'y retrouver et disposer d'une référence commune, les mathématiciens ont normalisé le "</a:t>
            </a:r>
            <a:r>
              <a:rPr kumimoji="0" lang="fr-FR" altLang="fr-FR" b="0" i="0" u="sng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  <a:hlinkClick r:id="rId2"/>
              </a:rPr>
              <a:t>terrain de jeu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" en disant que tous les triangles rectangles considérés seront posés sur un 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cercle de rayon unité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Le point M, qui se déplace sur la 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circonférence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 du cercle, devient le centre d'intérêt.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201CC6-3C9D-4BEC-ACD8-E2C01F5E4BAF}"/>
              </a:ext>
            </a:extLst>
          </p:cNvPr>
          <p:cNvSpPr/>
          <p:nvPr/>
        </p:nvSpPr>
        <p:spPr>
          <a:xfrm>
            <a:off x="885825" y="4244045"/>
            <a:ext cx="10277475" cy="170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La </a:t>
            </a:r>
            <a:r>
              <a:rPr kumimoji="0" lang="fr-FR" altLang="fr-FR" b="0" i="0" u="sng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  <a:hlinkClick r:id="rId3"/>
              </a:rPr>
              <a:t>trigonométrie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 ce n'est pas plus que cela, au départ.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L'outil c'est révélé si puissant que cette branche des </a:t>
            </a:r>
            <a:r>
              <a:rPr kumimoji="0" lang="fr-FR" altLang="fr-FR" b="0" i="0" u="sng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  <a:hlinkClick r:id="rId4"/>
              </a:rPr>
              <a:t>mathématiques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 s'est considérablement développée au service de nombreux domaines, comme </a:t>
            </a:r>
            <a:r>
              <a:rPr kumimoji="0" lang="fr-FR" altLang="fr-FR" b="0" i="0" u="sng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  <a:hlinkClick r:id="rId5"/>
              </a:rPr>
              <a:t>l'astronomie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, le </a:t>
            </a:r>
            <a:r>
              <a:rPr kumimoji="0" lang="fr-FR" altLang="fr-FR" b="0" i="0" u="sng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  <a:hlinkClick r:id="rId6"/>
              </a:rPr>
              <a:t>calcul des images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, </a:t>
            </a:r>
            <a:r>
              <a:rPr kumimoji="0" lang="fr-FR" altLang="fr-FR" b="0" i="0" u="sng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  <a:hlinkClick r:id="rId7"/>
              </a:rPr>
              <a:t>l'électronique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5CFE16-2E56-4504-A040-21878CBF31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7032" y="1187436"/>
            <a:ext cx="3434967" cy="321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43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D9B2101-D037-4E8F-9FA6-A8DF141D6F81}"/>
                  </a:ext>
                </a:extLst>
              </p:cNvPr>
              <p:cNvSpPr/>
              <p:nvPr/>
            </p:nvSpPr>
            <p:spPr>
              <a:xfrm>
                <a:off x="1757362" y="178791"/>
                <a:ext cx="8677275" cy="1584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Trigonométrie : le cours !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Dans tout le chapitre on se place dans un repère orthonormé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; 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,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𝐽</m:t>
                        </m:r>
                      </m:e>
                    </m:d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droite numérique peut être également appelé droite des réels.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D9B2101-D037-4E8F-9FA6-A8DF141D6F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362" y="178791"/>
                <a:ext cx="8677275" cy="1584986"/>
              </a:xfrm>
              <a:prstGeom prst="rect">
                <a:avLst/>
              </a:prstGeom>
              <a:blipFill>
                <a:blip r:embed="rId2"/>
                <a:stretch>
                  <a:fillRect l="-702" t="-5385" b="-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 descr="ms1spe_2019/86064-1">
            <a:extLst>
              <a:ext uri="{FF2B5EF4-FFF2-40B4-BE49-F238E27FC236}">
                <a16:creationId xmlns:a16="http://schemas.microsoft.com/office/drawing/2014/main" id="{38F23815-4A7B-4638-A73D-DEB2487906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3" t="24920" r="3022" b="2875"/>
          <a:stretch/>
        </p:blipFill>
        <p:spPr bwMode="auto">
          <a:xfrm>
            <a:off x="8996362" y="3078026"/>
            <a:ext cx="2601596" cy="25675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25A787-3DEA-498E-833F-9BFB3ADAF613}"/>
              </a:ext>
            </a:extLst>
          </p:cNvPr>
          <p:cNvSpPr/>
          <p:nvPr/>
        </p:nvSpPr>
        <p:spPr>
          <a:xfrm>
            <a:off x="260667" y="2092230"/>
            <a:ext cx="8026083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romanUcPeriod"/>
            </a:pP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Repérage sur le cercle trigonométrique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E083D18-3201-432F-B69D-5E74DC919FBE}"/>
                  </a:ext>
                </a:extLst>
              </p:cNvPr>
              <p:cNvSpPr/>
              <p:nvPr/>
            </p:nvSpPr>
            <p:spPr>
              <a:xfrm>
                <a:off x="594042" y="5557112"/>
                <a:ext cx="9001125" cy="728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 périmètre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du cercle trigonométrique est égal à 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×1=2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E083D18-3201-432F-B69D-5E74DC919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42" y="5557112"/>
                <a:ext cx="9001125" cy="728726"/>
              </a:xfrm>
              <a:prstGeom prst="rect">
                <a:avLst/>
              </a:prstGeom>
              <a:blipFill>
                <a:blip r:embed="rId4"/>
                <a:stretch>
                  <a:fillRect l="-677" t="-5042" b="-151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48392F8-CFFA-45D3-86AF-0E55B744BA3E}"/>
              </a:ext>
            </a:extLst>
          </p:cNvPr>
          <p:cNvSpPr/>
          <p:nvPr/>
        </p:nvSpPr>
        <p:spPr>
          <a:xfrm>
            <a:off x="594042" y="3087837"/>
            <a:ext cx="6096000" cy="960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Définition - Cercle trigonométrique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appelle 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cercle trigonométrique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92E24EF-E330-4CAC-9C9F-60B68D3A4CB5}"/>
                  </a:ext>
                </a:extLst>
              </p:cNvPr>
              <p:cNvSpPr/>
              <p:nvPr/>
            </p:nvSpPr>
            <p:spPr>
              <a:xfrm>
                <a:off x="1028700" y="4161728"/>
                <a:ext cx="73723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 cercle </a:t>
                </a:r>
                <a:r>
                  <a:rPr lang="fr-FR" sz="2000" dirty="0">
                    <a:solidFill>
                      <a:srgbClr val="000000"/>
                    </a:solidFill>
                    <a:latin typeface="Atalante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 centre l'origine O du repère et de rayon 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𝑂𝐼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92E24EF-E330-4CAC-9C9F-60B68D3A4C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161728"/>
                <a:ext cx="7372350" cy="400110"/>
              </a:xfrm>
              <a:prstGeom prst="rect">
                <a:avLst/>
              </a:prstGeom>
              <a:blipFill>
                <a:blip r:embed="rId5"/>
                <a:stretch>
                  <a:fillRect l="-910" t="-10769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775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s1spe_2019/86065-1">
            <a:extLst>
              <a:ext uri="{FF2B5EF4-FFF2-40B4-BE49-F238E27FC236}">
                <a16:creationId xmlns:a16="http://schemas.microsoft.com/office/drawing/2014/main" id="{91BA946B-7406-42F8-9EC1-AD2B162332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1" t="67647" r="5105" b="4779"/>
          <a:stretch/>
        </p:blipFill>
        <p:spPr bwMode="auto">
          <a:xfrm>
            <a:off x="9923481" y="3948504"/>
            <a:ext cx="1877994" cy="15825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FCE6E2-CD27-429C-8A03-E532F806C0F7}"/>
              </a:ext>
            </a:extLst>
          </p:cNvPr>
          <p:cNvSpPr/>
          <p:nvPr/>
        </p:nvSpPr>
        <p:spPr>
          <a:xfrm>
            <a:off x="390525" y="498214"/>
            <a:ext cx="10401300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Propriété - Orientation sur le cercle trigonométrique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lvl="1">
              <a:lnSpc>
                <a:spcPct val="150000"/>
              </a:lnSpc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choisit une orientation sur le 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cercle trigonométrique </a:t>
            </a:r>
            <a:r>
              <a:rPr lang="fr-FR" sz="2000" b="1" dirty="0">
                <a:solidFill>
                  <a:srgbClr val="000000"/>
                </a:solidFill>
                <a:latin typeface="Atalante" pitchFamily="2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</a:p>
          <a:p>
            <a:pPr marL="800100" lvl="1" indent="-342900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 sens 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direct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(ou positif ou encore 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trigonométrique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est contraire au sens de rotation des aiguilles d'une montre ; </a:t>
            </a:r>
          </a:p>
          <a:p>
            <a:pPr marL="800100" lvl="1" indent="-342900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 sens 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indirect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(ou négatif) est le sens de rotation des aiguilles d'une montre.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C4E899-6C78-4FD3-957C-A78D0B18C416}"/>
              </a:ext>
            </a:extLst>
          </p:cNvPr>
          <p:cNvSpPr/>
          <p:nvPr/>
        </p:nvSpPr>
        <p:spPr>
          <a:xfrm>
            <a:off x="390525" y="3461297"/>
            <a:ext cx="9229725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5381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Exemple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 panneau de signalisation ci-contre sert à indiquer le sens de parcours à prendre lors de l'abord d'un carrefour giratoire.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 sens utilisé est le sens trigonométrique.</a:t>
            </a:r>
          </a:p>
        </p:txBody>
      </p:sp>
    </p:spTree>
    <p:extLst>
      <p:ext uri="{BB962C8B-B14F-4D97-AF65-F5344CB8AC3E}">
        <p14:creationId xmlns:p14="http://schemas.microsoft.com/office/powerpoint/2010/main" val="391575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1spe_2019/86066-1">
            <a:extLst>
              <a:ext uri="{FF2B5EF4-FFF2-40B4-BE49-F238E27FC236}">
                <a16:creationId xmlns:a16="http://schemas.microsoft.com/office/drawing/2014/main" id="{433F444A-0450-4C21-BEF6-D77F53F072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1" t="1341" b="37407"/>
          <a:stretch/>
        </p:blipFill>
        <p:spPr bwMode="auto">
          <a:xfrm>
            <a:off x="9058275" y="287631"/>
            <a:ext cx="3133725" cy="62827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EEB86E7-5DC3-41B9-BF81-D8601C066CD8}"/>
                  </a:ext>
                </a:extLst>
              </p:cNvPr>
              <p:cNvSpPr/>
              <p:nvPr/>
            </p:nvSpPr>
            <p:spPr>
              <a:xfrm>
                <a:off x="257175" y="1359626"/>
                <a:ext cx="8801100" cy="3268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Repérage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repérer un point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𝑴</m:t>
                    </m:r>
                  </m:oMath>
                </a14:m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du cercle trigonométrique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on « enroule » autour du cercle un axe vertical orienté vers le haut, gradué, d'origine le point I.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peut alors associer un réel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à ce point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étant l'abscisse d'un point de l'axe qui vient se superposer au point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dit alors que ce point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le point-image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sur le cercle trigonométrique, ce que l'on peut noter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EEB86E7-5DC3-41B9-BF81-D8601C066C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1359626"/>
                <a:ext cx="8801100" cy="3268652"/>
              </a:xfrm>
              <a:prstGeom prst="rect">
                <a:avLst/>
              </a:prstGeom>
              <a:blipFill>
                <a:blip r:embed="rId3"/>
                <a:stretch>
                  <a:fillRect l="-693" r="-762" b="-24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9B874D04-19D9-490E-9DC2-2F0C79C2C150}"/>
              </a:ext>
            </a:extLst>
          </p:cNvPr>
          <p:cNvSpPr txBox="1"/>
          <p:nvPr/>
        </p:nvSpPr>
        <p:spPr>
          <a:xfrm>
            <a:off x="11449050" y="3333750"/>
            <a:ext cx="74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69426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1spe_2019/86066-1">
            <a:extLst>
              <a:ext uri="{FF2B5EF4-FFF2-40B4-BE49-F238E27FC236}">
                <a16:creationId xmlns:a16="http://schemas.microsoft.com/office/drawing/2014/main" id="{433F444A-0450-4C21-BEF6-D77F53F072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1" t="1341" b="37407"/>
          <a:stretch/>
        </p:blipFill>
        <p:spPr bwMode="auto">
          <a:xfrm>
            <a:off x="9058275" y="287631"/>
            <a:ext cx="3133725" cy="62827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EEB86E7-5DC3-41B9-BF81-D8601C066CD8}"/>
                  </a:ext>
                </a:extLst>
              </p:cNvPr>
              <p:cNvSpPr/>
              <p:nvPr/>
            </p:nvSpPr>
            <p:spPr>
              <a:xfrm>
                <a:off x="142875" y="0"/>
                <a:ext cx="7200900" cy="2633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6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Repérage </a:t>
                </a:r>
                <a:endParaRPr lang="fr-FR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</a:t>
                </a:r>
                <a:r>
                  <a:rPr lang="fr-FR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repérer un point </a:t>
                </a:r>
                <a14:m>
                  <m:oMath xmlns:m="http://schemas.openxmlformats.org/officeDocument/2006/math">
                    <m:r>
                      <a:rPr lang="fr-FR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𝑴</m:t>
                    </m:r>
                  </m:oMath>
                </a14:m>
                <a:r>
                  <a:rPr lang="fr-FR" sz="1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du cercle trigonométrique</a:t>
                </a:r>
                <a:r>
                  <a:rPr lang="fr-F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on « enroule » autour du cercle un axe vertical orienté vers le haut, gradué, d'origine le point I.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peut alors associer un réel 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à ce point 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fr-F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étant l'abscisse d'un point de l'axe qui vient se superposer au point 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fr-F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dit alors que ce point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fr-F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le point-image de 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sur le cercle trigonométrique, ce que l'on peut noter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fr-F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fr-FR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EEB86E7-5DC3-41B9-BF81-D8601C066C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5" y="0"/>
                <a:ext cx="7200900" cy="2633413"/>
              </a:xfrm>
              <a:prstGeom prst="rect">
                <a:avLst/>
              </a:prstGeom>
              <a:blipFill>
                <a:blip r:embed="rId3"/>
                <a:stretch>
                  <a:fillRect l="-423" r="-169" b="-20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F2D08E-BF0C-41A3-B91C-D295EF062FFD}"/>
                  </a:ext>
                </a:extLst>
              </p:cNvPr>
              <p:cNvSpPr/>
              <p:nvPr/>
            </p:nvSpPr>
            <p:spPr>
              <a:xfrm>
                <a:off x="142875" y="2947788"/>
                <a:ext cx="8834438" cy="1883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Lorsqu'on enroule l'axe dans le sens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direc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t, ce sont des points d'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abscisses positives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qui se superposent 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; dans le sens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indirect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ce sont des points d'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abscisses négatives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F2D08E-BF0C-41A3-B91C-D295EF062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5" y="2947788"/>
                <a:ext cx="8834438" cy="1883657"/>
              </a:xfrm>
              <a:prstGeom prst="rect">
                <a:avLst/>
              </a:prstGeom>
              <a:blipFill>
                <a:blip r:embed="rId4"/>
                <a:stretch>
                  <a:fillRect l="-690" b="-48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B981A0D-A623-4735-9DFF-A0FA4B89FD5F}"/>
                  </a:ext>
                </a:extLst>
              </p:cNvPr>
              <p:cNvSpPr/>
              <p:nvPr/>
            </p:nvSpPr>
            <p:spPr>
              <a:xfrm>
                <a:off x="142875" y="4917170"/>
                <a:ext cx="8420100" cy="1421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Tout point sur le cercle trigonométrique se repère par plusieurs nombres réels, distants d'un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multiple de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(périmètre du cercle trigonométrique), selon le nombre de tours complets de l'enroulement de l'axe.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B981A0D-A623-4735-9DFF-A0FA4B89F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5" y="4917170"/>
                <a:ext cx="8420100" cy="1421992"/>
              </a:xfrm>
              <a:prstGeom prst="rect">
                <a:avLst/>
              </a:prstGeom>
              <a:blipFill>
                <a:blip r:embed="rId5"/>
                <a:stretch>
                  <a:fillRect l="-579" b="-68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774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2986</TotalTime>
  <Words>1696</Words>
  <Application>Microsoft Office PowerPoint</Application>
  <PresentationFormat>Grand écran</PresentationFormat>
  <Paragraphs>187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40" baseType="lpstr">
      <vt:lpstr>Arial</vt:lpstr>
      <vt:lpstr>Atalante</vt:lpstr>
      <vt:lpstr>Calibri</vt:lpstr>
      <vt:lpstr>Calibri Light</vt:lpstr>
      <vt:lpstr>Cambria Math</vt:lpstr>
      <vt:lpstr>Comic Sans MS</vt:lpstr>
      <vt:lpstr>Sitka Small</vt:lpstr>
      <vt:lpstr>Symbol</vt:lpstr>
      <vt:lpstr>TI83PremiumCEKeys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40</cp:revision>
  <dcterms:created xsi:type="dcterms:W3CDTF">2020-01-24T07:25:51Z</dcterms:created>
  <dcterms:modified xsi:type="dcterms:W3CDTF">2020-01-26T10:06:14Z</dcterms:modified>
</cp:coreProperties>
</file>