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8" r:id="rId5"/>
    <p:sldId id="259" r:id="rId6"/>
    <p:sldId id="260" r:id="rId7"/>
    <p:sldId id="261" r:id="rId8"/>
    <p:sldId id="267" r:id="rId9"/>
    <p:sldId id="273" r:id="rId10"/>
    <p:sldId id="274" r:id="rId11"/>
    <p:sldId id="275" r:id="rId12"/>
    <p:sldId id="270" r:id="rId13"/>
    <p:sldId id="262" r:id="rId14"/>
    <p:sldId id="264" r:id="rId15"/>
    <p:sldId id="263" r:id="rId16"/>
    <p:sldId id="265" r:id="rId17"/>
    <p:sldId id="268" r:id="rId18"/>
    <p:sldId id="277" r:id="rId19"/>
    <p:sldId id="276" r:id="rId20"/>
    <p:sldId id="266" r:id="rId21"/>
    <p:sldId id="269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EA7C1C-DB54-458F-A52C-D78909EB7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2E7FAF-B669-40A2-A3B6-CC9AD05D1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6280E3-E452-4500-A69E-9C68D1176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CBEBA2-FE19-4600-BC92-A9987817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E3E92F-0BC2-42D4-88B6-FDE0AFD5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67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E91628-0684-4334-AF66-3BCEADC3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8CA8E5-AAAC-4BE3-8D32-A98ADB0AB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764C7F-3AA0-43BB-B764-16FBBDF29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D10C20-6B02-4445-93C6-BF68D05B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D304FD-1464-47CD-B4B3-4687D3B3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6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FAC8892-8615-4617-AB9C-056DB4BC2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3600BB-3877-489A-BDE6-549D0AF11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21C81D-A342-4126-B401-38061062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5A793B-153E-46C0-A048-08CFBA9C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1CF642-A695-46FF-8048-C6F63CAF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26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C6962-623F-4CC2-B1F4-FAEE59801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D93586-45F7-4472-89BA-C4C07C32B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E9369F-9239-4B3C-959F-EBC48EC7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502CCF-110D-4983-993A-3955B9BA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E9F1AF-FA59-4436-BAB8-2A4AAA9E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84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A2DB57-1FDC-4171-B6DD-68EDF4F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76D06C-38CB-4BC0-8FEB-4D46D7DEF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68E94E-10BA-4292-9C96-50CCC890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181373-8B23-4069-9806-0A7583E8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2C96E7-EF52-4D25-B207-F42052B3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50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3F7797-0E2C-456A-B86B-EBA1C5BC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14D01A-061E-4E8D-A6AD-B31EA247C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0E0822-D36C-4F61-BC8D-18E300801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544D2D-5E59-4EB5-AB3A-1DE9F15D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02DFFC-0150-45A1-89BE-6F1A73E2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EC0B51-142F-413F-B65F-C530E684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80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BFF401-CF54-4EA7-A420-69F0D6E0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B4869E-1F9C-4551-9640-85A12EB5B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D7B04F-B458-4E44-896D-D05A505B1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4CE4C5-C521-4993-A7FE-7A6D6984E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BD2E360-A08B-4B75-89DD-62293B933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E813B9-1090-4FE4-999F-3B76615A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04784CF-D30C-41D7-9496-1524B709F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6370374-2B6E-4F92-BBAF-6DADB185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82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1AEF12-B6AF-4B64-8ABF-31D76157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D0CBD7-FB7A-4D9E-AD04-852A7598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E3750E-5E67-4612-A247-953026569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730261-24CF-44B0-A025-AB06117C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98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379C35-EE35-4F0D-8CA2-C8CED822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5F9449-CD68-4E93-BDA1-243CACC7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41A3B7-4F8E-4270-BC81-CCEC7798C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09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F936D4-7D92-4CFE-8123-73C2ABA6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AD8963-23B1-47B8-816D-E1F615266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59D79A-6DFB-447C-B35A-F2A47A7AA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CA35C1-3671-4A12-86D9-81FC7E311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12D6D0-8287-4570-B1A0-471C3E799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8326AA-D9B7-4C88-A91B-584234B5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82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E4CAD-3C55-4C80-9EAA-79E85B3A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887E14-406B-4070-BE16-62E58727D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350626-5208-450F-AE94-EC4D4041C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DEABEB-280E-4CA8-A3E6-F26EEC25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00AD0A-01DF-495F-BA7C-5B90DE2E8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9AD0C9-5C7D-43BA-8B16-798483BBB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59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AA1E499-5B84-4ECC-97F7-886D70F3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923789-3B4F-404D-A817-EF1CF6D14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C7192E-8B11-494A-BCB6-F1C272CE1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4D887-A84B-4DEB-A4A6-14CE83668B3E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0262D-CB2F-4C99-9C81-C68EA90CB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0AA4FE-BB4D-4A85-A33A-C753EBAA2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440A7-EB9A-4756-BF3E-A8F330E21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97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94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s1spe_2019/85717-1">
            <a:extLst>
              <a:ext uri="{FF2B5EF4-FFF2-40B4-BE49-F238E27FC236}">
                <a16:creationId xmlns:a16="http://schemas.microsoft.com/office/drawing/2014/main" id="{0818FA56-070D-47DB-9E7A-0DF2AE9D6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27797"/>
          <a:stretch/>
        </p:blipFill>
        <p:spPr bwMode="auto">
          <a:xfrm>
            <a:off x="1097667" y="0"/>
            <a:ext cx="9996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295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s1spe_2019/85717-1">
            <a:extLst>
              <a:ext uri="{FF2B5EF4-FFF2-40B4-BE49-F238E27FC236}">
                <a16:creationId xmlns:a16="http://schemas.microsoft.com/office/drawing/2014/main" id="{0818FA56-070D-47DB-9E7A-0DF2AE9D6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2998"/>
          <a:stretch/>
        </p:blipFill>
        <p:spPr bwMode="auto">
          <a:xfrm>
            <a:off x="2357313" y="0"/>
            <a:ext cx="7477373" cy="689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075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s1spe_2019/85718-1">
            <a:extLst>
              <a:ext uri="{FF2B5EF4-FFF2-40B4-BE49-F238E27FC236}">
                <a16:creationId xmlns:a16="http://schemas.microsoft.com/office/drawing/2014/main" id="{E69A68C0-83ED-4644-B6F0-97CF328C0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1" y="233667"/>
            <a:ext cx="5858894" cy="178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ms1spe_2019/85719-1">
            <a:extLst>
              <a:ext uri="{FF2B5EF4-FFF2-40B4-BE49-F238E27FC236}">
                <a16:creationId xmlns:a16="http://schemas.microsoft.com/office/drawing/2014/main" id="{F74A3E5F-29F0-4B1C-B0F0-3C39EEADD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94062"/>
            <a:ext cx="5881685" cy="18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ms1spe_2019/85720-1">
            <a:extLst>
              <a:ext uri="{FF2B5EF4-FFF2-40B4-BE49-F238E27FC236}">
                <a16:creationId xmlns:a16="http://schemas.microsoft.com/office/drawing/2014/main" id="{4A9BF553-C7C3-4FCC-93D8-18E43028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69" y="3776201"/>
            <a:ext cx="6310315" cy="25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87CE1A-E597-4714-85DA-79BA070A1433}"/>
              </a:ext>
            </a:extLst>
          </p:cNvPr>
          <p:cNvSpPr/>
          <p:nvPr/>
        </p:nvSpPr>
        <p:spPr>
          <a:xfrm>
            <a:off x="333374" y="284520"/>
            <a:ext cx="10972801" cy="2252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spcAft>
                <a:spcPts val="0"/>
              </a:spcAft>
              <a:buFont typeface="+mj-lt"/>
              <a:buAutoNum type="romanUcPeriod" startAt="2"/>
            </a:pP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Nombre dérivé et extremums locaux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Définition - Minimum local et maximum local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>
              <a:lnSpc>
                <a:spcPct val="150000"/>
              </a:lnSpc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B30262-7841-40B3-8D1D-AB87DFAFDD98}"/>
              </a:ext>
            </a:extLst>
          </p:cNvPr>
          <p:cNvSpPr/>
          <p:nvPr/>
        </p:nvSpPr>
        <p:spPr>
          <a:xfrm>
            <a:off x="575238" y="5027696"/>
            <a:ext cx="6096000" cy="5871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9580">
              <a:lnSpc>
                <a:spcPct val="150000"/>
              </a:lnSpc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 minimum ou maximum local est appelé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B66FA3-95CD-43F1-80C1-68F3148220BE}"/>
                  </a:ext>
                </a:extLst>
              </p:cNvPr>
              <p:cNvSpPr/>
              <p:nvPr/>
            </p:nvSpPr>
            <p:spPr>
              <a:xfrm>
                <a:off x="575239" y="2123638"/>
                <a:ext cx="6373733" cy="579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9580">
                  <a:lnSpc>
                    <a:spcPct val="150000"/>
                  </a:lnSpc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fonction définie sur un intervalle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B66FA3-95CD-43F1-80C1-68F314822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23638"/>
                <a:ext cx="6373733" cy="579967"/>
              </a:xfrm>
              <a:prstGeom prst="rect">
                <a:avLst/>
              </a:prstGeom>
              <a:blipFill>
                <a:blip r:embed="rId2"/>
                <a:stretch>
                  <a:fillRect r="-574" b="-229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C8A56D-3B00-49C2-8863-46641824DE05}"/>
                  </a:ext>
                </a:extLst>
              </p:cNvPr>
              <p:cNvSpPr/>
              <p:nvPr/>
            </p:nvSpPr>
            <p:spPr>
              <a:xfrm>
                <a:off x="575239" y="2627699"/>
                <a:ext cx="10972801" cy="1133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dit que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admet un </a:t>
                </a:r>
                <a:r>
                  <a:rPr lang="fr-FR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minimum local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s'il existe un intervalle ouvert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inclus dans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contenant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tel que, pour tout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C8A56D-3B00-49C2-8863-46641824D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627699"/>
                <a:ext cx="10972801" cy="1133965"/>
              </a:xfrm>
              <a:prstGeom prst="rect">
                <a:avLst/>
              </a:prstGeom>
              <a:blipFill>
                <a:blip r:embed="rId3"/>
                <a:stretch>
                  <a:fillRect b="-118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527688-ECE2-400C-AA99-AE45390811E1}"/>
                  </a:ext>
                </a:extLst>
              </p:cNvPr>
              <p:cNvSpPr/>
              <p:nvPr/>
            </p:nvSpPr>
            <p:spPr>
              <a:xfrm>
                <a:off x="575238" y="3786745"/>
                <a:ext cx="10972801" cy="1133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dit que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admet un </a:t>
                </a:r>
                <a:r>
                  <a:rPr lang="fr-FR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maximum local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s'il existe un intervalle ouvert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inclus dans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contenant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tel que, pour tout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527688-ECE2-400C-AA99-AE4539081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3786745"/>
                <a:ext cx="10972801" cy="1133965"/>
              </a:xfrm>
              <a:prstGeom prst="rect">
                <a:avLst/>
              </a:prstGeom>
              <a:blipFill>
                <a:blip r:embed="rId4"/>
                <a:stretch>
                  <a:fillRect r="-444" b="-118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926D2FD-291E-4116-96F6-2089C87F531B}"/>
                  </a:ext>
                </a:extLst>
              </p:cNvPr>
              <p:cNvSpPr/>
              <p:nvPr/>
            </p:nvSpPr>
            <p:spPr>
              <a:xfrm>
                <a:off x="6817208" y="3297834"/>
                <a:ext cx="21389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 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926D2FD-291E-4116-96F6-2089C87F5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208" y="3297834"/>
                <a:ext cx="2138983" cy="461665"/>
              </a:xfrm>
              <a:prstGeom prst="rect">
                <a:avLst/>
              </a:prstGeom>
              <a:blipFill>
                <a:blip r:embed="rId5"/>
                <a:stretch>
                  <a:fillRect l="-2279"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6E57C6-A435-4507-A739-28F6970EA580}"/>
                  </a:ext>
                </a:extLst>
              </p:cNvPr>
              <p:cNvSpPr/>
              <p:nvPr/>
            </p:nvSpPr>
            <p:spPr>
              <a:xfrm>
                <a:off x="6817208" y="4459045"/>
                <a:ext cx="21309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). 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6E57C6-A435-4507-A739-28F6970EA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208" y="4459045"/>
                <a:ext cx="2130968" cy="461665"/>
              </a:xfrm>
              <a:prstGeom prst="rect">
                <a:avLst/>
              </a:prstGeom>
              <a:blipFill>
                <a:blip r:embed="rId6"/>
                <a:stretch>
                  <a:fillRect l="-286"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C6D4BAA-8AA9-42E0-9071-C63E6830ADFE}"/>
              </a:ext>
            </a:extLst>
          </p:cNvPr>
          <p:cNvSpPr/>
          <p:nvPr/>
        </p:nvSpPr>
        <p:spPr>
          <a:xfrm>
            <a:off x="6458157" y="5153179"/>
            <a:ext cx="2373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extremum local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9438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s1spe_2019/85714-1">
            <a:extLst>
              <a:ext uri="{FF2B5EF4-FFF2-40B4-BE49-F238E27FC236}">
                <a16:creationId xmlns:a16="http://schemas.microsoft.com/office/drawing/2014/main" id="{789BC50E-6AED-4FDA-A002-9C17101D90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2" t="71856" b="3249"/>
          <a:stretch/>
        </p:blipFill>
        <p:spPr bwMode="auto">
          <a:xfrm>
            <a:off x="3634578" y="2205171"/>
            <a:ext cx="5189541" cy="1580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F5A146D-1404-4235-8210-10384F655945}"/>
                  </a:ext>
                </a:extLst>
              </p:cNvPr>
              <p:cNvSpPr/>
              <p:nvPr/>
            </p:nvSpPr>
            <p:spPr>
              <a:xfrm>
                <a:off x="409574" y="793433"/>
                <a:ext cx="11639551" cy="1133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fonction définie sur l’intervalle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[−8 ; 7]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dont voici le tableau de variations :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F5A146D-1404-4235-8210-10384F655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4" y="793433"/>
                <a:ext cx="11639551" cy="1133965"/>
              </a:xfrm>
              <a:prstGeom prst="rect">
                <a:avLst/>
              </a:prstGeom>
              <a:blipFill>
                <a:blip r:embed="rId3"/>
                <a:stretch>
                  <a:fillRect l="-785" b="-118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A283E0-69FC-4819-9863-BDAD6F0E4E14}"/>
                  </a:ext>
                </a:extLst>
              </p:cNvPr>
              <p:cNvSpPr/>
              <p:nvPr/>
            </p:nvSpPr>
            <p:spPr>
              <a:xfrm>
                <a:off x="409574" y="4237561"/>
                <a:ext cx="10420351" cy="1687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D'après le tableau de variations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(−1)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appartenant à l'intervalle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]−8 ; 4[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la fonction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admet un minimum local en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qui vaut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Ce n'est pas le minimum de la fonction car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(7) = − 5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A283E0-69FC-4819-9863-BDAD6F0E4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4" y="4237561"/>
                <a:ext cx="10420351" cy="1687963"/>
              </a:xfrm>
              <a:prstGeom prst="rect">
                <a:avLst/>
              </a:prstGeom>
              <a:blipFill>
                <a:blip r:embed="rId4"/>
                <a:stretch>
                  <a:fillRect l="-877" r="-1404" b="-7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37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AB54DA1-1196-4987-8AA9-794EBE1187C4}"/>
                  </a:ext>
                </a:extLst>
              </p:cNvPr>
              <p:cNvSpPr/>
              <p:nvPr/>
            </p:nvSpPr>
            <p:spPr>
              <a:xfrm>
                <a:off x="590550" y="241709"/>
                <a:ext cx="10439400" cy="1555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- Dérivée et extremum local </a:t>
                </a:r>
                <a:endParaRPr lang="fr-FR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fonction dérivable sur un intervalle ouvert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Et soit un réel appartenant à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AB54DA1-1196-4987-8AA9-794EBE1187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241709"/>
                <a:ext cx="10439400" cy="1555041"/>
              </a:xfrm>
              <a:prstGeom prst="rect">
                <a:avLst/>
              </a:prstGeom>
              <a:blipFill>
                <a:blip r:embed="rId2"/>
                <a:stretch>
                  <a:fillRect l="-7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CFED8B0-C31D-46E6-9D6E-C2E7545E7627}"/>
                  </a:ext>
                </a:extLst>
              </p:cNvPr>
              <p:cNvSpPr/>
              <p:nvPr/>
            </p:nvSpPr>
            <p:spPr>
              <a:xfrm>
                <a:off x="590550" y="2694082"/>
                <a:ext cx="11601450" cy="3044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fonction définie sur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D'après le cours du chapitre 1, on sait que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admet un extremum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dérivable sur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et pour tout réel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on a :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= 2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Et, en effet, on a bien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′(</m:t>
                    </m:r>
                    <m:sSub>
                      <m:sSubPr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= 2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b>
                      <m:sSubPr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2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fr-F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=−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0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CFED8B0-C31D-46E6-9D6E-C2E7545E7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2694082"/>
                <a:ext cx="11601450" cy="3044103"/>
              </a:xfrm>
              <a:prstGeom prst="rect">
                <a:avLst/>
              </a:prstGeom>
              <a:blipFill>
                <a:blip r:embed="rId3"/>
                <a:stretch>
                  <a:fillRect l="-683" b="-4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8DDDA9-4417-4671-A3AA-FACE0A703086}"/>
                  </a:ext>
                </a:extLst>
              </p:cNvPr>
              <p:cNvSpPr/>
              <p:nvPr/>
            </p:nvSpPr>
            <p:spPr>
              <a:xfrm>
                <a:off x="619125" y="1434664"/>
                <a:ext cx="5421612" cy="53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admet un extremum local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alors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8DDDA9-4417-4671-A3AA-FACE0A703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" y="1434664"/>
                <a:ext cx="5421612" cy="539378"/>
              </a:xfrm>
              <a:prstGeom prst="rect">
                <a:avLst/>
              </a:prstGeom>
              <a:blipFill>
                <a:blip r:embed="rId4"/>
                <a:stretch>
                  <a:fillRect r="-562" b="-224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71BC169-7581-4530-8587-A6EC8CD71F53}"/>
                  </a:ext>
                </a:extLst>
              </p:cNvPr>
              <p:cNvSpPr/>
              <p:nvPr/>
            </p:nvSpPr>
            <p:spPr>
              <a:xfrm>
                <a:off x="5945017" y="1543155"/>
                <a:ext cx="165038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sSub>
                      <m:sSubPr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=0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2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71BC169-7581-4530-8587-A6EC8CD71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017" y="1543155"/>
                <a:ext cx="1650388" cy="430887"/>
              </a:xfrm>
              <a:prstGeom prst="rect">
                <a:avLst/>
              </a:prstGeom>
              <a:blipFill>
                <a:blip r:embed="rId5"/>
                <a:stretch>
                  <a:fillRect l="-2952" t="-11268" r="-3690" b="-26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9EAF0D2-3C37-4CBB-BD24-E80801273121}"/>
                  </a:ext>
                </a:extLst>
              </p:cNvPr>
              <p:cNvSpPr/>
              <p:nvPr/>
            </p:nvSpPr>
            <p:spPr>
              <a:xfrm>
                <a:off x="104776" y="190500"/>
                <a:ext cx="11734800" cy="2062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Caractérisation d'un extremum </a:t>
                </a:r>
                <a:endParaRPr lang="fr-FR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fonction dérivable sur un intervalle ouvert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]"/>
                        <m:endChr m:val="["/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;</m:t>
                        </m:r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Et soit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 réel appartenant à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sSub>
                      <m:sSubPr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= 0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si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change de signe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(on dit que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s'annule en changeant de signe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alors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9EAF0D2-3C37-4CBB-BD24-E80801273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6" y="190500"/>
                <a:ext cx="11734800" cy="2062872"/>
              </a:xfrm>
              <a:prstGeom prst="rect">
                <a:avLst/>
              </a:prstGeom>
              <a:blipFill>
                <a:blip r:embed="rId2"/>
                <a:stretch>
                  <a:fillRect l="-675" r="-883" b="-50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ms1spe_2019/85716-1">
            <a:extLst>
              <a:ext uri="{FF2B5EF4-FFF2-40B4-BE49-F238E27FC236}">
                <a16:creationId xmlns:a16="http://schemas.microsoft.com/office/drawing/2014/main" id="{FD9FAAB0-4CE1-49D6-B4C3-7BA4AB34F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2" r="50270" b="6553"/>
          <a:stretch/>
        </p:blipFill>
        <p:spPr bwMode="auto">
          <a:xfrm>
            <a:off x="844976" y="2506009"/>
            <a:ext cx="5251024" cy="435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s1spe_2019/85716-1">
            <a:extLst>
              <a:ext uri="{FF2B5EF4-FFF2-40B4-BE49-F238E27FC236}">
                <a16:creationId xmlns:a16="http://schemas.microsoft.com/office/drawing/2014/main" id="{70D76AC3-5822-49BF-9E91-461A34FA0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0" t="23982" b="6553"/>
          <a:stretch/>
        </p:blipFill>
        <p:spPr bwMode="auto">
          <a:xfrm>
            <a:off x="6286500" y="2506009"/>
            <a:ext cx="5251024" cy="435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E135B9B-8350-4013-9D68-9B9193F37D38}"/>
                  </a:ext>
                </a:extLst>
              </p:cNvPr>
              <p:cNvSpPr/>
              <p:nvPr/>
            </p:nvSpPr>
            <p:spPr>
              <a:xfrm>
                <a:off x="1290042" y="1822485"/>
                <a:ext cx="411324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admet un extremum local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E135B9B-8350-4013-9D68-9B9193F37D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042" y="1822485"/>
                <a:ext cx="4113242" cy="430887"/>
              </a:xfrm>
              <a:prstGeom prst="rect">
                <a:avLst/>
              </a:prstGeom>
              <a:blipFill>
                <a:blip r:embed="rId4"/>
                <a:stretch>
                  <a:fillRect l="-1039" t="-11268" b="-253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9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F55EAF7-E7BE-43CE-8569-68C5CA160175}"/>
                  </a:ext>
                </a:extLst>
              </p:cNvPr>
              <p:cNvSpPr/>
              <p:nvPr/>
            </p:nvSpPr>
            <p:spPr>
              <a:xfrm>
                <a:off x="1278764" y="779734"/>
                <a:ext cx="9382126" cy="586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①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Soit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fonction définie sur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: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sSup>
                      <m:sSup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F55EAF7-E7BE-43CE-8569-68C5CA160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764" y="779734"/>
                <a:ext cx="9382126" cy="586571"/>
              </a:xfrm>
              <a:prstGeom prst="rect">
                <a:avLst/>
              </a:prstGeom>
              <a:blipFill>
                <a:blip r:embed="rId2"/>
                <a:stretch>
                  <a:fillRect l="-1040" b="-239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364BEAA-A2E2-4313-ADAE-42F92DE05B67}"/>
              </a:ext>
            </a:extLst>
          </p:cNvPr>
          <p:cNvSpPr/>
          <p:nvPr/>
        </p:nvSpPr>
        <p:spPr>
          <a:xfrm>
            <a:off x="515574" y="199767"/>
            <a:ext cx="1526380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Exemples 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369C731-6748-4F55-8429-9137F4E6DBED}"/>
                  </a:ext>
                </a:extLst>
              </p:cNvPr>
              <p:cNvSpPr/>
              <p:nvPr/>
            </p:nvSpPr>
            <p:spPr>
              <a:xfrm>
                <a:off x="741680" y="1560319"/>
                <a:ext cx="11450320" cy="4660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une fonction polynôme donc elle est dérivable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a, d'après les définitions de dérivation,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on a 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= 3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sous la forme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3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−4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−4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D'après les propriétés des polynômes du second degré,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: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du signe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à l'extérieur des racines, c'est-à-dire positif car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3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du signe opposé à celui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entre les racines, c'est-à-dire négatif.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 calculant le discriminant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− 4× 3 ×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64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on trouve les racines :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64</m:t>
                              </m:r>
                            </m:e>
                          </m:rad>
                        </m:num>
                        <m:den>
                          <m:r>
                            <a:rPr lang="fr-F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×3</m:t>
                          </m:r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𝑒𝑡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r>
                            <a:rPr lang="fr-F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64</m:t>
                              </m:r>
                            </m:e>
                          </m:rad>
                        </m:num>
                        <m:den>
                          <m:r>
                            <a:rPr lang="fr-F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×3</m:t>
                          </m:r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Ce qui nous donne le tableau de signes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le tableau de variations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ci-dessous. 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369C731-6748-4F55-8429-9137F4E6D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0" y="1560319"/>
                <a:ext cx="11450320" cy="4660956"/>
              </a:xfrm>
              <a:prstGeom prst="rect">
                <a:avLst/>
              </a:prstGeom>
              <a:blipFill>
                <a:blip r:embed="rId3"/>
                <a:stretch>
                  <a:fillRect l="-586" b="-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8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F55EAF7-E7BE-43CE-8569-68C5CA160175}"/>
                  </a:ext>
                </a:extLst>
              </p:cNvPr>
              <p:cNvSpPr/>
              <p:nvPr/>
            </p:nvSpPr>
            <p:spPr>
              <a:xfrm>
                <a:off x="1278764" y="779734"/>
                <a:ext cx="9382126" cy="586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①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Soit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fonction définie sur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: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sSup>
                      <m:sSup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F55EAF7-E7BE-43CE-8569-68C5CA160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764" y="779734"/>
                <a:ext cx="9382126" cy="586571"/>
              </a:xfrm>
              <a:prstGeom prst="rect">
                <a:avLst/>
              </a:prstGeom>
              <a:blipFill>
                <a:blip r:embed="rId2"/>
                <a:stretch>
                  <a:fillRect l="-1040" b="-239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364BEAA-A2E2-4313-ADAE-42F92DE05B67}"/>
              </a:ext>
            </a:extLst>
          </p:cNvPr>
          <p:cNvSpPr/>
          <p:nvPr/>
        </p:nvSpPr>
        <p:spPr>
          <a:xfrm>
            <a:off x="515574" y="199767"/>
            <a:ext cx="1526380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Exemples 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ms1spe_2019/85716-2">
            <a:extLst>
              <a:ext uri="{FF2B5EF4-FFF2-40B4-BE49-F238E27FC236}">
                <a16:creationId xmlns:a16="http://schemas.microsoft.com/office/drawing/2014/main" id="{07E9709E-E611-4059-B192-18F384E34F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25109" r="27111" b="61653"/>
          <a:stretch/>
        </p:blipFill>
        <p:spPr bwMode="auto">
          <a:xfrm>
            <a:off x="2718369" y="1751161"/>
            <a:ext cx="6755261" cy="26620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2E4CE3-16AA-432E-B3F1-7B554E3E1AA3}"/>
                  </a:ext>
                </a:extLst>
              </p:cNvPr>
              <p:cNvSpPr/>
              <p:nvPr/>
            </p:nvSpPr>
            <p:spPr>
              <a:xfrm>
                <a:off x="1278764" y="4798076"/>
                <a:ext cx="9924855" cy="559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en déduit que la fonction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admet un maximum local en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un minimum local en 2. 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2E4CE3-16AA-432E-B3F1-7B554E3E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764" y="4798076"/>
                <a:ext cx="9924855" cy="559769"/>
              </a:xfrm>
              <a:prstGeom prst="rect">
                <a:avLst/>
              </a:prstGeom>
              <a:blipFill>
                <a:blip r:embed="rId4"/>
                <a:stretch>
                  <a:fillRect l="-676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1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7E8116-B3BE-4976-A005-EF275945A203}"/>
                  </a:ext>
                </a:extLst>
              </p:cNvPr>
              <p:cNvSpPr/>
              <p:nvPr/>
            </p:nvSpPr>
            <p:spPr>
              <a:xfrm>
                <a:off x="772449" y="273803"/>
                <a:ext cx="4992334" cy="586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②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fonction cube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sSup>
                      <m:sSup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7E8116-B3BE-4976-A005-EF275945A2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49" y="273803"/>
                <a:ext cx="4992334" cy="586571"/>
              </a:xfrm>
              <a:prstGeom prst="rect">
                <a:avLst/>
              </a:prstGeom>
              <a:blipFill>
                <a:blip r:embed="rId2"/>
                <a:stretch>
                  <a:fillRect l="-1954" b="-239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EBE4FCB-92A4-4DB3-9B39-376B9B272162}"/>
              </a:ext>
            </a:extLst>
          </p:cNvPr>
          <p:cNvSpPr/>
          <p:nvPr/>
        </p:nvSpPr>
        <p:spPr>
          <a:xfrm>
            <a:off x="7705723" y="6065445"/>
            <a:ext cx="3646383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Exercice résolu 2 page 151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8DDB3CB-FC64-4B3F-A0E7-AA86A1B187E2}"/>
                  </a:ext>
                </a:extLst>
              </p:cNvPr>
              <p:cNvSpPr/>
              <p:nvPr/>
            </p:nvSpPr>
            <p:spPr>
              <a:xfrm>
                <a:off x="1192783" y="1104443"/>
                <a:ext cx="9144000" cy="1883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fonction cube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 pour dérivée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⟼3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 et seulement 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pour tout réel non nul,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car un carré est toujours positif.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Ainsi on obtient le tableau ci-dessous.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8DDB3CB-FC64-4B3F-A0E7-AA86A1B18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83" y="1104443"/>
                <a:ext cx="9144000" cy="1883657"/>
              </a:xfrm>
              <a:prstGeom prst="rect">
                <a:avLst/>
              </a:prstGeom>
              <a:blipFill>
                <a:blip r:embed="rId3"/>
                <a:stretch>
                  <a:fillRect l="-733" b="-48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 descr="ms1spe_2019/85716-2">
            <a:extLst>
              <a:ext uri="{FF2B5EF4-FFF2-40B4-BE49-F238E27FC236}">
                <a16:creationId xmlns:a16="http://schemas.microsoft.com/office/drawing/2014/main" id="{5E0901B6-4C01-47E0-A76E-41A19E1D1E6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6" t="48855" r="26373" b="36956"/>
          <a:stretch/>
        </p:blipFill>
        <p:spPr bwMode="auto">
          <a:xfrm>
            <a:off x="3182502" y="3100843"/>
            <a:ext cx="5686290" cy="2063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2C6129-352D-4BD9-BAEE-EC5EC110B51E}"/>
              </a:ext>
            </a:extLst>
          </p:cNvPr>
          <p:cNvSpPr/>
          <p:nvPr/>
        </p:nvSpPr>
        <p:spPr>
          <a:xfrm>
            <a:off x="1192783" y="5432282"/>
            <a:ext cx="10507986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fonction dérivée s'annule en 0 mais ne change pas de signe donc elle n'admet pas d'extremum local en 0. </a:t>
            </a:r>
          </a:p>
        </p:txBody>
      </p:sp>
    </p:spTree>
    <p:extLst>
      <p:ext uri="{BB962C8B-B14F-4D97-AF65-F5344CB8AC3E}">
        <p14:creationId xmlns:p14="http://schemas.microsoft.com/office/powerpoint/2010/main" val="322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730B2CA-12FB-47A4-9E05-5B15AC6EB203}"/>
              </a:ext>
            </a:extLst>
          </p:cNvPr>
          <p:cNvSpPr/>
          <p:nvPr/>
        </p:nvSpPr>
        <p:spPr>
          <a:xfrm>
            <a:off x="436486" y="917024"/>
            <a:ext cx="11319028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Variations et courbes représentatives</a:t>
            </a:r>
            <a:endParaRPr lang="fr-FR" sz="4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3FA85-98E3-4FDB-831F-144A02244D27}"/>
              </a:ext>
            </a:extLst>
          </p:cNvPr>
          <p:cNvSpPr/>
          <p:nvPr/>
        </p:nvSpPr>
        <p:spPr>
          <a:xfrm>
            <a:off x="2397128" y="3840849"/>
            <a:ext cx="739774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spcAft>
                <a:spcPts val="0"/>
              </a:spcAft>
              <a:buFont typeface="+mj-lt"/>
              <a:buAutoNum type="romanUcPeriod" startAt="2"/>
            </a:pP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Nombre dérivé et extremums locaux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24C0BD-F440-4ED8-813A-7F2B524D7712}"/>
              </a:ext>
            </a:extLst>
          </p:cNvPr>
          <p:cNvSpPr/>
          <p:nvPr/>
        </p:nvSpPr>
        <p:spPr>
          <a:xfrm>
            <a:off x="3565115" y="2686489"/>
            <a:ext cx="506177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</a:pP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Variations d'une fonction </a:t>
            </a:r>
            <a:endParaRPr lang="fr-FR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78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BE4FCB-92A4-4DB3-9B39-376B9B272162}"/>
              </a:ext>
            </a:extLst>
          </p:cNvPr>
          <p:cNvSpPr/>
          <p:nvPr/>
        </p:nvSpPr>
        <p:spPr>
          <a:xfrm>
            <a:off x="366349" y="332089"/>
            <a:ext cx="3646383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Exercice résolu 2 page 151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6F24D72-6AB2-4336-B48F-EEC49FC75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6" y="1439993"/>
            <a:ext cx="12086367" cy="43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s1spe_2019/85722-1">
            <a:extLst>
              <a:ext uri="{FF2B5EF4-FFF2-40B4-BE49-F238E27FC236}">
                <a16:creationId xmlns:a16="http://schemas.microsoft.com/office/drawing/2014/main" id="{5A7D3396-11B4-4AD3-AA16-BA3E3F0DA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60573"/>
            <a:ext cx="8286750" cy="143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ms1spe_2019/85723-1">
            <a:extLst>
              <a:ext uri="{FF2B5EF4-FFF2-40B4-BE49-F238E27FC236}">
                <a16:creationId xmlns:a16="http://schemas.microsoft.com/office/drawing/2014/main" id="{15BD3122-CDB0-4C2D-A57A-E6F5C1F52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9132"/>
            <a:ext cx="12192000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8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730B2CA-12FB-47A4-9E05-5B15AC6EB203}"/>
              </a:ext>
            </a:extLst>
          </p:cNvPr>
          <p:cNvSpPr/>
          <p:nvPr/>
        </p:nvSpPr>
        <p:spPr>
          <a:xfrm>
            <a:off x="436487" y="168878"/>
            <a:ext cx="11319028" cy="203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Variations et courbes représentatives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</a:pP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Variations d'une fonction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0D67A6-C40B-40DB-BEAC-BF4D27C6B3A9}"/>
                  </a:ext>
                </a:extLst>
              </p:cNvPr>
              <p:cNvSpPr/>
              <p:nvPr/>
            </p:nvSpPr>
            <p:spPr>
              <a:xfrm>
                <a:off x="436486" y="2410557"/>
                <a:ext cx="11755514" cy="2795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Variations d'une fonction et signe de sa dérivée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fonction définie et dérivable sur un intervalle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la fonction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strictement croissante sur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alors, pour tout réel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la fonction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strictement décroissante sur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alors, pour tout réel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la fonction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constante sur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alors, pour tout réel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0D67A6-C40B-40DB-BEAC-BF4D27C6B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6" y="2410557"/>
                <a:ext cx="11755514" cy="2795958"/>
              </a:xfrm>
              <a:prstGeom prst="rect">
                <a:avLst/>
              </a:prstGeom>
              <a:blipFill>
                <a:blip r:embed="rId2"/>
                <a:stretch>
                  <a:fillRect l="-830" b="-41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54170C-5B47-42F3-938A-0BEE62464E01}"/>
                  </a:ext>
                </a:extLst>
              </p:cNvPr>
              <p:cNvSpPr/>
              <p:nvPr/>
            </p:nvSpPr>
            <p:spPr>
              <a:xfrm>
                <a:off x="9681420" y="3518552"/>
                <a:ext cx="2074094" cy="579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54170C-5B47-42F3-938A-0BEE62464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420" y="3518552"/>
                <a:ext cx="2074094" cy="579967"/>
              </a:xfrm>
              <a:prstGeom prst="rect">
                <a:avLst/>
              </a:prstGeom>
              <a:blipFill>
                <a:blip r:embed="rId3"/>
                <a:stretch>
                  <a:fillRect r="-3824" b="-24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67B1C25-01D0-4972-9EB4-5E0892FA005D}"/>
                  </a:ext>
                </a:extLst>
              </p:cNvPr>
              <p:cNvSpPr/>
              <p:nvPr/>
            </p:nvSpPr>
            <p:spPr>
              <a:xfrm>
                <a:off x="9899663" y="4015041"/>
                <a:ext cx="2074094" cy="579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≤0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67B1C25-01D0-4972-9EB4-5E0892FA0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663" y="4015041"/>
                <a:ext cx="2074094" cy="579967"/>
              </a:xfrm>
              <a:prstGeom prst="rect">
                <a:avLst/>
              </a:prstGeom>
              <a:blipFill>
                <a:blip r:embed="rId4"/>
                <a:stretch>
                  <a:fillRect r="-3529" b="-24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35D081B-50E4-41BA-BD75-24E225D282F0}"/>
                  </a:ext>
                </a:extLst>
              </p:cNvPr>
              <p:cNvSpPr/>
              <p:nvPr/>
            </p:nvSpPr>
            <p:spPr>
              <a:xfrm>
                <a:off x="8549061" y="4744849"/>
                <a:ext cx="17226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= 0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35D081B-50E4-41BA-BD75-24E225D28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061" y="4744849"/>
                <a:ext cx="1722651" cy="461665"/>
              </a:xfrm>
              <a:prstGeom prst="rect">
                <a:avLst/>
              </a:prstGeom>
              <a:blipFill>
                <a:blip r:embed="rId5"/>
                <a:stretch>
                  <a:fillRect l="-3534" t="-11842" r="-4594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572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C0F2E4F-8B86-4ECD-985B-A777C9250FC7}"/>
                  </a:ext>
                </a:extLst>
              </p:cNvPr>
              <p:cNvSpPr/>
              <p:nvPr/>
            </p:nvSpPr>
            <p:spPr>
              <a:xfrm>
                <a:off x="282047" y="86613"/>
                <a:ext cx="11043822" cy="1883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Démonstration (niveau 3-4)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 nombre réel quelconque appartenant 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Cas d'une fonction </a:t>
                </a:r>
                <a14:m>
                  <m:oMath xmlns:m="http://schemas.openxmlformats.org/officeDocument/2006/math">
                    <m:r>
                      <a:rPr lang="fr-FR" sz="2000" b="1" i="1" u="sng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2000" b="1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croissante sur </a:t>
                </a:r>
                <a14:m>
                  <m:oMath xmlns:m="http://schemas.openxmlformats.org/officeDocument/2006/math">
                    <m:r>
                      <a:rPr lang="fr-FR" sz="2000" b="1" i="1" u="sng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𝑰</m:t>
                    </m:r>
                  </m:oMath>
                </a14:m>
                <a:r>
                  <a:rPr lang="fr-FR" sz="2000" b="1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Par définition d'une fonction croissante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quel que soit le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différent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: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C0F2E4F-8B86-4ECD-985B-A777C9250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47" y="86613"/>
                <a:ext cx="11043822" cy="1883657"/>
              </a:xfrm>
              <a:prstGeom prst="rect">
                <a:avLst/>
              </a:prstGeom>
              <a:blipFill>
                <a:blip r:embed="rId2"/>
                <a:stretch>
                  <a:fillRect l="-552" b="-48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BE026A-5EF9-4503-BD81-E0E26E7E114D}"/>
                  </a:ext>
                </a:extLst>
              </p:cNvPr>
              <p:cNvSpPr/>
              <p:nvPr/>
            </p:nvSpPr>
            <p:spPr>
              <a:xfrm>
                <a:off x="337442" y="5252250"/>
                <a:ext cx="7722338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Par définition du nombre dérivé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on en déduit donc que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BE026A-5EF9-4503-BD81-E0E26E7E1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42" y="5252250"/>
                <a:ext cx="7722338" cy="498663"/>
              </a:xfrm>
              <a:prstGeom prst="rect">
                <a:avLst/>
              </a:prstGeom>
              <a:blipFill>
                <a:blip r:embed="rId3"/>
                <a:stretch>
                  <a:fillRect l="-789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0B140E-4E2C-4575-8DBE-14B5B4EA45FB}"/>
                  </a:ext>
                </a:extLst>
              </p:cNvPr>
              <p:cNvSpPr/>
              <p:nvPr/>
            </p:nvSpPr>
            <p:spPr>
              <a:xfrm>
                <a:off x="271187" y="2426159"/>
                <a:ext cx="2621979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alors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0B140E-4E2C-4575-8DBE-14B5B4EA4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87" y="2426159"/>
                <a:ext cx="2621979" cy="498663"/>
              </a:xfrm>
              <a:prstGeom prst="rect">
                <a:avLst/>
              </a:prstGeom>
              <a:blipFill>
                <a:blip r:embed="rId4"/>
                <a:stretch>
                  <a:fillRect r="-232" b="-20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6AA003-DE88-4CC1-8452-3D7303588D05}"/>
                  </a:ext>
                </a:extLst>
              </p:cNvPr>
              <p:cNvSpPr/>
              <p:nvPr/>
            </p:nvSpPr>
            <p:spPr>
              <a:xfrm>
                <a:off x="282047" y="1954312"/>
                <a:ext cx="2782664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&lt;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alors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6AA003-DE88-4CC1-8452-3D7303588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47" y="1954312"/>
                <a:ext cx="2782664" cy="498663"/>
              </a:xfrm>
              <a:prstGeom prst="rect">
                <a:avLst/>
              </a:prstGeom>
              <a:blipFill>
                <a:blip r:embed="rId5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7CAA0E-7B07-40BD-9EA1-5D22710521F6}"/>
                  </a:ext>
                </a:extLst>
              </p:cNvPr>
              <p:cNvSpPr/>
              <p:nvPr/>
            </p:nvSpPr>
            <p:spPr>
              <a:xfrm>
                <a:off x="7669090" y="2064269"/>
                <a:ext cx="262197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fr-FR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7CAA0E-7B07-40BD-9EA1-5D22710521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090" y="2064269"/>
                <a:ext cx="2621979" cy="400110"/>
              </a:xfrm>
              <a:prstGeom prst="rect">
                <a:avLst/>
              </a:prstGeom>
              <a:blipFill>
                <a:blip r:embed="rId6"/>
                <a:stretch>
                  <a:fillRect l="-2326" t="-10769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6640BB-60B8-4B49-8914-4B9B462705A2}"/>
                  </a:ext>
                </a:extLst>
              </p:cNvPr>
              <p:cNvSpPr/>
              <p:nvPr/>
            </p:nvSpPr>
            <p:spPr>
              <a:xfrm>
                <a:off x="2751946" y="2065967"/>
                <a:ext cx="15981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6640BB-60B8-4B49-8914-4B9B462705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946" y="2065967"/>
                <a:ext cx="1598194" cy="400110"/>
              </a:xfrm>
              <a:prstGeom prst="rect">
                <a:avLst/>
              </a:prstGeom>
              <a:blipFill>
                <a:blip r:embed="rId7"/>
                <a:stretch>
                  <a:fillRect l="-1521" b="-1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D026F5-86BE-4572-9BE5-087F7CEFA5E9}"/>
                  </a:ext>
                </a:extLst>
              </p:cNvPr>
              <p:cNvSpPr/>
              <p:nvPr/>
            </p:nvSpPr>
            <p:spPr>
              <a:xfrm>
                <a:off x="4297596" y="2063482"/>
                <a:ext cx="34495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ce qui signifie que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&lt;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D026F5-86BE-4572-9BE5-087F7CEFA5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596" y="2063482"/>
                <a:ext cx="3449599" cy="400110"/>
              </a:xfrm>
              <a:prstGeom prst="rect">
                <a:avLst/>
              </a:prstGeom>
              <a:blipFill>
                <a:blip r:embed="rId8"/>
                <a:stretch>
                  <a:fillRect l="-1943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02ADC3-8EFB-4C3B-AD92-B0D5D54A0262}"/>
                  </a:ext>
                </a:extLst>
              </p:cNvPr>
              <p:cNvSpPr/>
              <p:nvPr/>
            </p:nvSpPr>
            <p:spPr>
              <a:xfrm>
                <a:off x="7973835" y="2463592"/>
                <a:ext cx="231723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02ADC3-8EFB-4C3B-AD92-B0D5D54A0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835" y="2463592"/>
                <a:ext cx="2317234" cy="400110"/>
              </a:xfrm>
              <a:prstGeom prst="rect">
                <a:avLst/>
              </a:prstGeom>
              <a:blipFill>
                <a:blip r:embed="rId9"/>
                <a:stretch>
                  <a:fillRect l="-1053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AC112DD-45EF-4AD4-A3A1-1EB99E73DC6C}"/>
                  </a:ext>
                </a:extLst>
              </p:cNvPr>
              <p:cNvSpPr/>
              <p:nvPr/>
            </p:nvSpPr>
            <p:spPr>
              <a:xfrm>
                <a:off x="2749823" y="2528196"/>
                <a:ext cx="16542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AC112DD-45EF-4AD4-A3A1-1EB99E73DC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823" y="2528196"/>
                <a:ext cx="1654299" cy="400110"/>
              </a:xfrm>
              <a:prstGeom prst="rect">
                <a:avLst/>
              </a:prstGeom>
              <a:blipFill>
                <a:blip r:embed="rId10"/>
                <a:stretch>
                  <a:fillRect l="-1476" b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2591218-C554-456A-9A07-56CD6F56114F}"/>
                  </a:ext>
                </a:extLst>
              </p:cNvPr>
              <p:cNvSpPr/>
              <p:nvPr/>
            </p:nvSpPr>
            <p:spPr>
              <a:xfrm>
                <a:off x="4297596" y="2501474"/>
                <a:ext cx="37621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ce qui signifie que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</a:t>
                </a:r>
                <a:endParaRPr lang="fr-FR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2591218-C554-456A-9A07-56CD6F561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596" y="2501474"/>
                <a:ext cx="3762184" cy="400110"/>
              </a:xfrm>
              <a:prstGeom prst="rect">
                <a:avLst/>
              </a:prstGeom>
              <a:blipFill>
                <a:blip r:embed="rId11"/>
                <a:stretch>
                  <a:fillRect l="-1783" t="-9091" r="-648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D267FB-6ECA-4883-95C3-D3AAEAC22EE5}"/>
                  </a:ext>
                </a:extLst>
              </p:cNvPr>
              <p:cNvSpPr/>
              <p:nvPr/>
            </p:nvSpPr>
            <p:spPr>
              <a:xfrm>
                <a:off x="9221774" y="2924822"/>
                <a:ext cx="1564595" cy="689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D267FB-6ECA-4883-95C3-D3AAEAC22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774" y="2924822"/>
                <a:ext cx="1564595" cy="6896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7714F156-3772-49DD-87C5-E65CE5B0168C}"/>
              </a:ext>
            </a:extLst>
          </p:cNvPr>
          <p:cNvSpPr/>
          <p:nvPr/>
        </p:nvSpPr>
        <p:spPr>
          <a:xfrm>
            <a:off x="337442" y="3635548"/>
            <a:ext cx="5104097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 le quotient de deux quantités de même signe,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8D5A4EA-EBA5-47D8-99F8-F0017187B8D1}"/>
                  </a:ext>
                </a:extLst>
              </p:cNvPr>
              <p:cNvSpPr/>
              <p:nvPr/>
            </p:nvSpPr>
            <p:spPr>
              <a:xfrm>
                <a:off x="337442" y="3068511"/>
                <a:ext cx="1044892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Ainsi, quel que soit le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différent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le taux de variation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entre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endParaRPr lang="fr-FR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8D5A4EA-EBA5-47D8-99F8-F0017187B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42" y="3068511"/>
                <a:ext cx="10448927" cy="400110"/>
              </a:xfrm>
              <a:prstGeom prst="rect">
                <a:avLst/>
              </a:prstGeom>
              <a:blipFill>
                <a:blip r:embed="rId13"/>
                <a:stretch>
                  <a:fillRect l="-583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B1E65E3-B6E2-40CD-8C58-4B38DEC22F88}"/>
              </a:ext>
            </a:extLst>
          </p:cNvPr>
          <p:cNvSpPr/>
          <p:nvPr/>
        </p:nvSpPr>
        <p:spPr>
          <a:xfrm>
            <a:off x="337442" y="4443899"/>
            <a:ext cx="856686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Et, on admet que par « passage à la limite », ce résultat ne changera pas 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10780E3-2A1F-44D7-9D27-4D2BBD7A5FF9}"/>
                  </a:ext>
                </a:extLst>
              </p:cNvPr>
              <p:cNvSpPr/>
              <p:nvPr/>
            </p:nvSpPr>
            <p:spPr>
              <a:xfrm>
                <a:off x="7280376" y="5350803"/>
                <a:ext cx="13869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10780E3-2A1F-44D7-9D27-4D2BBD7A5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376" y="5350803"/>
                <a:ext cx="1386918" cy="400110"/>
              </a:xfrm>
              <a:prstGeom prst="rect">
                <a:avLst/>
              </a:prstGeom>
              <a:blipFill>
                <a:blip r:embed="rId14"/>
                <a:stretch>
                  <a:fillRect l="-1754" t="-10769" r="-3509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023CC2D-B67C-4C82-928A-5A2948E3544C}"/>
                  </a:ext>
                </a:extLst>
              </p:cNvPr>
              <p:cNvSpPr/>
              <p:nvPr/>
            </p:nvSpPr>
            <p:spPr>
              <a:xfrm>
                <a:off x="5292275" y="3673430"/>
                <a:ext cx="2924390" cy="550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donc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est positif.</a:t>
                </a:r>
                <a:endParaRPr lang="fr-FR" sz="2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023CC2D-B67C-4C82-928A-5A2948E35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275" y="3673430"/>
                <a:ext cx="2924390" cy="550985"/>
              </a:xfrm>
              <a:prstGeom prst="rect">
                <a:avLst/>
              </a:prstGeom>
              <a:blipFill>
                <a:blip r:embed="rId15"/>
                <a:stretch>
                  <a:fillRect l="-2083" r="-1250" b="-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3EF3DB3-60AF-46D0-834F-8CBFE3E83785}"/>
                  </a:ext>
                </a:extLst>
              </p:cNvPr>
              <p:cNvSpPr/>
              <p:nvPr/>
            </p:nvSpPr>
            <p:spPr>
              <a:xfrm>
                <a:off x="7860926" y="4392161"/>
                <a:ext cx="2238305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den>
                          </m:f>
                        </m:e>
                      </m:func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≥0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3EF3DB3-60AF-46D0-834F-8CBFE3E837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926" y="4392161"/>
                <a:ext cx="2238305" cy="62985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B7C379A-497E-422E-B02C-AE970E5EDEB3}"/>
                  </a:ext>
                </a:extLst>
              </p:cNvPr>
              <p:cNvSpPr/>
              <p:nvPr/>
            </p:nvSpPr>
            <p:spPr>
              <a:xfrm>
                <a:off x="298881" y="304334"/>
                <a:ext cx="11594237" cy="2062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Signe de la dérivée et variation d'une fonction </a:t>
                </a:r>
                <a:endParaRPr lang="fr-FR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fonction définie et dérivable sur un intervalle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Si, pour tout réel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)&gt;0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(sauf éventuellement en un nombre fini de valeurs où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s'annule) alors la fonction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B7C379A-497E-422E-B02C-AE970E5ED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81" y="304334"/>
                <a:ext cx="11594237" cy="2062872"/>
              </a:xfrm>
              <a:prstGeom prst="rect">
                <a:avLst/>
              </a:prstGeom>
              <a:blipFill>
                <a:blip r:embed="rId2"/>
                <a:stretch>
                  <a:fillRect l="-683" b="-5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9AB41F8-BC80-4EDA-B3AB-74DB4CD0498B}"/>
                  </a:ext>
                </a:extLst>
              </p:cNvPr>
              <p:cNvSpPr/>
              <p:nvPr/>
            </p:nvSpPr>
            <p:spPr>
              <a:xfrm>
                <a:off x="298881" y="4774690"/>
                <a:ext cx="10841038" cy="1555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</a:t>
                </a:r>
                <a:endParaRPr lang="fr-FR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croissante (resp. décroissante) sur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 et seulement si, pour tout réel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(resp.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≤0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9AB41F8-BC80-4EDA-B3AB-74DB4CD04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81" y="4774690"/>
                <a:ext cx="10841038" cy="1555041"/>
              </a:xfrm>
              <a:prstGeom prst="rect">
                <a:avLst/>
              </a:prstGeom>
              <a:blipFill>
                <a:blip r:embed="rId3"/>
                <a:stretch>
                  <a:fillRect l="-731" b="-74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937314F-405A-4ACF-9B4F-646FA4637518}"/>
                  </a:ext>
                </a:extLst>
              </p:cNvPr>
              <p:cNvSpPr/>
              <p:nvPr/>
            </p:nvSpPr>
            <p:spPr>
              <a:xfrm>
                <a:off x="298881" y="2565329"/>
                <a:ext cx="11594236" cy="1047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Si, pour tout réel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′(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&lt;0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(sauf éventuellement en un nombre fini de valeurs où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s'annule) alors la fonction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937314F-405A-4ACF-9B4F-646FA46375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81" y="2565329"/>
                <a:ext cx="11594236" cy="1047210"/>
              </a:xfrm>
              <a:prstGeom prst="rect">
                <a:avLst/>
              </a:prstGeom>
              <a:blipFill>
                <a:blip r:embed="rId4"/>
                <a:stretch>
                  <a:fillRect b="-1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7CD0B8A-900C-499C-9067-6F75335697CD}"/>
                  </a:ext>
                </a:extLst>
              </p:cNvPr>
              <p:cNvSpPr/>
              <p:nvPr/>
            </p:nvSpPr>
            <p:spPr>
              <a:xfrm>
                <a:off x="4409440" y="1936319"/>
                <a:ext cx="35628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strictement croissante</a:t>
                </a: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sur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2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7CD0B8A-900C-499C-9067-6F7533569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440" y="1936319"/>
                <a:ext cx="3562898" cy="430887"/>
              </a:xfrm>
              <a:prstGeom prst="rect">
                <a:avLst/>
              </a:prstGeom>
              <a:blipFill>
                <a:blip r:embed="rId5"/>
                <a:stretch>
                  <a:fillRect l="-2222" t="-11429" r="-1197" b="-2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E141C26-68BD-4B97-8AE3-2091E0384C5C}"/>
                  </a:ext>
                </a:extLst>
              </p:cNvPr>
              <p:cNvSpPr/>
              <p:nvPr/>
            </p:nvSpPr>
            <p:spPr>
              <a:xfrm>
                <a:off x="298881" y="3869680"/>
                <a:ext cx="7986395" cy="53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Si, pour tout réel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=0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fonction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E141C26-68BD-4B97-8AE3-2091E0384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81" y="3869680"/>
                <a:ext cx="7986395" cy="539378"/>
              </a:xfrm>
              <a:prstGeom prst="rect">
                <a:avLst/>
              </a:prstGeom>
              <a:blipFill>
                <a:blip r:embed="rId6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11C25F-0D8E-4D22-83E0-685010A2F8CF}"/>
                  </a:ext>
                </a:extLst>
              </p:cNvPr>
              <p:cNvSpPr/>
              <p:nvPr/>
            </p:nvSpPr>
            <p:spPr>
              <a:xfrm>
                <a:off x="4409440" y="3181652"/>
                <a:ext cx="38450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strictement décroissante</a:t>
                </a: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sur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2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11C25F-0D8E-4D22-83E0-685010A2F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440" y="3181652"/>
                <a:ext cx="3845027" cy="430887"/>
              </a:xfrm>
              <a:prstGeom prst="rect">
                <a:avLst/>
              </a:prstGeom>
              <a:blipFill>
                <a:blip r:embed="rId7"/>
                <a:stretch>
                  <a:fillRect l="-2060" t="-11268" r="-1109" b="-253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423CEA-46EA-40B0-A637-FFF312111A98}"/>
                  </a:ext>
                </a:extLst>
              </p:cNvPr>
              <p:cNvSpPr/>
              <p:nvPr/>
            </p:nvSpPr>
            <p:spPr>
              <a:xfrm>
                <a:off x="7444982" y="3978171"/>
                <a:ext cx="207236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constante</a:t>
                </a:r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sur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2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423CEA-46EA-40B0-A637-FFF312111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982" y="3978171"/>
                <a:ext cx="2072362" cy="430887"/>
              </a:xfrm>
              <a:prstGeom prst="rect">
                <a:avLst/>
              </a:prstGeom>
              <a:blipFill>
                <a:blip r:embed="rId8"/>
                <a:stretch>
                  <a:fillRect l="-3824" t="-11429" r="-2941" b="-2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74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s1spe_2019/85713-1">
            <a:extLst>
              <a:ext uri="{FF2B5EF4-FFF2-40B4-BE49-F238E27FC236}">
                <a16:creationId xmlns:a16="http://schemas.microsoft.com/office/drawing/2014/main" id="{D4F0CD0C-E7C3-4B7D-89BD-BED1B8277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2" t="26369" r="27069" b="48637"/>
          <a:stretch/>
        </p:blipFill>
        <p:spPr bwMode="auto">
          <a:xfrm>
            <a:off x="8362146" y="-1"/>
            <a:ext cx="3829855" cy="30861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EC933B-D576-4A26-9EEC-F21188592E40}"/>
                  </a:ext>
                </a:extLst>
              </p:cNvPr>
              <p:cNvSpPr/>
              <p:nvPr/>
            </p:nvSpPr>
            <p:spPr>
              <a:xfrm>
                <a:off x="285751" y="2154710"/>
                <a:ext cx="10058400" cy="3462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une fonction polynôme, elle est donc dérivable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Ainsi, pour déterminer ses variations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on peut étudier le signe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Or, d'après les théorèmes de dérivation du chapitre précédent,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=5×2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−3×1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c'est-à-dire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10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−3&gt;0 ⇔  10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&gt;3 ⇔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Ce que l'on peut résumer par le tableau de signe suivant.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EC933B-D576-4A26-9EEC-F21188592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1" y="2154710"/>
                <a:ext cx="10058400" cy="3462743"/>
              </a:xfrm>
              <a:prstGeom prst="rect">
                <a:avLst/>
              </a:prstGeom>
              <a:blipFill>
                <a:blip r:embed="rId3"/>
                <a:stretch>
                  <a:fillRect l="-667" b="-22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 descr="ms1spe_2019/85713-1">
            <a:extLst>
              <a:ext uri="{FF2B5EF4-FFF2-40B4-BE49-F238E27FC236}">
                <a16:creationId xmlns:a16="http://schemas.microsoft.com/office/drawing/2014/main" id="{E92B4654-1C06-4D1E-95E1-9C6B56E8C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7" t="64493" r="24236" b="26612"/>
          <a:stretch/>
        </p:blipFill>
        <p:spPr bwMode="auto">
          <a:xfrm>
            <a:off x="6381751" y="4705232"/>
            <a:ext cx="5703974" cy="1428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E10DB9-4697-41B8-A244-40EB6323ECD0}"/>
                  </a:ext>
                </a:extLst>
              </p:cNvPr>
              <p:cNvSpPr/>
              <p:nvPr/>
            </p:nvSpPr>
            <p:spPr>
              <a:xfrm>
                <a:off x="285751" y="335194"/>
                <a:ext cx="6096000" cy="8731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fonction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5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− 3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+ 9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E10DB9-4697-41B8-A244-40EB6323E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1" y="335194"/>
                <a:ext cx="6096000" cy="873188"/>
              </a:xfrm>
              <a:prstGeom prst="rect">
                <a:avLst/>
              </a:prstGeom>
              <a:blipFill>
                <a:blip r:embed="rId4"/>
                <a:stretch>
                  <a:fillRect l="-900" b="-104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7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93144E7-5B43-429C-87B5-9FB813593A70}"/>
                  </a:ext>
                </a:extLst>
              </p:cNvPr>
              <p:cNvSpPr/>
              <p:nvPr/>
            </p:nvSpPr>
            <p:spPr>
              <a:xfrm>
                <a:off x="514349" y="301339"/>
                <a:ext cx="11020425" cy="1709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Ainsi, d'après le théorème réciproque ci-dessus, la fonction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strictement décroissante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]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−∞ ;</m:t>
                        </m:r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strictement croissante sur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[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den>
                        </m:f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; +∞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Généralement, on dresse le tableau de variations de la fonction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dans le même tableau que celui du signe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: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93144E7-5B43-429C-87B5-9FB813593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49" y="301339"/>
                <a:ext cx="11020425" cy="1709635"/>
              </a:xfrm>
              <a:prstGeom prst="rect">
                <a:avLst/>
              </a:prstGeom>
              <a:blipFill>
                <a:blip r:embed="rId2"/>
                <a:stretch>
                  <a:fillRect l="-553" r="-111" b="-53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 descr="ms1spe_2019/85713-1">
            <a:extLst>
              <a:ext uri="{FF2B5EF4-FFF2-40B4-BE49-F238E27FC236}">
                <a16:creationId xmlns:a16="http://schemas.microsoft.com/office/drawing/2014/main" id="{6A83BD1D-5F7E-4A6D-A9E3-09DB9F17E2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8" t="83201" r="25606" b="2996"/>
          <a:stretch/>
        </p:blipFill>
        <p:spPr bwMode="auto">
          <a:xfrm>
            <a:off x="2409340" y="1735455"/>
            <a:ext cx="7373319" cy="3017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99A8AE-7EDC-48BB-8ABA-3FCDBC427C08}"/>
              </a:ext>
            </a:extLst>
          </p:cNvPr>
          <p:cNvSpPr/>
          <p:nvPr/>
        </p:nvSpPr>
        <p:spPr>
          <a:xfrm>
            <a:off x="665513" y="5063898"/>
            <a:ext cx="2783774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Exercice résolu 1 page 150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99A8AE-7EDC-48BB-8ABA-3FCDBC427C08}"/>
              </a:ext>
            </a:extLst>
          </p:cNvPr>
          <p:cNvSpPr/>
          <p:nvPr/>
        </p:nvSpPr>
        <p:spPr>
          <a:xfrm>
            <a:off x="441079" y="196623"/>
            <a:ext cx="3646383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Exercice résolu 1 page 150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s1spe_2019/85717-1">
            <a:extLst>
              <a:ext uri="{FF2B5EF4-FFF2-40B4-BE49-F238E27FC236}">
                <a16:creationId xmlns:a16="http://schemas.microsoft.com/office/drawing/2014/main" id="{0818FA56-070D-47DB-9E7A-0DF2AE9D6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67"/>
          <a:stretch/>
        </p:blipFill>
        <p:spPr bwMode="auto">
          <a:xfrm>
            <a:off x="352354" y="1438274"/>
            <a:ext cx="11487292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1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s1spe_2019/85717-1">
            <a:extLst>
              <a:ext uri="{FF2B5EF4-FFF2-40B4-BE49-F238E27FC236}">
                <a16:creationId xmlns:a16="http://schemas.microsoft.com/office/drawing/2014/main" id="{0818FA56-070D-47DB-9E7A-0DF2AE9D6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6163"/>
          <a:stretch/>
        </p:blipFill>
        <p:spPr bwMode="auto">
          <a:xfrm>
            <a:off x="442698" y="0"/>
            <a:ext cx="113066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446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1367</Words>
  <Application>Microsoft Office PowerPoint</Application>
  <PresentationFormat>Grand écran</PresentationFormat>
  <Paragraphs>109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Sitka Small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25</cp:revision>
  <dcterms:created xsi:type="dcterms:W3CDTF">2020-02-25T07:52:37Z</dcterms:created>
  <dcterms:modified xsi:type="dcterms:W3CDTF">2020-03-22T10:50:21Z</dcterms:modified>
</cp:coreProperties>
</file>