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2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A73D3-D255-466F-A4EF-ACB053145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8D474F-4ED3-47E6-974B-3C5A4A454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16F214-92CD-446A-8256-30925099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9753-F640-41D7-84B5-96ADDEE4B92B}" type="datetimeFigureOut">
              <a:rPr lang="fr-FR" smtClean="0"/>
              <a:t>29/03/2018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205BF2-19E2-41B7-862B-5A97F6CD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C749CE-E43C-4086-A6BD-8FFFE63E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62EF-2A42-4F2F-865B-A6DB0032B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61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43FB4-D7B1-464A-8811-E1E659C5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FA38C1-769B-4270-A3AB-FF7E27F81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CF848A-49F5-4115-87FA-5736828B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9753-F640-41D7-84B5-96ADDEE4B92B}" type="datetimeFigureOut">
              <a:rPr lang="fr-FR" smtClean="0"/>
              <a:t>29/03/2018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43CED9-7673-4609-9C3D-5B536DA9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BF998D-00AE-4EF2-8698-E70FCFA6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62EF-2A42-4F2F-865B-A6DB0032B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88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48EF4AC-DB2E-47FA-B5D7-4DFD149B0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AFF7B1-1E46-41A7-886A-55032E7F8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557EAF-AAAA-4D4F-BFF7-17D4DA33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9753-F640-41D7-84B5-96ADDEE4B92B}" type="datetimeFigureOut">
              <a:rPr lang="fr-FR" smtClean="0"/>
              <a:t>29/03/2018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DF918D-DE13-4159-A49F-43FD1DC6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3E1154-296C-4FCE-8DBE-00692824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62EF-2A42-4F2F-865B-A6DB0032B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75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41C74-DA12-4727-BAA3-E934DC54F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4DAD05-1EDF-4D08-9397-436FCD45D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BD2581-1333-4380-B4B2-E3ADF9A2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9753-F640-41D7-84B5-96ADDEE4B92B}" type="datetimeFigureOut">
              <a:rPr lang="fr-FR" smtClean="0"/>
              <a:t>29/03/2018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6CF29-5CEA-43E1-81DF-2CE5C8B71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E0FB95-F8BB-4CF9-9A8E-7C05C9ED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62EF-2A42-4F2F-865B-A6DB0032B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69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E6B428-EE9E-4463-B9A7-FA17E6DE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3D5C6-2E1F-4268-8B88-3B1B673ED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74E710-2060-41B7-95F5-B2FEECE7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9753-F640-41D7-84B5-96ADDEE4B92B}" type="datetimeFigureOut">
              <a:rPr lang="fr-FR" smtClean="0"/>
              <a:t>29/03/2018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C27F6F-3678-4429-9E46-11E8D7E9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A39B26-1BD3-4420-B8F4-70C8621E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62EF-2A42-4F2F-865B-A6DB0032B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97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4BCF7-E2CB-4D3A-9929-7D7FB79B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42208D-CCF3-4AD2-A39D-647C54340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03C2E8-D93E-4EA1-B7BF-E388122F8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1C27CA-A464-4E0B-B262-F49AF1A6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9753-F640-41D7-84B5-96ADDEE4B92B}" type="datetimeFigureOut">
              <a:rPr lang="fr-FR" smtClean="0"/>
              <a:t>29/03/2018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DFD729-F25B-4886-9FB1-FD2EABEB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040E59-3BBC-4556-A6DC-D2D5EF3C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62EF-2A42-4F2F-865B-A6DB0032B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77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4E00BF-AA92-4458-B497-F8D1D58C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A9C1E0-CDC2-490A-86B8-E5337B51E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BFDF0F-C5FC-4172-8D66-D446EBC37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5F2EAA-A1A9-4764-9774-C7E455860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11B525-6511-4E17-BBD5-F19C93B64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036993-F0CE-4BD0-942D-A812FD427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9753-F640-41D7-84B5-96ADDEE4B92B}" type="datetimeFigureOut">
              <a:rPr lang="fr-FR" smtClean="0"/>
              <a:t>29/03/2018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C7A390-2D6C-46EC-B212-803741B8A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61900B-44B1-4251-B3FC-4C356149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62EF-2A42-4F2F-865B-A6DB0032B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79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0CFFC-05D5-4587-87FB-CDB4AFDE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64E847-9261-4965-84EE-AB0F4C72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9753-F640-41D7-84B5-96ADDEE4B92B}" type="datetimeFigureOut">
              <a:rPr lang="fr-FR" smtClean="0"/>
              <a:t>29/03/2018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4C0AFE-B70F-40EA-B77F-4BEC62ED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238959-CBF7-4901-960C-0815ED92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62EF-2A42-4F2F-865B-A6DB0032B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92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27BB833-67F8-4FE4-BD7B-006A9D5A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9753-F640-41D7-84B5-96ADDEE4B92B}" type="datetimeFigureOut">
              <a:rPr lang="fr-FR" smtClean="0"/>
              <a:t>29/03/2018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BEF951-EB4D-4DF2-A2BD-3FFEFE70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C210ED-822E-4632-ABE9-95D4AEAE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62EF-2A42-4F2F-865B-A6DB0032B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67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4534C8-D54D-4B13-97B7-0505BD90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5DC51C-636E-43E2-BFE0-D5A5FF2D4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3A5881-A95E-41A7-89A0-B0FCC400F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B55824-5AC2-446A-A85A-B41B124A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9753-F640-41D7-84B5-96ADDEE4B92B}" type="datetimeFigureOut">
              <a:rPr lang="fr-FR" smtClean="0"/>
              <a:t>29/03/2018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A97D08-493A-45E7-B7C4-7FBEBAEC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3E2FF5-8F01-438A-866B-4B799B3F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62EF-2A42-4F2F-865B-A6DB0032B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64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981D3-C29F-4CBB-9B00-403C47CB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3CE69F3-5D2C-4B30-8C23-04A0C9C44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3624EC-DE4B-4FF3-B530-9E300B2CB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B71646-1825-465C-B32A-F3D97173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D9753-F640-41D7-84B5-96ADDEE4B92B}" type="datetimeFigureOut">
              <a:rPr lang="fr-FR" smtClean="0"/>
              <a:t>29/03/2018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1F3934-C8AE-478C-A4E5-54303859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53F905-AD17-44CF-8F01-53C70E45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62EF-2A42-4F2F-865B-A6DB0032B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30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E6C1D79-C0A9-4974-85F2-29F6C9F3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158B2C-E0B6-4578-8AF8-D203F93A7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E1D60E-78E7-4DB1-8D81-3B7DE383F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D9753-F640-41D7-84B5-96ADDEE4B92B}" type="datetimeFigureOut">
              <a:rPr lang="fr-FR" smtClean="0"/>
              <a:t>29/03/2018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5757C0-81FF-482F-8A29-62F12680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77D3C7-59F4-4384-8B8F-B94C6B916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62EF-2A42-4F2F-865B-A6DB0032BF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15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B1FDF-0BA2-40D6-A5D5-E5A89DE01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343" y="27367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sz="16600" b="1" dirty="0">
                <a:solidFill>
                  <a:srgbClr val="FF0000"/>
                </a:solidFill>
              </a:rPr>
              <a:t>LES VECTEURS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9A51AC-8F78-4546-B1BB-3B4BA4C84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E33E501-6FA3-41AB-A42A-175EFC24550A}"/>
                  </a:ext>
                </a:extLst>
              </p:cNvPr>
              <p:cNvSpPr/>
              <p:nvPr/>
            </p:nvSpPr>
            <p:spPr>
              <a:xfrm>
                <a:off x="271462" y="205561"/>
                <a:ext cx="11649075" cy="5760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6 : résolu – Démontrer avec des coordonnées de vecteurs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Dans un repère, A(-2 ; 1), B(2 ; 4), C(3 ; 0) et D(-1 ; -3) sont des points.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Démontrer que le quadrilatère </a:t>
                </a:r>
                <a:r>
                  <a:rPr lang="fr-FR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ABCD</a:t>
                </a: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parallélogramme.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u="sng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Première méthode</a:t>
                </a: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 avec les vecteurs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2−(−2) ;4−1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 ;3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𝐷𝐶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3−(−1) ;0−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𝐷𝐶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 ;3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vecteurs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ont les mêmes coordonnées, on en déduit que 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 </a:t>
                </a:r>
                <a:r>
                  <a:rPr lang="fr-FR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ABCD</a:t>
                </a:r>
                <a:r>
                  <a:rPr lang="fr-FR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parallélogramme</a:t>
                </a: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u="sng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Deuxième méthode</a:t>
                </a: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 avec les diagonales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note I le milieu de la diagonale [AC]. Alors :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−2+3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;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1+0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ainsi 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note J le milieu de la diagonale [BD]. Alors :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2+(−1)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;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4+(−3)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ainsi 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points I et J ont les mêmes coordonnées, ils sont donc confondus.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diagonales [AC] et [BD] ont le même milieu, donc le quadrilatère </a:t>
                </a:r>
                <a:r>
                  <a:rPr lang="fr-FR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ABCD</a:t>
                </a:r>
                <a:r>
                  <a:rPr lang="fr-FR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parallélogramme</a:t>
                </a: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E33E501-6FA3-41AB-A42A-175EFC245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2" y="205561"/>
                <a:ext cx="11649075" cy="5760231"/>
              </a:xfrm>
              <a:prstGeom prst="rect">
                <a:avLst/>
              </a:prstGeom>
              <a:blipFill>
                <a:blip r:embed="rId3"/>
                <a:stretch>
                  <a:fillRect l="-471" t="-6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2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6B1926-1A7B-4343-BAF7-962AEDE336ED}"/>
              </a:ext>
            </a:extLst>
          </p:cNvPr>
          <p:cNvSpPr/>
          <p:nvPr/>
        </p:nvSpPr>
        <p:spPr>
          <a:xfrm>
            <a:off x="677662" y="477852"/>
            <a:ext cx="11262803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Conseils </a:t>
            </a:r>
            <a:endParaRPr lang="fr-F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On peut contrôler les coordonnées d'un vecteur par lecture graphique :</a:t>
            </a:r>
            <a:endParaRPr lang="fr-F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	en partant de son origine, on se déplace horizontalement, puis verticalement jusqu'à son extrémité;</a:t>
            </a:r>
            <a:endParaRPr lang="fr-F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	son abscisse est le nombre positif ou négatif lu horizontalement ;</a:t>
            </a:r>
            <a:endParaRPr lang="fr-F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	son ordonnée est le nombre positif ou négatif lu verticalement</a:t>
            </a:r>
            <a:endParaRPr lang="fr-F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878CEF-8F1A-461F-A550-B0FA6D61F4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18" y="2353957"/>
            <a:ext cx="2991559" cy="343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1BBFD46-AFEA-4997-9659-8AADFC9269C1}"/>
                  </a:ext>
                </a:extLst>
              </p:cNvPr>
              <p:cNvSpPr/>
              <p:nvPr/>
            </p:nvSpPr>
            <p:spPr>
              <a:xfrm>
                <a:off x="722049" y="166903"/>
                <a:ext cx="10437181" cy="1906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7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Dans un repère on donne les points : I(2 ; -2), J(-1 ; -1), K(0 ; 1), L(-3 ; 2).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Placer ces points dans un repère.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Calculer les coordonnées des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𝐼𝐽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𝐾𝐿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Contrôler les résultats par une lecture graphique.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Que peut-on en déduire pour le quadrilatère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IJLK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1BBFD46-AFEA-4997-9659-8AADFC926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9" y="166903"/>
                <a:ext cx="10437181" cy="1906484"/>
              </a:xfrm>
              <a:prstGeom prst="rect">
                <a:avLst/>
              </a:prstGeom>
              <a:blipFill>
                <a:blip r:embed="rId3"/>
                <a:stretch>
                  <a:fillRect l="-467" b="-31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2D6ABF-A711-411F-AAE5-45F222BA4B7B}"/>
                  </a:ext>
                </a:extLst>
              </p:cNvPr>
              <p:cNvSpPr/>
              <p:nvPr/>
            </p:nvSpPr>
            <p:spPr>
              <a:xfrm>
                <a:off x="722049" y="2073387"/>
                <a:ext cx="11159230" cy="4575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8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reprend les points I, J, K, L donnés a l’exercice 7.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Déterminer les coordonnées des milieux des segments [IL] et [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JK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].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Que peut-on en déduire pour le quadrilatère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IJLK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9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Dans un repère, on donne les points 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(-2 ; 1), B (3 ; 3), C(-2 ; -4), D(3 ; -6), E (3 ; -2).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Calculer les coordonnées des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𝐶𝐸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𝐸𝐷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Les quadrilatères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ABEC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AEDC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sont-ils des parallélogrammes ? Justifier.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10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Dans un repère, on donne les points : A(2,3 ; 5,1),	B (4,1 ; 3,8), C (0,9 ; -0,7),	D (-0,9 ; 0,5).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Placer ces points dans un repère et conjecturer la nature du quadrilatère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ABCD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Démontrer si cette conjecture est vraie ou fausse.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2D6ABF-A711-411F-AAE5-45F222BA4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9" y="2073387"/>
                <a:ext cx="11159230" cy="4575740"/>
              </a:xfrm>
              <a:prstGeom prst="rect">
                <a:avLst/>
              </a:prstGeom>
              <a:blipFill>
                <a:blip r:embed="rId4"/>
                <a:stretch>
                  <a:fillRect l="-437" t="-666" b="-6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286DB3B-5A5F-4724-98BD-3312AED65B70}"/>
              </a:ext>
            </a:extLst>
          </p:cNvPr>
          <p:cNvSpPr/>
          <p:nvPr/>
        </p:nvSpPr>
        <p:spPr>
          <a:xfrm>
            <a:off x="5611464" y="166903"/>
            <a:ext cx="145232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À votre tour 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B752E-B93D-43A3-85A4-FA064533C8D2}"/>
              </a:ext>
            </a:extLst>
          </p:cNvPr>
          <p:cNvSpPr/>
          <p:nvPr/>
        </p:nvSpPr>
        <p:spPr>
          <a:xfrm>
            <a:off x="7365938" y="6302401"/>
            <a:ext cx="44146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Exercices 26 à 28 de la fiche d’exercices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2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0AB0F90-82F0-4B0F-B370-DD4DC76647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60" y="1345249"/>
            <a:ext cx="2796465" cy="17663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82EF9D-4FAB-4BE2-A509-0959C3485CD4}"/>
                  </a:ext>
                </a:extLst>
              </p:cNvPr>
              <p:cNvSpPr/>
              <p:nvPr/>
            </p:nvSpPr>
            <p:spPr>
              <a:xfrm>
                <a:off x="455721" y="206477"/>
                <a:ext cx="8309499" cy="4043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0"/>
                  </a:spcAft>
                  <a:buClr>
                    <a:srgbClr val="FF0000"/>
                  </a:buClr>
                  <a:buSzPts val="1600"/>
                </a:pPr>
                <a:r>
                  <a:rPr lang="fr-FR" sz="2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C.  Somme de vecteurs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  <a:buClr>
                    <a:srgbClr val="0070C0"/>
                  </a:buClr>
                </a:pPr>
                <a:r>
                  <a:rPr lang="fr-FR" b="1" u="sng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  Vecteur somme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DÉFINITIONS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 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somme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 deux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le vecteur associe à la translation résultant de l'enchaînement des translations de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et de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note ce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</m:acc>
                    <m:r>
                      <a:rPr lang="fr-FR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  <a:buClr>
                    <a:srgbClr val="0070C0"/>
                  </a:buClr>
                </a:pPr>
                <a:r>
                  <a:rPr lang="fr-FR" b="1" u="sng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 Construction du vecteur somme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Pour construire la somme de deux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 on peut utiliser l'une des deux propriétés suivantes.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82EF9D-4FAB-4BE2-A509-0959C3485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21" y="206477"/>
                <a:ext cx="8309499" cy="4043864"/>
              </a:xfrm>
              <a:prstGeom prst="rect">
                <a:avLst/>
              </a:prstGeom>
              <a:blipFill>
                <a:blip r:embed="rId4"/>
                <a:stretch>
                  <a:fillRect l="-1174" t="-1207" b="-10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F0C22B64-0D8B-452A-9344-C3BA057D9FA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24"/>
          <a:stretch/>
        </p:blipFill>
        <p:spPr bwMode="auto">
          <a:xfrm>
            <a:off x="5978455" y="4347078"/>
            <a:ext cx="2041881" cy="1092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CA01243-FDCB-4DDD-9B92-1A52E3A566D9}"/>
                  </a:ext>
                </a:extLst>
              </p:cNvPr>
              <p:cNvSpPr/>
              <p:nvPr/>
            </p:nvSpPr>
            <p:spPr>
              <a:xfrm>
                <a:off x="903396" y="4517869"/>
                <a:ext cx="6096000" cy="7230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- 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Relation de Chasles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tous points A, B et C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CA01243-FDCB-4DDD-9B92-1A52E3A56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96" y="4517869"/>
                <a:ext cx="6096000" cy="723018"/>
              </a:xfrm>
              <a:prstGeom prst="rect">
                <a:avLst/>
              </a:prstGeom>
              <a:blipFill>
                <a:blip r:embed="rId6"/>
                <a:stretch>
                  <a:fillRect l="-800" t="-4202" b="-84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F60D11C7-C74B-4C1F-80D8-3353BE72818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9"/>
          <a:stretch/>
        </p:blipFill>
        <p:spPr bwMode="auto">
          <a:xfrm>
            <a:off x="8208276" y="5537433"/>
            <a:ext cx="2193817" cy="1169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422A081-1704-431F-B818-94B7DDF106C3}"/>
                  </a:ext>
                </a:extLst>
              </p:cNvPr>
              <p:cNvSpPr/>
              <p:nvPr/>
            </p:nvSpPr>
            <p:spPr>
              <a:xfrm>
                <a:off x="903396" y="5612263"/>
                <a:ext cx="6335604" cy="1019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Règle du parallélogramme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A, B et C sont trois points.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et seulement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𝐴𝐵𝐷𝐶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parallélogramme.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422A081-1704-431F-B818-94B7DDF10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96" y="5612263"/>
                <a:ext cx="6335604" cy="1019382"/>
              </a:xfrm>
              <a:prstGeom prst="rect">
                <a:avLst/>
              </a:prstGeom>
              <a:blipFill>
                <a:blip r:embed="rId8"/>
                <a:stretch>
                  <a:fillRect l="-769" t="-3593" b="-59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55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06B8DC1-FDC4-4B76-9843-FA5EB3AC4C3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24"/>
          <a:stretch/>
        </p:blipFill>
        <p:spPr bwMode="auto">
          <a:xfrm>
            <a:off x="6034634" y="358240"/>
            <a:ext cx="2489270" cy="1391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3FED65E-D16C-428B-A4D1-545AC94E8D4C}"/>
                  </a:ext>
                </a:extLst>
              </p:cNvPr>
              <p:cNvSpPr/>
              <p:nvPr/>
            </p:nvSpPr>
            <p:spPr>
              <a:xfrm>
                <a:off x="1322496" y="692562"/>
                <a:ext cx="6096000" cy="7230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- 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Relation de Chasles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tous points A, B et C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3FED65E-D16C-428B-A4D1-545AC94E8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96" y="692562"/>
                <a:ext cx="6096000" cy="723018"/>
              </a:xfrm>
              <a:prstGeom prst="rect">
                <a:avLst/>
              </a:prstGeom>
              <a:blipFill>
                <a:blip r:embed="rId4"/>
                <a:stretch>
                  <a:fillRect l="-900" t="-5085" b="-93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9FD09213-BCBC-4B1A-B97A-8E07783AAE9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9"/>
          <a:stretch/>
        </p:blipFill>
        <p:spPr bwMode="auto">
          <a:xfrm>
            <a:off x="7932051" y="2112074"/>
            <a:ext cx="2907399" cy="1636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ADD37B6-6F80-4DDF-9787-CB71C1BFD2C8}"/>
                  </a:ext>
                </a:extLst>
              </p:cNvPr>
              <p:cNvSpPr/>
              <p:nvPr/>
            </p:nvSpPr>
            <p:spPr>
              <a:xfrm>
                <a:off x="1385925" y="2498516"/>
                <a:ext cx="6335604" cy="1019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Règle du parallélogramme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A, B et C sont trois points.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et seulement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𝐴𝐵𝐷𝐶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parallélogramme.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ADD37B6-6F80-4DDF-9787-CB71C1BFD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925" y="2498516"/>
                <a:ext cx="6335604" cy="1019382"/>
              </a:xfrm>
              <a:prstGeom prst="rect">
                <a:avLst/>
              </a:prstGeom>
              <a:blipFill>
                <a:blip r:embed="rId6"/>
                <a:stretch>
                  <a:fillRect l="-769" t="-3593" b="-59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C76D3D-DB77-4692-80A8-BDBEAA804773}"/>
                  </a:ext>
                </a:extLst>
              </p:cNvPr>
              <p:cNvSpPr/>
              <p:nvPr/>
            </p:nvSpPr>
            <p:spPr>
              <a:xfrm>
                <a:off x="551216" y="4192434"/>
                <a:ext cx="10130577" cy="1725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DÉMONSTRATION de la règle du parallélogramme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si, et seulement si, d'après la relation de Chasles: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        c'est-à-dire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𝐶𝐷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Ainsi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si, et seulement si,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ABDC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un parallélogramme.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C76D3D-DB77-4692-80A8-BDBEAA804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16" y="4192434"/>
                <a:ext cx="10130577" cy="1725985"/>
              </a:xfrm>
              <a:prstGeom prst="rect">
                <a:avLst/>
              </a:prstGeom>
              <a:blipFill>
                <a:blip r:embed="rId7"/>
                <a:stretch>
                  <a:fillRect l="-481" t="-2120" b="-31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7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448A98C-E6D6-48B0-BC68-C3C92C56826B}"/>
                  </a:ext>
                </a:extLst>
              </p:cNvPr>
              <p:cNvSpPr/>
              <p:nvPr/>
            </p:nvSpPr>
            <p:spPr>
              <a:xfrm>
                <a:off x="290512" y="335770"/>
                <a:ext cx="11610975" cy="5242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0"/>
                  </a:spcAft>
                  <a:buClr>
                    <a:srgbClr val="0070C0"/>
                  </a:buClr>
                </a:pPr>
                <a:r>
                  <a:rPr lang="fr-FR" b="1" u="sng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c)  Coordonnées du vecteur somme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dans un repère,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;</m:t>
                    </m:r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sSup>
                          <m:sSupPr>
                            <m:ctrlPr>
                              <a:rPr lang="fr-F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alors ,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endParaRPr lang="fr-FR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DÉMONSTRATION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note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 les coordonnées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celles du point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donc les coordonnées de ces vecteurs sont égales c'est-à-dire :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D'où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 soit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;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endParaRPr lang="fr-FR" b="1" dirty="0">
                  <a:solidFill>
                    <a:srgbClr val="70AD47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Pour tous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448A98C-E6D6-48B0-BC68-C3C92C5682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2" y="335770"/>
                <a:ext cx="11610975" cy="5242397"/>
              </a:xfrm>
              <a:prstGeom prst="rect">
                <a:avLst/>
              </a:prstGeom>
              <a:blipFill>
                <a:blip r:embed="rId3"/>
                <a:stretch>
                  <a:fillRect l="-473" t="-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681156F-09B9-4CB3-950F-8A515AE990AF}"/>
                  </a:ext>
                </a:extLst>
              </p:cNvPr>
              <p:cNvSpPr/>
              <p:nvPr/>
            </p:nvSpPr>
            <p:spPr>
              <a:xfrm>
                <a:off x="5125133" y="1206864"/>
                <a:ext cx="23567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acc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acc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fr-F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681156F-09B9-4CB3-950F-8A515AE99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133" y="1206864"/>
                <a:ext cx="2356799" cy="369332"/>
              </a:xfrm>
              <a:prstGeom prst="rect">
                <a:avLst/>
              </a:prstGeom>
              <a:blipFill>
                <a:blip r:embed="rId4"/>
                <a:stretch>
                  <a:fillRect t="-22951"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4864C0E-B6AD-4FC3-AF02-1B2DFF6D8E7B}"/>
                  </a:ext>
                </a:extLst>
              </p:cNvPr>
              <p:cNvSpPr/>
              <p:nvPr/>
            </p:nvSpPr>
            <p:spPr>
              <a:xfrm>
                <a:off x="3385213" y="2382132"/>
                <a:ext cx="3758401" cy="426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𝑂𝑁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4864C0E-B6AD-4FC3-AF02-1B2DFF6D8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213" y="2382132"/>
                <a:ext cx="3758401" cy="426655"/>
              </a:xfrm>
              <a:prstGeom prst="rect">
                <a:avLst/>
              </a:prstGeom>
              <a:blipFill>
                <a:blip r:embed="rId5"/>
                <a:stretch>
                  <a:fillRect t="-11429" r="-486" b="-1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5C580B4-AAAA-4BB9-86A3-D5D52A0E613A}"/>
                  </a:ext>
                </a:extLst>
              </p:cNvPr>
              <p:cNvSpPr/>
              <p:nvPr/>
            </p:nvSpPr>
            <p:spPr>
              <a:xfrm>
                <a:off x="1518054" y="5227132"/>
                <a:ext cx="16316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acc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acc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</m:acc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5C580B4-AAAA-4BB9-86A3-D5D52A0E61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054" y="5227132"/>
                <a:ext cx="1631664" cy="369332"/>
              </a:xfrm>
              <a:prstGeom prst="rect">
                <a:avLst/>
              </a:prstGeom>
              <a:blipFill>
                <a:blip r:embed="rId6"/>
                <a:stretch>
                  <a:fillRect t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9A2477-5D94-4F51-B044-49B38F31E7DB}"/>
                  </a:ext>
                </a:extLst>
              </p:cNvPr>
              <p:cNvSpPr/>
              <p:nvPr/>
            </p:nvSpPr>
            <p:spPr>
              <a:xfrm>
                <a:off x="3813512" y="5209402"/>
                <a:ext cx="2031325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fr-FR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9A2477-5D94-4F51-B044-49B38F31E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512" y="5209402"/>
                <a:ext cx="2031325" cy="4047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D2B8940-D7CF-4293-A97C-4D20AB78F89C}"/>
                  </a:ext>
                </a:extLst>
              </p:cNvPr>
              <p:cNvSpPr/>
              <p:nvPr/>
            </p:nvSpPr>
            <p:spPr>
              <a:xfrm>
                <a:off x="6508631" y="5208835"/>
                <a:ext cx="29195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</m:acc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acc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D2B8940-D7CF-4293-A97C-4D20AB78F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631" y="5208835"/>
                <a:ext cx="2919582" cy="369332"/>
              </a:xfrm>
              <a:prstGeom prst="rect">
                <a:avLst/>
              </a:prstGeom>
              <a:blipFill>
                <a:blip r:embed="rId8"/>
                <a:stretch>
                  <a:fillRect t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1FE32A-FE77-4E9E-9B4F-0A45502DD09C}"/>
                  </a:ext>
                </a:extLst>
              </p:cNvPr>
              <p:cNvSpPr/>
              <p:nvPr/>
            </p:nvSpPr>
            <p:spPr>
              <a:xfrm>
                <a:off x="781050" y="169785"/>
                <a:ext cx="8972550" cy="1612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11 : résolu – Construire un vecteur somme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ABCD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rectangle de centre I.</a:t>
                </a: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  <a:buSzPts val="1200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a)  Construire le représentant d'origine C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𝐶𝐼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  <a:buSzPts val="1200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b)  À quel vecteur de la figure,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semble-t-il égal ?</a:t>
                </a: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  <a:buSzPts val="1200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Prouver cette conjecture.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1FE32A-FE77-4E9E-9B4F-0A45502D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69785"/>
                <a:ext cx="8972550" cy="1612108"/>
              </a:xfrm>
              <a:prstGeom prst="rect">
                <a:avLst/>
              </a:prstGeom>
              <a:blipFill>
                <a:blip r:embed="rId3"/>
                <a:stretch>
                  <a:fillRect l="-543" t="-2273" b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3B14CE83-7E13-4F6A-856C-40755F9A7C8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2"/>
          <a:stretch/>
        </p:blipFill>
        <p:spPr bwMode="auto">
          <a:xfrm>
            <a:off x="7173157" y="2080055"/>
            <a:ext cx="4014787" cy="2307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BDE6-87D0-4B34-8D1F-0ED2272F60BC}"/>
                  </a:ext>
                </a:extLst>
              </p:cNvPr>
              <p:cNvSpPr/>
              <p:nvPr/>
            </p:nvSpPr>
            <p:spPr>
              <a:xfrm>
                <a:off x="781050" y="1889813"/>
                <a:ext cx="8972550" cy="450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  <a:buSzPts val="1200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 On construit les points E, F, G tels que 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𝐶𝐸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𝐸𝐹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𝐶𝐼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𝐹𝐺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𝐶𝐼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fr-F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d'après la relation de Chasles 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𝐶𝐺</m:t>
                        </m:r>
                      </m:e>
                    </m:acc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  <a:buSzPts val="1200"/>
                </a:pP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  <a:buSzPts val="1200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 Il semble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𝐴𝐼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le prouver, on écrit :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𝐶𝐼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limLow>
                      <m:limLow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groupChr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acc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  <m: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𝐶</m:t>
                                </m:r>
                              </m:e>
                            </m:acc>
                          </m:e>
                        </m:groupChr>
                      </m:e>
                      <m:lim>
                        <m:acc>
                          <m:accPr>
                            <m:chr m:val="⃗"/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𝐴𝐶</m:t>
                            </m:r>
                          </m:e>
                        </m:acc>
                      </m:lim>
                    </m:limLow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𝐶𝐼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(*)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endParaRPr lang="fr-FR" i="1" dirty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𝐶𝐼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(**)</a:t>
                </a: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acc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𝐴𝐼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BDE6-87D0-4B34-8D1F-0ED2272F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889813"/>
                <a:ext cx="8972550" cy="4502771"/>
              </a:xfrm>
              <a:prstGeom prst="rect">
                <a:avLst/>
              </a:prstGeom>
              <a:blipFill>
                <a:blip r:embed="rId5"/>
                <a:stretch>
                  <a:fillRect l="-543" t="-6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66FF2B-AF42-4D59-8A53-12A591308D00}"/>
                  </a:ext>
                </a:extLst>
              </p:cNvPr>
              <p:cNvSpPr/>
              <p:nvPr/>
            </p:nvSpPr>
            <p:spPr>
              <a:xfrm>
                <a:off x="5886450" y="5451613"/>
                <a:ext cx="6096000" cy="12777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Conseils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(*) On peut intervertir l'ordre des vecteurs dans une somme.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(**) On utilise deux fois de suite la relation de Chasles pour réduire l'écriture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66FF2B-AF42-4D59-8A53-12A591308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50" y="5451613"/>
                <a:ext cx="6096000" cy="1277786"/>
              </a:xfrm>
              <a:prstGeom prst="rect">
                <a:avLst/>
              </a:prstGeom>
              <a:blipFill>
                <a:blip r:embed="rId6"/>
                <a:stretch>
                  <a:fillRect l="-900" t="-2381" b="-52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78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E931806-F7DE-4CB9-9B20-409E7E5B11BF}"/>
                  </a:ext>
                </a:extLst>
              </p:cNvPr>
              <p:cNvSpPr/>
              <p:nvPr/>
            </p:nvSpPr>
            <p:spPr>
              <a:xfrm>
                <a:off x="299528" y="153609"/>
                <a:ext cx="5870453" cy="2797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12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ABCD</a:t>
                </a: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un parallélogramme.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 est le milieu du côté [BC].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143000" lvl="2" indent="-2286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Construire le représentant d'origine B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𝐷𝐶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𝐼𝐴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𝐶𝐼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143000" lvl="2" indent="-2286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quel vecteur de la figure,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semble-t-il égal ?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143000" lvl="2" indent="-2286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Prouver cette conjecture.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E931806-F7DE-4CB9-9B20-409E7E5B1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8" y="153609"/>
                <a:ext cx="5870453" cy="2797561"/>
              </a:xfrm>
              <a:prstGeom prst="rect">
                <a:avLst/>
              </a:prstGeom>
              <a:blipFill>
                <a:blip r:embed="rId3"/>
                <a:stretch>
                  <a:fillRect l="-831" r="-312" b="-17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A3B2BA44-67A4-45F4-85EF-3B517C9CE5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35" y="4747082"/>
            <a:ext cx="4518645" cy="18418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BAA682C-771F-420D-BBBD-775F54F7598D}"/>
                  </a:ext>
                </a:extLst>
              </p:cNvPr>
              <p:cNvSpPr/>
              <p:nvPr/>
            </p:nvSpPr>
            <p:spPr>
              <a:xfrm>
                <a:off x="392743" y="3229979"/>
                <a:ext cx="5684022" cy="1353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13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Placer sur la figure ci-contre, les points B et D tels que :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𝐶𝐷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acc>
                  </m:oMath>
                </a14:m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BAA682C-771F-420D-BBBD-775F54F759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43" y="3229979"/>
                <a:ext cx="5684022" cy="1353704"/>
              </a:xfrm>
              <a:prstGeom prst="rect">
                <a:avLst/>
              </a:prstGeom>
              <a:blipFill>
                <a:blip r:embed="rId5"/>
                <a:stretch>
                  <a:fillRect l="-857" t="-2703" b="-27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76C9134-4ED8-420B-8FC7-79FB9C1D6F28}"/>
              </a:ext>
            </a:extLst>
          </p:cNvPr>
          <p:cNvSpPr/>
          <p:nvPr/>
        </p:nvSpPr>
        <p:spPr>
          <a:xfrm>
            <a:off x="4830433" y="244396"/>
            <a:ext cx="145232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À votre tour 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0358AF6-89D7-48EC-AF51-F1C6E3D83D42}"/>
                  </a:ext>
                </a:extLst>
              </p:cNvPr>
              <p:cNvSpPr/>
              <p:nvPr/>
            </p:nvSpPr>
            <p:spPr>
              <a:xfrm>
                <a:off x="6395527" y="542305"/>
                <a:ext cx="5722491" cy="2539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14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Sur cette figure,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AEFD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DEBF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DEFC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des parallélogrammes.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143000" lvl="2" indent="-228600">
                  <a:lnSpc>
                    <a:spcPct val="107000"/>
                  </a:lnSpc>
                  <a:spcAft>
                    <a:spcPts val="0"/>
                  </a:spcAft>
                  <a:buSzPts val="12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Construire cette figure et le représentant d'origine A du vecteur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𝐷𝐹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𝐹𝐸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143000" lvl="2" indent="-228600">
                  <a:lnSpc>
                    <a:spcPct val="107000"/>
                  </a:lnSpc>
                  <a:spcAft>
                    <a:spcPts val="0"/>
                  </a:spcAft>
                  <a:buSzPts val="12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Construire le représentant d'origine D du vecteur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𝐴𝐸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𝐷𝐶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143000" lvl="2" indent="-228600">
                  <a:lnSpc>
                    <a:spcPct val="107000"/>
                  </a:lnSpc>
                  <a:spcAft>
                    <a:spcPts val="0"/>
                  </a:spcAft>
                  <a:buSzPts val="12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Démontrer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0358AF6-89D7-48EC-AF51-F1C6E3D83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527" y="542305"/>
                <a:ext cx="5722491" cy="2539157"/>
              </a:xfrm>
              <a:prstGeom prst="rect">
                <a:avLst/>
              </a:prstGeom>
              <a:blipFill>
                <a:blip r:embed="rId6"/>
                <a:stretch>
                  <a:fillRect l="-852" t="-1442" b="-21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 descr="ABCD est un parallélogramme. &#10;I est le milieu du côté [BC]. &#10;a) Construire le représentant d'origine B du vecteur &#10;ü = DC +1A+C1. &#10;b) A quel vecteur de la figure, le vecteur u semble- &#10;t-il égal ? &#10;Prouver cette conjecture. &#10;Reproduire la figure ci-dessous et placer les &#10;points B et D tels que : &#10;eanana•ua•• &#10;S &#10;c &#10;sur cette figure, AEFD, DEBF et DEFC sont des &#10;parallélogrammes. &#10;c &#10;a) Construire cette figure et le représentant d'ori- &#10;gine A du vecteur u = DF+AD + FE. &#10;b) Construire le représentant d'origine D du vecteur &#10;Ü=AE+DC+DA. &#10;c) Démontrer que u = v. &#10;ABCD est un carré de centre I. &#10;Construire le point M tel que IM = IA + IB +1C. &#10;Que conjecture-t-on ? Prouver cette conjecture. ">
            <a:extLst>
              <a:ext uri="{FF2B5EF4-FFF2-40B4-BE49-F238E27FC236}">
                <a16:creationId xmlns:a16="http://schemas.microsoft.com/office/drawing/2014/main" id="{932F34A9-6ED1-455D-A815-48CCDF6D523E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8" t="13900" r="12286" b="48406"/>
          <a:stretch/>
        </p:blipFill>
        <p:spPr bwMode="auto">
          <a:xfrm>
            <a:off x="7838983" y="3081463"/>
            <a:ext cx="3417902" cy="20320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245E416-375E-4D22-AF32-0EC6A24EAA8F}"/>
                  </a:ext>
                </a:extLst>
              </p:cNvPr>
              <p:cNvSpPr/>
              <p:nvPr/>
            </p:nvSpPr>
            <p:spPr>
              <a:xfrm>
                <a:off x="6806722" y="5273236"/>
                <a:ext cx="4938297" cy="1315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b="1" dirty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15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ABCD</a:t>
                </a: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un carré de centre I.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Construire le point M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𝐼𝑀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𝐼𝐴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Que conjecture-t-on ? Prouver cette conjecture. </a:t>
                </a:r>
                <a:endParaRPr lang="fr-FR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245E416-375E-4D22-AF32-0EC6A24EAA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722" y="5273236"/>
                <a:ext cx="4938297" cy="1315745"/>
              </a:xfrm>
              <a:prstGeom prst="rect">
                <a:avLst/>
              </a:prstGeom>
              <a:blipFill>
                <a:blip r:embed="rId8"/>
                <a:stretch>
                  <a:fillRect l="-1111" t="-2315" b="-50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2F567C61-31DC-49FB-8B61-D9E31B7F8CC2}"/>
              </a:ext>
            </a:extLst>
          </p:cNvPr>
          <p:cNvSpPr/>
          <p:nvPr/>
        </p:nvSpPr>
        <p:spPr>
          <a:xfrm>
            <a:off x="3329372" y="4082339"/>
            <a:ext cx="44146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Exercices 29 à 34 de la fiche d’exercices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A4FE9B7-D73B-4765-A86F-B105EBB320B0}"/>
                  </a:ext>
                </a:extLst>
              </p:cNvPr>
              <p:cNvSpPr/>
              <p:nvPr/>
            </p:nvSpPr>
            <p:spPr>
              <a:xfrm>
                <a:off x="257451" y="224643"/>
                <a:ext cx="11212498" cy="5897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0"/>
                  </a:spcAft>
                  <a:buClr>
                    <a:srgbClr val="FF0000"/>
                  </a:buClr>
                  <a:buSzPts val="1600"/>
                </a:pPr>
                <a:r>
                  <a:rPr lang="fr-FR" sz="2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D.  Produit d’un vecteur par un nombre réel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Clr>
                    <a:srgbClr val="0070C0"/>
                  </a:buClr>
                  <a:buFont typeface="+mj-lt"/>
                  <a:buAutoNum type="alphaLcParenR"/>
                </a:pPr>
                <a:r>
                  <a:rPr lang="fr-FR" b="1" u="sng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vecteur </a:t>
                </a:r>
                <a14:m>
                  <m:oMath xmlns:m="http://schemas.openxmlformats.org/officeDocument/2006/math">
                    <m:r>
                      <a:rPr lang="fr-FR" b="1" i="1" u="sng">
                        <a:solidFill>
                          <a:srgbClr val="4472C4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𝝀</m:t>
                    </m:r>
                    <m:acc>
                      <m:accPr>
                        <m:chr m:val="⃗"/>
                        <m:ctrlPr>
                          <a:rPr lang="fr-FR" b="1" i="1" u="sng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b="1" i="1" u="sng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</m:acc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DÉFINITIONS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désigne un nombre réel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un vecteur dans un repère.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Le vecteur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le vecteur de coordonnées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; 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admet que le vecteur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ainsi défini est indépendant du repère.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Remarque :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aux exemples ci-dessus,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ont le 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même sens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(ici λ  = 2),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ont des 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sens contraires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car λ  &lt; 0 (ici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=−2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PROPRIÉTÉS – admises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(1)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Pour tous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tous nombres réels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</m:acc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𝜆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𝜆</m:t>
                        </m:r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si, et seulement si,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(3)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Le vecteur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noté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c'est le seul vecteur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note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</m:acc>
                    <m:r>
                      <a:rPr lang="fr-FR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</m:acc>
                    <m:r>
                      <a:rPr lang="fr-FR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fr-FR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A4FE9B7-D73B-4765-A86F-B105EBB320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51" y="224643"/>
                <a:ext cx="11212498" cy="5897961"/>
              </a:xfrm>
              <a:prstGeom prst="rect">
                <a:avLst/>
              </a:prstGeom>
              <a:blipFill>
                <a:blip r:embed="rId3"/>
                <a:stretch>
                  <a:fillRect l="-815" t="-827" b="-4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0C530867-D1AE-4718-A6AA-A08541CDE3B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52" y="597505"/>
            <a:ext cx="3151573" cy="17311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1C09EC-6F48-4D66-9757-FF475967A5F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52" y="6063962"/>
            <a:ext cx="2848326" cy="7940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D5740A-A734-4576-9431-5ED9F69C55C3}"/>
                  </a:ext>
                </a:extLst>
              </p:cNvPr>
              <p:cNvSpPr/>
              <p:nvPr/>
            </p:nvSpPr>
            <p:spPr>
              <a:xfrm>
                <a:off x="642151" y="6260494"/>
                <a:ext cx="7463162" cy="426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Conséquence de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(3)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on sait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donc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7D5740A-A734-4576-9431-5ED9F69C55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51" y="6260494"/>
                <a:ext cx="7463162" cy="426655"/>
              </a:xfrm>
              <a:prstGeom prst="rect">
                <a:avLst/>
              </a:prstGeom>
              <a:blipFill>
                <a:blip r:embed="rId6"/>
                <a:stretch>
                  <a:fillRect l="-653" t="-1429" b="-1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34494F-7E2F-4BFD-8718-410E7CC5AB4B}"/>
                  </a:ext>
                </a:extLst>
              </p:cNvPr>
              <p:cNvSpPr/>
              <p:nvPr/>
            </p:nvSpPr>
            <p:spPr>
              <a:xfrm>
                <a:off x="508987" y="705733"/>
                <a:ext cx="9034508" cy="1930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0"/>
                  </a:spcAft>
                  <a:buClr>
                    <a:srgbClr val="0070C0"/>
                  </a:buClr>
                </a:pPr>
                <a:r>
                  <a:rPr lang="fr-FR" b="1" u="sng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 Homothéties et vecteurs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PROPRIÉTÉS – admises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Une homothétie de centre O et de rapport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transforme A en A' et B en B’.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C34494F-7E2F-4BFD-8718-410E7CC5A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87" y="705733"/>
                <a:ext cx="9034508" cy="1930978"/>
              </a:xfrm>
              <a:prstGeom prst="rect">
                <a:avLst/>
              </a:prstGeom>
              <a:blipFill>
                <a:blip r:embed="rId3"/>
                <a:stretch>
                  <a:fillRect l="-539" t="-1893" b="-2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95B00D0A-056C-431F-9EFC-5C4A2F982CB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15407" y="3101678"/>
            <a:ext cx="10361186" cy="223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B1CEF3-2A37-4EC8-B64A-F7FCE4944D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29" y="757939"/>
            <a:ext cx="3065185" cy="2020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6C02E11-3C88-436C-8B2A-E6ED1C703E8C}"/>
                  </a:ext>
                </a:extLst>
              </p:cNvPr>
              <p:cNvSpPr/>
              <p:nvPr/>
            </p:nvSpPr>
            <p:spPr>
              <a:xfrm>
                <a:off x="639763" y="604846"/>
                <a:ext cx="7536571" cy="2933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0"/>
                  </a:spcAft>
                  <a:buClr>
                    <a:srgbClr val="FF0000"/>
                  </a:buClr>
                  <a:buSzPts val="1600"/>
                </a:pPr>
                <a:r>
                  <a:rPr lang="fr-FR" sz="2400" b="1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 - Notion de vecteurs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Clr>
                    <a:srgbClr val="0070C0"/>
                  </a:buClr>
                  <a:buFont typeface="+mj-lt"/>
                  <a:buAutoNum type="alphaLcParenR"/>
                </a:pPr>
                <a:r>
                  <a:rPr lang="fr-FR" b="1" u="sng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Translations et vecteurs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DÉFINITIONS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 et B sont deux points distincts du plan.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translation qui transforme A en B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appelée 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translation de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vecteur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 pour 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direction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celle de la droite (AB), pour 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sens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celui de A vers B et pour 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longueur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longueur AB.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6C02E11-3C88-436C-8B2A-E6ED1C703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63" y="604846"/>
                <a:ext cx="7536571" cy="2933239"/>
              </a:xfrm>
              <a:prstGeom prst="rect">
                <a:avLst/>
              </a:prstGeom>
              <a:blipFill>
                <a:blip r:embed="rId4"/>
                <a:stretch>
                  <a:fillRect l="-1294" t="-1663" b="-16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B7B7A5D8-FA70-4282-82DD-04CD664B027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0" y="4542474"/>
            <a:ext cx="2329032" cy="981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A6D704B-289A-4313-B7A8-F6904C84162F}"/>
                  </a:ext>
                </a:extLst>
              </p:cNvPr>
              <p:cNvSpPr/>
              <p:nvPr/>
            </p:nvSpPr>
            <p:spPr>
              <a:xfrm>
                <a:off x="639763" y="3956366"/>
                <a:ext cx="6096000" cy="13146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Image D d'un point C par la translation de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fr-FR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er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cas :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∉(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 est le point tel que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ABDC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parallélogramme.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A6D704B-289A-4313-B7A8-F6904C841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63" y="3956366"/>
                <a:ext cx="6096000" cy="1314655"/>
              </a:xfrm>
              <a:prstGeom prst="rect">
                <a:avLst/>
              </a:prstGeom>
              <a:blipFill>
                <a:blip r:embed="rId6"/>
                <a:stretch>
                  <a:fillRect l="-900" b="-50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 de texte 2">
                <a:extLst>
                  <a:ext uri="{FF2B5EF4-FFF2-40B4-BE49-F238E27FC236}">
                    <a16:creationId xmlns:a16="http://schemas.microsoft.com/office/drawing/2014/main" id="{BA708171-99E4-4384-AC69-2B8FEE63E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74929" y="2984817"/>
                <a:ext cx="3181452" cy="7103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Par la translation de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1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les points A, M, N, P ont pour </a:t>
                </a:r>
                <a:r>
                  <a:rPr lang="fr-FR" sz="1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image</a:t>
                </a:r>
                <a:r>
                  <a:rPr lang="fr-FR" sz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respectives les points B, M’, N’ et P’.</a:t>
                </a:r>
                <a:endParaRPr lang="fr-FR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Zone de texte 2">
                <a:extLst>
                  <a:ext uri="{FF2B5EF4-FFF2-40B4-BE49-F238E27FC236}">
                    <a16:creationId xmlns:a16="http://schemas.microsoft.com/office/drawing/2014/main" id="{BA708171-99E4-4384-AC69-2B8FEE63E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4929" y="2984817"/>
                <a:ext cx="3181452" cy="710387"/>
              </a:xfrm>
              <a:prstGeom prst="rect">
                <a:avLst/>
              </a:prstGeom>
              <a:blipFill>
                <a:blip r:embed="rId7"/>
                <a:stretch>
                  <a:fillRect b="-3390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542B5EA9-97C3-451C-B2A9-F51842C114C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23" y="5880455"/>
            <a:ext cx="3491810" cy="490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95F45D-CA78-46A4-81FC-FE314D5DB082}"/>
                  </a:ext>
                </a:extLst>
              </p:cNvPr>
              <p:cNvSpPr/>
              <p:nvPr/>
            </p:nvSpPr>
            <p:spPr>
              <a:xfrm>
                <a:off x="639763" y="5459489"/>
                <a:ext cx="6096000" cy="9814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b="1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ème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cas :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 est le point de (AB) tel 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tel que le sens de C vers D soit le même que celui de A vers B.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95F45D-CA78-46A4-81FC-FE314D5D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63" y="5459489"/>
                <a:ext cx="6096000" cy="981423"/>
              </a:xfrm>
              <a:prstGeom prst="rect">
                <a:avLst/>
              </a:prstGeom>
              <a:blipFill>
                <a:blip r:embed="rId9"/>
                <a:stretch>
                  <a:fillRect l="-900" t="-3727" b="-68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34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53A25DB-8004-4924-A8F3-56F947315B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60" y="1208573"/>
            <a:ext cx="2228295" cy="15535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456C58-8343-43C1-A19C-625F8CA2AE27}"/>
                  </a:ext>
                </a:extLst>
              </p:cNvPr>
              <p:cNvSpPr/>
              <p:nvPr/>
            </p:nvSpPr>
            <p:spPr>
              <a:xfrm>
                <a:off x="718145" y="421838"/>
                <a:ext cx="8141769" cy="2397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0"/>
                  </a:spcAft>
                  <a:buClr>
                    <a:srgbClr val="0070C0"/>
                  </a:buClr>
                </a:pPr>
                <a:r>
                  <a:rPr lang="fr-FR" sz="2000" b="1" u="sng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 Colinéarité de vecteurs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DÉFINITIONS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• Dire que deux vecteurs non nuls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colinéaires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signifie qu’il existe un nombre réel λ  tel que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</m:acc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𝛌</m:t>
                    </m:r>
                    <m:acc>
                      <m:accPr>
                        <m:chr m:val="⃗"/>
                        <m:ctrlP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autrement dit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ont même direction.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• Le vecteur nul est colinéaire à tout vecteur.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456C58-8343-43C1-A19C-625F8CA2AE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45" y="421838"/>
                <a:ext cx="8141769" cy="2397579"/>
              </a:xfrm>
              <a:prstGeom prst="rect">
                <a:avLst/>
              </a:prstGeom>
              <a:blipFill>
                <a:blip r:embed="rId4"/>
                <a:stretch>
                  <a:fillRect l="-824" t="-1269" b="-2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4F1CE2AA-1F3C-4273-95B0-5160EE1EC35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75" y="4997981"/>
            <a:ext cx="3723649" cy="15535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A9C369-1522-4A88-BB92-89046D94F273}"/>
                  </a:ext>
                </a:extLst>
              </p:cNvPr>
              <p:cNvSpPr/>
              <p:nvPr/>
            </p:nvSpPr>
            <p:spPr>
              <a:xfrm>
                <a:off x="718145" y="3401101"/>
                <a:ext cx="11027012" cy="1164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PROPRIÉTÉS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• Trois points A, B et C sont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alignés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si, et seulement si,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colinéaires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• Deux droites (AB) et (</a:t>
                </a:r>
                <a:r>
                  <a:rPr lang="fr-FR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EF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sont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parallèles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si, et seulement si,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𝐸𝐹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</a:t>
                </a: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colinéaires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A9C369-1522-4A88-BB92-89046D94F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45" y="3401101"/>
                <a:ext cx="11027012" cy="1164550"/>
              </a:xfrm>
              <a:prstGeom prst="rect">
                <a:avLst/>
              </a:prstGeom>
              <a:blipFill>
                <a:blip r:embed="rId6"/>
                <a:stretch>
                  <a:fillRect l="-608" t="-3141" b="-57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6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DA059A-F7EF-4A46-ADAB-98C38CE3F833}"/>
                  </a:ext>
                </a:extLst>
              </p:cNvPr>
              <p:cNvSpPr/>
              <p:nvPr/>
            </p:nvSpPr>
            <p:spPr>
              <a:xfrm>
                <a:off x="719092" y="183224"/>
                <a:ext cx="11319028" cy="667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16 : résolu – Construire un vecteur somme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Dans un repère, on donne les points A(-3 ; 4) , B (0 ; 2), C(-6 ; 1) et D(-5 ; 2). 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ts val="12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Placer le point E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𝐶𝐸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Déterminer les coordonnées du point E. 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ts val="12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Placer le point F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𝐵𝐹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=−2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Déterminer les coordonnées du point F.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ts val="12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points D, E et F sont-ils alignés ?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À votre tour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17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Dans un repère, on donne les points : A(1 ; -1) ,  B(2 ; 1) ,  C(4 ; -1) ,  D(6 ; -2)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ts val="12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Placer le point E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Déterminer les coordonnées du point E.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ts val="12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Placer le point F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𝐶𝐹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Déterminer les coordonnées du point F.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ts val="12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points D, E et F sont-ils alignés ?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18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Dans un repère, on donne les points : A(-2 ; -1) ,  B(2 ; 1) ,  C(0 ; 5) ,  D(3 ; 14)</a:t>
                </a: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1)  a) Placer le point E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Calculer les coordonnées du point E. </a:t>
                </a: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2)  a) F est l'image du point C par l'homothétie de centre A et de rapport 3.</a:t>
                </a: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Placer le point F.</a:t>
                </a: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Calculer les coordonnées du point F. </a:t>
                </a: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3)  Les points A, F et D sont-ils alignés ? </a:t>
                </a: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DA059A-F7EF-4A46-ADAB-98C38CE3F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92" y="183224"/>
                <a:ext cx="11319028" cy="6674776"/>
              </a:xfrm>
              <a:prstGeom prst="rect">
                <a:avLst/>
              </a:prstGeom>
              <a:blipFill>
                <a:blip r:embed="rId3"/>
                <a:stretch>
                  <a:fillRect l="-485" t="-457" b="-1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07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D31C92-C5CB-430C-9EF4-85754DE074CB}"/>
                  </a:ext>
                </a:extLst>
              </p:cNvPr>
              <p:cNvSpPr/>
              <p:nvPr/>
            </p:nvSpPr>
            <p:spPr>
              <a:xfrm>
                <a:off x="631794" y="1162248"/>
                <a:ext cx="10928411" cy="4353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19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Dans un repère, on donne les points : A(0 ; 4) ,  B(-2 ; 1) ,  C(3 ; -1).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Déterminer les coordonnées du point D tel que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ABCD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soit un parallélogramme.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Placer le milieu I du segment [CD] et déterminer les coordonnées du point I.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Placer le point J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𝐵𝐽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=2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𝐵𝐼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déterminer les coordonnées du point J.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Déterminer le nombre réel k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𝐴𝐽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Que peut-on en déduire ?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20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Dans un repère, on donne les points A(l ; 2), B(-3 ; O) et C(-14 ; a) où a désigne un nombre réel. 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Exprimer les coordonnées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en fonction de a.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Déterminer la valeur de a pour laquelle les points A, B et C sont alignés.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342900" lvl="0" indent="-342900" algn="r">
                  <a:lnSpc>
                    <a:spcPct val="107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fr-FR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Exercices 35 à 40 de la fiche d’exercices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D31C92-C5CB-430C-9EF4-85754DE07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94" y="1162248"/>
                <a:ext cx="10928411" cy="4353308"/>
              </a:xfrm>
              <a:prstGeom prst="rect">
                <a:avLst/>
              </a:prstGeom>
              <a:blipFill>
                <a:blip r:embed="rId3"/>
                <a:stretch>
                  <a:fillRect l="-502" t="-840" r="-502" b="-8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4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876A210-4A5E-4CDC-A3D7-EE7493BC25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58" y="895997"/>
            <a:ext cx="2270393" cy="11523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5F479F-3763-4D37-9F0F-D347391BB5E6}"/>
                  </a:ext>
                </a:extLst>
              </p:cNvPr>
              <p:cNvSpPr/>
              <p:nvPr/>
            </p:nvSpPr>
            <p:spPr>
              <a:xfrm>
                <a:off x="595785" y="142432"/>
                <a:ext cx="7374385" cy="1946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0"/>
                  </a:spcAft>
                  <a:buClr>
                    <a:srgbClr val="0070C0"/>
                  </a:buClr>
                </a:pPr>
                <a:r>
                  <a:rPr lang="fr-FR" b="1" u="sng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 Vecteurs égaux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Lorsque la translation qui transforme A en B, transforme également C en D, on dit que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égaux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 note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𝑨𝑩</m:t>
                        </m:r>
                      </m:e>
                    </m:acc>
                    <m:r>
                      <a:rPr lang="fr-FR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5F479F-3763-4D37-9F0F-D347391BB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85" y="142432"/>
                <a:ext cx="7374385" cy="1946430"/>
              </a:xfrm>
              <a:prstGeom prst="rect">
                <a:avLst/>
              </a:prstGeom>
              <a:blipFill>
                <a:blip r:embed="rId4"/>
                <a:stretch>
                  <a:fillRect l="-744" t="-1563" b="-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304A5B8D-DBEE-40FD-8E40-D75821F64C4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819" y="2531625"/>
            <a:ext cx="2494689" cy="7230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A327CA8-1C04-4448-8385-E1DB3EE5AC9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58" y="3527011"/>
            <a:ext cx="2927339" cy="1755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5A0023-A9CB-458A-BE76-B0E26154A162}"/>
                  </a:ext>
                </a:extLst>
              </p:cNvPr>
              <p:cNvSpPr/>
              <p:nvPr/>
            </p:nvSpPr>
            <p:spPr>
              <a:xfrm>
                <a:off x="595785" y="2669607"/>
                <a:ext cx="8540641" cy="3283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Représentants d'un vecteur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Il existe une infinité de vecteurs égaux au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Par exemple ci-contre 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𝐶𝐷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𝐸𝐹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…</m:t>
                    </m:r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Ce vecteur peut être noté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on dit que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𝐶𝐷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𝐸𝐹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sont des représentants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Deux vecteurs particuliers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translation qui transforme le point A en A est la translation de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𝐴𝐴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vecteur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𝐴𝐴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appelé 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vecteur nul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le note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Ainsi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𝑨𝑨</m:t>
                        </m:r>
                      </m:e>
                    </m:acc>
                    <m:r>
                      <a:rPr lang="fr-FR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translation qui transforme le point B en A est la translation de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5A0023-A9CB-458A-BE76-B0E26154A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85" y="2669607"/>
                <a:ext cx="8540641" cy="3283719"/>
              </a:xfrm>
              <a:prstGeom prst="rect">
                <a:avLst/>
              </a:prstGeom>
              <a:blipFill>
                <a:blip r:embed="rId7"/>
                <a:stretch>
                  <a:fillRect l="-642" b="-11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8C1E2E-D86D-4747-A889-034BF4EB3AEC}"/>
                  </a:ext>
                </a:extLst>
              </p:cNvPr>
              <p:cNvSpPr/>
              <p:nvPr/>
            </p:nvSpPr>
            <p:spPr>
              <a:xfrm>
                <a:off x="595785" y="2099257"/>
                <a:ext cx="10181706" cy="723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CONSÉQUENCE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si, et seulement si, le quadrilatère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un parallélogramme (éventuellement aplati).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8C1E2E-D86D-4747-A889-034BF4EB3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85" y="2099257"/>
                <a:ext cx="10181706" cy="723018"/>
              </a:xfrm>
              <a:prstGeom prst="rect">
                <a:avLst/>
              </a:prstGeom>
              <a:blipFill>
                <a:blip r:embed="rId8"/>
                <a:stretch>
                  <a:fillRect l="-539" t="-4202" b="-84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33A62844-9F42-46BA-A0F5-CA463512BE3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58" y="5815682"/>
            <a:ext cx="2805345" cy="716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129FBCF-4C88-42C2-9155-7349AD029544}"/>
                  </a:ext>
                </a:extLst>
              </p:cNvPr>
              <p:cNvSpPr/>
              <p:nvPr/>
            </p:nvSpPr>
            <p:spPr>
              <a:xfrm>
                <a:off x="595785" y="5953326"/>
                <a:ext cx="8432805" cy="760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est appelé 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opposé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note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129FBCF-4C88-42C2-9155-7349AD029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85" y="5953326"/>
                <a:ext cx="8432805" cy="760978"/>
              </a:xfrm>
              <a:prstGeom prst="rect">
                <a:avLst/>
              </a:prstGeom>
              <a:blipFill>
                <a:blip r:embed="rId10"/>
                <a:stretch>
                  <a:fillRect l="-651" t="-806" b="-8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73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E88DB1-AC88-4717-9E30-F974E76D1CAA}"/>
                  </a:ext>
                </a:extLst>
              </p:cNvPr>
              <p:cNvSpPr/>
              <p:nvPr/>
            </p:nvSpPr>
            <p:spPr>
              <a:xfrm>
                <a:off x="562252" y="104427"/>
                <a:ext cx="11227293" cy="1612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1 : résolu – Démontrer avec des vecteurs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  <a:buSzPts val="1200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ABC est un triangle. Construire le point D tel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𝐶𝐷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  <a:buSzPts val="1200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 est un point appartenant au segment [BD], les points E et F sont les symétriques respectifs des points B 	et A par rapport au point M.</a:t>
                </a:r>
              </a:p>
              <a:p>
                <a:pPr lvl="0">
                  <a:lnSpc>
                    <a:spcPct val="107000"/>
                  </a:lnSpc>
                  <a:spcAft>
                    <a:spcPts val="0"/>
                  </a:spcAft>
                  <a:buSzPts val="1200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Démontrer que le quadrilatère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CDFE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parallélogramme.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E88DB1-AC88-4717-9E30-F974E76D1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52" y="104427"/>
                <a:ext cx="11227293" cy="1612108"/>
              </a:xfrm>
              <a:prstGeom prst="rect">
                <a:avLst/>
              </a:prstGeom>
              <a:blipFill>
                <a:blip r:embed="rId3"/>
                <a:stretch>
                  <a:fillRect l="-434" t="-1887" b="-37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EEF2BDD-509F-4448-8B15-AEBBF6365EDC}"/>
              </a:ext>
            </a:extLst>
          </p:cNvPr>
          <p:cNvSpPr/>
          <p:nvPr/>
        </p:nvSpPr>
        <p:spPr>
          <a:xfrm>
            <a:off x="562252" y="2016764"/>
            <a:ext cx="7558424" cy="1239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Solution :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Char char="•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 construit le quatrième sommet du parallélogramme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ABDC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Pour cela, on peut tracer les arcs de cercle de centre B et de rayon AC, de centre C et de rayon AB, et placer le point D qui convient à leur intersection (*).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7E6E3E-762A-499F-B36A-E3C0BD6806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400" y="1767517"/>
            <a:ext cx="2460471" cy="18679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1590DBD-545E-40DB-9927-337E250545C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71" y="3888667"/>
            <a:ext cx="2825491" cy="2032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F156E4-6225-4214-BF86-52545F55E41F}"/>
                  </a:ext>
                </a:extLst>
              </p:cNvPr>
              <p:cNvSpPr/>
              <p:nvPr/>
            </p:nvSpPr>
            <p:spPr>
              <a:xfrm>
                <a:off x="562252" y="3429000"/>
                <a:ext cx="8235519" cy="1650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ts val="1200"/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segments [BE] et [AF] se coupent en leur milieu M, donc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ABFE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parallélogramme. (**)</a:t>
                </a: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Ainsi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𝐸𝐹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D'après </a:t>
                </a:r>
                <a:r>
                  <a:rPr lang="fr-FR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donc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𝐶𝐷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𝐸𝐹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le quadrilatère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CDFE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parallélogramme. (***)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F156E4-6225-4214-BF86-52545F55E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52" y="3429000"/>
                <a:ext cx="8235519" cy="1650067"/>
              </a:xfrm>
              <a:prstGeom prst="rect">
                <a:avLst/>
              </a:prstGeom>
              <a:blipFill>
                <a:blip r:embed="rId6"/>
                <a:stretch>
                  <a:fillRect t="-2222" b="-3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91FDAD-1593-4DEF-93CE-DE18ED759DF0}"/>
                  </a:ext>
                </a:extLst>
              </p:cNvPr>
              <p:cNvSpPr/>
              <p:nvPr/>
            </p:nvSpPr>
            <p:spPr>
              <a:xfrm>
                <a:off x="568738" y="5143657"/>
                <a:ext cx="7638323" cy="1612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Conseils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(*) On peut aussi placer le milieu I de [BC] et construire le symétrique D de A par rapport à I.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(**) On utilise ici : si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ABFE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parallélogramme, 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𝐸𝐹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(***) On utilise ici : si CD =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EF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CDFE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parallélogramme.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91FDAD-1593-4DEF-93CE-DE18ED759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38" y="5143657"/>
                <a:ext cx="7638323" cy="1612108"/>
              </a:xfrm>
              <a:prstGeom prst="rect">
                <a:avLst/>
              </a:prstGeom>
              <a:blipFill>
                <a:blip r:embed="rId7"/>
                <a:stretch>
                  <a:fillRect l="-479" t="-2273" b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8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797E66-1E56-4DDC-9F1C-8BCD5C68A54C}"/>
                  </a:ext>
                </a:extLst>
              </p:cNvPr>
              <p:cNvSpPr/>
              <p:nvPr/>
            </p:nvSpPr>
            <p:spPr>
              <a:xfrm>
                <a:off x="145002" y="382428"/>
                <a:ext cx="12046998" cy="6131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2 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ABC est un triangle.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 est un point du côté [AB] distinct de B et J un point du côté [BC].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Construire le point D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𝐽𝐷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𝐵𝐼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points E et F sont les symétriques respectifs des points J et D par rapport au point C.</a:t>
                </a:r>
              </a:p>
              <a:p>
                <a:pPr marL="9067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Démontrer que le quadrilatère BIEF est un parallélogramme.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3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ABC est un triangle.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Placer les points D, E, F et Q tels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𝐸𝐴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tels que les segments [AG] et [BF] ont le même milieu C.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Démontrer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𝐴𝐺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𝐸𝐹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Que peut-on en déduire pour les droites (AG) et (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EF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)?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Démontrer que les droites (BF) et (DG) sont parallèles.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Démontrer que les droites (AF) et (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BG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sont parallèles.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4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ABCD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parallélogramme.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 est le symétrique de B par rapport à A et J est le symétrique de D par rapport à C.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Citer des vecteurs égaux de cette figure.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 déduire que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AICJ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parallélogramme.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797E66-1E56-4DDC-9F1C-8BCD5C68A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2" y="382428"/>
                <a:ext cx="12046998" cy="6131487"/>
              </a:xfrm>
              <a:prstGeom prst="rect">
                <a:avLst/>
              </a:prstGeom>
              <a:blipFill>
                <a:blip r:embed="rId3"/>
                <a:stretch>
                  <a:fillRect l="-455" b="-2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4AB523D-5D9D-4D68-8FD4-08A915306F27}"/>
              </a:ext>
            </a:extLst>
          </p:cNvPr>
          <p:cNvSpPr/>
          <p:nvPr/>
        </p:nvSpPr>
        <p:spPr>
          <a:xfrm>
            <a:off x="5369839" y="188080"/>
            <a:ext cx="145232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À votre tour 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21BAB83-EBC7-49A6-B5A0-EAE0E948B6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09" y="461944"/>
            <a:ext cx="3285416" cy="2142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95927B9-FBC7-4A0B-8D79-A085C3680167}"/>
                  </a:ext>
                </a:extLst>
              </p:cNvPr>
              <p:cNvSpPr/>
              <p:nvPr/>
            </p:nvSpPr>
            <p:spPr>
              <a:xfrm>
                <a:off x="666750" y="538144"/>
                <a:ext cx="7429500" cy="3093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 5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ABCD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parallélogramme.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E, F et G sont les symétriques respectifs de A, B et D par rapport à C.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Démontrer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𝐷𝐶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𝐹𝐸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SzPct val="100000"/>
                  <a:buFont typeface="+mj-lt"/>
                  <a:buAutoNum type="alphaLcParenR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Démontrer que les droites (CF) et (GE) sont parallèles.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342900" lvl="0" indent="-342900" algn="r">
                  <a:lnSpc>
                    <a:spcPct val="107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fr-FR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Exercices 21 à 25 de la fiche d’exercices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95927B9-FBC7-4A0B-8D79-A085C3680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538144"/>
                <a:ext cx="7429500" cy="3093924"/>
              </a:xfrm>
              <a:prstGeom prst="rect">
                <a:avLst/>
              </a:prstGeom>
              <a:blipFill>
                <a:blip r:embed="rId4"/>
                <a:stretch>
                  <a:fillRect l="-656" t="-984" r="-7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2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9E515E-6F95-4ACA-BEDE-CE7BD1918BE2}"/>
                  </a:ext>
                </a:extLst>
              </p:cNvPr>
              <p:cNvSpPr/>
              <p:nvPr/>
            </p:nvSpPr>
            <p:spPr>
              <a:xfrm>
                <a:off x="420209" y="360263"/>
                <a:ext cx="9176552" cy="111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0"/>
                  </a:spcAft>
                  <a:buClr>
                    <a:srgbClr val="FF0000"/>
                  </a:buClr>
                  <a:buSzPts val="1600"/>
                </a:pPr>
                <a:r>
                  <a:rPr lang="fr-FR" sz="2400" b="1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 - Coordonnées d’un vecteur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Bien souvent, au lieu de noter (O ; I, J) un repère, on le note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𝑂𝐼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𝑂𝐽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9E515E-6F95-4ACA-BEDE-CE7BD1918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09" y="360263"/>
                <a:ext cx="9176552" cy="1118191"/>
              </a:xfrm>
              <a:prstGeom prst="rect">
                <a:avLst/>
              </a:prstGeom>
              <a:blipFill>
                <a:blip r:embed="rId3"/>
                <a:stretch>
                  <a:fillRect l="-1063" t="-4348" b="-48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93699D6B-4F0C-4F1D-902E-1CE0B9F8450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761" y="360263"/>
            <a:ext cx="2050741" cy="1270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5592CC-DF70-4B09-AD46-5F7186DC2C4E}"/>
                  </a:ext>
                </a:extLst>
              </p:cNvPr>
              <p:cNvSpPr/>
              <p:nvPr/>
            </p:nvSpPr>
            <p:spPr>
              <a:xfrm>
                <a:off x="1152617" y="2028141"/>
                <a:ext cx="9886765" cy="1315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Clr>
                    <a:srgbClr val="0070C0"/>
                  </a:buClr>
                  <a:buFont typeface="+mj-lt"/>
                  <a:buAutoNum type="alphaLcParenR"/>
                </a:pPr>
                <a:r>
                  <a:rPr lang="fr-FR" b="1" u="sng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Coordonnées d’un vecteur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Dans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les coordonnées d'un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sont les coordonnées du point M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5592CC-DF70-4B09-AD46-5F7186DC2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617" y="2028141"/>
                <a:ext cx="9886765" cy="1315745"/>
              </a:xfrm>
              <a:prstGeom prst="rect">
                <a:avLst/>
              </a:prstGeom>
              <a:blipFill>
                <a:blip r:embed="rId5"/>
                <a:stretch>
                  <a:fillRect l="-493" t="-2778" b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1CF01D3F-F8A8-45E3-89F7-7E9BC55DD4F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07" y="3741056"/>
            <a:ext cx="3537752" cy="2325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9B92E41-065A-4415-8822-F5652722C8A9}"/>
                  </a:ext>
                </a:extLst>
              </p:cNvPr>
              <p:cNvSpPr/>
              <p:nvPr/>
            </p:nvSpPr>
            <p:spPr>
              <a:xfrm>
                <a:off x="548935" y="3741056"/>
                <a:ext cx="8248836" cy="1650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EXEMPLES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Dans le repère ci-contre, M a pour coordonnées (3 ; 1)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a pour coordonnées (3 ; 1).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 a pour coordonnées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(−1 ;− 2)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𝑂𝑁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donc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 pour coordonnées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 ; −2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 même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 ;0)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(0 ;1)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9B92E41-065A-4415-8822-F5652722C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35" y="3741056"/>
                <a:ext cx="8248836" cy="1650067"/>
              </a:xfrm>
              <a:prstGeom prst="rect">
                <a:avLst/>
              </a:prstGeom>
              <a:blipFill>
                <a:blip r:embed="rId7"/>
                <a:stretch>
                  <a:fillRect l="-591" t="-2222" b="-40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DFF4E3-5B3E-4867-8861-9A9023845801}"/>
                  </a:ext>
                </a:extLst>
              </p:cNvPr>
              <p:cNvSpPr/>
              <p:nvPr/>
            </p:nvSpPr>
            <p:spPr>
              <a:xfrm>
                <a:off x="429087" y="413374"/>
                <a:ext cx="11333826" cy="3094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Deux vecteurs sont égaux si, et seulement si, leurs coordonnées dans un repère sont égales.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Autrement dit,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dans un repère,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 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sont égaux 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si, et seulement si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et 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 et M’sont les points tels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Ainsi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si, et seulement si,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c'est-à-dire M et M' ont les mêmes coordonnées,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autrement dit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ont les mêmes coordonnées.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DFF4E3-5B3E-4867-8861-9A9023845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87" y="413374"/>
                <a:ext cx="11333826" cy="3094822"/>
              </a:xfrm>
              <a:prstGeom prst="rect">
                <a:avLst/>
              </a:prstGeom>
              <a:blipFill>
                <a:blip r:embed="rId3"/>
                <a:stretch>
                  <a:fillRect l="-430" t="-1183" b="-17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8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029D20-FAE7-4826-ADB0-0D7E59AD865C}"/>
                  </a:ext>
                </a:extLst>
              </p:cNvPr>
              <p:cNvSpPr/>
              <p:nvPr/>
            </p:nvSpPr>
            <p:spPr>
              <a:xfrm>
                <a:off x="535619" y="891121"/>
                <a:ext cx="10525958" cy="1648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0"/>
                  </a:spcAft>
                  <a:buClr>
                    <a:srgbClr val="0070C0"/>
                  </a:buClr>
                </a:pPr>
                <a:r>
                  <a:rPr lang="fr-FR" b="1" u="sng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 Coordonnées du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1" i="1" u="sng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b="1" i="1" u="sng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PROPRIÉTÉ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Dans un repère,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et 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deux points.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Les coordonnées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029D20-FAE7-4826-ADB0-0D7E59AD8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9" y="891121"/>
                <a:ext cx="10525958" cy="1648978"/>
              </a:xfrm>
              <a:prstGeom prst="rect">
                <a:avLst/>
              </a:prstGeom>
              <a:blipFill>
                <a:blip r:embed="rId3"/>
                <a:stretch>
                  <a:fillRect l="-521" b="-29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7C28975D-C7AA-4400-B717-CE14F625D8F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526" y="3018407"/>
            <a:ext cx="2956264" cy="2379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435B5B7-A407-45CC-936C-36D84FD4378E}"/>
                  </a:ext>
                </a:extLst>
              </p:cNvPr>
              <p:cNvSpPr/>
              <p:nvPr/>
            </p:nvSpPr>
            <p:spPr>
              <a:xfrm>
                <a:off x="686539" y="2943773"/>
                <a:ext cx="9034509" cy="3588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le point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segments [AM] et [OB] ont le même milieu I.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0+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et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0+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c’est-à-dire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et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soit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coordonnées de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celles de M, c’est-à-dire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 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EXEMPLES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 ; −4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et 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 ;5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sont deux points dans un repère.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c’est-à-dire 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3−12 ;5−(−4)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soit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−9 ;9</m:t>
                        </m:r>
                      </m:e>
                    </m:d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435B5B7-A407-45CC-936C-36D84FD43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39" y="2943773"/>
                <a:ext cx="9034509" cy="3588996"/>
              </a:xfrm>
              <a:prstGeom prst="rect">
                <a:avLst/>
              </a:prstGeom>
              <a:blipFill>
                <a:blip r:embed="rId5"/>
                <a:stretch>
                  <a:fillRect l="-607" t="-1019" b="-8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0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1053</Words>
  <Application>Microsoft Office PowerPoint</Application>
  <PresentationFormat>Grand écran</PresentationFormat>
  <Paragraphs>322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Thème Office</vt:lpstr>
      <vt:lpstr>LES VECTEURS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VECTEURS</dc:title>
  <dc:creator>Christophe DEFOSSE</dc:creator>
  <cp:lastModifiedBy>Christophe DEFOSSE</cp:lastModifiedBy>
  <cp:revision>34</cp:revision>
  <dcterms:created xsi:type="dcterms:W3CDTF">2018-03-22T06:40:11Z</dcterms:created>
  <dcterms:modified xsi:type="dcterms:W3CDTF">2018-03-29T07:16:29Z</dcterms:modified>
</cp:coreProperties>
</file>