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6" r:id="rId8"/>
    <p:sldId id="260" r:id="rId9"/>
    <p:sldId id="261" r:id="rId10"/>
    <p:sldId id="262" r:id="rId11"/>
    <p:sldId id="263" r:id="rId12"/>
    <p:sldId id="267" r:id="rId13"/>
    <p:sldId id="268" r:id="rId14"/>
    <p:sldId id="269" r:id="rId15"/>
    <p:sldId id="270" r:id="rId16"/>
    <p:sldId id="271" r:id="rId17"/>
    <p:sldId id="273"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D428D-FDC8-4489-A4F2-AFC316318C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D9CF754-1EF9-46ED-8245-F2CDA80F2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EFCEEE-BD87-4090-8F92-B3D3A662EEEE}"/>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05970A42-B2F2-46E6-B6FA-9FE70D6007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FB106B-0BA6-4681-91BA-347F49616D66}"/>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183412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79B8C-E987-4C47-8774-0B01A9D32D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227352B-A5BA-4C29-AF13-B88706ED608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337617-96D4-42D0-B88C-5C35CEA77647}"/>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CC3DE029-3BEC-4AED-B4DF-0B756B7BD8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99BA9D-8B73-4725-8E25-0E190CCA36AE}"/>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196141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A505C52-A6CD-46D5-8B8B-BA8A31DAD8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92FD82-EE72-4DF3-8ABD-DB8D9C7053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3BC0B4-49BD-4E50-A547-E0B68E46C2CF}"/>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D61143E1-3956-4C5D-B0FC-FA52821CAF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CDE117-E6FD-4729-8733-7C0E3AB818CB}"/>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28378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3052F-18A5-4761-BAA9-9A92F40217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15A88E-2BDE-4DFB-844F-89DE18DD931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FB228C-6690-41E3-A712-FA6A1EE3C69B}"/>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71C9A263-FB1C-449B-B30F-94A83522E8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D23DF7-5861-4561-8E3F-D0EE1E4FDF23}"/>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356694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835D1-B88D-4FAD-B729-8BF351DF8F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DCB28C0-FCCC-44A5-AE68-E6403CAAD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5030DB-10C5-4662-809D-27DA14A34F0C}"/>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3C144167-317E-4894-B6DB-D519F00BE3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6F92D4-CF3F-4474-BC09-F5F180B28789}"/>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93996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0FED3-67DE-4DC2-9E18-21265FE03F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274089-FA56-477C-8FD6-7650244702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A05C2D-1D23-48A3-BA6C-34754D35B6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287C2B-BEA4-46B0-AE30-643FC0B2395E}"/>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6" name="Espace réservé du pied de page 5">
            <a:extLst>
              <a:ext uri="{FF2B5EF4-FFF2-40B4-BE49-F238E27FC236}">
                <a16:creationId xmlns:a16="http://schemas.microsoft.com/office/drawing/2014/main" id="{C843B3E8-E751-413D-89DD-63C5E63749A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E0A158-2E17-4065-80D5-4374B2DCE7A3}"/>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277883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6599C-4756-4FF0-B090-84A17BD5E5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6A0D17-A027-4348-965A-F5D9EC1C6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7CE090C-4309-47F9-B14C-F5488EFE3D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2B8330-3E99-4309-9155-000AB7BA0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74035C4-3524-4217-A118-2DA06D98FB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A44590E-6276-4428-A34E-D78AB75DBF73}"/>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8" name="Espace réservé du pied de page 7">
            <a:extLst>
              <a:ext uri="{FF2B5EF4-FFF2-40B4-BE49-F238E27FC236}">
                <a16:creationId xmlns:a16="http://schemas.microsoft.com/office/drawing/2014/main" id="{BCE4B37C-4799-4AF9-81D0-D926B687F2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E113D22-CCE2-4C87-B376-1A485D8F8163}"/>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405140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99C10-A922-4175-B171-2C1821ABE4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6306CF-31A3-4193-8C5D-FCF0A7C072FF}"/>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4" name="Espace réservé du pied de page 3">
            <a:extLst>
              <a:ext uri="{FF2B5EF4-FFF2-40B4-BE49-F238E27FC236}">
                <a16:creationId xmlns:a16="http://schemas.microsoft.com/office/drawing/2014/main" id="{FB5BEDCD-E1E1-4A7C-A2C6-92E20ABB319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9565EF-BFFD-40F4-A596-22D517C87540}"/>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275180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D7AEA3-CEE2-4289-B6C0-AE9640CB243E}"/>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3" name="Espace réservé du pied de page 2">
            <a:extLst>
              <a:ext uri="{FF2B5EF4-FFF2-40B4-BE49-F238E27FC236}">
                <a16:creationId xmlns:a16="http://schemas.microsoft.com/office/drawing/2014/main" id="{1D3D60F8-E816-4AB9-8BB9-120FE83578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F986D8D-4613-40F3-8206-CEFE075B4A90}"/>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345659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73409-D4E5-4252-8DDA-A65F9EA176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C1DA29-D8CB-415D-BC55-BD6D53EFF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A3F34A-BA26-40CF-AA93-AC80C8878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FB0609-9F53-465E-B164-243943C8EF77}"/>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6" name="Espace réservé du pied de page 5">
            <a:extLst>
              <a:ext uri="{FF2B5EF4-FFF2-40B4-BE49-F238E27FC236}">
                <a16:creationId xmlns:a16="http://schemas.microsoft.com/office/drawing/2014/main" id="{1DFFC58E-4D8E-47A6-B488-9BF6BBF7F3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D6327C-B75B-4466-9C21-4E8FB95C9681}"/>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179783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76EA9-7880-4849-B1A5-8794478300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CA2884B-5D41-45BE-B486-CE3EC68AC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96F1EBB-7FEC-4C16-AE3D-863431DB5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AD5BF1-12DF-4F65-9E83-944742EBC23A}"/>
              </a:ext>
            </a:extLst>
          </p:cNvPr>
          <p:cNvSpPr>
            <a:spLocks noGrp="1"/>
          </p:cNvSpPr>
          <p:nvPr>
            <p:ph type="dt" sz="half" idx="10"/>
          </p:nvPr>
        </p:nvSpPr>
        <p:spPr/>
        <p:txBody>
          <a:bodyPr/>
          <a:lstStyle/>
          <a:p>
            <a:fld id="{E7246605-41D4-4CFD-8502-D08A1B844851}" type="datetimeFigureOut">
              <a:rPr lang="fr-FR" smtClean="0"/>
              <a:t>11/03/2020</a:t>
            </a:fld>
            <a:endParaRPr lang="fr-FR"/>
          </a:p>
        </p:txBody>
      </p:sp>
      <p:sp>
        <p:nvSpPr>
          <p:cNvPr id="6" name="Espace réservé du pied de page 5">
            <a:extLst>
              <a:ext uri="{FF2B5EF4-FFF2-40B4-BE49-F238E27FC236}">
                <a16:creationId xmlns:a16="http://schemas.microsoft.com/office/drawing/2014/main" id="{415A8561-5CE1-48D6-BC92-77C6E71D24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BE802C-77AB-4138-8384-7F436F777D24}"/>
              </a:ext>
            </a:extLst>
          </p:cNvPr>
          <p:cNvSpPr>
            <a:spLocks noGrp="1"/>
          </p:cNvSpPr>
          <p:nvPr>
            <p:ph type="sldNum" sz="quarter" idx="12"/>
          </p:nvPr>
        </p:nvSpPr>
        <p:spPr/>
        <p:txBody>
          <a:bodyPr/>
          <a:lstStyle/>
          <a:p>
            <a:fld id="{183D551F-C583-4E99-B35F-2FDEF107EF6D}" type="slidenum">
              <a:rPr lang="fr-FR" smtClean="0"/>
              <a:t>‹N°›</a:t>
            </a:fld>
            <a:endParaRPr lang="fr-FR"/>
          </a:p>
        </p:txBody>
      </p:sp>
    </p:spTree>
    <p:extLst>
      <p:ext uri="{BB962C8B-B14F-4D97-AF65-F5344CB8AC3E}">
        <p14:creationId xmlns:p14="http://schemas.microsoft.com/office/powerpoint/2010/main" val="2453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17000" b="-17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163140-76D5-415F-BFDA-F9DC9DF3A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F175FA-C359-494C-B4F7-5DE2D8C18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05B38B-A95E-4A64-B555-B453ADE09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46605-41D4-4CFD-8502-D08A1B844851}" type="datetimeFigureOut">
              <a:rPr lang="fr-FR" smtClean="0"/>
              <a:t>11/03/2020</a:t>
            </a:fld>
            <a:endParaRPr lang="fr-FR"/>
          </a:p>
        </p:txBody>
      </p:sp>
      <p:sp>
        <p:nvSpPr>
          <p:cNvPr id="5" name="Espace réservé du pied de page 4">
            <a:extLst>
              <a:ext uri="{FF2B5EF4-FFF2-40B4-BE49-F238E27FC236}">
                <a16:creationId xmlns:a16="http://schemas.microsoft.com/office/drawing/2014/main" id="{560E9A95-CEF3-4B37-9845-085573556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CA99A4C-C31F-4C1F-8CB3-E534E8D86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D551F-C583-4E99-B35F-2FDEF107EF6D}" type="slidenum">
              <a:rPr lang="fr-FR" smtClean="0"/>
              <a:t>‹N°›</a:t>
            </a:fld>
            <a:endParaRPr lang="fr-FR"/>
          </a:p>
        </p:txBody>
      </p:sp>
    </p:spTree>
    <p:extLst>
      <p:ext uri="{BB962C8B-B14F-4D97-AF65-F5344CB8AC3E}">
        <p14:creationId xmlns:p14="http://schemas.microsoft.com/office/powerpoint/2010/main" val="407175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1.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gif"/></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A2F4-A8B0-4C38-9D00-217092C33AB4}"/>
              </a:ext>
            </a:extLst>
          </p:cNvPr>
          <p:cNvSpPr/>
          <p:nvPr/>
        </p:nvSpPr>
        <p:spPr>
          <a:xfrm>
            <a:off x="376237" y="2057022"/>
            <a:ext cx="11439525" cy="2743956"/>
          </a:xfrm>
          <a:prstGeom prst="rect">
            <a:avLst/>
          </a:prstGeom>
        </p:spPr>
        <p:txBody>
          <a:bodyPr wrap="square">
            <a:spAutoFit/>
          </a:bodyPr>
          <a:lstStyle/>
          <a:p>
            <a:pPr algn="ctr">
              <a:lnSpc>
                <a:spcPct val="107000"/>
              </a:lnSpc>
              <a:spcAft>
                <a:spcPts val="0"/>
              </a:spcAft>
            </a:pPr>
            <a:r>
              <a:rPr lang="fr-FR"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Identités remarquables</a:t>
            </a:r>
          </a:p>
          <a:p>
            <a:pPr algn="ctr">
              <a:lnSpc>
                <a:spcPct val="107000"/>
              </a:lnSpc>
              <a:spcAft>
                <a:spcPts val="0"/>
              </a:spcAft>
            </a:pPr>
            <a:r>
              <a:rPr lang="fr-FR"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fr-FR"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alculs algébriques et équations</a:t>
            </a:r>
            <a:endParaRPr lang="fr-FR" sz="4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4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85588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0B2F34B-9AAB-494C-8F6E-4799A9A9B619}"/>
                  </a:ext>
                </a:extLst>
              </p:cNvPr>
              <p:cNvSpPr/>
              <p:nvPr/>
            </p:nvSpPr>
            <p:spPr>
              <a:xfrm>
                <a:off x="149289" y="128422"/>
                <a:ext cx="12204441" cy="2391489"/>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Résolution de l'équation </a:t>
                </a:r>
                <a14:m>
                  <m:oMath xmlns:m="http://schemas.openxmlformats.org/officeDocument/2006/math">
                    <m:sSup>
                      <m:sSupPr>
                        <m:ctrlP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𝒙</m:t>
                        </m:r>
                      </m:e>
                      <m:sup>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𝟐</m:t>
                        </m:r>
                      </m:sup>
                    </m:sSup>
                    <m:r>
                      <a:rPr lang="fr-FR" sz="2000" b="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oMath>
                </a14:m>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considère l'équation </a:t>
                </a:r>
                <a14:m>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appartenant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 &lt; 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sSup>
                      <m:sSupPr>
                        <m:ctrlPr>
                          <a:rPr lang="fr-FR" sz="2000" i="1">
                            <a:latin typeface="Cambria Math" panose="02040503050406030204" pitchFamily="18" charset="0"/>
                            <a:ea typeface="Calibri" panose="020F0502020204030204" pitchFamily="34" charset="0"/>
                          </a:rPr>
                        </m:ctrlPr>
                      </m:sSupPr>
                      <m:e>
                        <m:r>
                          <a:rPr lang="fr-FR" sz="2000" i="1">
                            <a:latin typeface="Cambria Math" panose="02040503050406030204" pitchFamily="18" charset="0"/>
                            <a:ea typeface="Calibri" panose="020F0502020204030204" pitchFamily="34" charset="0"/>
                          </a:rPr>
                          <m:t>𝑥</m:t>
                        </m:r>
                      </m:e>
                      <m:sup>
                        <m:r>
                          <a:rPr lang="fr-FR" sz="2000" i="1">
                            <a:latin typeface="Cambria Math" panose="02040503050406030204" pitchFamily="18" charset="0"/>
                            <a:ea typeface="Calibri" panose="020F0502020204030204" pitchFamily="34" charset="0"/>
                          </a:rPr>
                          <m:t>2</m:t>
                        </m:r>
                      </m:sup>
                    </m:sSup>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n'a aucune solution réelle.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 = 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sSup>
                      <m:sSupPr>
                        <m:ctrlPr>
                          <a:rPr lang="fr-FR" sz="2000" i="1">
                            <a:latin typeface="Cambria Math" panose="02040503050406030204" pitchFamily="18" charset="0"/>
                            <a:ea typeface="Calibri" panose="020F0502020204030204" pitchFamily="34" charset="0"/>
                          </a:rPr>
                        </m:ctrlPr>
                      </m:sSupPr>
                      <m:e>
                        <m:r>
                          <a:rPr lang="fr-FR" sz="2000" i="1">
                            <a:latin typeface="Cambria Math" panose="02040503050406030204" pitchFamily="18" charset="0"/>
                            <a:ea typeface="Calibri" panose="020F0502020204030204" pitchFamily="34" charset="0"/>
                          </a:rPr>
                          <m:t>𝑥</m:t>
                        </m:r>
                      </m:e>
                      <m:sup>
                        <m:r>
                          <a:rPr lang="fr-FR" sz="2000" i="1">
                            <a:latin typeface="Cambria Math" panose="02040503050406030204" pitchFamily="18" charset="0"/>
                            <a:ea typeface="Calibri" panose="020F0502020204030204" pitchFamily="34" charset="0"/>
                          </a:rPr>
                          <m:t>2</m:t>
                        </m:r>
                      </m:sup>
                    </m:sSup>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a une seule solution réelle </a:t>
                </a:r>
                <a14:m>
                  <m:oMath xmlns:m="http://schemas.openxmlformats.org/officeDocument/2006/math">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 &gt; 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sSup>
                      <m:sSupPr>
                        <m:ctrlPr>
                          <a:rPr lang="fr-FR" sz="2000" i="1">
                            <a:latin typeface="Cambria Math" panose="02040503050406030204" pitchFamily="18" charset="0"/>
                            <a:ea typeface="Calibri" panose="020F0502020204030204" pitchFamily="34" charset="0"/>
                          </a:rPr>
                        </m:ctrlPr>
                      </m:sSupPr>
                      <m:e>
                        <m:r>
                          <a:rPr lang="fr-FR" sz="2000" i="1">
                            <a:latin typeface="Cambria Math" panose="02040503050406030204" pitchFamily="18" charset="0"/>
                            <a:ea typeface="Calibri" panose="020F0502020204030204" pitchFamily="34" charset="0"/>
                          </a:rPr>
                          <m:t>𝑥</m:t>
                        </m:r>
                      </m:e>
                      <m:sup>
                        <m:r>
                          <a:rPr lang="fr-FR" sz="2000" i="1">
                            <a:latin typeface="Cambria Math" panose="02040503050406030204" pitchFamily="18" charset="0"/>
                            <a:ea typeface="Calibri" panose="020F0502020204030204" pitchFamily="34" charset="0"/>
                          </a:rPr>
                          <m:t>2</m:t>
                        </m:r>
                      </m:sup>
                    </m:sSup>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a deux solutions réelles </a:t>
                </a:r>
                <a14:m>
                  <m:oMath xmlns:m="http://schemas.openxmlformats.org/officeDocument/2006/math">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 =</m:t>
                    </m:r>
                    <m:rad>
                      <m:radPr>
                        <m:degHide m:val="on"/>
                        <m:ctrlPr>
                          <a:rPr lang="fr-FR" sz="2000" i="1">
                            <a:latin typeface="Cambria Math" panose="02040503050406030204" pitchFamily="18" charset="0"/>
                            <a:ea typeface="Calibri" panose="020F0502020204030204" pitchFamily="34" charset="0"/>
                          </a:rPr>
                        </m:ctrlPr>
                      </m:radPr>
                      <m:deg/>
                      <m:e>
                        <m:r>
                          <a:rPr lang="fr-FR" sz="2000" i="1">
                            <a:latin typeface="Cambria Math" panose="02040503050406030204" pitchFamily="18" charset="0"/>
                            <a:ea typeface="Calibri" panose="020F0502020204030204" pitchFamily="34" charset="0"/>
                          </a:rPr>
                          <m:t>𝑘</m:t>
                        </m:r>
                      </m:e>
                    </m:rad>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m:t>
                    </m:r>
                    <m:rad>
                      <m:radPr>
                        <m:degHide m:val="on"/>
                        <m:ctrlPr>
                          <a:rPr lang="fr-FR" sz="2000" i="1">
                            <a:latin typeface="Cambria Math" panose="02040503050406030204" pitchFamily="18" charset="0"/>
                            <a:ea typeface="Calibri" panose="020F0502020204030204" pitchFamily="34" charset="0"/>
                          </a:rPr>
                        </m:ctrlPr>
                      </m:radPr>
                      <m:deg/>
                      <m:e>
                        <m:r>
                          <a:rPr lang="fr-FR" sz="2000" i="1">
                            <a:latin typeface="Cambria Math" panose="02040503050406030204" pitchFamily="18" charset="0"/>
                            <a:ea typeface="Calibri" panose="020F0502020204030204" pitchFamily="34" charset="0"/>
                          </a:rPr>
                          <m:t>𝑘</m:t>
                        </m:r>
                      </m:e>
                    </m:rad>
                  </m:oMath>
                </a14:m>
                <a:r>
                  <a:rPr lang="fr-FR" sz="2000" dirty="0">
                    <a:latin typeface="Times New Roman" panose="02020603050405020304" pitchFamily="18" charset="0"/>
                    <a:ea typeface="Calibri" panose="020F0502020204030204" pitchFamily="34" charset="0"/>
                  </a:rPr>
                  <a:t> .</a:t>
                </a:r>
              </a:p>
            </p:txBody>
          </p:sp>
        </mc:Choice>
        <mc:Fallback>
          <p:sp>
            <p:nvSpPr>
              <p:cNvPr id="3" name="Rectangle 2">
                <a:extLst>
                  <a:ext uri="{FF2B5EF4-FFF2-40B4-BE49-F238E27FC236}">
                    <a16:creationId xmlns:a16="http://schemas.microsoft.com/office/drawing/2014/main" id="{00B2F34B-9AAB-494C-8F6E-4799A9A9B619}"/>
                  </a:ext>
                </a:extLst>
              </p:cNvPr>
              <p:cNvSpPr>
                <a:spLocks noRot="1" noChangeAspect="1" noMove="1" noResize="1" noEditPoints="1" noAdjustHandles="1" noChangeArrowheads="1" noChangeShapeType="1" noTextEdit="1"/>
              </p:cNvSpPr>
              <p:nvPr/>
            </p:nvSpPr>
            <p:spPr>
              <a:xfrm>
                <a:off x="149289" y="128422"/>
                <a:ext cx="12204441" cy="2391489"/>
              </a:xfrm>
              <a:prstGeom prst="rect">
                <a:avLst/>
              </a:prstGeom>
              <a:blipFill>
                <a:blip r:embed="rId2"/>
                <a:stretch>
                  <a:fillRect l="-499" b="-382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6EDED8E-EA8D-4B23-944D-EE8D4D3F1ED2}"/>
                  </a:ext>
                </a:extLst>
              </p:cNvPr>
              <p:cNvSpPr/>
              <p:nvPr/>
            </p:nvSpPr>
            <p:spPr>
              <a:xfrm>
                <a:off x="430991" y="2887316"/>
                <a:ext cx="10121932" cy="966418"/>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Exemples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Sitka Small" panose="02000505000000020004" pitchFamily="2" charset="0"/>
                    <a:ea typeface="Calibri" panose="020F0502020204030204" pitchFamily="34" charset="0"/>
                    <a:cs typeface="Arial" panose="020B0604020202020204" pitchFamily="34" charset="0"/>
                  </a:rPr>
                  <a:t>①</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=64 ⇔  </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4" name="Rectangle 3">
                <a:extLst>
                  <a:ext uri="{FF2B5EF4-FFF2-40B4-BE49-F238E27FC236}">
                    <a16:creationId xmlns:a16="http://schemas.microsoft.com/office/drawing/2014/main" id="{26EDED8E-EA8D-4B23-944D-EE8D4D3F1ED2}"/>
                  </a:ext>
                </a:extLst>
              </p:cNvPr>
              <p:cNvSpPr>
                <a:spLocks noRot="1" noChangeAspect="1" noMove="1" noResize="1" noEditPoints="1" noAdjustHandles="1" noChangeArrowheads="1" noChangeShapeType="1" noTextEdit="1"/>
              </p:cNvSpPr>
              <p:nvPr/>
            </p:nvSpPr>
            <p:spPr>
              <a:xfrm>
                <a:off x="430991" y="2887316"/>
                <a:ext cx="10121932" cy="966418"/>
              </a:xfrm>
              <a:prstGeom prst="rect">
                <a:avLst/>
              </a:prstGeom>
              <a:blipFill>
                <a:blip r:embed="rId3"/>
                <a:stretch>
                  <a:fillRect l="-542" b="-9494"/>
                </a:stretch>
              </a:blipFill>
            </p:spPr>
            <p:txBody>
              <a:bodyPr/>
              <a:lstStyle/>
              <a:p>
                <a:r>
                  <a:rPr lang="fr-FR">
                    <a:noFill/>
                  </a:rPr>
                  <a:t> </a:t>
                </a:r>
              </a:p>
            </p:txBody>
          </p:sp>
        </mc:Fallback>
      </mc:AlternateContent>
      <p:sp>
        <p:nvSpPr>
          <p:cNvPr id="5" name="Rectangle 4">
            <a:extLst>
              <a:ext uri="{FF2B5EF4-FFF2-40B4-BE49-F238E27FC236}">
                <a16:creationId xmlns:a16="http://schemas.microsoft.com/office/drawing/2014/main" id="{85E3C6DE-0EF7-4E79-AF8F-42B107259C9D}"/>
              </a:ext>
            </a:extLst>
          </p:cNvPr>
          <p:cNvSpPr/>
          <p:nvPr/>
        </p:nvSpPr>
        <p:spPr>
          <a:xfrm>
            <a:off x="9568907" y="1438794"/>
            <a:ext cx="1705916" cy="399405"/>
          </a:xfrm>
          <a:prstGeom prst="rect">
            <a:avLst/>
          </a:prstGeom>
        </p:spPr>
        <p:txBody>
          <a:bodyPr wrap="none">
            <a:spAutoFit/>
          </a:bodyPr>
          <a:lstStyle/>
          <a:p>
            <a:pPr>
              <a:lnSpc>
                <a:spcPct val="107000"/>
              </a:lnSpc>
              <a:spcAft>
                <a:spcPts val="0"/>
              </a:spcAft>
            </a:pPr>
            <a:r>
              <a:rPr lang="fr-FR"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Démonstration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B97A4E2-542D-4E00-8A39-E4DA4B55E1FD}"/>
              </a:ext>
            </a:extLst>
          </p:cNvPr>
          <p:cNvSpPr/>
          <p:nvPr/>
        </p:nvSpPr>
        <p:spPr>
          <a:xfrm>
            <a:off x="430991" y="5948500"/>
            <a:ext cx="8211328" cy="670440"/>
          </a:xfrm>
          <a:prstGeom prst="rect">
            <a:avLst/>
          </a:prstGeom>
        </p:spPr>
        <p:txBody>
          <a:bodyPr wrap="square">
            <a:spAutoFit/>
          </a:bodyPr>
          <a:lstStyle/>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peut aussi utiliser une factorisation pour résoudre ce type d'équations. </a:t>
            </a:r>
            <a:endParaRPr lang="fr-FR" dirty="0"/>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5C84E0AB-AD61-49B4-AF15-8BE9517D2B0E}"/>
                  </a:ext>
                </a:extLst>
              </p:cNvPr>
              <p:cNvSpPr/>
              <p:nvPr/>
            </p:nvSpPr>
            <p:spPr>
              <a:xfrm>
                <a:off x="430991" y="4146050"/>
                <a:ext cx="10442099" cy="685059"/>
              </a:xfrm>
              <a:prstGeom prst="rect">
                <a:avLst/>
              </a:prstGeom>
            </p:spPr>
            <p:txBody>
              <a:bodyPr wrap="square">
                <a:spAutoFit/>
              </a:bodyPr>
              <a:lstStyle/>
              <a:p>
                <a:pPr>
                  <a:lnSpc>
                    <a:spcPct val="107000"/>
                  </a:lnSpc>
                  <a:spcAft>
                    <a:spcPts val="0"/>
                  </a:spcAft>
                </a:pPr>
                <a:r>
                  <a:rPr lang="fr-FR" dirty="0">
                    <a:solidFill>
                      <a:srgbClr val="000000"/>
                    </a:solidFill>
                    <a:latin typeface="Sitka Small" panose="02000505000000020004" pitchFamily="2" charset="0"/>
                    <a:ea typeface="Calibri" panose="020F0502020204030204" pitchFamily="34" charset="0"/>
                    <a:cs typeface="Arial" panose="020B0604020202020204" pitchFamily="34" charset="0"/>
                  </a:rPr>
                  <a:t>②</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résoudre dans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l'équation </a:t>
                </a:r>
                <a14:m>
                  <m:oMath xmlns:m="http://schemas.openxmlformats.org/officeDocument/2006/math">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+ 4</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 9</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on utilise la propriété précédente de la manière suivante : </a:t>
                </a:r>
              </a:p>
              <a:p>
                <a:pPr>
                  <a:lnSpc>
                    <a:spcPct val="107000"/>
                  </a:lnSpc>
                  <a:spcAft>
                    <a:spcPts val="0"/>
                  </a:spcAft>
                </a:pP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5C84E0AB-AD61-49B4-AF15-8BE9517D2B0E}"/>
                  </a:ext>
                </a:extLst>
              </p:cNvPr>
              <p:cNvSpPr>
                <a:spLocks noRot="1" noChangeAspect="1" noMove="1" noResize="1" noEditPoints="1" noAdjustHandles="1" noChangeArrowheads="1" noChangeShapeType="1" noTextEdit="1"/>
              </p:cNvSpPr>
              <p:nvPr/>
            </p:nvSpPr>
            <p:spPr>
              <a:xfrm>
                <a:off x="430991" y="4146050"/>
                <a:ext cx="10442099" cy="685059"/>
              </a:xfrm>
              <a:prstGeom prst="rect">
                <a:avLst/>
              </a:prstGeom>
              <a:blipFill>
                <a:blip r:embed="rId4"/>
                <a:stretch>
                  <a:fillRect l="-525" t="-4425" r="-64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318FE90-3E67-456F-9CB6-F7BD9E2C5F00}"/>
                  </a:ext>
                </a:extLst>
              </p:cNvPr>
              <p:cNvSpPr/>
              <p:nvPr/>
            </p:nvSpPr>
            <p:spPr>
              <a:xfrm>
                <a:off x="6823399" y="3451764"/>
                <a:ext cx="2199303" cy="368755"/>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Donc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−8 ;8</m:t>
                        </m:r>
                      </m:e>
                    </m:d>
                  </m:oMath>
                </a14:m>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8" name="Rectangle 7">
                <a:extLst>
                  <a:ext uri="{FF2B5EF4-FFF2-40B4-BE49-F238E27FC236}">
                    <a16:creationId xmlns:a16="http://schemas.microsoft.com/office/drawing/2014/main" id="{A318FE90-3E67-456F-9CB6-F7BD9E2C5F00}"/>
                  </a:ext>
                </a:extLst>
              </p:cNvPr>
              <p:cNvSpPr>
                <a:spLocks noRot="1" noChangeAspect="1" noMove="1" noResize="1" noEditPoints="1" noAdjustHandles="1" noChangeArrowheads="1" noChangeShapeType="1" noTextEdit="1"/>
              </p:cNvSpPr>
              <p:nvPr/>
            </p:nvSpPr>
            <p:spPr>
              <a:xfrm>
                <a:off x="6823399" y="3451764"/>
                <a:ext cx="2199303" cy="368755"/>
              </a:xfrm>
              <a:prstGeom prst="rect">
                <a:avLst/>
              </a:prstGeom>
              <a:blipFill>
                <a:blip r:embed="rId5"/>
                <a:stretch>
                  <a:fillRect l="-2216" t="-8197" b="-2459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3776725-2C06-4525-A582-E6C6E89E8057}"/>
                  </a:ext>
                </a:extLst>
              </p:cNvPr>
              <p:cNvSpPr/>
              <p:nvPr/>
            </p:nvSpPr>
            <p:spPr>
              <a:xfrm>
                <a:off x="2110060" y="3451764"/>
                <a:ext cx="2609176" cy="4019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64</m:t>
                          </m:r>
                        </m:e>
                      </m:ra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𝑜𝑢</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ad>
                        <m:radPr>
                          <m:degHide m:val="on"/>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64</m:t>
                          </m:r>
                        </m:e>
                      </m:rad>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fr-FR" dirty="0"/>
              </a:p>
            </p:txBody>
          </p:sp>
        </mc:Choice>
        <mc:Fallback>
          <p:sp>
            <p:nvSpPr>
              <p:cNvPr id="9" name="Rectangle 8">
                <a:extLst>
                  <a:ext uri="{FF2B5EF4-FFF2-40B4-BE49-F238E27FC236}">
                    <a16:creationId xmlns:a16="http://schemas.microsoft.com/office/drawing/2014/main" id="{C3776725-2C06-4525-A582-E6C6E89E8057}"/>
                  </a:ext>
                </a:extLst>
              </p:cNvPr>
              <p:cNvSpPr>
                <a:spLocks noRot="1" noChangeAspect="1" noMove="1" noResize="1" noEditPoints="1" noAdjustHandles="1" noChangeArrowheads="1" noChangeShapeType="1" noTextEdit="1"/>
              </p:cNvSpPr>
              <p:nvPr/>
            </p:nvSpPr>
            <p:spPr>
              <a:xfrm>
                <a:off x="2110060" y="3451764"/>
                <a:ext cx="2609176" cy="401970"/>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866DF317-0A7A-4D17-929B-3ED97AF84ABF}"/>
                  </a:ext>
                </a:extLst>
              </p:cNvPr>
              <p:cNvSpPr/>
              <p:nvPr/>
            </p:nvSpPr>
            <p:spPr>
              <a:xfrm>
                <a:off x="4610651" y="3468083"/>
                <a:ext cx="240380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=8  </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𝑜𝑢</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=−8</m:t>
                      </m:r>
                    </m:oMath>
                  </m:oMathPara>
                </a14:m>
                <a:endParaRPr lang="fr-FR" dirty="0"/>
              </a:p>
            </p:txBody>
          </p:sp>
        </mc:Choice>
        <mc:Fallback>
          <p:sp>
            <p:nvSpPr>
              <p:cNvPr id="10" name="Rectangle 9">
                <a:extLst>
                  <a:ext uri="{FF2B5EF4-FFF2-40B4-BE49-F238E27FC236}">
                    <a16:creationId xmlns:a16="http://schemas.microsoft.com/office/drawing/2014/main" id="{866DF317-0A7A-4D17-929B-3ED97AF84ABF}"/>
                  </a:ext>
                </a:extLst>
              </p:cNvPr>
              <p:cNvSpPr>
                <a:spLocks noRot="1" noChangeAspect="1" noMove="1" noResize="1" noEditPoints="1" noAdjustHandles="1" noChangeArrowheads="1" noChangeShapeType="1" noTextEdit="1"/>
              </p:cNvSpPr>
              <p:nvPr/>
            </p:nvSpPr>
            <p:spPr>
              <a:xfrm>
                <a:off x="4610651" y="3468083"/>
                <a:ext cx="240380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23E5D1E1-20A7-441E-A28E-C04D4AF0785A}"/>
                  </a:ext>
                </a:extLst>
              </p:cNvPr>
              <p:cNvSpPr/>
              <p:nvPr/>
            </p:nvSpPr>
            <p:spPr>
              <a:xfrm>
                <a:off x="1189552" y="5268689"/>
                <a:ext cx="2225096" cy="533223"/>
              </a:xfrm>
              <a:prstGeom prst="rect">
                <a:avLst/>
              </a:prstGeom>
            </p:spPr>
            <p:txBody>
              <a:bodyPr wrap="none">
                <a:spAutoFit/>
              </a:bodyPr>
              <a:lstStyle/>
              <a:p>
                <a:pPr>
                  <a:lnSpc>
                    <a:spcPct val="107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Donc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𝑆</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e>
                    </m:d>
                  </m:oMath>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11" name="Rectangle 10">
                <a:extLst>
                  <a:ext uri="{FF2B5EF4-FFF2-40B4-BE49-F238E27FC236}">
                    <a16:creationId xmlns:a16="http://schemas.microsoft.com/office/drawing/2014/main" id="{23E5D1E1-20A7-441E-A28E-C04D4AF0785A}"/>
                  </a:ext>
                </a:extLst>
              </p:cNvPr>
              <p:cNvSpPr>
                <a:spLocks noRot="1" noChangeAspect="1" noMove="1" noResize="1" noEditPoints="1" noAdjustHandles="1" noChangeArrowheads="1" noChangeShapeType="1" noTextEdit="1"/>
              </p:cNvSpPr>
              <p:nvPr/>
            </p:nvSpPr>
            <p:spPr>
              <a:xfrm>
                <a:off x="1189552" y="5268689"/>
                <a:ext cx="2225096" cy="533223"/>
              </a:xfrm>
              <a:prstGeom prst="rect">
                <a:avLst/>
              </a:prstGeom>
              <a:blipFill>
                <a:blip r:embed="rId8"/>
                <a:stretch>
                  <a:fillRect l="-2192" b="-454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E4C02693-4ABE-43E9-A44C-DE8CEAC22062}"/>
                  </a:ext>
                </a:extLst>
              </p:cNvPr>
              <p:cNvSpPr/>
              <p:nvPr/>
            </p:nvSpPr>
            <p:spPr>
              <a:xfrm>
                <a:off x="9279086" y="4517891"/>
                <a:ext cx="2692340"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𝑜𝑢</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fr-FR" dirty="0"/>
              </a:p>
            </p:txBody>
          </p:sp>
        </mc:Choice>
        <mc:Fallback>
          <p:sp>
            <p:nvSpPr>
              <p:cNvPr id="12" name="Rectangle 11">
                <a:extLst>
                  <a:ext uri="{FF2B5EF4-FFF2-40B4-BE49-F238E27FC236}">
                    <a16:creationId xmlns:a16="http://schemas.microsoft.com/office/drawing/2014/main" id="{E4C02693-4ABE-43E9-A44C-DE8CEAC22062}"/>
                  </a:ext>
                </a:extLst>
              </p:cNvPr>
              <p:cNvSpPr>
                <a:spLocks noRot="1" noChangeAspect="1" noMove="1" noResize="1" noEditPoints="1" noAdjustHandles="1" noChangeArrowheads="1" noChangeShapeType="1" noTextEdit="1"/>
              </p:cNvSpPr>
              <p:nvPr/>
            </p:nvSpPr>
            <p:spPr>
              <a:xfrm>
                <a:off x="9279086" y="4517891"/>
                <a:ext cx="2692340" cy="610936"/>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68CD555-9043-418C-A858-B7B5E12368BF}"/>
                  </a:ext>
                </a:extLst>
              </p:cNvPr>
              <p:cNvSpPr/>
              <p:nvPr/>
            </p:nvSpPr>
            <p:spPr>
              <a:xfrm>
                <a:off x="6520753" y="4661887"/>
                <a:ext cx="288470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2</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  </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𝑜𝑢</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2</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=−7 </m:t>
                      </m:r>
                    </m:oMath>
                  </m:oMathPara>
                </a14:m>
                <a:endParaRPr lang="fr-FR" dirty="0"/>
              </a:p>
            </p:txBody>
          </p:sp>
        </mc:Choice>
        <mc:Fallback>
          <p:sp>
            <p:nvSpPr>
              <p:cNvPr id="13" name="Rectangle 12">
                <a:extLst>
                  <a:ext uri="{FF2B5EF4-FFF2-40B4-BE49-F238E27FC236}">
                    <a16:creationId xmlns:a16="http://schemas.microsoft.com/office/drawing/2014/main" id="{E68CD555-9043-418C-A858-B7B5E12368BF}"/>
                  </a:ext>
                </a:extLst>
              </p:cNvPr>
              <p:cNvSpPr>
                <a:spLocks noRot="1" noChangeAspect="1" noMove="1" noResize="1" noEditPoints="1" noAdjustHandles="1" noChangeArrowheads="1" noChangeShapeType="1" noTextEdit="1"/>
              </p:cNvSpPr>
              <p:nvPr/>
            </p:nvSpPr>
            <p:spPr>
              <a:xfrm>
                <a:off x="6520753" y="4661887"/>
                <a:ext cx="288470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546D5551-3F6A-4F6B-B5A3-99570CD9F364}"/>
                  </a:ext>
                </a:extLst>
              </p:cNvPr>
              <p:cNvSpPr/>
              <p:nvPr/>
            </p:nvSpPr>
            <p:spPr>
              <a:xfrm>
                <a:off x="3205174" y="4617494"/>
                <a:ext cx="3417089" cy="4019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rad>
                        <m:radPr>
                          <m:degHide m:val="on"/>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9</m:t>
                          </m:r>
                        </m:e>
                      </m:ra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𝑜𝑢</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rad>
                        <m:radPr>
                          <m:degHide m:val="on"/>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9</m:t>
                          </m:r>
                        </m:e>
                      </m:ra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fr-FR" dirty="0"/>
              </a:p>
            </p:txBody>
          </p:sp>
        </mc:Choice>
        <mc:Fallback>
          <p:sp>
            <p:nvSpPr>
              <p:cNvPr id="14" name="Rectangle 13">
                <a:extLst>
                  <a:ext uri="{FF2B5EF4-FFF2-40B4-BE49-F238E27FC236}">
                    <a16:creationId xmlns:a16="http://schemas.microsoft.com/office/drawing/2014/main" id="{546D5551-3F6A-4F6B-B5A3-99570CD9F364}"/>
                  </a:ext>
                </a:extLst>
              </p:cNvPr>
              <p:cNvSpPr>
                <a:spLocks noRot="1" noChangeAspect="1" noMove="1" noResize="1" noEditPoints="1" noAdjustHandles="1" noChangeArrowheads="1" noChangeShapeType="1" noTextEdit="1"/>
              </p:cNvSpPr>
              <p:nvPr/>
            </p:nvSpPr>
            <p:spPr>
              <a:xfrm>
                <a:off x="3205174" y="4617494"/>
                <a:ext cx="3417089" cy="401970"/>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FAC3B7A8-5F23-45B1-A2C1-45DE1141C910}"/>
                  </a:ext>
                </a:extLst>
              </p:cNvPr>
              <p:cNvSpPr/>
              <p:nvPr/>
            </p:nvSpPr>
            <p:spPr>
              <a:xfrm>
                <a:off x="1170899" y="4661887"/>
                <a:ext cx="203427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=9 ⇔ </m:t>
                      </m:r>
                    </m:oMath>
                  </m:oMathPara>
                </a14:m>
                <a:endParaRPr lang="fr-FR" dirty="0"/>
              </a:p>
            </p:txBody>
          </p:sp>
        </mc:Choice>
        <mc:Fallback>
          <p:sp>
            <p:nvSpPr>
              <p:cNvPr id="15" name="Rectangle 14">
                <a:extLst>
                  <a:ext uri="{FF2B5EF4-FFF2-40B4-BE49-F238E27FC236}">
                    <a16:creationId xmlns:a16="http://schemas.microsoft.com/office/drawing/2014/main" id="{FAC3B7A8-5F23-45B1-A2C1-45DE1141C910}"/>
                  </a:ext>
                </a:extLst>
              </p:cNvPr>
              <p:cNvSpPr>
                <a:spLocks noRot="1" noChangeAspect="1" noMove="1" noResize="1" noEditPoints="1" noAdjustHandles="1" noChangeArrowheads="1" noChangeShapeType="1" noTextEdit="1"/>
              </p:cNvSpPr>
              <p:nvPr/>
            </p:nvSpPr>
            <p:spPr>
              <a:xfrm>
                <a:off x="1170899" y="4661887"/>
                <a:ext cx="2034275" cy="369332"/>
              </a:xfrm>
              <a:prstGeom prst="rect">
                <a:avLst/>
              </a:prstGeom>
              <a:blipFill>
                <a:blip r:embed="rId1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7873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Effect transition="in" filter="fade">
                                      <p:cBhvr>
                                        <p:cTn id="73" dur="500"/>
                                        <p:tgtEl>
                                          <p:spTgt spid="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ppt_w</p:attrName>
                                        </p:attrNameLst>
                                      </p:cBhvr>
                                      <p:tavLst>
                                        <p:tav tm="0">
                                          <p:val>
                                            <p:fltVal val="0"/>
                                          </p:val>
                                        </p:tav>
                                        <p:tav tm="100000">
                                          <p:val>
                                            <p:strVal val="#ppt_w"/>
                                          </p:val>
                                        </p:tav>
                                      </p:tavLst>
                                    </p:anim>
                                    <p:anim calcmode="lin" valueType="num">
                                      <p:cBhvr>
                                        <p:cTn id="99" dur="500" fill="hold"/>
                                        <p:tgtEl>
                                          <p:spTgt spid="11"/>
                                        </p:tgtEl>
                                        <p:attrNameLst>
                                          <p:attrName>ppt_h</p:attrName>
                                        </p:attrNameLst>
                                      </p:cBhvr>
                                      <p:tavLst>
                                        <p:tav tm="0">
                                          <p:val>
                                            <p:fltVal val="0"/>
                                          </p:val>
                                        </p:tav>
                                        <p:tav tm="100000">
                                          <p:val>
                                            <p:strVal val="#ppt_h"/>
                                          </p:val>
                                        </p:tav>
                                      </p:tavLst>
                                    </p:anim>
                                    <p:animEffect transition="in" filter="fade">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xEl>
                                              <p:pRg st="0" end="0"/>
                                            </p:txEl>
                                          </p:spTgt>
                                        </p:tgtEl>
                                        <p:attrNameLst>
                                          <p:attrName>style.visibility</p:attrName>
                                        </p:attrNameLst>
                                      </p:cBhvr>
                                      <p:to>
                                        <p:strVal val="visible"/>
                                      </p:to>
                                    </p:set>
                                    <p:anim calcmode="lin" valueType="num">
                                      <p:cBhvr additive="base">
                                        <p:cTn id="10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xEl>
                                              <p:pRg st="1" end="1"/>
                                            </p:txEl>
                                          </p:spTgt>
                                        </p:tgtEl>
                                        <p:attrNameLst>
                                          <p:attrName>style.visibility</p:attrName>
                                        </p:attrNameLst>
                                      </p:cBhvr>
                                      <p:to>
                                        <p:strVal val="visible"/>
                                      </p:to>
                                    </p:set>
                                    <p:animEffect transition="in" filter="fade">
                                      <p:cBhvr>
                                        <p:cTn id="1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s2_2019/82629-1">
            <a:extLst>
              <a:ext uri="{FF2B5EF4-FFF2-40B4-BE49-F238E27FC236}">
                <a16:creationId xmlns:a16="http://schemas.microsoft.com/office/drawing/2014/main" id="{7987CF06-832F-4DE6-9E04-411F6AFE8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11430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6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AE63633-BCFC-44EB-A6A8-4E2FA5709B0C}"/>
                  </a:ext>
                </a:extLst>
              </p:cNvPr>
              <p:cNvSpPr/>
              <p:nvPr/>
            </p:nvSpPr>
            <p:spPr>
              <a:xfrm>
                <a:off x="360782" y="763027"/>
                <a:ext cx="8400661" cy="2369495"/>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Résolution de l'équation </a:t>
                </a:r>
                <a14:m>
                  <m:oMath xmlns:m="http://schemas.openxmlformats.org/officeDocument/2006/math">
                    <m:rad>
                      <m:radPr>
                        <m:degHide m:val="on"/>
                        <m:ctrlP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𝒙</m:t>
                        </m:r>
                      </m:e>
                    </m:rad>
                    <m:r>
                      <a:rPr lang="fr-FR" sz="2000" b="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oMath>
                </a14:m>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considère l'équation </a:t>
                </a:r>
                <a14:m>
                  <m:oMath xmlns:m="http://schemas.openxmlformats.org/officeDocument/2006/math">
                    <m:rad>
                      <m:radPr>
                        <m:degHide m:val="on"/>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ra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appartenant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&lt;0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rad>
                      <m:radPr>
                        <m:degHide m:val="on"/>
                        <m:ctrlPr>
                          <a:rPr lang="fr-FR" sz="2000" i="1">
                            <a:latin typeface="Cambria Math" panose="02040503050406030204" pitchFamily="18" charset="0"/>
                            <a:ea typeface="Calibri" panose="020F0502020204030204" pitchFamily="34" charset="0"/>
                          </a:rPr>
                        </m:ctrlPr>
                      </m:radPr>
                      <m:deg/>
                      <m:e>
                        <m:r>
                          <a:rPr lang="fr-FR" sz="2000" i="1">
                            <a:latin typeface="Cambria Math" panose="02040503050406030204" pitchFamily="18" charset="0"/>
                            <a:ea typeface="Calibri" panose="020F0502020204030204" pitchFamily="34" charset="0"/>
                          </a:rPr>
                          <m:t>𝑥</m:t>
                        </m:r>
                      </m:e>
                    </m:rad>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n'a aucune solution réelle.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 </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rad>
                      <m:radPr>
                        <m:degHide m:val="on"/>
                        <m:ctrlPr>
                          <a:rPr lang="fr-FR" sz="2000" i="1">
                            <a:latin typeface="Cambria Math" panose="02040503050406030204" pitchFamily="18" charset="0"/>
                            <a:ea typeface="Calibri" panose="020F0502020204030204" pitchFamily="34" charset="0"/>
                          </a:rPr>
                        </m:ctrlPr>
                      </m:radPr>
                      <m:deg/>
                      <m:e>
                        <m:r>
                          <a:rPr lang="fr-FR" sz="2000" i="1">
                            <a:latin typeface="Cambria Math" panose="02040503050406030204" pitchFamily="18" charset="0"/>
                            <a:ea typeface="Calibri" panose="020F0502020204030204" pitchFamily="34" charset="0"/>
                          </a:rPr>
                          <m:t>𝑥</m:t>
                        </m:r>
                      </m:e>
                    </m:rad>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a une seule solution réelle </a:t>
                </a:r>
                <a14:m>
                  <m:oMath xmlns:m="http://schemas.openxmlformats.org/officeDocument/2006/math">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m:t>
                    </m:r>
                    <m:sSup>
                      <m:sSupPr>
                        <m:ctrlPr>
                          <a:rPr lang="fr-FR" sz="2000" i="1">
                            <a:latin typeface="Cambria Math" panose="02040503050406030204" pitchFamily="18" charset="0"/>
                            <a:ea typeface="Calibri" panose="020F0502020204030204" pitchFamily="34" charset="0"/>
                          </a:rPr>
                        </m:ctrlPr>
                      </m:sSupPr>
                      <m:e>
                        <m:r>
                          <a:rPr lang="fr-FR" sz="2000" i="1">
                            <a:latin typeface="Cambria Math" panose="02040503050406030204" pitchFamily="18" charset="0"/>
                            <a:ea typeface="Calibri" panose="020F0502020204030204" pitchFamily="34" charset="0"/>
                          </a:rPr>
                          <m:t>𝑘</m:t>
                        </m:r>
                      </m:e>
                      <m:sup>
                        <m:r>
                          <a:rPr lang="fr-FR" sz="2000" i="1">
                            <a:latin typeface="Cambria Math" panose="02040503050406030204" pitchFamily="18" charset="0"/>
                            <a:ea typeface="Calibri" panose="020F0502020204030204" pitchFamily="34" charset="0"/>
                          </a:rPr>
                          <m:t>2</m:t>
                        </m:r>
                      </m:sup>
                    </m:sSup>
                  </m:oMath>
                </a14:m>
                <a:r>
                  <a:rPr lang="fr-FR" sz="2000" dirty="0">
                    <a:latin typeface="Times New Roman" panose="02020603050405020304" pitchFamily="18" charset="0"/>
                    <a:ea typeface="Calibri" panose="020F0502020204030204" pitchFamily="34" charset="0"/>
                  </a:rPr>
                  <a:t>.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3" name="Rectangle 2">
                <a:extLst>
                  <a:ext uri="{FF2B5EF4-FFF2-40B4-BE49-F238E27FC236}">
                    <a16:creationId xmlns:a16="http://schemas.microsoft.com/office/drawing/2014/main" id="{AAE63633-BCFC-44EB-A6A8-4E2FA5709B0C}"/>
                  </a:ext>
                </a:extLst>
              </p:cNvPr>
              <p:cNvSpPr>
                <a:spLocks noRot="1" noChangeAspect="1" noMove="1" noResize="1" noEditPoints="1" noAdjustHandles="1" noChangeArrowheads="1" noChangeShapeType="1" noTextEdit="1"/>
              </p:cNvSpPr>
              <p:nvPr/>
            </p:nvSpPr>
            <p:spPr>
              <a:xfrm>
                <a:off x="360782" y="763027"/>
                <a:ext cx="8400661" cy="2369495"/>
              </a:xfrm>
              <a:prstGeom prst="rect">
                <a:avLst/>
              </a:prstGeom>
              <a:blipFill>
                <a:blip r:embed="rId2"/>
                <a:stretch>
                  <a:fillRect l="-72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EF532D2-389C-4961-AE58-D2867B5FD291}"/>
                  </a:ext>
                </a:extLst>
              </p:cNvPr>
              <p:cNvSpPr/>
              <p:nvPr/>
            </p:nvSpPr>
            <p:spPr>
              <a:xfrm>
                <a:off x="360782" y="3429000"/>
                <a:ext cx="6096001" cy="963662"/>
              </a:xfrm>
              <a:prstGeom prst="rect">
                <a:avLst/>
              </a:prstGeom>
            </p:spPr>
            <p:txBody>
              <a:bodyPr>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L’équation </a:t>
                </a:r>
                <a14:m>
                  <m:oMath xmlns:m="http://schemas.openxmlformats.org/officeDocument/2006/math">
                    <m:rad>
                      <m:radPr>
                        <m:degHide m:val="on"/>
                        <m:ctrlP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ra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pour solution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4</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=16</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p:txBody>
          </p:sp>
        </mc:Choice>
        <mc:Fallback>
          <p:sp>
            <p:nvSpPr>
              <p:cNvPr id="4" name="Rectangle 3">
                <a:extLst>
                  <a:ext uri="{FF2B5EF4-FFF2-40B4-BE49-F238E27FC236}">
                    <a16:creationId xmlns:a16="http://schemas.microsoft.com/office/drawing/2014/main" id="{CEF532D2-389C-4961-AE58-D2867B5FD291}"/>
                  </a:ext>
                </a:extLst>
              </p:cNvPr>
              <p:cNvSpPr>
                <a:spLocks noRot="1" noChangeAspect="1" noMove="1" noResize="1" noEditPoints="1" noAdjustHandles="1" noChangeArrowheads="1" noChangeShapeType="1" noTextEdit="1"/>
              </p:cNvSpPr>
              <p:nvPr/>
            </p:nvSpPr>
            <p:spPr>
              <a:xfrm>
                <a:off x="360782" y="3429000"/>
                <a:ext cx="6096001" cy="963662"/>
              </a:xfrm>
              <a:prstGeom prst="rect">
                <a:avLst/>
              </a:prstGeom>
              <a:blipFill>
                <a:blip r:embed="rId3"/>
                <a:stretch>
                  <a:fillRect l="-1000" b="-10127"/>
                </a:stretch>
              </a:blipFill>
            </p:spPr>
            <p:txBody>
              <a:bodyPr/>
              <a:lstStyle/>
              <a:p>
                <a:r>
                  <a:rPr lang="fr-FR">
                    <a:noFill/>
                  </a:rPr>
                  <a:t> </a:t>
                </a:r>
              </a:p>
            </p:txBody>
          </p:sp>
        </mc:Fallback>
      </mc:AlternateContent>
    </p:spTree>
    <p:extLst>
      <p:ext uri="{BB962C8B-B14F-4D97-AF65-F5344CB8AC3E}">
        <p14:creationId xmlns:p14="http://schemas.microsoft.com/office/powerpoint/2010/main" val="427677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6B47429-E74F-4E2D-8059-7A40AAFCD2E5}"/>
                  </a:ext>
                </a:extLst>
              </p:cNvPr>
              <p:cNvSpPr/>
              <p:nvPr/>
            </p:nvSpPr>
            <p:spPr>
              <a:xfrm>
                <a:off x="234949" y="1477640"/>
                <a:ext cx="11243388" cy="3487750"/>
              </a:xfrm>
              <a:prstGeom prst="rect">
                <a:avLst/>
              </a:prstGeom>
            </p:spPr>
            <p:txBody>
              <a:bodyPr wrap="square">
                <a:spAutoFit/>
              </a:bodyPr>
              <a:lstStyle/>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résoudre dans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l’équation </a:t>
                </a:r>
                <a14:m>
                  <m:oMath xmlns:m="http://schemas.openxmlformats.org/officeDocument/2006/math">
                    <m:f>
                      <m:f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m:t>
                        </m:r>
                      </m:num>
                      <m:den>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on utilise la propriété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Déterminons tout d'abord la (ou les) valeurs interdites.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cela, on résout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−2=0 ⇔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valeur interdite est 2 : le dénominateur ne s'annule pas si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14:m>
                  <m:oMathPara xmlns:m="http://schemas.openxmlformats.org/officeDocument/2006/math">
                    <m:oMathParaPr>
                      <m:jc m:val="centerGroup"/>
                    </m:oMathParaPr>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+8=0 ⇔  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 ⇔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m:t>
                          </m:r>
                        </m:num>
                        <m:den>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Comme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n'est pas une valeur interdite, c'est la solution de l'équation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e>
                    </m:d>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2" name="Rectangle 1">
                <a:extLst>
                  <a:ext uri="{FF2B5EF4-FFF2-40B4-BE49-F238E27FC236}">
                    <a16:creationId xmlns:a16="http://schemas.microsoft.com/office/drawing/2014/main" id="{B6B47429-E74F-4E2D-8059-7A40AAFCD2E5}"/>
                  </a:ext>
                </a:extLst>
              </p:cNvPr>
              <p:cNvSpPr>
                <a:spLocks noRot="1" noChangeAspect="1" noMove="1" noResize="1" noEditPoints="1" noAdjustHandles="1" noChangeArrowheads="1" noChangeShapeType="1" noTextEdit="1"/>
              </p:cNvSpPr>
              <p:nvPr/>
            </p:nvSpPr>
            <p:spPr>
              <a:xfrm>
                <a:off x="234949" y="1477640"/>
                <a:ext cx="11243388" cy="3487750"/>
              </a:xfrm>
              <a:prstGeom prst="rect">
                <a:avLst/>
              </a:prstGeom>
              <a:blipFill>
                <a:blip r:embed="rId2"/>
                <a:stretch>
                  <a:fillRect l="-488" b="-174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F5B6C11-A4C2-49B4-A14A-A71BF4940755}"/>
                  </a:ext>
                </a:extLst>
              </p:cNvPr>
              <p:cNvSpPr/>
              <p:nvPr/>
            </p:nvSpPr>
            <p:spPr>
              <a:xfrm>
                <a:off x="234949" y="124907"/>
                <a:ext cx="10756511" cy="960328"/>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Quotient nul</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quotient est nul si et seulement si son numérateur est égal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son dénominateur est non nul. </a:t>
                </a:r>
              </a:p>
            </p:txBody>
          </p:sp>
        </mc:Choice>
        <mc:Fallback>
          <p:sp>
            <p:nvSpPr>
              <p:cNvPr id="4" name="Rectangle 3">
                <a:extLst>
                  <a:ext uri="{FF2B5EF4-FFF2-40B4-BE49-F238E27FC236}">
                    <a16:creationId xmlns:a16="http://schemas.microsoft.com/office/drawing/2014/main" id="{1F5B6C11-A4C2-49B4-A14A-A71BF4940755}"/>
                  </a:ext>
                </a:extLst>
              </p:cNvPr>
              <p:cNvSpPr>
                <a:spLocks noRot="1" noChangeAspect="1" noMove="1" noResize="1" noEditPoints="1" noAdjustHandles="1" noChangeArrowheads="1" noChangeShapeType="1" noTextEdit="1"/>
              </p:cNvSpPr>
              <p:nvPr/>
            </p:nvSpPr>
            <p:spPr>
              <a:xfrm>
                <a:off x="234949" y="124907"/>
                <a:ext cx="10756511" cy="960328"/>
              </a:xfrm>
              <a:prstGeom prst="rect">
                <a:avLst/>
              </a:prstGeom>
              <a:blipFill>
                <a:blip r:embed="rId3"/>
                <a:stretch>
                  <a:fillRect l="-624" b="-10127"/>
                </a:stretch>
              </a:blipFill>
            </p:spPr>
            <p:txBody>
              <a:bodyPr/>
              <a:lstStyle/>
              <a:p>
                <a:r>
                  <a:rPr lang="fr-FR">
                    <a:noFill/>
                  </a:rPr>
                  <a:t> </a:t>
                </a:r>
              </a:p>
            </p:txBody>
          </p:sp>
        </mc:Fallback>
      </mc:AlternateContent>
      <p:sp>
        <p:nvSpPr>
          <p:cNvPr id="5" name="Rectangle 4">
            <a:extLst>
              <a:ext uri="{FF2B5EF4-FFF2-40B4-BE49-F238E27FC236}">
                <a16:creationId xmlns:a16="http://schemas.microsoft.com/office/drawing/2014/main" id="{0E1D7C1D-F049-409A-A1D8-BE10B1E3FF58}"/>
              </a:ext>
            </a:extLst>
          </p:cNvPr>
          <p:cNvSpPr/>
          <p:nvPr/>
        </p:nvSpPr>
        <p:spPr>
          <a:xfrm>
            <a:off x="234950" y="5203559"/>
            <a:ext cx="10756510" cy="961482"/>
          </a:xfrm>
          <a:prstGeom prst="rect">
            <a:avLst/>
          </a:prstGeom>
        </p:spPr>
        <p:txBody>
          <a:bodyPr wrap="square">
            <a:spAutoFit/>
          </a:bodyPr>
          <a:lstStyle/>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(les) valeurs pour le dénominateur s'annule est (sont) appelée(s)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valeurs interdites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En effet, comme nous ne pouvons pas diviser par 0, le calcul ne peut pas être effectué. </a:t>
            </a:r>
          </a:p>
        </p:txBody>
      </p:sp>
      <p:sp>
        <p:nvSpPr>
          <p:cNvPr id="6" name="Rectangle 5">
            <a:extLst>
              <a:ext uri="{FF2B5EF4-FFF2-40B4-BE49-F238E27FC236}">
                <a16:creationId xmlns:a16="http://schemas.microsoft.com/office/drawing/2014/main" id="{83F180B4-643A-4650-8516-A1C8DA6D3B43}"/>
              </a:ext>
            </a:extLst>
          </p:cNvPr>
          <p:cNvSpPr/>
          <p:nvPr/>
        </p:nvSpPr>
        <p:spPr>
          <a:xfrm>
            <a:off x="8804169" y="5506545"/>
            <a:ext cx="3014607" cy="369332"/>
          </a:xfrm>
          <a:prstGeom prst="rect">
            <a:avLst/>
          </a:prstGeom>
        </p:spPr>
        <p:txBody>
          <a:bodyPr wrap="none">
            <a:spAutoFit/>
          </a:bodyPr>
          <a:lstStyle/>
          <a:p>
            <a:pPr marL="342900" lvl="0" indent="-342900" algn="r">
              <a:spcAft>
                <a:spcPts val="0"/>
              </a:spcAft>
              <a:buFont typeface="Wingdings" panose="05000000000000000000" pitchFamily="2" charset="2"/>
              <a:buChar char=""/>
            </a:pPr>
            <a:r>
              <a:rPr lang="fr-FR" b="1" dirty="0">
                <a:solidFill>
                  <a:srgbClr val="70AD47"/>
                </a:solidFill>
                <a:latin typeface="Times New Roman" panose="02020603050405020304" pitchFamily="18" charset="0"/>
                <a:ea typeface="Times New Roman" panose="02020603050405020304" pitchFamily="18" charset="0"/>
              </a:rPr>
              <a:t>Exercice résolu 5 page 99</a:t>
            </a:r>
            <a:endParaRPr lang="fr-FR"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5F159EE-0ECB-48C2-B70E-5795FD24A772}"/>
                  </a:ext>
                </a:extLst>
              </p:cNvPr>
              <p:cNvSpPr/>
              <p:nvPr/>
            </p:nvSpPr>
            <p:spPr>
              <a:xfrm>
                <a:off x="6438307" y="2018795"/>
                <a:ext cx="4086440" cy="513026"/>
              </a:xfrm>
              <a:prstGeom prst="rect">
                <a:avLst/>
              </a:prstGeom>
            </p:spPr>
            <p:txBody>
              <a:bodyPr wrap="none">
                <a:spAutoFit/>
              </a:bodyPr>
              <a:lstStyle/>
              <a:p>
                <a:pPr>
                  <a:lnSpc>
                    <a:spcPct val="107000"/>
                  </a:lnSpc>
                  <a:spcAft>
                    <a:spcPts val="0"/>
                  </a:spcAft>
                </a:pPr>
                <a14:m>
                  <m:oMath xmlns:m="http://schemas.openxmlformats.org/officeDocument/2006/math">
                    <m:f>
                      <m:fPr>
                        <m:ctrlPr>
                          <a:rPr lang="fr-FR"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m:t>
                        </m:r>
                      </m:num>
                      <m:den>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=0 ⇔  2</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+8=0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𝑒𝑡</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a14:m>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05F159EE-0ECB-48C2-B70E-5795FD24A772}"/>
                  </a:ext>
                </a:extLst>
              </p:cNvPr>
              <p:cNvSpPr>
                <a:spLocks noRot="1" noChangeAspect="1" noMove="1" noResize="1" noEditPoints="1" noAdjustHandles="1" noChangeArrowheads="1" noChangeShapeType="1" noTextEdit="1"/>
              </p:cNvSpPr>
              <p:nvPr/>
            </p:nvSpPr>
            <p:spPr>
              <a:xfrm>
                <a:off x="6438307" y="2018795"/>
                <a:ext cx="4086440" cy="513026"/>
              </a:xfrm>
              <a:prstGeom prst="rect">
                <a:avLst/>
              </a:prstGeom>
              <a:blipFill>
                <a:blip r:embed="rId4"/>
                <a:stretch>
                  <a:fillRect r="-298" b="-5952"/>
                </a:stretch>
              </a:blipFill>
            </p:spPr>
            <p:txBody>
              <a:bodyPr/>
              <a:lstStyle/>
              <a:p>
                <a:r>
                  <a:rPr lang="fr-FR">
                    <a:noFill/>
                  </a:rPr>
                  <a:t> </a:t>
                </a:r>
              </a:p>
            </p:txBody>
          </p:sp>
        </mc:Fallback>
      </mc:AlternateContent>
    </p:spTree>
    <p:extLst>
      <p:ext uri="{BB962C8B-B14F-4D97-AF65-F5344CB8AC3E}">
        <p14:creationId xmlns:p14="http://schemas.microsoft.com/office/powerpoint/2010/main" val="31225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additive="base">
                                        <p:cTn id="5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 calcmode="lin" valueType="num">
                                      <p:cBhvr additive="base">
                                        <p:cTn id="5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Effect transition="in" filter="fade">
                                      <p:cBhvr>
                                        <p:cTn id="65" dur="500"/>
                                        <p:tgtEl>
                                          <p:spTgt spid="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500"/>
                                        <p:tgtEl>
                                          <p:spTgt spid="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5A328DF-963F-46AA-AD2B-59355AF18F49}"/>
                  </a:ext>
                </a:extLst>
              </p:cNvPr>
              <p:cNvSpPr/>
              <p:nvPr/>
            </p:nvSpPr>
            <p:spPr>
              <a:xfrm>
                <a:off x="655508" y="1681020"/>
                <a:ext cx="11175708" cy="3001078"/>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Dans le cas d'une équation mettant en jeu plusieurs fractions, une mise au même dénominateur peut être utilisée pour obtenir une équation quotient-nul équivalente. </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Une équation du type </a:t>
                </a:r>
                <a14:m>
                  <m:oMath xmlns:m="http://schemas.openxmlformats.org/officeDocument/2006/math">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𝐴</m:t>
                        </m:r>
                      </m:num>
                      <m:den>
                        <m:r>
                          <a:rPr lang="fr-FR" sz="2000" i="1">
                            <a:latin typeface="Cambria Math" panose="02040503050406030204" pitchFamily="18" charset="0"/>
                            <a:ea typeface="Calibri" panose="020F0502020204030204" pitchFamily="34" charset="0"/>
                          </a:rPr>
                          <m:t>𝐵</m:t>
                        </m:r>
                      </m:den>
                    </m:f>
                    <m:r>
                      <a:rPr lang="fr-FR" sz="2000" i="1">
                        <a:latin typeface="Cambria Math" panose="02040503050406030204" pitchFamily="18" charset="0"/>
                        <a:ea typeface="Calibri" panose="020F0502020204030204" pitchFamily="34" charset="0"/>
                      </a:rPr>
                      <m:t>=</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𝐶</m:t>
                        </m:r>
                      </m:num>
                      <m:den>
                        <m:r>
                          <a:rPr lang="fr-FR" sz="2000" i="1">
                            <a:latin typeface="Cambria Math" panose="02040503050406030204" pitchFamily="18" charset="0"/>
                            <a:ea typeface="Calibri" panose="020F0502020204030204" pitchFamily="34" charset="0"/>
                          </a:rPr>
                          <m:t>𝐷</m:t>
                        </m:r>
                      </m:den>
                    </m:f>
                  </m:oMath>
                </a14:m>
                <a:r>
                  <a:rPr lang="fr-FR" sz="2000" dirty="0">
                    <a:latin typeface="Times New Roman" panose="02020603050405020304" pitchFamily="18" charset="0"/>
                    <a:ea typeface="Calibri" panose="020F0502020204030204" pitchFamily="34" charset="0"/>
                  </a:rPr>
                  <a:t> où </a:t>
                </a:r>
                <a14:m>
                  <m:oMath xmlns:m="http://schemas.openxmlformats.org/officeDocument/2006/math">
                    <m:r>
                      <a:rPr lang="fr-FR" sz="2000" i="1">
                        <a:latin typeface="Cambria Math" panose="02040503050406030204" pitchFamily="18" charset="0"/>
                        <a:ea typeface="Calibri" panose="020F0502020204030204" pitchFamily="34" charset="0"/>
                      </a:rPr>
                      <m:t>𝐴</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𝐵</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𝐶</m:t>
                    </m:r>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𝐷</m:t>
                    </m:r>
                  </m:oMath>
                </a14:m>
                <a:r>
                  <a:rPr lang="fr-FR" sz="2000" dirty="0">
                    <a:latin typeface="Times New Roman" panose="02020603050405020304" pitchFamily="18" charset="0"/>
                    <a:ea typeface="Calibri" panose="020F0502020204030204" pitchFamily="34" charset="0"/>
                  </a:rPr>
                  <a:t> sont des nombres ou expressions avec </a:t>
                </a:r>
                <a14:m>
                  <m:oMath xmlns:m="http://schemas.openxmlformats.org/officeDocument/2006/math">
                    <m:r>
                      <a:rPr lang="fr-FR" sz="2000" i="1">
                        <a:latin typeface="Cambria Math" panose="02040503050406030204" pitchFamily="18" charset="0"/>
                        <a:ea typeface="Calibri" panose="020F0502020204030204" pitchFamily="34" charset="0"/>
                      </a:rPr>
                      <m:t>𝑥</m:t>
                    </m:r>
                  </m:oMath>
                </a14:m>
                <a:r>
                  <a:rPr lang="fr-FR" sz="2000" dirty="0">
                    <a:latin typeface="Times New Roman" panose="02020603050405020304" pitchFamily="18" charset="0"/>
                    <a:ea typeface="Calibri" panose="020F0502020204030204" pitchFamily="34" charset="0"/>
                  </a:rPr>
                  <a:t> est équivalente à </a:t>
                </a:r>
                <a14:m>
                  <m:oMath xmlns:m="http://schemas.openxmlformats.org/officeDocument/2006/math">
                    <m:r>
                      <a:rPr lang="fr-FR" sz="2000" i="1">
                        <a:latin typeface="Cambria Math" panose="02040503050406030204" pitchFamily="18" charset="0"/>
                        <a:ea typeface="Calibri" panose="020F0502020204030204" pitchFamily="34" charset="0"/>
                      </a:rPr>
                      <m:t>𝐴</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𝐷</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𝐵</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𝐶</m:t>
                    </m:r>
                  </m:oMath>
                </a14:m>
                <a:r>
                  <a:rPr lang="fr-FR" sz="2000" dirty="0">
                    <a:latin typeface="Times New Roman" panose="02020603050405020304" pitchFamily="18" charset="0"/>
                    <a:ea typeface="Calibri" panose="020F0502020204030204" pitchFamily="34" charset="0"/>
                  </a:rPr>
                  <a:t> avec </a:t>
                </a:r>
                <a14:m>
                  <m:oMath xmlns:m="http://schemas.openxmlformats.org/officeDocument/2006/math">
                    <m:r>
                      <a:rPr lang="fr-FR" sz="2000" i="1">
                        <a:latin typeface="Cambria Math" panose="02040503050406030204" pitchFamily="18" charset="0"/>
                        <a:ea typeface="Calibri" panose="020F0502020204030204" pitchFamily="34" charset="0"/>
                      </a:rPr>
                      <m:t>𝐵</m:t>
                    </m:r>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𝐷</m:t>
                    </m:r>
                  </m:oMath>
                </a14:m>
                <a:r>
                  <a:rPr lang="fr-FR" sz="2000" dirty="0">
                    <a:latin typeface="Times New Roman" panose="02020603050405020304" pitchFamily="18" charset="0"/>
                    <a:ea typeface="Calibri" panose="020F0502020204030204" pitchFamily="34" charset="0"/>
                  </a:rPr>
                  <a:t> différents de </a:t>
                </a:r>
                <a14:m>
                  <m:oMath xmlns:m="http://schemas.openxmlformats.org/officeDocument/2006/math">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a:t>
                </a:r>
              </a:p>
              <a:p>
                <a:pPr marL="457200">
                  <a:lnSpc>
                    <a:spcPct val="150000"/>
                  </a:lnSpc>
                  <a:spcAft>
                    <a:spcPts val="0"/>
                  </a:spcAft>
                </a:pPr>
                <a:r>
                  <a:rPr lang="fr-FR" sz="2000" dirty="0">
                    <a:latin typeface="Times New Roman" panose="02020603050405020304" pitchFamily="18" charset="0"/>
                    <a:ea typeface="Times New Roman" panose="02020603050405020304" pitchFamily="18" charset="0"/>
                  </a:rPr>
                  <a:t>Cela permet parfois de réécrire l'équation sous condition de valeurs interdites. </a:t>
                </a:r>
              </a:p>
            </p:txBody>
          </p:sp>
        </mc:Choice>
        <mc:Fallback>
          <p:sp>
            <p:nvSpPr>
              <p:cNvPr id="2" name="Rectangle 1">
                <a:extLst>
                  <a:ext uri="{FF2B5EF4-FFF2-40B4-BE49-F238E27FC236}">
                    <a16:creationId xmlns:a16="http://schemas.microsoft.com/office/drawing/2014/main" id="{25A328DF-963F-46AA-AD2B-59355AF18F49}"/>
                  </a:ext>
                </a:extLst>
              </p:cNvPr>
              <p:cNvSpPr>
                <a:spLocks noRot="1" noChangeAspect="1" noMove="1" noResize="1" noEditPoints="1" noAdjustHandles="1" noChangeArrowheads="1" noChangeShapeType="1" noTextEdit="1"/>
              </p:cNvSpPr>
              <p:nvPr/>
            </p:nvSpPr>
            <p:spPr>
              <a:xfrm>
                <a:off x="655508" y="1681020"/>
                <a:ext cx="11175708" cy="3001078"/>
              </a:xfrm>
              <a:prstGeom prst="rect">
                <a:avLst/>
              </a:prstGeom>
              <a:blipFill>
                <a:blip r:embed="rId2"/>
                <a:stretch>
                  <a:fillRect l="-600" r="-164" b="-2846"/>
                </a:stretch>
              </a:blipFill>
            </p:spPr>
            <p:txBody>
              <a:bodyPr/>
              <a:lstStyle/>
              <a:p>
                <a:r>
                  <a:rPr lang="fr-FR">
                    <a:noFill/>
                  </a:rPr>
                  <a:t> </a:t>
                </a:r>
              </a:p>
            </p:txBody>
          </p:sp>
        </mc:Fallback>
      </mc:AlternateContent>
    </p:spTree>
    <p:extLst>
      <p:ext uri="{BB962C8B-B14F-4D97-AF65-F5344CB8AC3E}">
        <p14:creationId xmlns:p14="http://schemas.microsoft.com/office/powerpoint/2010/main" val="5359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2_2019/82564-1">
            <a:extLst>
              <a:ext uri="{FF2B5EF4-FFF2-40B4-BE49-F238E27FC236}">
                <a16:creationId xmlns:a16="http://schemas.microsoft.com/office/drawing/2014/main" id="{964509A2-54FC-4211-AEC5-EE9CED6F9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122"/>
          <a:stretch/>
        </p:blipFill>
        <p:spPr bwMode="auto">
          <a:xfrm>
            <a:off x="0" y="-1"/>
            <a:ext cx="12152941" cy="18101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s2_2019/82565-1">
            <a:extLst>
              <a:ext uri="{FF2B5EF4-FFF2-40B4-BE49-F238E27FC236}">
                <a16:creationId xmlns:a16="http://schemas.microsoft.com/office/drawing/2014/main" id="{631353FA-203E-444E-8EF6-68E7BD730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2222"/>
            <a:ext cx="7574902" cy="7511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s2_2019/82566-1">
            <a:extLst>
              <a:ext uri="{FF2B5EF4-FFF2-40B4-BE49-F238E27FC236}">
                <a16:creationId xmlns:a16="http://schemas.microsoft.com/office/drawing/2014/main" id="{FD377374-5FF6-434E-9247-D8592A4E6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098" y="2716677"/>
            <a:ext cx="7574902" cy="751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s2_2019/82567-1">
            <a:extLst>
              <a:ext uri="{FF2B5EF4-FFF2-40B4-BE49-F238E27FC236}">
                <a16:creationId xmlns:a16="http://schemas.microsoft.com/office/drawing/2014/main" id="{529A646B-5754-4F7F-A640-D4C001D23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3280"/>
            <a:ext cx="7574902" cy="87111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s2_2019/82568-1">
            <a:extLst>
              <a:ext uri="{FF2B5EF4-FFF2-40B4-BE49-F238E27FC236}">
                <a16:creationId xmlns:a16="http://schemas.microsoft.com/office/drawing/2014/main" id="{4F0BAA2E-AC5D-4975-90F1-E548F97D8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098" y="4409819"/>
            <a:ext cx="7574902" cy="238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fade">
                                      <p:cBhvr>
                                        <p:cTn id="2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14A5606-3E30-4CAF-B1C0-827305A07656}"/>
                  </a:ext>
                </a:extLst>
              </p:cNvPr>
              <p:cNvSpPr/>
              <p:nvPr/>
            </p:nvSpPr>
            <p:spPr>
              <a:xfrm>
                <a:off x="258147" y="186042"/>
                <a:ext cx="10593355" cy="2807563"/>
              </a:xfrm>
              <a:prstGeom prst="rect">
                <a:avLst/>
              </a:prstGeom>
            </p:spPr>
            <p:txBody>
              <a:bodyPr wrap="square">
                <a:spAutoFit/>
              </a:bodyPr>
              <a:lstStyle/>
              <a:p>
                <a:pPr>
                  <a:lnSpc>
                    <a:spcPct val="107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Résolution de l'équation </a:t>
                </a:r>
                <a14:m>
                  <m:oMath xmlns:m="http://schemas.openxmlformats.org/officeDocument/2006/math">
                    <m:f>
                      <m:fPr>
                        <m:ctrlP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𝟏</m:t>
                        </m:r>
                      </m:num>
                      <m:den>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𝒙</m:t>
                        </m:r>
                      </m:den>
                    </m:f>
                    <m:r>
                      <a:rPr lang="fr-FR" sz="2000" b="1">
                        <a:solidFill>
                          <a:srgbClr val="0070C0"/>
                        </a:solidFill>
                        <a:latin typeface="Cambria Math" panose="02040503050406030204" pitchFamily="18" charset="0"/>
                        <a:ea typeface="Calibri" panose="020F0502020204030204" pitchFamily="34" charset="0"/>
                        <a:cs typeface="Times New Roman" panose="02020603050405020304" pitchFamily="18" charset="0"/>
                      </a:rPr>
                      <m:t>=</m:t>
                    </m:r>
                    <m:r>
                      <a:rPr lang="fr-FR"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oMath>
                </a14:m>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considère l'équation </a:t>
                </a:r>
                <a14:m>
                  <m:oMath xmlns:m="http://schemas.openxmlformats.org/officeDocument/2006/math">
                    <m:f>
                      <m:f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𝑘</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appartenant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n'a aucune solution réelle. </a:t>
                </a: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a une seule solution réelle </a:t>
                </a:r>
                <a14:m>
                  <m:oMath xmlns:m="http://schemas.openxmlformats.org/officeDocument/2006/math">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𝑘</m:t>
                        </m:r>
                      </m:den>
                    </m:f>
                  </m:oMath>
                </a14:m>
                <a:r>
                  <a:rPr lang="fr-FR" sz="2000" dirty="0">
                    <a:latin typeface="Times New Roman" panose="02020603050405020304" pitchFamily="18" charset="0"/>
                    <a:ea typeface="Calibri" panose="020F050202020403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2" name="Rectangle 1">
                <a:extLst>
                  <a:ext uri="{FF2B5EF4-FFF2-40B4-BE49-F238E27FC236}">
                    <a16:creationId xmlns:a16="http://schemas.microsoft.com/office/drawing/2014/main" id="{E14A5606-3E30-4CAF-B1C0-827305A07656}"/>
                  </a:ext>
                </a:extLst>
              </p:cNvPr>
              <p:cNvSpPr>
                <a:spLocks noRot="1" noChangeAspect="1" noMove="1" noResize="1" noEditPoints="1" noAdjustHandles="1" noChangeArrowheads="1" noChangeShapeType="1" noTextEdit="1"/>
              </p:cNvSpPr>
              <p:nvPr/>
            </p:nvSpPr>
            <p:spPr>
              <a:xfrm>
                <a:off x="258147" y="186042"/>
                <a:ext cx="10593355" cy="2807563"/>
              </a:xfrm>
              <a:prstGeom prst="rect">
                <a:avLst/>
              </a:prstGeom>
              <a:blipFill>
                <a:blip r:embed="rId2"/>
                <a:stretch>
                  <a:fillRect l="-57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D4CDFF1A-ED7E-4A47-ACFA-7ED147DC6DC0}"/>
                  </a:ext>
                </a:extLst>
              </p:cNvPr>
              <p:cNvSpPr/>
              <p:nvPr/>
            </p:nvSpPr>
            <p:spPr>
              <a:xfrm>
                <a:off x="258147" y="2730411"/>
                <a:ext cx="11451771" cy="3395673"/>
              </a:xfrm>
              <a:prstGeom prst="rect">
                <a:avLst/>
              </a:prstGeom>
            </p:spPr>
            <p:txBody>
              <a:bodyPr wrap="square">
                <a:spAutoFit/>
              </a:bodyPr>
              <a:lstStyle/>
              <a:p>
                <a:pPr>
                  <a:lnSpc>
                    <a:spcPct val="150000"/>
                  </a:lnSpc>
                  <a:spcAft>
                    <a:spcPts val="0"/>
                  </a:spcAft>
                </a:pPr>
                <a:r>
                  <a:rPr lang="fr-FR"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Démonstration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valeur interdite est </a:t>
                </a:r>
                <a14:m>
                  <m:oMath xmlns:m="http://schemas.openxmlformats.org/officeDocument/2006/math">
                    <m:r>
                      <a:rPr lang="fr-FR" sz="2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 le dénominateur ne s'annule pas si</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l'équation </a:t>
                </a:r>
                <a14:m>
                  <m:oMath xmlns:m="http://schemas.openxmlformats.org/officeDocument/2006/math">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n'a pas de solution car le numérateur 1 ne peut pas s'annuler.</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 </a:t>
                </a:r>
                <a14:m>
                  <m:oMath xmlns:m="http://schemas.openxmlformats.org/officeDocument/2006/math">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a:t>
                </a:r>
                <a14:m>
                  <m:oMath xmlns:m="http://schemas.openxmlformats.org/officeDocument/2006/math">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 ⇔ </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𝑘</m:t>
                    </m:r>
                    <m:r>
                      <a:rPr lang="fr-FR" sz="2000" i="1">
                        <a:latin typeface="Cambria Math" panose="02040503050406030204" pitchFamily="18" charset="0"/>
                        <a:ea typeface="Calibri" panose="020F0502020204030204" pitchFamily="34" charset="0"/>
                      </a:rPr>
                      <m:t>=0 ⇔ </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𝑘𝑥</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=0 ⇔ </m:t>
                    </m:r>
                    <m:f>
                      <m:fPr>
                        <m:ctrlPr>
                          <a:rPr lang="fr-FR" sz="2000" i="1">
                            <a:latin typeface="Cambria Math" panose="02040503050406030204" pitchFamily="18" charset="0"/>
                            <a:ea typeface="Calibri" panose="020F0502020204030204" pitchFamily="34" charset="0"/>
                          </a:rPr>
                        </m:ctrlPr>
                      </m:fPr>
                      <m:num>
                        <m:r>
                          <a:rPr lang="fr-FR" sz="2000" i="1">
                            <a:latin typeface="Cambria Math" panose="02040503050406030204" pitchFamily="18" charset="0"/>
                            <a:ea typeface="Calibri" panose="020F0502020204030204" pitchFamily="34" charset="0"/>
                          </a:rPr>
                          <m:t>1−</m:t>
                        </m:r>
                        <m:r>
                          <a:rPr lang="fr-FR" sz="2000" i="1">
                            <a:latin typeface="Cambria Math" panose="02040503050406030204" pitchFamily="18" charset="0"/>
                            <a:ea typeface="Calibri" panose="020F0502020204030204" pitchFamily="34" charset="0"/>
                          </a:rPr>
                          <m:t>𝑘𝑥</m:t>
                        </m:r>
                      </m:num>
                      <m:den>
                        <m:r>
                          <a:rPr lang="fr-FR" sz="2000" i="1">
                            <a:latin typeface="Cambria Math" panose="02040503050406030204" pitchFamily="18" charset="0"/>
                            <a:ea typeface="Calibri" panose="020F0502020204030204" pitchFamily="34" charset="0"/>
                          </a:rPr>
                          <m:t>𝑥</m:t>
                        </m:r>
                      </m:den>
                    </m:f>
                    <m:r>
                      <a:rPr lang="fr-FR" sz="2000" i="1">
                        <a:latin typeface="Cambria Math" panose="02040503050406030204" pitchFamily="18" charset="0"/>
                        <a:ea typeface="Calibri" panose="020F0502020204030204" pitchFamily="34" charset="0"/>
                      </a:rPr>
                      <m:t>=0 ⇔  1−</m:t>
                    </m:r>
                    <m:r>
                      <a:rPr lang="fr-FR" sz="2000" i="1">
                        <a:latin typeface="Cambria Math" panose="02040503050406030204" pitchFamily="18" charset="0"/>
                        <a:ea typeface="Calibri" panose="020F0502020204030204" pitchFamily="34" charset="0"/>
                      </a:rPr>
                      <m:t>𝑘𝑥</m:t>
                    </m:r>
                    <m:r>
                      <a:rPr lang="fr-FR" sz="2000" i="1">
                        <a:latin typeface="Cambria Math" panose="02040503050406030204" pitchFamily="18" charset="0"/>
                        <a:ea typeface="Calibri" panose="020F0502020204030204" pitchFamily="34" charset="0"/>
                      </a:rPr>
                      <m:t>=0  </m:t>
                    </m:r>
                    <m:r>
                      <a:rPr lang="fr-FR" sz="2000" i="1">
                        <a:latin typeface="Cambria Math" panose="02040503050406030204" pitchFamily="18" charset="0"/>
                        <a:ea typeface="Calibri" panose="020F0502020204030204" pitchFamily="34" charset="0"/>
                      </a:rPr>
                      <m:t>𝑒𝑡</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≠0 </m:t>
                    </m:r>
                  </m:oMath>
                </a14:m>
                <a:endParaRPr lang="fr-FR" sz="2000" dirty="0">
                  <a:latin typeface="Times New Roman" panose="02020603050405020304" pitchFamily="18" charset="0"/>
                  <a:ea typeface="Calibri" panose="020F0502020204030204" pitchFamily="34" charset="0"/>
                </a:endParaRPr>
              </a:p>
              <a:p>
                <a:pPr marL="457200">
                  <a:lnSpc>
                    <a:spcPct val="150000"/>
                  </a:lnSpc>
                  <a:spcAft>
                    <a:spcPts val="0"/>
                  </a:spcAft>
                </a:pPr>
                <a14:m>
                  <m:oMath xmlns:m="http://schemas.openxmlformats.org/officeDocument/2006/math">
                    <m:r>
                      <a:rPr lang="fr-FR" sz="2000" i="1">
                        <a:latin typeface="Cambria Math" panose="02040503050406030204" pitchFamily="18" charset="0"/>
                        <a:ea typeface="Times New Roman" panose="02020603050405020304" pitchFamily="18" charset="0"/>
                      </a:rPr>
                      <m:t>1−</m:t>
                    </m:r>
                    <m:r>
                      <a:rPr lang="fr-FR" sz="2000" i="1">
                        <a:latin typeface="Cambria Math" panose="02040503050406030204" pitchFamily="18" charset="0"/>
                        <a:ea typeface="Times New Roman" panose="02020603050405020304" pitchFamily="18" charset="0"/>
                      </a:rPr>
                      <m:t>𝑘𝑥</m:t>
                    </m:r>
                    <m:r>
                      <a:rPr lang="fr-FR" sz="2000" i="1">
                        <a:latin typeface="Cambria Math" panose="02040503050406030204" pitchFamily="18" charset="0"/>
                        <a:ea typeface="Times New Roman" panose="02020603050405020304" pitchFamily="18" charset="0"/>
                      </a:rPr>
                      <m:t>=0 ⇔  1=</m:t>
                    </m:r>
                    <m:r>
                      <a:rPr lang="fr-FR" sz="2000" i="1">
                        <a:latin typeface="Cambria Math" panose="02040503050406030204" pitchFamily="18" charset="0"/>
                        <a:ea typeface="Times New Roman" panose="02020603050405020304" pitchFamily="18" charset="0"/>
                      </a:rPr>
                      <m:t>𝑘𝑥</m:t>
                    </m:r>
                    <m:r>
                      <a:rPr lang="fr-FR" sz="2000" i="1">
                        <a:latin typeface="Cambria Math" panose="02040503050406030204" pitchFamily="18" charset="0"/>
                        <a:ea typeface="Times New Roman" panose="02020603050405020304" pitchFamily="18" charset="0"/>
                      </a:rPr>
                      <m:t> ⇔  </m:t>
                    </m:r>
                    <m:r>
                      <a:rPr lang="fr-FR" sz="2000" i="1">
                        <a:latin typeface="Cambria Math" panose="02040503050406030204" pitchFamily="18" charset="0"/>
                        <a:ea typeface="Times New Roman" panose="02020603050405020304" pitchFamily="18" charset="0"/>
                      </a:rPr>
                      <m:t>𝑥</m:t>
                    </m:r>
                    <m:r>
                      <a:rPr lang="fr-FR" sz="2000" i="1">
                        <a:latin typeface="Cambria Math" panose="02040503050406030204" pitchFamily="18" charset="0"/>
                        <a:ea typeface="Times New Roman" panose="02020603050405020304" pitchFamily="18" charset="0"/>
                      </a:rPr>
                      <m:t>=</m:t>
                    </m:r>
                    <m:f>
                      <m:fPr>
                        <m:ctrlPr>
                          <a:rPr lang="fr-FR" sz="2000" i="1">
                            <a:latin typeface="Cambria Math" panose="02040503050406030204" pitchFamily="18" charset="0"/>
                            <a:ea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rPr>
                          <m:t>1</m:t>
                        </m:r>
                      </m:num>
                      <m:den>
                        <m:r>
                          <a:rPr lang="fr-FR" sz="2000" i="1">
                            <a:latin typeface="Cambria Math" panose="02040503050406030204" pitchFamily="18" charset="0"/>
                            <a:ea typeface="Times New Roman" panose="02020603050405020304" pitchFamily="18" charset="0"/>
                          </a:rPr>
                          <m:t>𝑘</m:t>
                        </m:r>
                      </m:den>
                    </m:f>
                  </m:oMath>
                </a14:m>
                <a:r>
                  <a:rPr lang="fr-FR" sz="2000" dirty="0">
                    <a:latin typeface="Times New Roman" panose="02020603050405020304" pitchFamily="18" charset="0"/>
                    <a:ea typeface="Times New Roman" panose="02020603050405020304" pitchFamily="18" charset="0"/>
                  </a:rPr>
                  <a:t> car </a:t>
                </a:r>
                <a14:m>
                  <m:oMath xmlns:m="http://schemas.openxmlformats.org/officeDocument/2006/math">
                    <m:r>
                      <a:rPr lang="fr-FR" sz="2000" i="1">
                        <a:latin typeface="Cambria Math" panose="02040503050406030204" pitchFamily="18" charset="0"/>
                        <a:ea typeface="Times New Roman" panose="02020603050405020304" pitchFamily="18" charset="0"/>
                      </a:rPr>
                      <m:t>𝑘</m:t>
                    </m:r>
                  </m:oMath>
                </a14:m>
                <a:r>
                  <a:rPr lang="fr-FR" sz="2000" dirty="0">
                    <a:latin typeface="Times New Roman" panose="02020603050405020304" pitchFamily="18" charset="0"/>
                    <a:ea typeface="Times New Roman" panose="02020603050405020304" pitchFamily="18" charset="0"/>
                  </a:rPr>
                  <a:t> est non nul.</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3" name="Rectangle 2">
                <a:extLst>
                  <a:ext uri="{FF2B5EF4-FFF2-40B4-BE49-F238E27FC236}">
                    <a16:creationId xmlns:a16="http://schemas.microsoft.com/office/drawing/2014/main" id="{D4CDFF1A-ED7E-4A47-ACFA-7ED147DC6DC0}"/>
                  </a:ext>
                </a:extLst>
              </p:cNvPr>
              <p:cNvSpPr>
                <a:spLocks noRot="1" noChangeAspect="1" noMove="1" noResize="1" noEditPoints="1" noAdjustHandles="1" noChangeArrowheads="1" noChangeShapeType="1" noTextEdit="1"/>
              </p:cNvSpPr>
              <p:nvPr/>
            </p:nvSpPr>
            <p:spPr>
              <a:xfrm>
                <a:off x="258147" y="2730411"/>
                <a:ext cx="11451771" cy="3395673"/>
              </a:xfrm>
              <a:prstGeom prst="rect">
                <a:avLst/>
              </a:prstGeom>
              <a:blipFill>
                <a:blip r:embed="rId3"/>
                <a:stretch>
                  <a:fillRect l="-53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34B1025-C589-4F21-B678-71B6F3E96F5E}"/>
                  </a:ext>
                </a:extLst>
              </p:cNvPr>
              <p:cNvSpPr/>
              <p:nvPr/>
            </p:nvSpPr>
            <p:spPr>
              <a:xfrm>
                <a:off x="258147" y="5862890"/>
                <a:ext cx="10269149" cy="888769"/>
              </a:xfrm>
              <a:prstGeom prst="rect">
                <a:avLst/>
              </a:prstGeom>
            </p:spPr>
            <p:txBody>
              <a:bodyPr wrap="square">
                <a:spAutoFit/>
              </a:bodyPr>
              <a:lstStyle/>
              <a:p>
                <a:pPr>
                  <a:lnSpc>
                    <a:spcPct val="107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L'équation </a:t>
                </a:r>
                <a14:m>
                  <m:oMath xmlns:m="http://schemas.openxmlformats.org/officeDocument/2006/math">
                    <m:f>
                      <m:fPr>
                        <m:ctrlPr>
                          <a:rPr lang="fr-F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=6</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pour solution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6</m:t>
                        </m:r>
                      </m:den>
                    </m:f>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4" name="Rectangle 3">
                <a:extLst>
                  <a:ext uri="{FF2B5EF4-FFF2-40B4-BE49-F238E27FC236}">
                    <a16:creationId xmlns:a16="http://schemas.microsoft.com/office/drawing/2014/main" id="{334B1025-C589-4F21-B678-71B6F3E96F5E}"/>
                  </a:ext>
                </a:extLst>
              </p:cNvPr>
              <p:cNvSpPr>
                <a:spLocks noRot="1" noChangeAspect="1" noMove="1" noResize="1" noEditPoints="1" noAdjustHandles="1" noChangeArrowheads="1" noChangeShapeType="1" noTextEdit="1"/>
              </p:cNvSpPr>
              <p:nvPr/>
            </p:nvSpPr>
            <p:spPr>
              <a:xfrm>
                <a:off x="258147" y="5862890"/>
                <a:ext cx="10269149" cy="888769"/>
              </a:xfrm>
              <a:prstGeom prst="rect">
                <a:avLst/>
              </a:prstGeom>
              <a:blipFill>
                <a:blip r:embed="rId4"/>
                <a:stretch>
                  <a:fillRect l="-593" t="-4110" b="-3425"/>
                </a:stretch>
              </a:blipFill>
            </p:spPr>
            <p:txBody>
              <a:bodyPr/>
              <a:lstStyle/>
              <a:p>
                <a:r>
                  <a:rPr lang="fr-FR">
                    <a:noFill/>
                  </a:rPr>
                  <a:t> </a:t>
                </a:r>
              </a:p>
            </p:txBody>
          </p:sp>
        </mc:Fallback>
      </mc:AlternateContent>
    </p:spTree>
    <p:extLst>
      <p:ext uri="{BB962C8B-B14F-4D97-AF65-F5344CB8AC3E}">
        <p14:creationId xmlns:p14="http://schemas.microsoft.com/office/powerpoint/2010/main" val="40226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s2_2019/82607-1">
            <a:extLst>
              <a:ext uri="{FF2B5EF4-FFF2-40B4-BE49-F238E27FC236}">
                <a16:creationId xmlns:a16="http://schemas.microsoft.com/office/drawing/2014/main" id="{4A811D01-5415-4D69-BE9A-1500E230F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915081"/>
            <a:ext cx="114300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0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16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1FA2F4-A8B0-4C38-9D00-217092C33AB4}"/>
              </a:ext>
            </a:extLst>
          </p:cNvPr>
          <p:cNvSpPr/>
          <p:nvPr/>
        </p:nvSpPr>
        <p:spPr>
          <a:xfrm>
            <a:off x="252412" y="8133"/>
            <a:ext cx="11439525" cy="913070"/>
          </a:xfrm>
          <a:prstGeom prst="rect">
            <a:avLst/>
          </a:prstGeom>
        </p:spPr>
        <p:txBody>
          <a:bodyPr wrap="square">
            <a:spAutoFit/>
          </a:bodyPr>
          <a:lstStyle/>
          <a:p>
            <a:pPr>
              <a:lnSpc>
                <a:spcPct val="107000"/>
              </a:lnSpc>
              <a:spcAft>
                <a:spcPts val="0"/>
              </a:spcAft>
            </a:pP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romanUcPeriod"/>
            </a:pPr>
            <a:r>
              <a:rPr lang="fr-FR" sz="3200" b="1" dirty="0">
                <a:solidFill>
                  <a:srgbClr val="FF0000"/>
                </a:solidFill>
                <a:effectLst/>
                <a:latin typeface="Times New Roman" panose="02020603050405020304" pitchFamily="18" charset="0"/>
                <a:ea typeface="Calibri" panose="020F0502020204030204" pitchFamily="34" charset="0"/>
              </a:rPr>
              <a:t>Calcul algébrique et identités remarquables </a:t>
            </a:r>
            <a:endParaRPr lang="fr-FR" sz="20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D59D04C0-369E-49B4-8886-40E819218828}"/>
              </a:ext>
            </a:extLst>
          </p:cNvPr>
          <p:cNvSpPr/>
          <p:nvPr/>
        </p:nvSpPr>
        <p:spPr>
          <a:xfrm>
            <a:off x="621507" y="3157286"/>
            <a:ext cx="10034588" cy="1883657"/>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Ces règles permettent généralement de </a:t>
            </a: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développer</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une expression.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règle de distributivité permet aussi de </a:t>
            </a: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factoriser</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si un facteur commun est apparent dans une somme, en l'utilisant de la manière :  </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D08CFA13-73C8-491A-B4A5-100DB0A4B539}"/>
                  </a:ext>
                </a:extLst>
              </p:cNvPr>
              <p:cNvSpPr/>
              <p:nvPr/>
            </p:nvSpPr>
            <p:spPr>
              <a:xfrm>
                <a:off x="5145883" y="2188975"/>
                <a:ext cx="3350418" cy="553998"/>
              </a:xfrm>
              <a:prstGeom prst="rect">
                <a:avLst/>
              </a:prstGeom>
            </p:spPr>
            <p:txBody>
              <a:bodyPr wrap="square">
                <a:spAutoFit/>
              </a:bodyPr>
              <a:lstStyle/>
              <a:p>
                <a:pPr lvl="0">
                  <a:lnSpc>
                    <a:spcPct val="150000"/>
                  </a:lnSpc>
                  <a:spcAft>
                    <a:spcPts val="0"/>
                  </a:spcAft>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𝑎</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𝑏</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𝑐</m:t>
                      </m:r>
                      <m:r>
                        <a:rPr lang="fr-FR" sz="2000" i="1">
                          <a:latin typeface="Cambria Math" panose="02040503050406030204" pitchFamily="18" charset="0"/>
                          <a:ea typeface="Calibri" panose="020F0502020204030204" pitchFamily="34" charset="0"/>
                        </a:rPr>
                        <m:t> + </m:t>
                      </m:r>
                      <m:r>
                        <a:rPr lang="fr-FR" sz="2000" i="1">
                          <a:latin typeface="Cambria Math" panose="02040503050406030204" pitchFamily="18" charset="0"/>
                          <a:ea typeface="Calibri" panose="020F0502020204030204" pitchFamily="34" charset="0"/>
                        </a:rPr>
                        <m:t>𝑑</m:t>
                      </m:r>
                      <m:r>
                        <a:rPr lang="fr-FR" sz="2000" i="1">
                          <a:latin typeface="Cambria Math" panose="02040503050406030204" pitchFamily="18" charset="0"/>
                          <a:ea typeface="Calibri" panose="020F0502020204030204" pitchFamily="34" charset="0"/>
                        </a:rPr>
                        <m:t>) =</m:t>
                      </m:r>
                    </m:oMath>
                  </m:oMathPara>
                </a14:m>
                <a:endParaRPr lang="fr-FR" sz="2000" dirty="0">
                  <a:latin typeface="Times New Roman" panose="02020603050405020304" pitchFamily="18" charset="0"/>
                  <a:ea typeface="Calibri" panose="020F0502020204030204" pitchFamily="34" charset="0"/>
                </a:endParaRPr>
              </a:p>
            </p:txBody>
          </p:sp>
        </mc:Choice>
        <mc:Fallback>
          <p:sp>
            <p:nvSpPr>
              <p:cNvPr id="3" name="Rectangle 2">
                <a:extLst>
                  <a:ext uri="{FF2B5EF4-FFF2-40B4-BE49-F238E27FC236}">
                    <a16:creationId xmlns:a16="http://schemas.microsoft.com/office/drawing/2014/main" id="{D08CFA13-73C8-491A-B4A5-100DB0A4B539}"/>
                  </a:ext>
                </a:extLst>
              </p:cNvPr>
              <p:cNvSpPr>
                <a:spLocks noRot="1" noChangeAspect="1" noMove="1" noResize="1" noEditPoints="1" noAdjustHandles="1" noChangeArrowheads="1" noChangeShapeType="1" noTextEdit="1"/>
              </p:cNvSpPr>
              <p:nvPr/>
            </p:nvSpPr>
            <p:spPr>
              <a:xfrm>
                <a:off x="5145883" y="2188975"/>
                <a:ext cx="3350418" cy="553998"/>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1D4C697-D12B-4F56-BE09-09C651074DD0}"/>
                  </a:ext>
                </a:extLst>
              </p:cNvPr>
              <p:cNvSpPr/>
              <p:nvPr/>
            </p:nvSpPr>
            <p:spPr>
              <a:xfrm>
                <a:off x="1069182" y="2307100"/>
                <a:ext cx="4782015" cy="400110"/>
              </a:xfrm>
              <a:prstGeom prst="rect">
                <a:avLst/>
              </a:prstGeom>
            </p:spPr>
            <p:txBody>
              <a:bodyPr wrap="none">
                <a:spAutoFit/>
              </a:bodyPr>
              <a:lstStyle/>
              <a:p>
                <a:pPr marL="285750" indent="-285750">
                  <a:buFont typeface="Arial" panose="020B0604020202020204" pitchFamily="34" charset="0"/>
                  <a:buChar char="•"/>
                </a:pPr>
                <a:r>
                  <a:rPr lang="fr-FR" sz="2000" dirty="0">
                    <a:latin typeface="Times New Roman" panose="02020603050405020304" pitchFamily="18" charset="0"/>
                    <a:ea typeface="Calibri" panose="020F0502020204030204" pitchFamily="34" charset="0"/>
                  </a:rPr>
                  <a:t>Pour tous nombres réels </a:t>
                </a:r>
                <a14:m>
                  <m:oMath xmlns:m="http://schemas.openxmlformats.org/officeDocument/2006/math">
                    <m:r>
                      <a:rPr lang="fr-FR" sz="2000" i="1">
                        <a:latin typeface="Cambria Math" panose="02040503050406030204" pitchFamily="18" charset="0"/>
                        <a:ea typeface="Calibri" panose="020F0502020204030204" pitchFamily="34" charset="0"/>
                      </a:rPr>
                      <m:t>𝑎</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𝑏</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𝑐</m:t>
                    </m:r>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𝑑</m:t>
                    </m:r>
                  </m:oMath>
                </a14:m>
                <a:r>
                  <a:rPr lang="fr-FR" sz="2000" dirty="0">
                    <a:latin typeface="Times New Roman" panose="02020603050405020304" pitchFamily="18" charset="0"/>
                    <a:ea typeface="Calibri" panose="020F0502020204030204" pitchFamily="34" charset="0"/>
                  </a:rPr>
                  <a:t> on a : </a:t>
                </a:r>
                <a:endParaRPr lang="fr-FR" sz="2000" dirty="0"/>
              </a:p>
            </p:txBody>
          </p:sp>
        </mc:Choice>
        <mc:Fallback>
          <p:sp>
            <p:nvSpPr>
              <p:cNvPr id="5" name="Rectangle 4">
                <a:extLst>
                  <a:ext uri="{FF2B5EF4-FFF2-40B4-BE49-F238E27FC236}">
                    <a16:creationId xmlns:a16="http://schemas.microsoft.com/office/drawing/2014/main" id="{51D4C697-D12B-4F56-BE09-09C651074DD0}"/>
                  </a:ext>
                </a:extLst>
              </p:cNvPr>
              <p:cNvSpPr>
                <a:spLocks noRot="1" noChangeAspect="1" noMove="1" noResize="1" noEditPoints="1" noAdjustHandles="1" noChangeArrowheads="1" noChangeShapeType="1" noTextEdit="1"/>
              </p:cNvSpPr>
              <p:nvPr/>
            </p:nvSpPr>
            <p:spPr>
              <a:xfrm>
                <a:off x="1069182" y="2307100"/>
                <a:ext cx="4782015" cy="400110"/>
              </a:xfrm>
              <a:prstGeom prst="rect">
                <a:avLst/>
              </a:prstGeom>
              <a:blipFill>
                <a:blip r:embed="rId3"/>
                <a:stretch>
                  <a:fillRect l="-1146" t="-9091" r="-382" b="-2424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54F0E0E-ECF8-4475-A740-84EEBB20431A}"/>
                  </a:ext>
                </a:extLst>
              </p:cNvPr>
              <p:cNvSpPr/>
              <p:nvPr/>
            </p:nvSpPr>
            <p:spPr>
              <a:xfrm>
                <a:off x="7117516" y="1666104"/>
                <a:ext cx="1241943" cy="400110"/>
              </a:xfrm>
              <a:prstGeom prst="rect">
                <a:avLst/>
              </a:prstGeom>
            </p:spPr>
            <p:txBody>
              <a:bodyPr wrap="none">
                <a:spAutoFit/>
              </a:bodyPr>
              <a:lstStyle/>
              <a:p>
                <a14:m>
                  <m:oMath xmlns:m="http://schemas.openxmlformats.org/officeDocument/2006/math">
                    <m:r>
                      <a:rPr lang="fr-FR" sz="2000" i="1">
                        <a:latin typeface="Cambria Math" panose="02040503050406030204" pitchFamily="18" charset="0"/>
                        <a:ea typeface="Calibri" panose="020F0502020204030204" pitchFamily="34" charset="0"/>
                      </a:rPr>
                      <m:t>𝑘𝑎</m:t>
                    </m:r>
                    <m:r>
                      <a:rPr lang="fr-FR" sz="2000" i="1">
                        <a:latin typeface="Cambria Math" panose="02040503050406030204" pitchFamily="18" charset="0"/>
                        <a:ea typeface="Calibri" panose="020F0502020204030204" pitchFamily="34" charset="0"/>
                      </a:rPr>
                      <m:t> + </m:t>
                    </m:r>
                    <m:r>
                      <a:rPr lang="fr-FR" sz="2000" i="1">
                        <a:latin typeface="Cambria Math" panose="02040503050406030204" pitchFamily="18" charset="0"/>
                        <a:ea typeface="Calibri" panose="020F0502020204030204" pitchFamily="34" charset="0"/>
                      </a:rPr>
                      <m:t>𝑘𝑏</m:t>
                    </m:r>
                  </m:oMath>
                </a14:m>
                <a:r>
                  <a:rPr lang="fr-FR" sz="2000" dirty="0">
                    <a:latin typeface="Times New Roman" panose="02020603050405020304" pitchFamily="18" charset="0"/>
                    <a:ea typeface="Calibri" panose="020F0502020204030204" pitchFamily="34" charset="0"/>
                  </a:rPr>
                  <a:t>.</a:t>
                </a:r>
                <a:endParaRPr lang="fr-FR" sz="2000" dirty="0"/>
              </a:p>
            </p:txBody>
          </p:sp>
        </mc:Choice>
        <mc:Fallback>
          <p:sp>
            <p:nvSpPr>
              <p:cNvPr id="6" name="Rectangle 5">
                <a:extLst>
                  <a:ext uri="{FF2B5EF4-FFF2-40B4-BE49-F238E27FC236}">
                    <a16:creationId xmlns:a16="http://schemas.microsoft.com/office/drawing/2014/main" id="{354F0E0E-ECF8-4475-A740-84EEBB20431A}"/>
                  </a:ext>
                </a:extLst>
              </p:cNvPr>
              <p:cNvSpPr>
                <a:spLocks noRot="1" noChangeAspect="1" noMove="1" noResize="1" noEditPoints="1" noAdjustHandles="1" noChangeArrowheads="1" noChangeShapeType="1" noTextEdit="1"/>
              </p:cNvSpPr>
              <p:nvPr/>
            </p:nvSpPr>
            <p:spPr>
              <a:xfrm>
                <a:off x="7117516" y="1666104"/>
                <a:ext cx="1241943" cy="400110"/>
              </a:xfrm>
              <a:prstGeom prst="rect">
                <a:avLst/>
              </a:prstGeom>
              <a:blipFill>
                <a:blip r:embed="rId4"/>
                <a:stretch>
                  <a:fillRect t="-9091" r="-4433" b="-2424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BE76766-8CAF-48CF-8113-EFA937D05FBB}"/>
                  </a:ext>
                </a:extLst>
              </p:cNvPr>
              <p:cNvSpPr/>
              <p:nvPr/>
            </p:nvSpPr>
            <p:spPr>
              <a:xfrm>
                <a:off x="621507" y="1106061"/>
                <a:ext cx="6096000" cy="960328"/>
              </a:xfrm>
              <a:prstGeom prst="rect">
                <a:avLst/>
              </a:prstGeom>
            </p:spPr>
            <p:txBody>
              <a:bodyPr>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Distributivité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800100" lvl="1" indent="-342900">
                  <a:lnSpc>
                    <a:spcPct val="150000"/>
                  </a:lnSpc>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Pour tous nombres réels </a:t>
                </a:r>
                <a14:m>
                  <m:oMath xmlns:m="http://schemas.openxmlformats.org/officeDocument/2006/math">
                    <m:r>
                      <a:rPr lang="fr-FR" sz="2000" i="1">
                        <a:latin typeface="Cambria Math" panose="02040503050406030204" pitchFamily="18" charset="0"/>
                        <a:ea typeface="Calibri" panose="020F0502020204030204" pitchFamily="34" charset="0"/>
                      </a:rPr>
                      <m:t>𝑎</m:t>
                    </m:r>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𝑏</m:t>
                    </m:r>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𝑘</m:t>
                    </m:r>
                  </m:oMath>
                </a14:m>
                <a:r>
                  <a:rPr lang="fr-FR" sz="2000" dirty="0">
                    <a:latin typeface="Times New Roman" panose="02020603050405020304" pitchFamily="18" charset="0"/>
                    <a:ea typeface="Calibri" panose="020F0502020204030204" pitchFamily="34" charset="0"/>
                  </a:rPr>
                  <a:t> on a :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6BE76766-8CAF-48CF-8113-EFA937D05FBB}"/>
                  </a:ext>
                </a:extLst>
              </p:cNvPr>
              <p:cNvSpPr>
                <a:spLocks noRot="1" noChangeAspect="1" noMove="1" noResize="1" noEditPoints="1" noAdjustHandles="1" noChangeArrowheads="1" noChangeShapeType="1" noTextEdit="1"/>
              </p:cNvSpPr>
              <p:nvPr/>
            </p:nvSpPr>
            <p:spPr>
              <a:xfrm>
                <a:off x="621507" y="1106061"/>
                <a:ext cx="6096000" cy="960328"/>
              </a:xfrm>
              <a:prstGeom prst="rect">
                <a:avLst/>
              </a:prstGeom>
              <a:blipFill>
                <a:blip r:embed="rId5"/>
                <a:stretch>
                  <a:fillRect l="-1100" b="-1012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2EE90AD-720B-461D-853E-E41C2D4EE0C4}"/>
                  </a:ext>
                </a:extLst>
              </p:cNvPr>
              <p:cNvSpPr/>
              <p:nvPr/>
            </p:nvSpPr>
            <p:spPr>
              <a:xfrm>
                <a:off x="5564982" y="1666104"/>
                <a:ext cx="1689373"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2000" i="1" smtClean="0">
                          <a:latin typeface="Cambria Math" panose="02040503050406030204" pitchFamily="18" charset="0"/>
                          <a:ea typeface="Calibri" panose="020F0502020204030204" pitchFamily="34" charset="0"/>
                        </a:rPr>
                        <m:t>𝑘</m:t>
                      </m:r>
                      <m:r>
                        <a:rPr lang="fr-FR" sz="2000" i="1" smtClean="0">
                          <a:latin typeface="Cambria Math" panose="02040503050406030204" pitchFamily="18" charset="0"/>
                          <a:ea typeface="Calibri" panose="020F0502020204030204" pitchFamily="34" charset="0"/>
                        </a:rPr>
                        <m:t>(</m:t>
                      </m:r>
                      <m:r>
                        <a:rPr lang="fr-FR" sz="2000" i="1" smtClean="0">
                          <a:latin typeface="Cambria Math" panose="02040503050406030204" pitchFamily="18" charset="0"/>
                          <a:ea typeface="Calibri" panose="020F0502020204030204" pitchFamily="34" charset="0"/>
                        </a:rPr>
                        <m:t>𝑎</m:t>
                      </m:r>
                      <m:r>
                        <a:rPr lang="fr-FR" sz="2000" i="1" smtClean="0">
                          <a:latin typeface="Cambria Math" panose="02040503050406030204" pitchFamily="18" charset="0"/>
                          <a:ea typeface="Calibri" panose="020F0502020204030204" pitchFamily="34" charset="0"/>
                        </a:rPr>
                        <m:t> + </m:t>
                      </m:r>
                      <m:r>
                        <a:rPr lang="fr-FR" sz="2000" i="1" smtClean="0">
                          <a:latin typeface="Cambria Math" panose="02040503050406030204" pitchFamily="18" charset="0"/>
                          <a:ea typeface="Calibri" panose="020F0502020204030204" pitchFamily="34" charset="0"/>
                        </a:rPr>
                        <m:t>𝑏</m:t>
                      </m:r>
                      <m:r>
                        <a:rPr lang="fr-FR" sz="2000" i="1" smtClean="0">
                          <a:latin typeface="Cambria Math" panose="02040503050406030204" pitchFamily="18" charset="0"/>
                          <a:ea typeface="Calibri" panose="020F0502020204030204" pitchFamily="34" charset="0"/>
                        </a:rPr>
                        <m:t>) = </m:t>
                      </m:r>
                    </m:oMath>
                  </m:oMathPara>
                </a14:m>
                <a:endParaRPr lang="fr-FR" sz="2000" dirty="0"/>
              </a:p>
            </p:txBody>
          </p:sp>
        </mc:Choice>
        <mc:Fallback>
          <p:sp>
            <p:nvSpPr>
              <p:cNvPr id="8" name="Rectangle 7">
                <a:extLst>
                  <a:ext uri="{FF2B5EF4-FFF2-40B4-BE49-F238E27FC236}">
                    <a16:creationId xmlns:a16="http://schemas.microsoft.com/office/drawing/2014/main" id="{D2EE90AD-720B-461D-853E-E41C2D4EE0C4}"/>
                  </a:ext>
                </a:extLst>
              </p:cNvPr>
              <p:cNvSpPr>
                <a:spLocks noRot="1" noChangeAspect="1" noMove="1" noResize="1" noEditPoints="1" noAdjustHandles="1" noChangeArrowheads="1" noChangeShapeType="1" noTextEdit="1"/>
              </p:cNvSpPr>
              <p:nvPr/>
            </p:nvSpPr>
            <p:spPr>
              <a:xfrm>
                <a:off x="5564982" y="1666104"/>
                <a:ext cx="1689373" cy="400110"/>
              </a:xfrm>
              <a:prstGeom prst="rect">
                <a:avLst/>
              </a:prstGeom>
              <a:blipFill>
                <a:blip r:embed="rId6"/>
                <a:stretch>
                  <a:fillRect b="-1515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FEA3AD44-F2D0-416E-B08B-BA506A8E955A}"/>
                  </a:ext>
                </a:extLst>
              </p:cNvPr>
              <p:cNvSpPr/>
              <p:nvPr/>
            </p:nvSpPr>
            <p:spPr>
              <a:xfrm>
                <a:off x="7884614" y="2188800"/>
                <a:ext cx="2697662" cy="498663"/>
              </a:xfrm>
              <a:prstGeom prst="rect">
                <a:avLst/>
              </a:prstGeom>
            </p:spPr>
            <p:txBody>
              <a:bodyPr wrap="none">
                <a:spAutoFit/>
              </a:bodyPr>
              <a:lstStyle/>
              <a:p>
                <a:pPr>
                  <a:lnSpc>
                    <a:spcPct val="150000"/>
                  </a:lnSpc>
                  <a:spcAft>
                    <a:spcPts val="0"/>
                  </a:spcAft>
                </a:pPr>
                <a14:m>
                  <m:oMath xmlns:m="http://schemas.openxmlformats.org/officeDocument/2006/math">
                    <m:r>
                      <a:rPr lang="fr-FR" sz="2000" i="1">
                        <a:latin typeface="Cambria Math" panose="02040503050406030204" pitchFamily="18" charset="0"/>
                        <a:ea typeface="Calibri" panose="020F0502020204030204" pitchFamily="34" charset="0"/>
                      </a:rPr>
                      <m:t>𝑎𝑐</m:t>
                    </m:r>
                    <m:r>
                      <a:rPr lang="fr-FR" sz="2000" i="1">
                        <a:latin typeface="Cambria Math" panose="02040503050406030204" pitchFamily="18" charset="0"/>
                        <a:ea typeface="Calibri" panose="020F0502020204030204" pitchFamily="34" charset="0"/>
                      </a:rPr>
                      <m:t> + </m:t>
                    </m:r>
                    <m:r>
                      <a:rPr lang="fr-FR" sz="2000" i="1">
                        <a:latin typeface="Cambria Math" panose="02040503050406030204" pitchFamily="18" charset="0"/>
                        <a:ea typeface="Calibri" panose="020F0502020204030204" pitchFamily="34" charset="0"/>
                      </a:rPr>
                      <m:t>𝑎𝑑</m:t>
                    </m:r>
                    <m:r>
                      <a:rPr lang="fr-FR" sz="2000" i="1">
                        <a:latin typeface="Cambria Math" panose="02040503050406030204" pitchFamily="18" charset="0"/>
                        <a:ea typeface="Calibri" panose="020F0502020204030204" pitchFamily="34" charset="0"/>
                      </a:rPr>
                      <m:t> + </m:t>
                    </m:r>
                    <m:r>
                      <a:rPr lang="fr-FR" sz="2000" i="1">
                        <a:latin typeface="Cambria Math" panose="02040503050406030204" pitchFamily="18" charset="0"/>
                        <a:ea typeface="Calibri" panose="020F0502020204030204" pitchFamily="34" charset="0"/>
                      </a:rPr>
                      <m:t>𝑏𝑐</m:t>
                    </m:r>
                    <m:r>
                      <a:rPr lang="fr-FR" sz="2000" i="1">
                        <a:latin typeface="Cambria Math" panose="02040503050406030204" pitchFamily="18" charset="0"/>
                        <a:ea typeface="Calibri" panose="020F0502020204030204" pitchFamily="34" charset="0"/>
                      </a:rPr>
                      <m:t> + </m:t>
                    </m:r>
                    <m:r>
                      <a:rPr lang="fr-FR" sz="2000" i="1">
                        <a:latin typeface="Cambria Math" panose="02040503050406030204" pitchFamily="18" charset="0"/>
                        <a:ea typeface="Calibri" panose="020F0502020204030204" pitchFamily="34" charset="0"/>
                      </a:rPr>
                      <m:t>𝑏𝑑</m:t>
                    </m:r>
                  </m:oMath>
                </a14:m>
                <a:r>
                  <a:rPr lang="fr-FR" sz="2000" dirty="0">
                    <a:latin typeface="Times New Roman" panose="02020603050405020304" pitchFamily="18" charset="0"/>
                    <a:ea typeface="Calibri" panose="020F0502020204030204" pitchFamily="34"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9" name="Rectangle 8">
                <a:extLst>
                  <a:ext uri="{FF2B5EF4-FFF2-40B4-BE49-F238E27FC236}">
                    <a16:creationId xmlns:a16="http://schemas.microsoft.com/office/drawing/2014/main" id="{FEA3AD44-F2D0-416E-B08B-BA506A8E955A}"/>
                  </a:ext>
                </a:extLst>
              </p:cNvPr>
              <p:cNvSpPr>
                <a:spLocks noRot="1" noChangeAspect="1" noMove="1" noResize="1" noEditPoints="1" noAdjustHandles="1" noChangeArrowheads="1" noChangeShapeType="1" noTextEdit="1"/>
              </p:cNvSpPr>
              <p:nvPr/>
            </p:nvSpPr>
            <p:spPr>
              <a:xfrm>
                <a:off x="7884614" y="2188800"/>
                <a:ext cx="2697662" cy="498663"/>
              </a:xfrm>
              <a:prstGeom prst="rect">
                <a:avLst/>
              </a:prstGeom>
              <a:blipFill>
                <a:blip r:embed="rId7"/>
                <a:stretch>
                  <a:fillRect r="-1354" b="-20732"/>
                </a:stretch>
              </a:blipFill>
            </p:spPr>
            <p:txBody>
              <a:bodyPr/>
              <a:lstStyle/>
              <a:p>
                <a:r>
                  <a:rPr lang="fr-FR">
                    <a:noFill/>
                  </a:rPr>
                  <a:t> </a:t>
                </a:r>
              </a:p>
            </p:txBody>
          </p:sp>
        </mc:Fallback>
      </mc:AlternateContent>
      <p:sp>
        <p:nvSpPr>
          <p:cNvPr id="10" name="Rectangle 9">
            <a:extLst>
              <a:ext uri="{FF2B5EF4-FFF2-40B4-BE49-F238E27FC236}">
                <a16:creationId xmlns:a16="http://schemas.microsoft.com/office/drawing/2014/main" id="{1E78A0B2-84F7-4B03-9344-9A012AB62470}"/>
              </a:ext>
            </a:extLst>
          </p:cNvPr>
          <p:cNvSpPr/>
          <p:nvPr/>
        </p:nvSpPr>
        <p:spPr>
          <a:xfrm>
            <a:off x="1788614" y="5030602"/>
            <a:ext cx="6096000" cy="960328"/>
          </a:xfrm>
          <a:prstGeom prst="rect">
            <a:avLst/>
          </a:prstGeom>
        </p:spPr>
        <p:txBody>
          <a:bodyPr>
            <a:spAutoFit/>
          </a:bodyPr>
          <a:lstStyle/>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342900" lvl="0" indent="-342900" algn="r">
              <a:lnSpc>
                <a:spcPct val="150000"/>
              </a:lnSpc>
              <a:spcAft>
                <a:spcPts val="0"/>
              </a:spcAft>
              <a:buFont typeface="Wingdings" panose="05000000000000000000" pitchFamily="2" charset="2"/>
              <a:buChar char=""/>
            </a:pPr>
            <a:r>
              <a:rPr lang="fr-FR" sz="2000" b="1" dirty="0">
                <a:solidFill>
                  <a:srgbClr val="70AD47"/>
                </a:solidFill>
                <a:latin typeface="Times New Roman" panose="02020603050405020304" pitchFamily="18" charset="0"/>
                <a:ea typeface="Times New Roman" panose="02020603050405020304" pitchFamily="18" charset="0"/>
              </a:rPr>
              <a:t>Exercices résolus 1 et 2 page 97</a:t>
            </a:r>
            <a:endParaRPr lang="fr-FR" sz="20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17DDC9CC-C9F7-423B-ADC3-C43C0F745648}"/>
                  </a:ext>
                </a:extLst>
              </p:cNvPr>
              <p:cNvSpPr/>
              <p:nvPr/>
            </p:nvSpPr>
            <p:spPr>
              <a:xfrm>
                <a:off x="4394966" y="4542280"/>
                <a:ext cx="2487669" cy="498663"/>
              </a:xfrm>
              <a:prstGeom prst="rect">
                <a:avLst/>
              </a:prstGeom>
            </p:spPr>
            <p:txBody>
              <a:bodyPr wrap="none">
                <a:spAutoFit/>
              </a:bodyPr>
              <a:lstStyle/>
              <a:p>
                <a:pPr>
                  <a:lnSpc>
                    <a:spcPct val="150000"/>
                  </a:lnSpc>
                  <a:spcAft>
                    <a:spcPts val="0"/>
                  </a:spcAft>
                </a:pPr>
                <a14:m>
                  <m:oMath xmlns:m="http://schemas.openxmlformats.org/officeDocument/2006/math">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𝑘𝑎</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𝑘𝑏</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𝑘</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11" name="Rectangle 10">
                <a:extLst>
                  <a:ext uri="{FF2B5EF4-FFF2-40B4-BE49-F238E27FC236}">
                    <a16:creationId xmlns:a16="http://schemas.microsoft.com/office/drawing/2014/main" id="{17DDC9CC-C9F7-423B-ADC3-C43C0F745648}"/>
                  </a:ext>
                </a:extLst>
              </p:cNvPr>
              <p:cNvSpPr>
                <a:spLocks noRot="1" noChangeAspect="1" noMove="1" noResize="1" noEditPoints="1" noAdjustHandles="1" noChangeArrowheads="1" noChangeShapeType="1" noTextEdit="1"/>
              </p:cNvSpPr>
              <p:nvPr/>
            </p:nvSpPr>
            <p:spPr>
              <a:xfrm>
                <a:off x="4394966" y="4542280"/>
                <a:ext cx="2487669" cy="498663"/>
              </a:xfrm>
              <a:prstGeom prst="rect">
                <a:avLst/>
              </a:prstGeom>
              <a:blipFill>
                <a:blip r:embed="rId8"/>
                <a:stretch>
                  <a:fillRect r="-1471" b="-20732"/>
                </a:stretch>
              </a:blipFill>
            </p:spPr>
            <p:txBody>
              <a:bodyPr/>
              <a:lstStyle/>
              <a:p>
                <a:r>
                  <a:rPr lang="fr-FR">
                    <a:noFill/>
                  </a:rPr>
                  <a:t> </a:t>
                </a:r>
              </a:p>
            </p:txBody>
          </p:sp>
        </mc:Fallback>
      </mc:AlternateContent>
    </p:spTree>
    <p:extLst>
      <p:ext uri="{BB962C8B-B14F-4D97-AF65-F5344CB8AC3E}">
        <p14:creationId xmlns:p14="http://schemas.microsoft.com/office/powerpoint/2010/main" val="13808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0" end="0"/>
                                            </p:txEl>
                                          </p:spTgt>
                                        </p:tgtEl>
                                        <p:attrNameLst>
                                          <p:attrName>style.visibility</p:attrName>
                                        </p:attrNameLst>
                                      </p:cBhvr>
                                      <p:to>
                                        <p:strVal val="visible"/>
                                      </p:to>
                                    </p:set>
                                    <p:anim calcmode="lin" valueType="num">
                                      <p:cBhvr additive="base">
                                        <p:cTn id="6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
                                            <p:txEl>
                                              <p:pRg st="1" end="1"/>
                                            </p:txEl>
                                          </p:spTgt>
                                        </p:tgtEl>
                                        <p:attrNameLst>
                                          <p:attrName>style.visibility</p:attrName>
                                        </p:attrNameLst>
                                      </p:cBhvr>
                                      <p:to>
                                        <p:strVal val="visible"/>
                                      </p:to>
                                    </p:set>
                                    <p:animEffect transition="in" filter="fade">
                                      <p:cBhvr>
                                        <p:cTn id="75" dur="500"/>
                                        <p:tgtEl>
                                          <p:spTgt spid="2">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Effect transition="in" filter="fade">
                                      <p:cBhvr>
                                        <p:cTn id="80" dur="500"/>
                                        <p:tgtEl>
                                          <p:spTgt spid="2">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3394050E-22D1-44ED-8CAB-6932D6848F5A}"/>
                  </a:ext>
                </a:extLst>
              </p:cNvPr>
              <p:cNvSpPr/>
              <p:nvPr/>
            </p:nvSpPr>
            <p:spPr>
              <a:xfrm>
                <a:off x="334836" y="247293"/>
                <a:ext cx="5657850" cy="2400657"/>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Identités remarquables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2">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tous nombres réels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on a : </a:t>
                </a:r>
              </a:p>
              <a:p>
                <a:pPr lvl="3">
                  <a:lnSpc>
                    <a:spcPct val="150000"/>
                  </a:lnSpc>
                </a:pPr>
                <a14:m>
                  <m:oMathPara xmlns:m="http://schemas.openxmlformats.org/officeDocument/2006/math">
                    <m:oMathParaPr>
                      <m:jc m:val="centerGroup"/>
                    </m:oMathParaPr>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d>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fr-FR" sz="2000" i="1" dirty="0">
                  <a:solidFill>
                    <a:srgbClr val="000000"/>
                  </a:solidFill>
                  <a:latin typeface="Cambria Math" panose="02040503050406030204" pitchFamily="18" charset="0"/>
                  <a:ea typeface="Calibri" panose="020F0502020204030204" pitchFamily="34" charset="0"/>
                  <a:cs typeface="Arial" panose="020B0604020202020204" pitchFamily="34" charset="0"/>
                </a:endParaRPr>
              </a:p>
              <a:p>
                <a:pPr lvl="3">
                  <a:lnSpc>
                    <a:spcPct val="150000"/>
                  </a:lnSpc>
                </a:pPr>
                <a14:m>
                  <m:oMathPara xmlns:m="http://schemas.openxmlformats.org/officeDocument/2006/math">
                    <m:oMathParaPr>
                      <m:jc m:val="centerGroup"/>
                    </m:oMathParaPr>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d>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fr-FR" sz="2000" i="1" dirty="0">
                  <a:solidFill>
                    <a:srgbClr val="000000"/>
                  </a:solidFill>
                  <a:latin typeface="Cambria Math" panose="02040503050406030204" pitchFamily="18" charset="0"/>
                  <a:ea typeface="Calibri" panose="020F0502020204030204" pitchFamily="34" charset="0"/>
                  <a:cs typeface="Arial" panose="020B0604020202020204" pitchFamily="34" charset="0"/>
                </a:endParaRPr>
              </a:p>
              <a:p>
                <a:pPr lvl="3">
                  <a:lnSpc>
                    <a:spcPct val="150000"/>
                  </a:lnSpc>
                </a:pPr>
                <a14:m>
                  <m:oMathPara xmlns:m="http://schemas.openxmlformats.org/officeDocument/2006/math">
                    <m:oMathParaPr>
                      <m:jc m:val="centerGroup"/>
                    </m:oMathParaPr>
                    <m:oMath xmlns:m="http://schemas.openxmlformats.org/officeDocument/2006/math">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d>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12" name="Rectangle 11">
                <a:extLst>
                  <a:ext uri="{FF2B5EF4-FFF2-40B4-BE49-F238E27FC236}">
                    <a16:creationId xmlns:a16="http://schemas.microsoft.com/office/drawing/2014/main" id="{3394050E-22D1-44ED-8CAB-6932D6848F5A}"/>
                  </a:ext>
                </a:extLst>
              </p:cNvPr>
              <p:cNvSpPr>
                <a:spLocks noRot="1" noChangeAspect="1" noMove="1" noResize="1" noEditPoints="1" noAdjustHandles="1" noChangeArrowheads="1" noChangeShapeType="1" noTextEdit="1"/>
              </p:cNvSpPr>
              <p:nvPr/>
            </p:nvSpPr>
            <p:spPr>
              <a:xfrm>
                <a:off x="334836" y="247293"/>
                <a:ext cx="5657850" cy="2400657"/>
              </a:xfrm>
              <a:prstGeom prst="rect">
                <a:avLst/>
              </a:prstGeom>
              <a:blipFill>
                <a:blip r:embed="rId2"/>
                <a:stretch>
                  <a:fillRect l="-118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ECDD288B-9B53-47D5-BA0B-3B6EFB9526FB}"/>
                  </a:ext>
                </a:extLst>
              </p:cNvPr>
              <p:cNvSpPr/>
              <p:nvPr/>
            </p:nvSpPr>
            <p:spPr>
              <a:xfrm>
                <a:off x="195765" y="4300093"/>
                <a:ext cx="11593842" cy="1883208"/>
              </a:xfrm>
              <a:prstGeom prst="rect">
                <a:avLst/>
              </a:prstGeom>
            </p:spPr>
            <p:txBody>
              <a:bodyPr wrap="square">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Exemples</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Sitka Small" panose="02000505000000020004" pitchFamily="2" charset="0"/>
                    <a:ea typeface="Calibri" panose="020F0502020204030204" pitchFamily="34" charset="0"/>
                    <a:cs typeface="Arial" panose="020B0604020202020204" pitchFamily="34" charset="0"/>
                  </a:rPr>
                  <a:t>①</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développer : </a:t>
                </a:r>
                <a14:m>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+9</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d'après la 2</a:t>
                </a:r>
                <a:r>
                  <a:rPr lang="fr-FR" sz="2000" baseline="30000" dirty="0">
                    <a:solidFill>
                      <a:srgbClr val="000000"/>
                    </a:solidFill>
                    <a:latin typeface="Times New Roman" panose="02020603050405020304" pitchFamily="18" charset="0"/>
                    <a:ea typeface="Calibri" panose="020F0502020204030204" pitchFamily="34" charset="0"/>
                    <a:cs typeface="Arial" panose="020B0604020202020204" pitchFamily="34" charset="0"/>
                  </a:rPr>
                  <a:t>ème</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identité remarquable.</a:t>
                </a:r>
              </a:p>
              <a:p>
                <a:pPr>
                  <a:lnSpc>
                    <a:spcPct val="150000"/>
                  </a:lnSpc>
                  <a:spcAft>
                    <a:spcPts val="0"/>
                  </a:spcAft>
                </a:pPr>
                <a:r>
                  <a:rPr lang="fr-FR" sz="2000" dirty="0">
                    <a:solidFill>
                      <a:srgbClr val="000000"/>
                    </a:solidFill>
                    <a:latin typeface="Sitka Small" panose="02000505000000020004" pitchFamily="2" charset="0"/>
                    <a:ea typeface="Calibri" panose="020F0502020204030204" pitchFamily="34" charset="0"/>
                    <a:cs typeface="Arial" panose="020B0604020202020204" pitchFamily="34" charset="0"/>
                  </a:rPr>
                  <a:t>②</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factoriser : </a:t>
                </a:r>
                <a14:m>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²</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en remplaçant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1 dans l'égalité </a:t>
                </a:r>
                <a14:m>
                  <m:oMath xmlns:m="http://schemas.openxmlformats.org/officeDocument/2006/math">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e>
                        </m:d>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13" name="Rectangle 12">
                <a:extLst>
                  <a:ext uri="{FF2B5EF4-FFF2-40B4-BE49-F238E27FC236}">
                    <a16:creationId xmlns:a16="http://schemas.microsoft.com/office/drawing/2014/main" id="{ECDD288B-9B53-47D5-BA0B-3B6EFB9526FB}"/>
                  </a:ext>
                </a:extLst>
              </p:cNvPr>
              <p:cNvSpPr>
                <a:spLocks noRot="1" noChangeAspect="1" noMove="1" noResize="1" noEditPoints="1" noAdjustHandles="1" noChangeArrowheads="1" noChangeShapeType="1" noTextEdit="1"/>
              </p:cNvSpPr>
              <p:nvPr/>
            </p:nvSpPr>
            <p:spPr>
              <a:xfrm>
                <a:off x="195765" y="4300093"/>
                <a:ext cx="11593842" cy="1883208"/>
              </a:xfrm>
              <a:prstGeom prst="rect">
                <a:avLst/>
              </a:prstGeom>
              <a:blipFill>
                <a:blip r:embed="rId3"/>
                <a:stretch>
                  <a:fillRect l="-526" b="-4854"/>
                </a:stretch>
              </a:blipFill>
            </p:spPr>
            <p:txBody>
              <a:bodyPr/>
              <a:lstStyle/>
              <a:p>
                <a:r>
                  <a:rPr lang="fr-FR">
                    <a:noFill/>
                  </a:rPr>
                  <a:t> </a:t>
                </a:r>
              </a:p>
            </p:txBody>
          </p:sp>
        </mc:Fallback>
      </mc:AlternateContent>
      <p:sp>
        <p:nvSpPr>
          <p:cNvPr id="14" name="Rectangle 13">
            <a:extLst>
              <a:ext uri="{FF2B5EF4-FFF2-40B4-BE49-F238E27FC236}">
                <a16:creationId xmlns:a16="http://schemas.microsoft.com/office/drawing/2014/main" id="{2FEFBDC9-A73E-4BB8-99EB-FE55FB24D4F3}"/>
              </a:ext>
            </a:extLst>
          </p:cNvPr>
          <p:cNvSpPr/>
          <p:nvPr/>
        </p:nvSpPr>
        <p:spPr>
          <a:xfrm>
            <a:off x="6444707" y="1676382"/>
            <a:ext cx="1705916" cy="399405"/>
          </a:xfrm>
          <a:prstGeom prst="rect">
            <a:avLst/>
          </a:prstGeom>
        </p:spPr>
        <p:txBody>
          <a:bodyPr wrap="none">
            <a:spAutoFit/>
          </a:bodyPr>
          <a:lstStyle/>
          <a:p>
            <a:pPr>
              <a:lnSpc>
                <a:spcPct val="107000"/>
              </a:lnSpc>
              <a:spcAft>
                <a:spcPts val="0"/>
              </a:spcAft>
            </a:pPr>
            <a:r>
              <a:rPr lang="fr-FR" sz="2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Démonstration</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932C1B9B-10D1-4D78-9D5D-5A92FD5F6309}"/>
                  </a:ext>
                </a:extLst>
              </p:cNvPr>
              <p:cNvSpPr/>
              <p:nvPr/>
            </p:nvSpPr>
            <p:spPr>
              <a:xfrm>
                <a:off x="334836" y="2647950"/>
                <a:ext cx="10617835" cy="1421992"/>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Dans le sens </a:t>
                </a:r>
                <a14:m>
                  <m:oMath xmlns:m="http://schemas.openxmlformats.org/officeDocument/2006/math">
                    <m:r>
                      <a:rPr lang="fr-FR" sz="2000" i="1">
                        <a:latin typeface="Cambria Math" panose="02040503050406030204" pitchFamily="18" charset="0"/>
                        <a:ea typeface="Calibri" panose="020F0502020204030204" pitchFamily="34" charset="0"/>
                      </a:rPr>
                      <m:t>→</m:t>
                    </m:r>
                  </m:oMath>
                </a14:m>
                <a:r>
                  <a:rPr lang="fr-FR" sz="2000" dirty="0">
                    <a:latin typeface="Times New Roman" panose="02020603050405020304" pitchFamily="18" charset="0"/>
                    <a:ea typeface="Calibri" panose="020F0502020204030204" pitchFamily="34" charset="0"/>
                  </a:rPr>
                  <a:t>, les identités remarquables permettent de </a:t>
                </a:r>
                <a:r>
                  <a:rPr lang="fr-FR" sz="2000" b="1" dirty="0">
                    <a:latin typeface="Times New Roman" panose="02020603050405020304" pitchFamily="18" charset="0"/>
                    <a:ea typeface="Calibri" panose="020F0502020204030204" pitchFamily="34" charset="0"/>
                  </a:rPr>
                  <a:t>développer</a:t>
                </a:r>
                <a:r>
                  <a:rPr lang="fr-FR" sz="2000" dirty="0">
                    <a:latin typeface="Times New Roman" panose="02020603050405020304" pitchFamily="18" charset="0"/>
                    <a:ea typeface="Calibri" panose="020F0502020204030204" pitchFamily="34" charset="0"/>
                  </a:rPr>
                  <a:t> des expressions. </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Dans le sens </a:t>
                </a:r>
                <a14:m>
                  <m:oMath xmlns:m="http://schemas.openxmlformats.org/officeDocument/2006/math">
                    <m:r>
                      <a:rPr lang="fr-FR" sz="2000" i="1">
                        <a:latin typeface="Cambria Math" panose="02040503050406030204" pitchFamily="18" charset="0"/>
                        <a:ea typeface="Calibri" panose="020F0502020204030204" pitchFamily="34" charset="0"/>
                      </a:rPr>
                      <m:t>←</m:t>
                    </m:r>
                  </m:oMath>
                </a14:m>
                <a:r>
                  <a:rPr lang="fr-FR" sz="2000" dirty="0">
                    <a:latin typeface="Times New Roman" panose="02020603050405020304" pitchFamily="18" charset="0"/>
                    <a:ea typeface="Calibri" panose="020F0502020204030204" pitchFamily="34" charset="0"/>
                  </a:rPr>
                  <a:t>, les identités remarquables permettent de </a:t>
                </a:r>
                <a:r>
                  <a:rPr lang="fr-FR" sz="2000" b="1" dirty="0">
                    <a:latin typeface="Times New Roman" panose="02020603050405020304" pitchFamily="18" charset="0"/>
                    <a:ea typeface="Calibri" panose="020F0502020204030204" pitchFamily="34" charset="0"/>
                  </a:rPr>
                  <a:t>factoriser</a:t>
                </a:r>
                <a:r>
                  <a:rPr lang="fr-FR" sz="2000" dirty="0">
                    <a:latin typeface="Times New Roman" panose="02020603050405020304" pitchFamily="18" charset="0"/>
                    <a:ea typeface="Calibri" panose="020F0502020204030204" pitchFamily="34" charset="0"/>
                  </a:rPr>
                  <a:t> des expressions. </a:t>
                </a:r>
              </a:p>
            </p:txBody>
          </p:sp>
        </mc:Choice>
        <mc:Fallback>
          <p:sp>
            <p:nvSpPr>
              <p:cNvPr id="15" name="Rectangle 14">
                <a:extLst>
                  <a:ext uri="{FF2B5EF4-FFF2-40B4-BE49-F238E27FC236}">
                    <a16:creationId xmlns:a16="http://schemas.microsoft.com/office/drawing/2014/main" id="{932C1B9B-10D1-4D78-9D5D-5A92FD5F6309}"/>
                  </a:ext>
                </a:extLst>
              </p:cNvPr>
              <p:cNvSpPr>
                <a:spLocks noRot="1" noChangeAspect="1" noMove="1" noResize="1" noEditPoints="1" noAdjustHandles="1" noChangeArrowheads="1" noChangeShapeType="1" noTextEdit="1"/>
              </p:cNvSpPr>
              <p:nvPr/>
            </p:nvSpPr>
            <p:spPr>
              <a:xfrm>
                <a:off x="334836" y="2647950"/>
                <a:ext cx="10617835" cy="1421992"/>
              </a:xfrm>
              <a:prstGeom prst="rect">
                <a:avLst/>
              </a:prstGeom>
              <a:blipFill>
                <a:blip r:embed="rId4"/>
                <a:stretch>
                  <a:fillRect l="-631" b="-641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D2458AF7-6214-4D94-A09A-9A0C8A294DA9}"/>
                  </a:ext>
                </a:extLst>
              </p:cNvPr>
              <p:cNvSpPr/>
              <p:nvPr/>
            </p:nvSpPr>
            <p:spPr>
              <a:xfrm>
                <a:off x="3041460" y="1254728"/>
                <a:ext cx="1801006" cy="421654"/>
              </a:xfrm>
              <a:prstGeom prst="rect">
                <a:avLst/>
              </a:prstGeom>
            </p:spPr>
            <p:txBody>
              <a:bodyPr wrap="none">
                <a:spAutoFit/>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²</m:t>
                      </m:r>
                    </m:oMath>
                  </m:oMathPara>
                </a14:m>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16" name="Rectangle 15">
                <a:extLst>
                  <a:ext uri="{FF2B5EF4-FFF2-40B4-BE49-F238E27FC236}">
                    <a16:creationId xmlns:a16="http://schemas.microsoft.com/office/drawing/2014/main" id="{D2458AF7-6214-4D94-A09A-9A0C8A294DA9}"/>
                  </a:ext>
                </a:extLst>
              </p:cNvPr>
              <p:cNvSpPr>
                <a:spLocks noRot="1" noChangeAspect="1" noMove="1" noResize="1" noEditPoints="1" noAdjustHandles="1" noChangeArrowheads="1" noChangeShapeType="1" noTextEdit="1"/>
              </p:cNvSpPr>
              <p:nvPr/>
            </p:nvSpPr>
            <p:spPr>
              <a:xfrm>
                <a:off x="3041460" y="1254728"/>
                <a:ext cx="1801006" cy="421654"/>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E1D85FBB-D0F8-4395-804D-11C982ABFCB8}"/>
                  </a:ext>
                </a:extLst>
              </p:cNvPr>
              <p:cNvSpPr/>
              <p:nvPr/>
            </p:nvSpPr>
            <p:spPr>
              <a:xfrm>
                <a:off x="3041460" y="1706606"/>
                <a:ext cx="1801006" cy="421654"/>
              </a:xfrm>
              <a:prstGeom prst="rect">
                <a:avLst/>
              </a:prstGeom>
            </p:spPr>
            <p:txBody>
              <a:bodyPr wrap="none">
                <a:spAutoFit/>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²</m:t>
                      </m:r>
                    </m:oMath>
                  </m:oMathPara>
                </a14:m>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17" name="Rectangle 16">
                <a:extLst>
                  <a:ext uri="{FF2B5EF4-FFF2-40B4-BE49-F238E27FC236}">
                    <a16:creationId xmlns:a16="http://schemas.microsoft.com/office/drawing/2014/main" id="{E1D85FBB-D0F8-4395-804D-11C982ABFCB8}"/>
                  </a:ext>
                </a:extLst>
              </p:cNvPr>
              <p:cNvSpPr>
                <a:spLocks noRot="1" noChangeAspect="1" noMove="1" noResize="1" noEditPoints="1" noAdjustHandles="1" noChangeArrowheads="1" noChangeShapeType="1" noTextEdit="1"/>
              </p:cNvSpPr>
              <p:nvPr/>
            </p:nvSpPr>
            <p:spPr>
              <a:xfrm>
                <a:off x="3041460" y="1706606"/>
                <a:ext cx="1801006" cy="421654"/>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9E2AD63-9742-47A5-8DAA-0AC0ABB67D85}"/>
                  </a:ext>
                </a:extLst>
              </p:cNvPr>
              <p:cNvSpPr/>
              <p:nvPr/>
            </p:nvSpPr>
            <p:spPr>
              <a:xfrm>
                <a:off x="3676638" y="2158484"/>
                <a:ext cx="1059393"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fr-FR" sz="2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²</m:t>
                      </m:r>
                    </m:oMath>
                  </m:oMathPara>
                </a14:m>
                <a:endParaRPr lang="fr-FR" sz="2000" dirty="0"/>
              </a:p>
            </p:txBody>
          </p:sp>
        </mc:Choice>
        <mc:Fallback>
          <p:sp>
            <p:nvSpPr>
              <p:cNvPr id="18" name="Rectangle 17">
                <a:extLst>
                  <a:ext uri="{FF2B5EF4-FFF2-40B4-BE49-F238E27FC236}">
                    <a16:creationId xmlns:a16="http://schemas.microsoft.com/office/drawing/2014/main" id="{79E2AD63-9742-47A5-8DAA-0AC0ABB67D85}"/>
                  </a:ext>
                </a:extLst>
              </p:cNvPr>
              <p:cNvSpPr>
                <a:spLocks noRot="1" noChangeAspect="1" noMove="1" noResize="1" noEditPoints="1" noAdjustHandles="1" noChangeArrowheads="1" noChangeShapeType="1" noTextEdit="1"/>
              </p:cNvSpPr>
              <p:nvPr/>
            </p:nvSpPr>
            <p:spPr>
              <a:xfrm>
                <a:off x="3676638" y="2158484"/>
                <a:ext cx="1059393" cy="400110"/>
              </a:xfrm>
              <a:prstGeom prst="rect">
                <a:avLst/>
              </a:prstGeom>
              <a:blipFill>
                <a:blip r:embed="rId7"/>
                <a:stretch>
                  <a:fillRect/>
                </a:stretch>
              </a:blipFill>
            </p:spPr>
            <p:txBody>
              <a:bodyPr/>
              <a:lstStyle/>
              <a:p>
                <a:r>
                  <a:rPr lang="fr-FR">
                    <a:noFill/>
                  </a:rPr>
                  <a:t> </a:t>
                </a:r>
              </a:p>
            </p:txBody>
          </p:sp>
        </mc:Fallback>
      </mc:AlternateContent>
      <p:sp>
        <p:nvSpPr>
          <p:cNvPr id="19" name="Rectangle 18">
            <a:extLst>
              <a:ext uri="{FF2B5EF4-FFF2-40B4-BE49-F238E27FC236}">
                <a16:creationId xmlns:a16="http://schemas.microsoft.com/office/drawing/2014/main" id="{C62ABECB-B324-4839-AA38-0E8CBF11E911}"/>
              </a:ext>
            </a:extLst>
          </p:cNvPr>
          <p:cNvSpPr/>
          <p:nvPr/>
        </p:nvSpPr>
        <p:spPr>
          <a:xfrm>
            <a:off x="7821486" y="6285933"/>
            <a:ext cx="3604512" cy="369332"/>
          </a:xfrm>
          <a:prstGeom prst="rect">
            <a:avLst/>
          </a:prstGeom>
        </p:spPr>
        <p:txBody>
          <a:bodyPr wrap="none">
            <a:spAutoFit/>
          </a:bodyPr>
          <a:lstStyle/>
          <a:p>
            <a:pPr marL="342900" lvl="0" indent="-342900" algn="r">
              <a:spcAft>
                <a:spcPts val="0"/>
              </a:spcAft>
              <a:buFont typeface="Wingdings" panose="05000000000000000000" pitchFamily="2" charset="2"/>
              <a:buChar char=""/>
            </a:pPr>
            <a:r>
              <a:rPr lang="fr-FR" b="1" dirty="0">
                <a:solidFill>
                  <a:srgbClr val="70AD47"/>
                </a:solidFill>
                <a:latin typeface="Times New Roman" panose="02020603050405020304" pitchFamily="18" charset="0"/>
                <a:ea typeface="Times New Roman" panose="02020603050405020304" pitchFamily="18" charset="0"/>
              </a:rPr>
              <a:t>Exercices résolus 1 et 2 page 97</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949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 calcmode="lin" valueType="num">
                                      <p:cBhvr additive="base">
                                        <p:cTn id="6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xEl>
                                              <p:pRg st="1" end="1"/>
                                            </p:txEl>
                                          </p:spTgt>
                                        </p:tgtEl>
                                        <p:attrNameLst>
                                          <p:attrName>style.visibility</p:attrName>
                                        </p:attrNameLst>
                                      </p:cBhvr>
                                      <p:to>
                                        <p:strVal val="visible"/>
                                      </p:to>
                                    </p:set>
                                    <p:animEffect transition="in" filter="fade">
                                      <p:cBhvr>
                                        <p:cTn id="66" dur="500"/>
                                        <p:tgtEl>
                                          <p:spTgt spid="1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
                                            <p:txEl>
                                              <p:pRg st="2" end="2"/>
                                            </p:txEl>
                                          </p:spTgt>
                                        </p:tgtEl>
                                        <p:attrNameLst>
                                          <p:attrName>style.visibility</p:attrName>
                                        </p:attrNameLst>
                                      </p:cBhvr>
                                      <p:to>
                                        <p:strVal val="visible"/>
                                      </p:to>
                                    </p:set>
                                    <p:animEffect transition="in" filter="fade">
                                      <p:cBhvr>
                                        <p:cTn id="71" dur="500"/>
                                        <p:tgtEl>
                                          <p:spTgt spid="15">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3">
                                            <p:txEl>
                                              <p:pRg st="0" end="0"/>
                                            </p:txEl>
                                          </p:spTgt>
                                        </p:tgtEl>
                                        <p:attrNameLst>
                                          <p:attrName>style.visibility</p:attrName>
                                        </p:attrNameLst>
                                      </p:cBhvr>
                                      <p:to>
                                        <p:strVal val="visible"/>
                                      </p:to>
                                    </p:set>
                                    <p:anim calcmode="lin" valueType="num">
                                      <p:cBhvr additive="base">
                                        <p:cTn id="7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1" end="1"/>
                                            </p:txEl>
                                          </p:spTgt>
                                        </p:tgtEl>
                                        <p:attrNameLst>
                                          <p:attrName>style.visibility</p:attrName>
                                        </p:attrNameLst>
                                      </p:cBhvr>
                                      <p:to>
                                        <p:strVal val="visible"/>
                                      </p:to>
                                    </p:set>
                                    <p:animEffect transition="in" filter="fade">
                                      <p:cBhvr>
                                        <p:cTn id="82" dur="500"/>
                                        <p:tgtEl>
                                          <p:spTgt spid="13">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3">
                                            <p:txEl>
                                              <p:pRg st="2" end="2"/>
                                            </p:txEl>
                                          </p:spTgt>
                                        </p:tgtEl>
                                        <p:attrNameLst>
                                          <p:attrName>style.visibility</p:attrName>
                                        </p:attrNameLst>
                                      </p:cBhvr>
                                      <p:to>
                                        <p:strVal val="visible"/>
                                      </p:to>
                                    </p:set>
                                    <p:animEffect transition="in" filter="fade">
                                      <p:cBhvr>
                                        <p:cTn id="87" dur="500"/>
                                        <p:tgtEl>
                                          <p:spTgt spid="13">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80">
                                          <p:stCondLst>
                                            <p:cond delay="0"/>
                                          </p:stCondLst>
                                        </p:cTn>
                                        <p:tgtEl>
                                          <p:spTgt spid="19"/>
                                        </p:tgtEl>
                                      </p:cBhvr>
                                    </p:animEffect>
                                    <p:anim calcmode="lin" valueType="num">
                                      <p:cBhvr>
                                        <p:cTn id="9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8" dur="26">
                                          <p:stCondLst>
                                            <p:cond delay="650"/>
                                          </p:stCondLst>
                                        </p:cTn>
                                        <p:tgtEl>
                                          <p:spTgt spid="19"/>
                                        </p:tgtEl>
                                      </p:cBhvr>
                                      <p:to x="100000" y="60000"/>
                                    </p:animScale>
                                    <p:animScale>
                                      <p:cBhvr>
                                        <p:cTn id="99" dur="166" decel="50000">
                                          <p:stCondLst>
                                            <p:cond delay="676"/>
                                          </p:stCondLst>
                                        </p:cTn>
                                        <p:tgtEl>
                                          <p:spTgt spid="19"/>
                                        </p:tgtEl>
                                      </p:cBhvr>
                                      <p:to x="100000" y="100000"/>
                                    </p:animScale>
                                    <p:animScale>
                                      <p:cBhvr>
                                        <p:cTn id="100" dur="26">
                                          <p:stCondLst>
                                            <p:cond delay="1312"/>
                                          </p:stCondLst>
                                        </p:cTn>
                                        <p:tgtEl>
                                          <p:spTgt spid="19"/>
                                        </p:tgtEl>
                                      </p:cBhvr>
                                      <p:to x="100000" y="80000"/>
                                    </p:animScale>
                                    <p:animScale>
                                      <p:cBhvr>
                                        <p:cTn id="101" dur="166" decel="50000">
                                          <p:stCondLst>
                                            <p:cond delay="1338"/>
                                          </p:stCondLst>
                                        </p:cTn>
                                        <p:tgtEl>
                                          <p:spTgt spid="19"/>
                                        </p:tgtEl>
                                      </p:cBhvr>
                                      <p:to x="100000" y="100000"/>
                                    </p:animScale>
                                    <p:animScale>
                                      <p:cBhvr>
                                        <p:cTn id="102" dur="26">
                                          <p:stCondLst>
                                            <p:cond delay="1642"/>
                                          </p:stCondLst>
                                        </p:cTn>
                                        <p:tgtEl>
                                          <p:spTgt spid="19"/>
                                        </p:tgtEl>
                                      </p:cBhvr>
                                      <p:to x="100000" y="90000"/>
                                    </p:animScale>
                                    <p:animScale>
                                      <p:cBhvr>
                                        <p:cTn id="103" dur="166" decel="50000">
                                          <p:stCondLst>
                                            <p:cond delay="1668"/>
                                          </p:stCondLst>
                                        </p:cTn>
                                        <p:tgtEl>
                                          <p:spTgt spid="19"/>
                                        </p:tgtEl>
                                      </p:cBhvr>
                                      <p:to x="100000" y="100000"/>
                                    </p:animScale>
                                    <p:animScale>
                                      <p:cBhvr>
                                        <p:cTn id="104" dur="26">
                                          <p:stCondLst>
                                            <p:cond delay="1808"/>
                                          </p:stCondLst>
                                        </p:cTn>
                                        <p:tgtEl>
                                          <p:spTgt spid="19"/>
                                        </p:tgtEl>
                                      </p:cBhvr>
                                      <p:to x="100000" y="95000"/>
                                    </p:animScale>
                                    <p:animScale>
                                      <p:cBhvr>
                                        <p:cTn id="10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s2_2019/82550-1">
            <a:extLst>
              <a:ext uri="{FF2B5EF4-FFF2-40B4-BE49-F238E27FC236}">
                <a16:creationId xmlns:a16="http://schemas.microsoft.com/office/drawing/2014/main" id="{6BFE1D23-CE84-4138-A560-FD99DFEC9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322"/>
          <a:stretch/>
        </p:blipFill>
        <p:spPr bwMode="auto">
          <a:xfrm>
            <a:off x="0" y="0"/>
            <a:ext cx="12208393"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s2_2019/82551-1">
            <a:extLst>
              <a:ext uri="{FF2B5EF4-FFF2-40B4-BE49-F238E27FC236}">
                <a16:creationId xmlns:a16="http://schemas.microsoft.com/office/drawing/2014/main" id="{5A8F2D3F-F324-4FD3-9C56-76B338408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6938"/>
            <a:ext cx="7267575" cy="1447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s2_2019/82552-1">
            <a:extLst>
              <a:ext uri="{FF2B5EF4-FFF2-40B4-BE49-F238E27FC236}">
                <a16:creationId xmlns:a16="http://schemas.microsoft.com/office/drawing/2014/main" id="{E61F203E-E17E-40F7-BB18-20AE4FDBD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4076700"/>
            <a:ext cx="7267575" cy="148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2_2019/82553-1">
            <a:extLst>
              <a:ext uri="{FF2B5EF4-FFF2-40B4-BE49-F238E27FC236}">
                <a16:creationId xmlns:a16="http://schemas.microsoft.com/office/drawing/2014/main" id="{9A1D32C2-66A0-44CD-8C54-A8A56B485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222"/>
          <a:stretch/>
        </p:blipFill>
        <p:spPr bwMode="auto">
          <a:xfrm>
            <a:off x="0" y="-1"/>
            <a:ext cx="12157658"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s2_2019/82554-1">
            <a:extLst>
              <a:ext uri="{FF2B5EF4-FFF2-40B4-BE49-F238E27FC236}">
                <a16:creationId xmlns:a16="http://schemas.microsoft.com/office/drawing/2014/main" id="{8AFD8715-71BF-451B-914D-DCAAD4C79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3703"/>
            <a:ext cx="8143875" cy="16694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s2_2019/82555-1">
            <a:extLst>
              <a:ext uri="{FF2B5EF4-FFF2-40B4-BE49-F238E27FC236}">
                <a16:creationId xmlns:a16="http://schemas.microsoft.com/office/drawing/2014/main" id="{54243C62-7D79-4794-B73C-3FC3A9204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4152900"/>
            <a:ext cx="8143875" cy="166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A7A0B-B440-42C8-9FB1-5187521A6F3A}"/>
              </a:ext>
            </a:extLst>
          </p:cNvPr>
          <p:cNvSpPr/>
          <p:nvPr/>
        </p:nvSpPr>
        <p:spPr>
          <a:xfrm>
            <a:off x="650240" y="375362"/>
            <a:ext cx="10332085" cy="1883657"/>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Règle - Écriture fractionnaire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Les règles de calcul habituelles des quotients comme la mise au même dénominateur peuvent être utilisées pour transformer des expressions fractionnaires si le(s) dénominateur(s) présent(s) dans l'expression est (sont) non nul(s). </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2511FC9-DE13-4ECC-A6A6-0125278B50EF}"/>
                  </a:ext>
                </a:extLst>
              </p:cNvPr>
              <p:cNvSpPr/>
              <p:nvPr/>
            </p:nvSpPr>
            <p:spPr>
              <a:xfrm>
                <a:off x="387338" y="4858016"/>
                <a:ext cx="11417324" cy="1883657"/>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signale au départ que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effet, si on prend le dénominateur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du quotient dans le calcul s'annulerait, ce qui n'est pas possible car on ne peut pas diviser par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3" name="Rectangle 2">
                <a:extLst>
                  <a:ext uri="{FF2B5EF4-FFF2-40B4-BE49-F238E27FC236}">
                    <a16:creationId xmlns:a16="http://schemas.microsoft.com/office/drawing/2014/main" id="{F2511FC9-DE13-4ECC-A6A6-0125278B50EF}"/>
                  </a:ext>
                </a:extLst>
              </p:cNvPr>
              <p:cNvSpPr>
                <a:spLocks noRot="1" noChangeAspect="1" noMove="1" noResize="1" noEditPoints="1" noAdjustHandles="1" noChangeArrowheads="1" noChangeShapeType="1" noTextEdit="1"/>
              </p:cNvSpPr>
              <p:nvPr/>
            </p:nvSpPr>
            <p:spPr>
              <a:xfrm>
                <a:off x="387338" y="4858016"/>
                <a:ext cx="11417324" cy="1883657"/>
              </a:xfrm>
              <a:prstGeom prst="rect">
                <a:avLst/>
              </a:prstGeom>
              <a:blipFill>
                <a:blip r:embed="rId2"/>
                <a:stretch>
                  <a:fillRect l="-588" r="-962" b="-485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F66C101-0BEE-4E50-87DA-363B4E44E0A2}"/>
                  </a:ext>
                </a:extLst>
              </p:cNvPr>
              <p:cNvSpPr/>
              <p:nvPr/>
            </p:nvSpPr>
            <p:spPr>
              <a:xfrm>
                <a:off x="581843" y="2451546"/>
                <a:ext cx="2264296" cy="960328"/>
              </a:xfrm>
              <a:prstGeom prst="rect">
                <a:avLst/>
              </a:prstGeom>
            </p:spPr>
            <p:txBody>
              <a:bodyPr wrap="square">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 , </m:t>
                    </m:r>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on a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4" name="Rectangle 3">
                <a:extLst>
                  <a:ext uri="{FF2B5EF4-FFF2-40B4-BE49-F238E27FC236}">
                    <a16:creationId xmlns:a16="http://schemas.microsoft.com/office/drawing/2014/main" id="{DF66C101-0BEE-4E50-87DA-363B4E44E0A2}"/>
                  </a:ext>
                </a:extLst>
              </p:cNvPr>
              <p:cNvSpPr>
                <a:spLocks noRot="1" noChangeAspect="1" noMove="1" noResize="1" noEditPoints="1" noAdjustHandles="1" noChangeArrowheads="1" noChangeShapeType="1" noTextEdit="1"/>
              </p:cNvSpPr>
              <p:nvPr/>
            </p:nvSpPr>
            <p:spPr>
              <a:xfrm>
                <a:off x="581843" y="2451546"/>
                <a:ext cx="2264296" cy="960328"/>
              </a:xfrm>
              <a:prstGeom prst="rect">
                <a:avLst/>
              </a:prstGeom>
              <a:blipFill>
                <a:blip r:embed="rId3"/>
                <a:stretch>
                  <a:fillRect l="-2688" b="-1012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AEF052C-48AE-4736-A290-64099F3D918D}"/>
                  </a:ext>
                </a:extLst>
              </p:cNvPr>
              <p:cNvSpPr/>
              <p:nvPr/>
            </p:nvSpPr>
            <p:spPr>
              <a:xfrm>
                <a:off x="4421997" y="4537518"/>
                <a:ext cx="7770003" cy="64812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fr-FR" dirty="0"/>
              </a:p>
            </p:txBody>
          </p:sp>
        </mc:Choice>
        <mc:Fallback>
          <p:sp>
            <p:nvSpPr>
              <p:cNvPr id="5" name="Rectangle 4">
                <a:extLst>
                  <a:ext uri="{FF2B5EF4-FFF2-40B4-BE49-F238E27FC236}">
                    <a16:creationId xmlns:a16="http://schemas.microsoft.com/office/drawing/2014/main" id="{4AEF052C-48AE-4736-A290-64099F3D918D}"/>
                  </a:ext>
                </a:extLst>
              </p:cNvPr>
              <p:cNvSpPr>
                <a:spLocks noRot="1" noChangeAspect="1" noMove="1" noResize="1" noEditPoints="1" noAdjustHandles="1" noChangeArrowheads="1" noChangeShapeType="1" noTextEdit="1"/>
              </p:cNvSpPr>
              <p:nvPr/>
            </p:nvSpPr>
            <p:spPr>
              <a:xfrm>
                <a:off x="4421997" y="4537518"/>
                <a:ext cx="7770003" cy="648126"/>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BA5DD0C-C953-47AA-A658-268AC1808360}"/>
                  </a:ext>
                </a:extLst>
              </p:cNvPr>
              <p:cNvSpPr/>
              <p:nvPr/>
            </p:nvSpPr>
            <p:spPr>
              <a:xfrm>
                <a:off x="2598995" y="2891062"/>
                <a:ext cx="1543564"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fr-FR" dirty="0"/>
              </a:p>
            </p:txBody>
          </p:sp>
        </mc:Choice>
        <mc:Fallback>
          <p:sp>
            <p:nvSpPr>
              <p:cNvPr id="6" name="Rectangle 5">
                <a:extLst>
                  <a:ext uri="{FF2B5EF4-FFF2-40B4-BE49-F238E27FC236}">
                    <a16:creationId xmlns:a16="http://schemas.microsoft.com/office/drawing/2014/main" id="{4BA5DD0C-C953-47AA-A658-268AC1808360}"/>
                  </a:ext>
                </a:extLst>
              </p:cNvPr>
              <p:cNvSpPr>
                <a:spLocks noRot="1" noChangeAspect="1" noMove="1" noResize="1" noEditPoints="1" noAdjustHandles="1" noChangeArrowheads="1" noChangeShapeType="1" noTextEdit="1"/>
              </p:cNvSpPr>
              <p:nvPr/>
            </p:nvSpPr>
            <p:spPr>
              <a:xfrm>
                <a:off x="2598995" y="2891062"/>
                <a:ext cx="1543564" cy="6127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42E454D-D592-4E7F-B962-46E8DE418EA7}"/>
                  </a:ext>
                </a:extLst>
              </p:cNvPr>
              <p:cNvSpPr/>
              <p:nvPr/>
            </p:nvSpPr>
            <p:spPr>
              <a:xfrm>
                <a:off x="4091509" y="2893094"/>
                <a:ext cx="1543564"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fr-FR" dirty="0"/>
              </a:p>
            </p:txBody>
          </p:sp>
        </mc:Choice>
        <mc:Fallback>
          <p:sp>
            <p:nvSpPr>
              <p:cNvPr id="7" name="Rectangle 6">
                <a:extLst>
                  <a:ext uri="{FF2B5EF4-FFF2-40B4-BE49-F238E27FC236}">
                    <a16:creationId xmlns:a16="http://schemas.microsoft.com/office/drawing/2014/main" id="{642E454D-D592-4E7F-B962-46E8DE418EA7}"/>
                  </a:ext>
                </a:extLst>
              </p:cNvPr>
              <p:cNvSpPr>
                <a:spLocks noRot="1" noChangeAspect="1" noMove="1" noResize="1" noEditPoints="1" noAdjustHandles="1" noChangeArrowheads="1" noChangeShapeType="1" noTextEdit="1"/>
              </p:cNvSpPr>
              <p:nvPr/>
            </p:nvSpPr>
            <p:spPr>
              <a:xfrm>
                <a:off x="4091509" y="2893094"/>
                <a:ext cx="1543564" cy="6127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45107E7-2596-4461-A8C4-CDBBDAEE165D}"/>
                  </a:ext>
                </a:extLst>
              </p:cNvPr>
              <p:cNvSpPr/>
              <p:nvPr/>
            </p:nvSpPr>
            <p:spPr>
              <a:xfrm>
                <a:off x="5509324" y="2891062"/>
                <a:ext cx="2032288" cy="629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d>
                            <m:d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d>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fr-FR" dirty="0"/>
              </a:p>
            </p:txBody>
          </p:sp>
        </mc:Choice>
        <mc:Fallback>
          <p:sp>
            <p:nvSpPr>
              <p:cNvPr id="8" name="Rectangle 7">
                <a:extLst>
                  <a:ext uri="{FF2B5EF4-FFF2-40B4-BE49-F238E27FC236}">
                    <a16:creationId xmlns:a16="http://schemas.microsoft.com/office/drawing/2014/main" id="{A45107E7-2596-4461-A8C4-CDBBDAEE165D}"/>
                  </a:ext>
                </a:extLst>
              </p:cNvPr>
              <p:cNvSpPr>
                <a:spLocks noRot="1" noChangeAspect="1" noMove="1" noResize="1" noEditPoints="1" noAdjustHandles="1" noChangeArrowheads="1" noChangeShapeType="1" noTextEdit="1"/>
              </p:cNvSpPr>
              <p:nvPr/>
            </p:nvSpPr>
            <p:spPr>
              <a:xfrm>
                <a:off x="5509324" y="2891062"/>
                <a:ext cx="2032288" cy="62985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F5CD900-D227-4AB0-9ECD-20A6C7B689A7}"/>
                  </a:ext>
                </a:extLst>
              </p:cNvPr>
              <p:cNvSpPr/>
              <p:nvPr/>
            </p:nvSpPr>
            <p:spPr>
              <a:xfrm>
                <a:off x="5206713" y="3705161"/>
                <a:ext cx="2461122" cy="629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d>
                            <m:d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e>
                          </m:d>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fr-FR" dirty="0"/>
              </a:p>
            </p:txBody>
          </p:sp>
        </mc:Choice>
        <mc:Fallback>
          <p:sp>
            <p:nvSpPr>
              <p:cNvPr id="9" name="Rectangle 8">
                <a:extLst>
                  <a:ext uri="{FF2B5EF4-FFF2-40B4-BE49-F238E27FC236}">
                    <a16:creationId xmlns:a16="http://schemas.microsoft.com/office/drawing/2014/main" id="{CF5CD900-D227-4AB0-9ECD-20A6C7B689A7}"/>
                  </a:ext>
                </a:extLst>
              </p:cNvPr>
              <p:cNvSpPr>
                <a:spLocks noRot="1" noChangeAspect="1" noMove="1" noResize="1" noEditPoints="1" noAdjustHandles="1" noChangeArrowheads="1" noChangeShapeType="1" noTextEdit="1"/>
              </p:cNvSpPr>
              <p:nvPr/>
            </p:nvSpPr>
            <p:spPr>
              <a:xfrm>
                <a:off x="5206713" y="3705161"/>
                <a:ext cx="2461122" cy="62985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255B79CE-D4F1-40A1-BB44-C452BD35782D}"/>
                  </a:ext>
                </a:extLst>
              </p:cNvPr>
              <p:cNvSpPr/>
              <p:nvPr/>
            </p:nvSpPr>
            <p:spPr>
              <a:xfrm>
                <a:off x="5239670" y="4519260"/>
                <a:ext cx="2190920" cy="64812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fr-FR"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fr-FR" dirty="0"/>
              </a:p>
            </p:txBody>
          </p:sp>
        </mc:Choice>
        <mc:Fallback>
          <p:sp>
            <p:nvSpPr>
              <p:cNvPr id="10" name="Rectangle 9">
                <a:extLst>
                  <a:ext uri="{FF2B5EF4-FFF2-40B4-BE49-F238E27FC236}">
                    <a16:creationId xmlns:a16="http://schemas.microsoft.com/office/drawing/2014/main" id="{255B79CE-D4F1-40A1-BB44-C452BD35782D}"/>
                  </a:ext>
                </a:extLst>
              </p:cNvPr>
              <p:cNvSpPr>
                <a:spLocks noRot="1" noChangeAspect="1" noMove="1" noResize="1" noEditPoints="1" noAdjustHandles="1" noChangeArrowheads="1" noChangeShapeType="1" noTextEdit="1"/>
              </p:cNvSpPr>
              <p:nvPr/>
            </p:nvSpPr>
            <p:spPr>
              <a:xfrm>
                <a:off x="5239670" y="4519260"/>
                <a:ext cx="2190920" cy="648126"/>
              </a:xfrm>
              <a:prstGeom prst="rect">
                <a:avLst/>
              </a:prstGeom>
              <a:blipFill>
                <a:blip r:embed="rId9"/>
                <a:stretch>
                  <a:fillRect/>
                </a:stretch>
              </a:blipFill>
            </p:spPr>
            <p:txBody>
              <a:bodyPr/>
              <a:lstStyle/>
              <a:p>
                <a:r>
                  <a:rPr lang="fr-FR">
                    <a:noFill/>
                  </a:rPr>
                  <a:t> </a:t>
                </a:r>
              </a:p>
            </p:txBody>
          </p:sp>
        </mc:Fallback>
      </mc:AlternateContent>
      <p:sp>
        <p:nvSpPr>
          <p:cNvPr id="11" name="Rectangle 10">
            <a:extLst>
              <a:ext uri="{FF2B5EF4-FFF2-40B4-BE49-F238E27FC236}">
                <a16:creationId xmlns:a16="http://schemas.microsoft.com/office/drawing/2014/main" id="{FB70D18F-7A09-4B1C-8B6A-00FCC19B60F8}"/>
              </a:ext>
            </a:extLst>
          </p:cNvPr>
          <p:cNvSpPr/>
          <p:nvPr/>
        </p:nvSpPr>
        <p:spPr>
          <a:xfrm>
            <a:off x="4653228" y="6353168"/>
            <a:ext cx="3014607" cy="369332"/>
          </a:xfrm>
          <a:prstGeom prst="rect">
            <a:avLst/>
          </a:prstGeom>
        </p:spPr>
        <p:txBody>
          <a:bodyPr wrap="none">
            <a:spAutoFit/>
          </a:bodyPr>
          <a:lstStyle/>
          <a:p>
            <a:pPr marL="342900" lvl="0" indent="-342900" algn="r">
              <a:spcAft>
                <a:spcPts val="0"/>
              </a:spcAft>
              <a:buFont typeface="Wingdings" panose="05000000000000000000" pitchFamily="2" charset="2"/>
              <a:buChar char=""/>
            </a:pPr>
            <a:r>
              <a:rPr lang="fr-FR" b="1" dirty="0">
                <a:solidFill>
                  <a:srgbClr val="70AD47"/>
                </a:solidFill>
                <a:latin typeface="Times New Roman" panose="02020603050405020304" pitchFamily="18" charset="0"/>
                <a:ea typeface="Times New Roman" panose="02020603050405020304" pitchFamily="18" charset="0"/>
              </a:rPr>
              <a:t>Exercice résolu 3 page 98</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65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additive="base">
                                        <p:cTn id="5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Effect transition="in" filter="fade">
                                      <p:cBhvr>
                                        <p:cTn id="59" dur="500"/>
                                        <p:tgtEl>
                                          <p:spTgt spid="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fade">
                                      <p:cBhvr>
                                        <p:cTn id="64" dur="500"/>
                                        <p:tgtEl>
                                          <p:spTgt spid="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s2_2019/82556-1">
            <a:extLst>
              <a:ext uri="{FF2B5EF4-FFF2-40B4-BE49-F238E27FC236}">
                <a16:creationId xmlns:a16="http://schemas.microsoft.com/office/drawing/2014/main" id="{DC79539C-5BE3-4023-9F4A-E7F333234A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286"/>
          <a:stretch/>
        </p:blipFill>
        <p:spPr bwMode="auto">
          <a:xfrm>
            <a:off x="-1" y="0"/>
            <a:ext cx="12174587" cy="21740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s2_2019/82557-1">
            <a:extLst>
              <a:ext uri="{FF2B5EF4-FFF2-40B4-BE49-F238E27FC236}">
                <a16:creationId xmlns:a16="http://schemas.microsoft.com/office/drawing/2014/main" id="{C4ECB57F-F8EA-4886-B568-B47CAED3C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43" y="2638645"/>
            <a:ext cx="7839269" cy="1313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s2_2019/82558-1">
            <a:extLst>
              <a:ext uri="{FF2B5EF4-FFF2-40B4-BE49-F238E27FC236}">
                <a16:creationId xmlns:a16="http://schemas.microsoft.com/office/drawing/2014/main" id="{59A11CAD-06ED-4666-AEC0-6C368C4BE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577" y="4228686"/>
            <a:ext cx="7839269" cy="143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0DEB8-1253-4C8F-B945-23C8E2F091EB}"/>
              </a:ext>
            </a:extLst>
          </p:cNvPr>
          <p:cNvSpPr/>
          <p:nvPr/>
        </p:nvSpPr>
        <p:spPr>
          <a:xfrm>
            <a:off x="478583" y="324430"/>
            <a:ext cx="8752114" cy="829779"/>
          </a:xfrm>
          <a:prstGeom prst="rect">
            <a:avLst/>
          </a:prstGeom>
        </p:spPr>
        <p:txBody>
          <a:bodyPr wrap="square">
            <a:spAutoFit/>
          </a:bodyPr>
          <a:lstStyle/>
          <a:p>
            <a:pPr marL="571500" lvl="0" indent="-571500">
              <a:lnSpc>
                <a:spcPct val="107000"/>
              </a:lnSpc>
              <a:spcAft>
                <a:spcPts val="0"/>
              </a:spcAft>
              <a:buFont typeface="+mj-lt"/>
              <a:buAutoNum type="romanUcPeriod" startAt="2"/>
            </a:pPr>
            <a:r>
              <a:rPr lang="fr-FR" sz="2800" b="1" dirty="0">
                <a:solidFill>
                  <a:srgbClr val="FF0000"/>
                </a:solidFill>
                <a:effectLst/>
                <a:latin typeface="Times New Roman" panose="02020603050405020304" pitchFamily="18" charset="0"/>
                <a:ea typeface="Calibri" panose="020F0502020204030204" pitchFamily="34" charset="0"/>
              </a:rPr>
              <a:t>Quelques résolutions algébriques d'équations </a:t>
            </a:r>
            <a:endParaRPr lang="fr-FR" dirty="0">
              <a:latin typeface="Times New Roman" panose="02020603050405020304" pitchFamily="18" charset="0"/>
              <a:ea typeface="Times New Roman" panose="02020603050405020304" pitchFamily="18"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3A391E6-D3C0-467B-8A51-1DFC78066E8C}"/>
                  </a:ext>
                </a:extLst>
              </p:cNvPr>
              <p:cNvSpPr/>
              <p:nvPr/>
            </p:nvSpPr>
            <p:spPr>
              <a:xfrm>
                <a:off x="731691" y="1154209"/>
                <a:ext cx="10728617" cy="142199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Règle du produit nul</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produit de facteurs est nul si et seulement si au moins l'un de ses facteurs est égal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4" name="Rectangle 3">
                <a:extLst>
                  <a:ext uri="{FF2B5EF4-FFF2-40B4-BE49-F238E27FC236}">
                    <a16:creationId xmlns:a16="http://schemas.microsoft.com/office/drawing/2014/main" id="{23A391E6-D3C0-467B-8A51-1DFC78066E8C}"/>
                  </a:ext>
                </a:extLst>
              </p:cNvPr>
              <p:cNvSpPr>
                <a:spLocks noRot="1" noChangeAspect="1" noMove="1" noResize="1" noEditPoints="1" noAdjustHandles="1" noChangeArrowheads="1" noChangeShapeType="1" noTextEdit="1"/>
              </p:cNvSpPr>
              <p:nvPr/>
            </p:nvSpPr>
            <p:spPr>
              <a:xfrm>
                <a:off x="731691" y="1154209"/>
                <a:ext cx="10728617" cy="1421992"/>
              </a:xfrm>
              <a:prstGeom prst="rect">
                <a:avLst/>
              </a:prstGeom>
              <a:blipFill>
                <a:blip r:embed="rId2"/>
                <a:stretch>
                  <a:fillRect l="-56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1539F06-BFAE-424D-9589-527E113D631D}"/>
                  </a:ext>
                </a:extLst>
              </p:cNvPr>
              <p:cNvSpPr/>
              <p:nvPr/>
            </p:nvSpPr>
            <p:spPr>
              <a:xfrm>
                <a:off x="731691" y="2860237"/>
                <a:ext cx="11258146" cy="1421992"/>
              </a:xfrm>
              <a:prstGeom prst="rect">
                <a:avLst/>
              </a:prstGeom>
            </p:spPr>
            <p:txBody>
              <a:bodyPr wrap="square">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souhaite résoudre dans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l'équation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+ 1)(</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− 7) =0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lvl="1">
                  <a:lnSpc>
                    <a:spcPct val="150000"/>
                  </a:lnSpc>
                </a:pP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+ 1)(</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− 7) =0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si et seulement si au moins l'un des facteurs vaut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5" name="Rectangle 4">
                <a:extLst>
                  <a:ext uri="{FF2B5EF4-FFF2-40B4-BE49-F238E27FC236}">
                    <a16:creationId xmlns:a16="http://schemas.microsoft.com/office/drawing/2014/main" id="{91539F06-BFAE-424D-9589-527E113D631D}"/>
                  </a:ext>
                </a:extLst>
              </p:cNvPr>
              <p:cNvSpPr>
                <a:spLocks noRot="1" noChangeAspect="1" noMove="1" noResize="1" noEditPoints="1" noAdjustHandles="1" noChangeArrowheads="1" noChangeShapeType="1" noTextEdit="1"/>
              </p:cNvSpPr>
              <p:nvPr/>
            </p:nvSpPr>
            <p:spPr>
              <a:xfrm>
                <a:off x="731691" y="2860237"/>
                <a:ext cx="11258146" cy="1421992"/>
              </a:xfrm>
              <a:prstGeom prst="rect">
                <a:avLst/>
              </a:prstGeom>
              <a:blipFill>
                <a:blip r:embed="rId3"/>
                <a:stretch>
                  <a:fillRect l="-541" b="-6867"/>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70D02967-A17B-4AC3-A2BB-65D1BC986D70}"/>
              </a:ext>
            </a:extLst>
          </p:cNvPr>
          <p:cNvSpPr/>
          <p:nvPr/>
        </p:nvSpPr>
        <p:spPr>
          <a:xfrm>
            <a:off x="4329546" y="5703791"/>
            <a:ext cx="3288272" cy="400110"/>
          </a:xfrm>
          <a:prstGeom prst="rect">
            <a:avLst/>
          </a:prstGeom>
        </p:spPr>
        <p:txBody>
          <a:bodyPr wrap="none">
            <a:spAutoFit/>
          </a:bodyPr>
          <a:lstStyle/>
          <a:p>
            <a:pPr marL="342900" lvl="0" indent="-342900" algn="r">
              <a:spcAft>
                <a:spcPts val="0"/>
              </a:spcAft>
              <a:buFont typeface="Wingdings" panose="05000000000000000000" pitchFamily="2" charset="2"/>
              <a:buChar char=""/>
            </a:pPr>
            <a:r>
              <a:rPr lang="fr-FR" sz="2000" b="1" dirty="0">
                <a:solidFill>
                  <a:srgbClr val="70AD47"/>
                </a:solidFill>
                <a:latin typeface="Times New Roman" panose="02020603050405020304" pitchFamily="18" charset="0"/>
                <a:ea typeface="Times New Roman" panose="02020603050405020304" pitchFamily="18" charset="0"/>
              </a:rPr>
              <a:t>Exercice résolu 4 page 98</a:t>
            </a:r>
            <a:endParaRPr lang="fr-FR" sz="2000" dirty="0"/>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B7F3AD79-0992-402D-83B2-FC6D0AE1862E}"/>
                  </a:ext>
                </a:extLst>
              </p:cNvPr>
              <p:cNvSpPr/>
              <p:nvPr/>
            </p:nvSpPr>
            <p:spPr>
              <a:xfrm>
                <a:off x="1219199" y="4219702"/>
                <a:ext cx="10241109" cy="1373902"/>
              </a:xfrm>
              <a:prstGeom prst="rect">
                <a:avLst/>
              </a:prstGeom>
            </p:spPr>
            <p:txBody>
              <a:bodyPr wrap="square">
                <a:spAutoFit/>
              </a:bodyPr>
              <a:lstStyle/>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C'est-à-dire :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+ 1=0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ou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−7=0 ⇔  </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ou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=7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ou  </a:t>
                </a:r>
                <a14:m>
                  <m:oMath xmlns:m="http://schemas.openxmlformats.org/officeDocument/2006/math">
                    <m:r>
                      <a:rPr lang="fr-FR"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Donc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;7</m:t>
                        </m:r>
                      </m:e>
                    </m:d>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7" name="Rectangle 6">
                <a:extLst>
                  <a:ext uri="{FF2B5EF4-FFF2-40B4-BE49-F238E27FC236}">
                    <a16:creationId xmlns:a16="http://schemas.microsoft.com/office/drawing/2014/main" id="{B7F3AD79-0992-402D-83B2-FC6D0AE1862E}"/>
                  </a:ext>
                </a:extLst>
              </p:cNvPr>
              <p:cNvSpPr>
                <a:spLocks noRot="1" noChangeAspect="1" noMove="1" noResize="1" noEditPoints="1" noAdjustHandles="1" noChangeArrowheads="1" noChangeShapeType="1" noTextEdit="1"/>
              </p:cNvSpPr>
              <p:nvPr/>
            </p:nvSpPr>
            <p:spPr>
              <a:xfrm>
                <a:off x="1219199" y="4219702"/>
                <a:ext cx="10241109" cy="1373902"/>
              </a:xfrm>
              <a:prstGeom prst="rect">
                <a:avLst/>
              </a:prstGeom>
              <a:blipFill>
                <a:blip r:embed="rId4"/>
                <a:stretch>
                  <a:fillRect l="-595" b="-1327"/>
                </a:stretch>
              </a:blipFill>
            </p:spPr>
            <p:txBody>
              <a:bodyPr/>
              <a:lstStyle/>
              <a:p>
                <a:r>
                  <a:rPr lang="fr-FR">
                    <a:noFill/>
                  </a:rPr>
                  <a:t> </a:t>
                </a:r>
              </a:p>
            </p:txBody>
          </p:sp>
        </mc:Fallback>
      </mc:AlternateContent>
    </p:spTree>
    <p:extLst>
      <p:ext uri="{BB962C8B-B14F-4D97-AF65-F5344CB8AC3E}">
        <p14:creationId xmlns:p14="http://schemas.microsoft.com/office/powerpoint/2010/main" val="19529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s2_2019/82559-1">
            <a:extLst>
              <a:ext uri="{FF2B5EF4-FFF2-40B4-BE49-F238E27FC236}">
                <a16:creationId xmlns:a16="http://schemas.microsoft.com/office/drawing/2014/main" id="{90E6E444-7D6E-4D0D-B450-6DE961917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880"/>
          <a:stretch/>
        </p:blipFill>
        <p:spPr bwMode="auto">
          <a:xfrm>
            <a:off x="-1" y="0"/>
            <a:ext cx="12155715" cy="12503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s2_2019/82560-1">
            <a:extLst>
              <a:ext uri="{FF2B5EF4-FFF2-40B4-BE49-F238E27FC236}">
                <a16:creationId xmlns:a16="http://schemas.microsoft.com/office/drawing/2014/main" id="{F6882686-6D8F-4FB5-A4BB-E20018C95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4951"/>
            <a:ext cx="7885923" cy="5783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s2_2019/82561-1">
            <a:extLst>
              <a:ext uri="{FF2B5EF4-FFF2-40B4-BE49-F238E27FC236}">
                <a16:creationId xmlns:a16="http://schemas.microsoft.com/office/drawing/2014/main" id="{59086437-2F6F-4FC5-99F8-1D5E0030B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077" y="2572037"/>
            <a:ext cx="7885923" cy="9923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s2_2019/82562-1">
            <a:extLst>
              <a:ext uri="{FF2B5EF4-FFF2-40B4-BE49-F238E27FC236}">
                <a16:creationId xmlns:a16="http://schemas.microsoft.com/office/drawing/2014/main" id="{2DD6C54B-90CA-4DEC-B62C-3C7F7C60E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883135"/>
            <a:ext cx="7885923" cy="61773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s2_2019/82563-1">
            <a:extLst>
              <a:ext uri="{FF2B5EF4-FFF2-40B4-BE49-F238E27FC236}">
                <a16:creationId xmlns:a16="http://schemas.microsoft.com/office/drawing/2014/main" id="{70461C3C-B4AC-4033-B135-3410DDC08D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077" y="4886084"/>
            <a:ext cx="7885923" cy="95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20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1171</Words>
  <Application>Microsoft Office PowerPoint</Application>
  <PresentationFormat>Grand écran</PresentationFormat>
  <Paragraphs>117</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Calibri Light</vt:lpstr>
      <vt:lpstr>Cambria Math</vt:lpstr>
      <vt:lpstr>Sitka Small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DEFOSSE</dc:creator>
  <cp:lastModifiedBy>Christophe DEFOSSE</cp:lastModifiedBy>
  <cp:revision>18</cp:revision>
  <dcterms:created xsi:type="dcterms:W3CDTF">2020-03-11T06:48:02Z</dcterms:created>
  <dcterms:modified xsi:type="dcterms:W3CDTF">2020-03-11T08:23:43Z</dcterms:modified>
</cp:coreProperties>
</file>