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7" r:id="rId9"/>
    <p:sldId id="273" r:id="rId10"/>
    <p:sldId id="274" r:id="rId11"/>
    <p:sldId id="275" r:id="rId12"/>
    <p:sldId id="270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A7C1C-DB54-458F-A52C-D78909EB7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2E7FAF-B669-40A2-A3B6-CC9AD05D1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280E3-E452-4500-A69E-9C68D117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BEBA2-FE19-4600-BC92-A9987817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3E92F-0BC2-42D4-88B6-FDE0AFD5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7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91628-0684-4334-AF66-3BCEADC3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8CA8E5-AAAC-4BE3-8D32-A98ADB0AB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764C7F-3AA0-43BB-B764-16FBBDF2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10C20-6B02-4445-93C6-BF68D05B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D304FD-1464-47CD-B4B3-4687D3B3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AC8892-8615-4617-AB9C-056DB4BC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3600BB-3877-489A-BDE6-549D0AF11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21C81D-A342-4126-B401-38061062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A793B-153E-46C0-A048-08CFBA9C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1CF642-A695-46FF-8048-C6F63CAF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6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C6962-623F-4CC2-B1F4-FAEE5980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93586-45F7-4472-89BA-C4C07C32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E9369F-9239-4B3C-959F-EBC48EC7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502CCF-110D-4983-993A-3955B9BA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9F1AF-FA59-4436-BAB8-2A4AAA9E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2DB57-1FDC-4171-B6DD-68EDF4F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76D06C-38CB-4BC0-8FEB-4D46D7DE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68E94E-10BA-4292-9C96-50CCC890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181373-8B23-4069-9806-0A7583E8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2C96E7-EF52-4D25-B207-F42052B3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F7797-0E2C-456A-B86B-EBA1C5BC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4D01A-061E-4E8D-A6AD-B31EA247C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0E0822-D36C-4F61-BC8D-18E30080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544D2D-5E59-4EB5-AB3A-1DE9F15D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02DFFC-0150-45A1-89BE-6F1A73E2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EC0B51-142F-413F-B65F-C530E684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0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FF401-CF54-4EA7-A420-69F0D6E0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B4869E-1F9C-4551-9640-85A12EB5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D7B04F-B458-4E44-896D-D05A505B1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4CE4C5-C521-4993-A7FE-7A6D6984E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D2E360-A08B-4B75-89DD-62293B933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E813B9-1090-4FE4-999F-3B76615A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4784CF-D30C-41D7-9496-1524B709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370374-2B6E-4F92-BBAF-6DADB185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AEF12-B6AF-4B64-8ABF-31D76157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D0CBD7-FB7A-4D9E-AD04-852A7598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E3750E-5E67-4612-A247-95302656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730261-24CF-44B0-A025-AB06117C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8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379C35-EE35-4F0D-8CA2-C8CED82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5F9449-CD68-4E93-BDA1-243CACC7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41A3B7-4F8E-4270-BC81-CCEC7798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0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936D4-7D92-4CFE-8123-73C2ABA6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AD8963-23B1-47B8-816D-E1F61526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59D79A-6DFB-447C-B35A-F2A47A7AA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CA35C1-3671-4A12-86D9-81FC7E31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12D6D0-8287-4570-B1A0-471C3E79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8326AA-D9B7-4C88-A91B-584234B5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82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E4CAD-3C55-4C80-9EAA-79E85B3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87E14-406B-4070-BE16-62E58727D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350626-5208-450F-AE94-EC4D4041C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EABEB-280E-4CA8-A3E6-F26EEC25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0AD0A-01DF-495F-BA7C-5B90DE2E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9AD0C9-5C7D-43BA-8B16-798483BB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9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A1E499-5B84-4ECC-97F7-886D70F3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23789-3B4F-404D-A817-EF1CF6D1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C7192E-8B11-494A-BCB6-F1C272CE1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0262D-CB2F-4C99-9C81-C68EA90CB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0AA4FE-BB4D-4A85-A33A-C753EBAA2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thenpoche.sesamath.net/?page=premiere#premiere_3_2_4" TargetMode="Externa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9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b="27797"/>
          <a:stretch/>
        </p:blipFill>
        <p:spPr bwMode="auto">
          <a:xfrm>
            <a:off x="1097667" y="0"/>
            <a:ext cx="9996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95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b="2998"/>
          <a:stretch/>
        </p:blipFill>
        <p:spPr bwMode="auto">
          <a:xfrm>
            <a:off x="2357313" y="0"/>
            <a:ext cx="7477373" cy="68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07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s1spe_2019/85718-1">
            <a:extLst>
              <a:ext uri="{FF2B5EF4-FFF2-40B4-BE49-F238E27FC236}">
                <a16:creationId xmlns:a16="http://schemas.microsoft.com/office/drawing/2014/main" id="{E69A68C0-83ED-4644-B6F0-97CF328C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32" y="368332"/>
            <a:ext cx="5858894" cy="17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ms1spe_2019/85719-1">
            <a:extLst>
              <a:ext uri="{FF2B5EF4-FFF2-40B4-BE49-F238E27FC236}">
                <a16:creationId xmlns:a16="http://schemas.microsoft.com/office/drawing/2014/main" id="{F74A3E5F-29F0-4B1C-B0F0-3C39EEAD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5" y="1889677"/>
            <a:ext cx="5881685" cy="18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ms1spe_2019/85720-1">
            <a:extLst>
              <a:ext uri="{FF2B5EF4-FFF2-40B4-BE49-F238E27FC236}">
                <a16:creationId xmlns:a16="http://schemas.microsoft.com/office/drawing/2014/main" id="{4A9BF553-C7C3-4FCC-93D8-18E43028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4" y="3212523"/>
            <a:ext cx="5974672" cy="24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82685B-C5FF-4ACC-856F-73B8049DE52D}"/>
              </a:ext>
            </a:extLst>
          </p:cNvPr>
          <p:cNvSpPr/>
          <p:nvPr/>
        </p:nvSpPr>
        <p:spPr>
          <a:xfrm>
            <a:off x="5311804" y="5794482"/>
            <a:ext cx="720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https://mathenpoche.sesamath.net/?page=premiere#premiere_3_2_4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4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s1spe_2019/87228-1">
            <a:extLst>
              <a:ext uri="{FF2B5EF4-FFF2-40B4-BE49-F238E27FC236}">
                <a16:creationId xmlns:a16="http://schemas.microsoft.com/office/drawing/2014/main" id="{13EC3D4B-5D9B-450A-819C-777928B1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783" y="3584120"/>
            <a:ext cx="4554943" cy="26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36D4D1-1445-4DFE-9BFD-8E24A28F4522}"/>
              </a:ext>
            </a:extLst>
          </p:cNvPr>
          <p:cNvSpPr txBox="1"/>
          <p:nvPr/>
        </p:nvSpPr>
        <p:spPr>
          <a:xfrm>
            <a:off x="588469" y="329471"/>
            <a:ext cx="153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Corrigé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3C41C-1BDC-4A1C-A363-4AC011312D1C}"/>
              </a:ext>
            </a:extLst>
          </p:cNvPr>
          <p:cNvSpPr/>
          <p:nvPr/>
        </p:nvSpPr>
        <p:spPr>
          <a:xfrm>
            <a:off x="5464913" y="852691"/>
            <a:ext cx="112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Exercice 1</a:t>
            </a:r>
          </a:p>
        </p:txBody>
      </p:sp>
      <p:pic>
        <p:nvPicPr>
          <p:cNvPr id="9" name="Picture 2" descr="ms1spe_2019/85718-1">
            <a:extLst>
              <a:ext uri="{FF2B5EF4-FFF2-40B4-BE49-F238E27FC236}">
                <a16:creationId xmlns:a16="http://schemas.microsoft.com/office/drawing/2014/main" id="{11403992-2E6B-4A0B-B5D1-01103DEAF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163" y="1486919"/>
            <a:ext cx="5858894" cy="17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7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836D4D1-1445-4DFE-9BFD-8E24A28F4522}"/>
              </a:ext>
            </a:extLst>
          </p:cNvPr>
          <p:cNvSpPr txBox="1"/>
          <p:nvPr/>
        </p:nvSpPr>
        <p:spPr>
          <a:xfrm>
            <a:off x="376353" y="214299"/>
            <a:ext cx="153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Corrigé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5442128-AEA6-43A5-ADE7-3A52E8D69EAB}"/>
                  </a:ext>
                </a:extLst>
              </p:cNvPr>
              <p:cNvSpPr txBox="1"/>
              <p:nvPr/>
            </p:nvSpPr>
            <p:spPr>
              <a:xfrm>
                <a:off x="443051" y="1261108"/>
                <a:ext cx="12006124" cy="520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/>
                  <a:t>Exercice 2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sz="2000" dirty="0"/>
                  <a:t> peut s’écrire sous la forme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=7−10×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5−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Or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⟼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5−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/>
                  <a:t>  est dérivable 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≠5</m:t>
                    </m:r>
                  </m:oMath>
                </a14:m>
                <a:r>
                  <a:rPr lang="fr-FR" sz="2000" dirty="0"/>
                  <a:t> donc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000" dirty="0"/>
                  <a:t> \{5}  et sa fonction dérivée est la fonction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⟼−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5−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/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(en effet: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avec</m:t>
                    </m:r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ici</m:t>
                    </m:r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000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5−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donc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fr-FR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Par conséquent,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=0−10×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5−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5−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2) Pour tout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fr-FR" sz="2000" dirty="0"/>
                      <m:t> \{5}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−10&lt;0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sz="2000" dirty="0"/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fr-FR" sz="2000" dirty="0"/>
              </a:p>
              <a:p>
                <a:pPr>
                  <a:lnSpc>
                    <a:spcPct val="150000"/>
                  </a:lnSpc>
                </a:pPr>
                <a:endParaRPr lang="fr-FR" sz="2000" dirty="0"/>
              </a:p>
              <a:p>
                <a:pPr>
                  <a:lnSpc>
                    <a:spcPct val="150000"/>
                  </a:lnSpc>
                </a:pPr>
                <a:r>
                  <a:rPr lang="fr-FR" sz="2000" dirty="0"/>
                  <a:t>3) On peut donc en déduire que la fonction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sz="2000" dirty="0"/>
                  <a:t> est strictement décroissante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∞ ;5</m:t>
                        </m:r>
                      </m:e>
                    </m:d>
                  </m:oMath>
                </a14:m>
                <a:r>
                  <a:rPr lang="fr-FR" sz="2000" dirty="0"/>
                  <a:t> et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fr-FR" sz="2000" dirty="0"/>
                  <a:t> .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5442128-AEA6-43A5-ADE7-3A52E8D69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1" y="1261108"/>
                <a:ext cx="12006124" cy="5207388"/>
              </a:xfrm>
              <a:prstGeom prst="rect">
                <a:avLst/>
              </a:prstGeom>
              <a:blipFill>
                <a:blip r:embed="rId2"/>
                <a:stretch>
                  <a:fillRect l="-559" b="-11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ms1spe_2019/85719-1">
            <a:extLst>
              <a:ext uri="{FF2B5EF4-FFF2-40B4-BE49-F238E27FC236}">
                <a16:creationId xmlns:a16="http://schemas.microsoft.com/office/drawing/2014/main" id="{DA979F71-5B65-4F31-B749-456F3B29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5" y="0"/>
            <a:ext cx="5881685" cy="18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836D4D1-1445-4DFE-9BFD-8E24A28F4522}"/>
              </a:ext>
            </a:extLst>
          </p:cNvPr>
          <p:cNvSpPr txBox="1"/>
          <p:nvPr/>
        </p:nvSpPr>
        <p:spPr>
          <a:xfrm>
            <a:off x="1662667" y="138099"/>
            <a:ext cx="153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Corrigé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5442128-AEA6-43A5-ADE7-3A52E8D69EAB}"/>
                  </a:ext>
                </a:extLst>
              </p:cNvPr>
              <p:cNvSpPr txBox="1"/>
              <p:nvPr/>
            </p:nvSpPr>
            <p:spPr>
              <a:xfrm>
                <a:off x="523970" y="728183"/>
                <a:ext cx="10581995" cy="445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b="1" u="sng" dirty="0"/>
                  <a:t>Exercice 3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/>
                  <a:t> est dérivable sur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car c’est une fonction polynôme et </a:t>
                </a:r>
                <a:endParaRPr lang="fr-FR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+56×1−0=−2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+56</m:t>
                      </m:r>
                    </m:oMath>
                  </m:oMathPara>
                </a14:m>
                <a:endParaRPr lang="fr-FR" dirty="0"/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2)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dirty="0"/>
                  <a:t> est un polynôme du second degré.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−4×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×56=36+448=484</m:t>
                      </m:r>
                    </m:oMath>
                  </m:oMathPara>
                </a14:m>
                <a:endParaRPr lang="fr-FR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/>
                  <a:t> donc le polynôme admet deux racines distinctes: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−6+</m:t>
                        </m:r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484</m:t>
                            </m:r>
                          </m:e>
                        </m:rad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2×(−2)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−6+22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−6−22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fr-F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Le polynôme est du signe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fr-FR" dirty="0"/>
                  <a:t> donc négatif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∞ ;−4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]"/>
                        <m:endChr m:val="[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 ; 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dirty="0"/>
                  <a:t> et positif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 ;7</m:t>
                        </m:r>
                      </m:e>
                    </m:d>
                  </m:oMath>
                </a14:m>
                <a:r>
                  <a:rPr lang="fr-FR" dirty="0"/>
                  <a:t> (et s’annule en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fr-FR" dirty="0"/>
                  <a:t> et en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fr-FR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3) On peut donc en déduire le tableau des variations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/>
                  <a:t> sur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5442128-AEA6-43A5-ADE7-3A52E8D69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70" y="728183"/>
                <a:ext cx="10581995" cy="4454104"/>
              </a:xfrm>
              <a:prstGeom prst="rect">
                <a:avLst/>
              </a:prstGeom>
              <a:blipFill>
                <a:blip r:embed="rId2"/>
                <a:stretch>
                  <a:fillRect l="-518" b="-1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s1spe_2019/85720-1">
            <a:extLst>
              <a:ext uri="{FF2B5EF4-FFF2-40B4-BE49-F238E27FC236}">
                <a16:creationId xmlns:a16="http://schemas.microsoft.com/office/drawing/2014/main" id="{C090A260-70A0-46F2-88E8-A7664F7E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435" y="0"/>
            <a:ext cx="4595566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F6908FE-6AC8-4786-AC0C-3983FDC76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158" y="5319740"/>
            <a:ext cx="4873517" cy="11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30B2CA-12FB-47A4-9E05-5B15AC6EB203}"/>
              </a:ext>
            </a:extLst>
          </p:cNvPr>
          <p:cNvSpPr/>
          <p:nvPr/>
        </p:nvSpPr>
        <p:spPr>
          <a:xfrm>
            <a:off x="436486" y="917024"/>
            <a:ext cx="11319028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et courbes représentatives</a:t>
            </a:r>
            <a:endParaRPr lang="fr-FR" sz="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3FA85-98E3-4FDB-831F-144A02244D27}"/>
              </a:ext>
            </a:extLst>
          </p:cNvPr>
          <p:cNvSpPr/>
          <p:nvPr/>
        </p:nvSpPr>
        <p:spPr>
          <a:xfrm>
            <a:off x="2397128" y="3840849"/>
            <a:ext cx="739774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 dérivé et extremums locaux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24C0BD-F440-4ED8-813A-7F2B524D7712}"/>
              </a:ext>
            </a:extLst>
          </p:cNvPr>
          <p:cNvSpPr/>
          <p:nvPr/>
        </p:nvSpPr>
        <p:spPr>
          <a:xfrm>
            <a:off x="3565115" y="2686489"/>
            <a:ext cx="506177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d'une fonction </a:t>
            </a:r>
            <a:endParaRPr lang="fr-FR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7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30B2CA-12FB-47A4-9E05-5B15AC6EB203}"/>
              </a:ext>
            </a:extLst>
          </p:cNvPr>
          <p:cNvSpPr/>
          <p:nvPr/>
        </p:nvSpPr>
        <p:spPr>
          <a:xfrm>
            <a:off x="436487" y="168878"/>
            <a:ext cx="11319028" cy="203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et courbes représentatives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d'une fonction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0D67A6-C40B-40DB-BEAC-BF4D27C6B3A9}"/>
                  </a:ext>
                </a:extLst>
              </p:cNvPr>
              <p:cNvSpPr/>
              <p:nvPr/>
            </p:nvSpPr>
            <p:spPr>
              <a:xfrm>
                <a:off x="436486" y="2410557"/>
                <a:ext cx="11755514" cy="2795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Variations d'une fonction et signe de sa dérivée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et dérivable sur un intervalle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strictement croissante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tout réel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décroissante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tout réel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constante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tout réel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0D67A6-C40B-40DB-BEAC-BF4D27C6B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6" y="2410557"/>
                <a:ext cx="11755514" cy="2795958"/>
              </a:xfrm>
              <a:prstGeom prst="rect">
                <a:avLst/>
              </a:prstGeom>
              <a:blipFill>
                <a:blip r:embed="rId2"/>
                <a:stretch>
                  <a:fillRect l="-830" b="-41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54170C-5B47-42F3-938A-0BEE62464E01}"/>
                  </a:ext>
                </a:extLst>
              </p:cNvPr>
              <p:cNvSpPr/>
              <p:nvPr/>
            </p:nvSpPr>
            <p:spPr>
              <a:xfrm>
                <a:off x="9681420" y="3518552"/>
                <a:ext cx="2074094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54170C-5B47-42F3-938A-0BEE62464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420" y="3518552"/>
                <a:ext cx="2074094" cy="579967"/>
              </a:xfrm>
              <a:prstGeom prst="rect">
                <a:avLst/>
              </a:prstGeom>
              <a:blipFill>
                <a:blip r:embed="rId3"/>
                <a:stretch>
                  <a:fillRect r="-3824" b="-2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7B1C25-01D0-4972-9EB4-5E0892FA005D}"/>
                  </a:ext>
                </a:extLst>
              </p:cNvPr>
              <p:cNvSpPr/>
              <p:nvPr/>
            </p:nvSpPr>
            <p:spPr>
              <a:xfrm>
                <a:off x="9899663" y="4015041"/>
                <a:ext cx="2074094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7B1C25-01D0-4972-9EB4-5E0892FA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663" y="4015041"/>
                <a:ext cx="2074094" cy="579967"/>
              </a:xfrm>
              <a:prstGeom prst="rect">
                <a:avLst/>
              </a:prstGeom>
              <a:blipFill>
                <a:blip r:embed="rId4"/>
                <a:stretch>
                  <a:fillRect r="-3529" b="-2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35D081B-50E4-41BA-BD75-24E225D282F0}"/>
                  </a:ext>
                </a:extLst>
              </p:cNvPr>
              <p:cNvSpPr/>
              <p:nvPr/>
            </p:nvSpPr>
            <p:spPr>
              <a:xfrm>
                <a:off x="8549061" y="4744849"/>
                <a:ext cx="17226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0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35D081B-50E4-41BA-BD75-24E225D28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061" y="4744849"/>
                <a:ext cx="1722651" cy="461665"/>
              </a:xfrm>
              <a:prstGeom prst="rect">
                <a:avLst/>
              </a:prstGeom>
              <a:blipFill>
                <a:blip r:embed="rId5"/>
                <a:stretch>
                  <a:fillRect l="-3534" t="-11842" r="-4594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57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0F2E4F-8B86-4ECD-985B-A777C9250FC7}"/>
                  </a:ext>
                </a:extLst>
              </p:cNvPr>
              <p:cNvSpPr/>
              <p:nvPr/>
            </p:nvSpPr>
            <p:spPr>
              <a:xfrm>
                <a:off x="282047" y="86613"/>
                <a:ext cx="11043822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(niveau 3-4)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nombre réel quelconque appartenant 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Cas d'une fonction </a:t>
                </a:r>
                <a14:m>
                  <m:oMath xmlns:m="http://schemas.openxmlformats.org/officeDocument/2006/math">
                    <m:r>
                      <a:rPr lang="fr-FR" sz="20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croissante sur </a:t>
                </a:r>
                <a14:m>
                  <m:oMath xmlns:m="http://schemas.openxmlformats.org/officeDocument/2006/math">
                    <m:r>
                      <a:rPr lang="fr-FR" sz="20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définition d'une fonction croissante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quel que soit le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différent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0F2E4F-8B86-4ECD-985B-A777C9250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7" y="86613"/>
                <a:ext cx="11043822" cy="1883657"/>
              </a:xfrm>
              <a:prstGeom prst="rect">
                <a:avLst/>
              </a:prstGeom>
              <a:blipFill>
                <a:blip r:embed="rId2"/>
                <a:stretch>
                  <a:fillRect l="-552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BE026A-5EF9-4503-BD81-E0E26E7E114D}"/>
                  </a:ext>
                </a:extLst>
              </p:cNvPr>
              <p:cNvSpPr/>
              <p:nvPr/>
            </p:nvSpPr>
            <p:spPr>
              <a:xfrm>
                <a:off x="337442" y="5252250"/>
                <a:ext cx="7722338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définition du nombre dérivé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en déduit donc que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BE026A-5EF9-4503-BD81-E0E26E7E1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2" y="5252250"/>
                <a:ext cx="7722338" cy="498663"/>
              </a:xfrm>
              <a:prstGeom prst="rect">
                <a:avLst/>
              </a:prstGeom>
              <a:blipFill>
                <a:blip r:embed="rId3"/>
                <a:stretch>
                  <a:fillRect l="-789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B140E-4E2C-4575-8DBE-14B5B4EA45FB}"/>
                  </a:ext>
                </a:extLst>
              </p:cNvPr>
              <p:cNvSpPr/>
              <p:nvPr/>
            </p:nvSpPr>
            <p:spPr>
              <a:xfrm>
                <a:off x="271187" y="2426159"/>
                <a:ext cx="2621979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B140E-4E2C-4575-8DBE-14B5B4EA4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7" y="2426159"/>
                <a:ext cx="2621979" cy="498663"/>
              </a:xfrm>
              <a:prstGeom prst="rect">
                <a:avLst/>
              </a:prstGeom>
              <a:blipFill>
                <a:blip r:embed="rId4"/>
                <a:stretch>
                  <a:fillRect r="-232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AA003-DE88-4CC1-8452-3D7303588D05}"/>
                  </a:ext>
                </a:extLst>
              </p:cNvPr>
              <p:cNvSpPr/>
              <p:nvPr/>
            </p:nvSpPr>
            <p:spPr>
              <a:xfrm>
                <a:off x="282047" y="1954312"/>
                <a:ext cx="2782664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AA003-DE88-4CC1-8452-3D7303588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7" y="1954312"/>
                <a:ext cx="2782664" cy="498663"/>
              </a:xfrm>
              <a:prstGeom prst="rect">
                <a:avLst/>
              </a:prstGeom>
              <a:blipFill>
                <a:blip r:embed="rId5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7CAA0E-7B07-40BD-9EA1-5D22710521F6}"/>
                  </a:ext>
                </a:extLst>
              </p:cNvPr>
              <p:cNvSpPr/>
              <p:nvPr/>
            </p:nvSpPr>
            <p:spPr>
              <a:xfrm>
                <a:off x="7669090" y="2064269"/>
                <a:ext cx="2621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7CAA0E-7B07-40BD-9EA1-5D2271052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90" y="2064269"/>
                <a:ext cx="2621979" cy="400110"/>
              </a:xfrm>
              <a:prstGeom prst="rect">
                <a:avLst/>
              </a:prstGeom>
              <a:blipFill>
                <a:blip r:embed="rId6"/>
                <a:stretch>
                  <a:fillRect l="-2326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6640BB-60B8-4B49-8914-4B9B462705A2}"/>
                  </a:ext>
                </a:extLst>
              </p:cNvPr>
              <p:cNvSpPr/>
              <p:nvPr/>
            </p:nvSpPr>
            <p:spPr>
              <a:xfrm>
                <a:off x="2751946" y="2065967"/>
                <a:ext cx="15981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6640BB-60B8-4B49-8914-4B9B46270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946" y="2065967"/>
                <a:ext cx="1598194" cy="400110"/>
              </a:xfrm>
              <a:prstGeom prst="rect">
                <a:avLst/>
              </a:prstGeom>
              <a:blipFill>
                <a:blip r:embed="rId7"/>
                <a:stretch>
                  <a:fillRect l="-1521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D026F5-86BE-4572-9BE5-087F7CEFA5E9}"/>
                  </a:ext>
                </a:extLst>
              </p:cNvPr>
              <p:cNvSpPr/>
              <p:nvPr/>
            </p:nvSpPr>
            <p:spPr>
              <a:xfrm>
                <a:off x="4297596" y="2063482"/>
                <a:ext cx="34495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qui signifie que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D026F5-86BE-4572-9BE5-087F7CEFA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96" y="2063482"/>
                <a:ext cx="3449599" cy="400110"/>
              </a:xfrm>
              <a:prstGeom prst="rect">
                <a:avLst/>
              </a:prstGeom>
              <a:blipFill>
                <a:blip r:embed="rId8"/>
                <a:stretch>
                  <a:fillRect l="-1943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02ADC3-8EFB-4C3B-AD92-B0D5D54A0262}"/>
                  </a:ext>
                </a:extLst>
              </p:cNvPr>
              <p:cNvSpPr/>
              <p:nvPr/>
            </p:nvSpPr>
            <p:spPr>
              <a:xfrm>
                <a:off x="7973835" y="2463592"/>
                <a:ext cx="23172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02ADC3-8EFB-4C3B-AD92-B0D5D54A0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835" y="2463592"/>
                <a:ext cx="2317234" cy="400110"/>
              </a:xfrm>
              <a:prstGeom prst="rect">
                <a:avLst/>
              </a:prstGeom>
              <a:blipFill>
                <a:blip r:embed="rId9"/>
                <a:stretch>
                  <a:fillRect l="-1053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C112DD-45EF-4AD4-A3A1-1EB99E73DC6C}"/>
                  </a:ext>
                </a:extLst>
              </p:cNvPr>
              <p:cNvSpPr/>
              <p:nvPr/>
            </p:nvSpPr>
            <p:spPr>
              <a:xfrm>
                <a:off x="2749823" y="2528196"/>
                <a:ext cx="16542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C112DD-45EF-4AD4-A3A1-1EB99E73D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823" y="2528196"/>
                <a:ext cx="1654299" cy="400110"/>
              </a:xfrm>
              <a:prstGeom prst="rect">
                <a:avLst/>
              </a:prstGeom>
              <a:blipFill>
                <a:blip r:embed="rId10"/>
                <a:stretch>
                  <a:fillRect l="-1476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591218-C554-456A-9A07-56CD6F56114F}"/>
                  </a:ext>
                </a:extLst>
              </p:cNvPr>
              <p:cNvSpPr/>
              <p:nvPr/>
            </p:nvSpPr>
            <p:spPr>
              <a:xfrm>
                <a:off x="4297596" y="2501474"/>
                <a:ext cx="37621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qui signifie que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591218-C554-456A-9A07-56CD6F561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96" y="2501474"/>
                <a:ext cx="3762184" cy="400110"/>
              </a:xfrm>
              <a:prstGeom prst="rect">
                <a:avLst/>
              </a:prstGeom>
              <a:blipFill>
                <a:blip r:embed="rId11"/>
                <a:stretch>
                  <a:fillRect l="-1783" t="-9091" r="-648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D267FB-6ECA-4883-95C3-D3AAEAC22EE5}"/>
                  </a:ext>
                </a:extLst>
              </p:cNvPr>
              <p:cNvSpPr/>
              <p:nvPr/>
            </p:nvSpPr>
            <p:spPr>
              <a:xfrm>
                <a:off x="9221774" y="2924822"/>
                <a:ext cx="1564595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D267FB-6ECA-4883-95C3-D3AAEAC2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774" y="2924822"/>
                <a:ext cx="1564595" cy="68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714F156-3772-49DD-87C5-E65CE5B0168C}"/>
              </a:ext>
            </a:extLst>
          </p:cNvPr>
          <p:cNvSpPr/>
          <p:nvPr/>
        </p:nvSpPr>
        <p:spPr>
          <a:xfrm>
            <a:off x="337442" y="3635548"/>
            <a:ext cx="510409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 le quotient de deux quantités de même signe,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D5A4EA-EBA5-47D8-99F8-F0017187B8D1}"/>
                  </a:ext>
                </a:extLst>
              </p:cNvPr>
              <p:cNvSpPr/>
              <p:nvPr/>
            </p:nvSpPr>
            <p:spPr>
              <a:xfrm>
                <a:off x="337442" y="3068511"/>
                <a:ext cx="104489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quel que soit le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différent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D5A4EA-EBA5-47D8-99F8-F0017187B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2" y="3068511"/>
                <a:ext cx="10448927" cy="400110"/>
              </a:xfrm>
              <a:prstGeom prst="rect">
                <a:avLst/>
              </a:prstGeom>
              <a:blipFill>
                <a:blip r:embed="rId13"/>
                <a:stretch>
                  <a:fillRect l="-583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B1E65E3-B6E2-40CD-8C58-4B38DEC22F88}"/>
              </a:ext>
            </a:extLst>
          </p:cNvPr>
          <p:cNvSpPr/>
          <p:nvPr/>
        </p:nvSpPr>
        <p:spPr>
          <a:xfrm>
            <a:off x="337442" y="4443899"/>
            <a:ext cx="856686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Et, on admet que par « passage à la limite », ce résultat ne changera pas 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0780E3-2A1F-44D7-9D27-4D2BBD7A5FF9}"/>
                  </a:ext>
                </a:extLst>
              </p:cNvPr>
              <p:cNvSpPr/>
              <p:nvPr/>
            </p:nvSpPr>
            <p:spPr>
              <a:xfrm>
                <a:off x="7280376" y="5350803"/>
                <a:ext cx="13869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0780E3-2A1F-44D7-9D27-4D2BBD7A5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376" y="5350803"/>
                <a:ext cx="1386918" cy="400110"/>
              </a:xfrm>
              <a:prstGeom prst="rect">
                <a:avLst/>
              </a:prstGeom>
              <a:blipFill>
                <a:blip r:embed="rId14"/>
                <a:stretch>
                  <a:fillRect l="-1754" t="-10769" r="-350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23CC2D-B67C-4C82-928A-5A2948E3544C}"/>
                  </a:ext>
                </a:extLst>
              </p:cNvPr>
              <p:cNvSpPr/>
              <p:nvPr/>
            </p:nvSpPr>
            <p:spPr>
              <a:xfrm>
                <a:off x="5292275" y="3673430"/>
                <a:ext cx="2924390" cy="550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donc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 positif.</a:t>
                </a:r>
                <a:endParaRPr lang="fr-FR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23CC2D-B67C-4C82-928A-5A2948E35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275" y="3673430"/>
                <a:ext cx="2924390" cy="550985"/>
              </a:xfrm>
              <a:prstGeom prst="rect">
                <a:avLst/>
              </a:prstGeom>
              <a:blipFill>
                <a:blip r:embed="rId15"/>
                <a:stretch>
                  <a:fillRect l="-2083" r="-1250" b="-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EF3DB3-60AF-46D0-834F-8CBFE3E83785}"/>
                  </a:ext>
                </a:extLst>
              </p:cNvPr>
              <p:cNvSpPr/>
              <p:nvPr/>
            </p:nvSpPr>
            <p:spPr>
              <a:xfrm>
                <a:off x="7860926" y="4392161"/>
                <a:ext cx="223830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EF3DB3-60AF-46D0-834F-8CBFE3E83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26" y="4392161"/>
                <a:ext cx="2238305" cy="6298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7C379A-497E-422E-B02C-AE970E5EDEB3}"/>
                  </a:ext>
                </a:extLst>
              </p:cNvPr>
              <p:cNvSpPr/>
              <p:nvPr/>
            </p:nvSpPr>
            <p:spPr>
              <a:xfrm>
                <a:off x="298881" y="304334"/>
                <a:ext cx="11594237" cy="206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Signe de la dérivée et variation d'une fonction </a:t>
                </a:r>
                <a:endParaRPr lang="fr-FR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et dérivable sur un intervalle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)&gt;0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(sauf éventuellement en un nombre fini de valeurs où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s'annule) alors 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7C379A-497E-422E-B02C-AE970E5ED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304334"/>
                <a:ext cx="11594237" cy="2062872"/>
              </a:xfrm>
              <a:prstGeom prst="rect">
                <a:avLst/>
              </a:prstGeom>
              <a:blipFill>
                <a:blip r:embed="rId2"/>
                <a:stretch>
                  <a:fillRect l="-683" b="-5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AB41F8-BC80-4EDA-B3AB-74DB4CD0498B}"/>
                  </a:ext>
                </a:extLst>
              </p:cNvPr>
              <p:cNvSpPr/>
              <p:nvPr/>
            </p:nvSpPr>
            <p:spPr>
              <a:xfrm>
                <a:off x="298881" y="4774690"/>
                <a:ext cx="10841038" cy="1555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croissante (resp. décroissante) sur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et seulement 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(resp.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AB41F8-BC80-4EDA-B3AB-74DB4CD04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4774690"/>
                <a:ext cx="10841038" cy="1555041"/>
              </a:xfrm>
              <a:prstGeom prst="rect">
                <a:avLst/>
              </a:prstGeom>
              <a:blipFill>
                <a:blip r:embed="rId3"/>
                <a:stretch>
                  <a:fillRect l="-731" b="-7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37314F-405A-4ACF-9B4F-646FA4637518}"/>
                  </a:ext>
                </a:extLst>
              </p:cNvPr>
              <p:cNvSpPr/>
              <p:nvPr/>
            </p:nvSpPr>
            <p:spPr>
              <a:xfrm>
                <a:off x="298881" y="2565329"/>
                <a:ext cx="11594236" cy="1047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&lt;0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(sauf éventuellement en un nombre fini de valeurs où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s'annule) alors 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37314F-405A-4ACF-9B4F-646FA4637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2565329"/>
                <a:ext cx="11594236" cy="1047210"/>
              </a:xfrm>
              <a:prstGeom prst="rect">
                <a:avLst/>
              </a:prstGeom>
              <a:blipFill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CD0B8A-900C-499C-9067-6F75335697CD}"/>
                  </a:ext>
                </a:extLst>
              </p:cNvPr>
              <p:cNvSpPr/>
              <p:nvPr/>
            </p:nvSpPr>
            <p:spPr>
              <a:xfrm>
                <a:off x="4409440" y="1936319"/>
                <a:ext cx="35628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croissante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CD0B8A-900C-499C-9067-6F7533569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40" y="1936319"/>
                <a:ext cx="3562898" cy="430887"/>
              </a:xfrm>
              <a:prstGeom prst="rect">
                <a:avLst/>
              </a:prstGeom>
              <a:blipFill>
                <a:blip r:embed="rId5"/>
                <a:stretch>
                  <a:fillRect l="-2222" t="-11429" r="-1197" b="-2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141C26-68BD-4B97-8AE3-2091E0384C5C}"/>
                  </a:ext>
                </a:extLst>
              </p:cNvPr>
              <p:cNvSpPr/>
              <p:nvPr/>
            </p:nvSpPr>
            <p:spPr>
              <a:xfrm>
                <a:off x="298881" y="3869680"/>
                <a:ext cx="7986395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141C26-68BD-4B97-8AE3-2091E0384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3869680"/>
                <a:ext cx="7986395" cy="539378"/>
              </a:xfrm>
              <a:prstGeom prst="rect">
                <a:avLst/>
              </a:prstGeom>
              <a:blipFill>
                <a:blip r:embed="rId6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11C25F-0D8E-4D22-83E0-685010A2F8CF}"/>
                  </a:ext>
                </a:extLst>
              </p:cNvPr>
              <p:cNvSpPr/>
              <p:nvPr/>
            </p:nvSpPr>
            <p:spPr>
              <a:xfrm>
                <a:off x="4409440" y="3181652"/>
                <a:ext cx="38450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décroissante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11C25F-0D8E-4D22-83E0-685010A2F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40" y="3181652"/>
                <a:ext cx="3845027" cy="430887"/>
              </a:xfrm>
              <a:prstGeom prst="rect">
                <a:avLst/>
              </a:prstGeom>
              <a:blipFill>
                <a:blip r:embed="rId7"/>
                <a:stretch>
                  <a:fillRect l="-2060" t="-11268" r="-1109" b="-253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423CEA-46EA-40B0-A637-FFF312111A98}"/>
                  </a:ext>
                </a:extLst>
              </p:cNvPr>
              <p:cNvSpPr/>
              <p:nvPr/>
            </p:nvSpPr>
            <p:spPr>
              <a:xfrm>
                <a:off x="7444982" y="3978171"/>
                <a:ext cx="207236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constante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423CEA-46EA-40B0-A637-FFF312111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82" y="3978171"/>
                <a:ext cx="2072362" cy="430887"/>
              </a:xfrm>
              <a:prstGeom prst="rect">
                <a:avLst/>
              </a:prstGeom>
              <a:blipFill>
                <a:blip r:embed="rId8"/>
                <a:stretch>
                  <a:fillRect l="-3824" t="-11429" r="-2941" b="-2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5713-1">
            <a:extLst>
              <a:ext uri="{FF2B5EF4-FFF2-40B4-BE49-F238E27FC236}">
                <a16:creationId xmlns:a16="http://schemas.microsoft.com/office/drawing/2014/main" id="{D4F0CD0C-E7C3-4B7D-89BD-BED1B827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2" t="26369" r="27069" b="48637"/>
          <a:stretch/>
        </p:blipFill>
        <p:spPr bwMode="auto">
          <a:xfrm>
            <a:off x="8362146" y="-1"/>
            <a:ext cx="3829855" cy="3086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EC933B-D576-4A26-9EEC-F21188592E40}"/>
                  </a:ext>
                </a:extLst>
              </p:cNvPr>
              <p:cNvSpPr/>
              <p:nvPr/>
            </p:nvSpPr>
            <p:spPr>
              <a:xfrm>
                <a:off x="285751" y="2154710"/>
                <a:ext cx="10058400" cy="346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fonction polynôme, elle est donc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pour déterminer ses variations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peut étudier le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Or, d'après les théorèmes de dérivation du chapitre précédent,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−3×1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c'est-à-dire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10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−3&gt;0 ⇔  10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&gt;3 ⇔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que l'on peut résumer par le tableau de signe suivant.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EC933B-D576-4A26-9EEC-F21188592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" y="2154710"/>
                <a:ext cx="10058400" cy="3462743"/>
              </a:xfrm>
              <a:prstGeom prst="rect">
                <a:avLst/>
              </a:prstGeom>
              <a:blipFill>
                <a:blip r:embed="rId3"/>
                <a:stretch>
                  <a:fillRect l="-667" b="-2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ms1spe_2019/85713-1">
            <a:extLst>
              <a:ext uri="{FF2B5EF4-FFF2-40B4-BE49-F238E27FC236}">
                <a16:creationId xmlns:a16="http://schemas.microsoft.com/office/drawing/2014/main" id="{E92B4654-1C06-4D1E-95E1-9C6B56E8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47" t="64493" r="24236" b="26612"/>
          <a:stretch/>
        </p:blipFill>
        <p:spPr bwMode="auto">
          <a:xfrm>
            <a:off x="6381751" y="4705232"/>
            <a:ext cx="5703974" cy="142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E10DB9-4697-41B8-A244-40EB6323ECD0}"/>
                  </a:ext>
                </a:extLst>
              </p:cNvPr>
              <p:cNvSpPr/>
              <p:nvPr/>
            </p:nvSpPr>
            <p:spPr>
              <a:xfrm>
                <a:off x="285751" y="335194"/>
                <a:ext cx="6096000" cy="8731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− 3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+ 9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E10DB9-4697-41B8-A244-40EB6323E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" y="335194"/>
                <a:ext cx="6096000" cy="873188"/>
              </a:xfrm>
              <a:prstGeom prst="rect">
                <a:avLst/>
              </a:prstGeom>
              <a:blipFill>
                <a:blip r:embed="rId4"/>
                <a:stretch>
                  <a:fillRect l="-900" b="-104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93144E7-5B43-429C-87B5-9FB813593A70}"/>
                  </a:ext>
                </a:extLst>
              </p:cNvPr>
              <p:cNvSpPr/>
              <p:nvPr/>
            </p:nvSpPr>
            <p:spPr>
              <a:xfrm>
                <a:off x="514349" y="301339"/>
                <a:ext cx="11020425" cy="1709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d'après le théorème réciproque ci-dessus, la fonction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décroissante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 ;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croissante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 +∞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Généralement, on dresse le tableau de variations de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le même tableau que celui du signe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93144E7-5B43-429C-87B5-9FB813593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" y="301339"/>
                <a:ext cx="11020425" cy="1709635"/>
              </a:xfrm>
              <a:prstGeom prst="rect">
                <a:avLst/>
              </a:prstGeom>
              <a:blipFill>
                <a:blip r:embed="rId2"/>
                <a:stretch>
                  <a:fillRect l="-553" r="-111" b="-53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ms1spe_2019/85713-1">
            <a:extLst>
              <a:ext uri="{FF2B5EF4-FFF2-40B4-BE49-F238E27FC236}">
                <a16:creationId xmlns:a16="http://schemas.microsoft.com/office/drawing/2014/main" id="{6A83BD1D-5F7E-4A6D-A9E3-09DB9F17E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68" t="83201" r="25606" b="2996"/>
          <a:stretch/>
        </p:blipFill>
        <p:spPr bwMode="auto">
          <a:xfrm>
            <a:off x="2409340" y="1735455"/>
            <a:ext cx="7373319" cy="301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99A8AE-7EDC-48BB-8ABA-3FCDBC427C08}"/>
              </a:ext>
            </a:extLst>
          </p:cNvPr>
          <p:cNvSpPr/>
          <p:nvPr/>
        </p:nvSpPr>
        <p:spPr>
          <a:xfrm>
            <a:off x="665513" y="5063898"/>
            <a:ext cx="2783774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1 page 150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9A8AE-7EDC-48BB-8ABA-3FCDBC427C08}"/>
              </a:ext>
            </a:extLst>
          </p:cNvPr>
          <p:cNvSpPr/>
          <p:nvPr/>
        </p:nvSpPr>
        <p:spPr>
          <a:xfrm>
            <a:off x="441079" y="196623"/>
            <a:ext cx="364638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1 page 150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167"/>
          <a:stretch/>
        </p:blipFill>
        <p:spPr bwMode="auto">
          <a:xfrm>
            <a:off x="352354" y="1438274"/>
            <a:ext cx="1148729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b="36163"/>
          <a:stretch/>
        </p:blipFill>
        <p:spPr bwMode="auto">
          <a:xfrm>
            <a:off x="442698" y="0"/>
            <a:ext cx="11306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4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906</Words>
  <Application>Microsoft Office PowerPoint</Application>
  <PresentationFormat>Grand écran</PresentationFormat>
  <Paragraphs>81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41</cp:revision>
  <dcterms:created xsi:type="dcterms:W3CDTF">2020-02-25T07:52:37Z</dcterms:created>
  <dcterms:modified xsi:type="dcterms:W3CDTF">2020-03-23T06:36:33Z</dcterms:modified>
</cp:coreProperties>
</file>