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2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1D9693-7B42-4580-A801-E2A6BB5574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1DF2A20-5DB7-4B3C-BCDC-F6EA8EBAB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89F35C-A256-440E-974C-27F5F555F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B182-A906-44BE-857C-1377044116C4}" type="datetimeFigureOut">
              <a:rPr lang="fr-FR" smtClean="0"/>
              <a:t>14/04/2019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F98474-48EB-454D-B096-20D008069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193D33-DF96-4C97-923D-856CD3A54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F766A-0A3F-432E-967D-E747D8A695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340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EF9088-95C3-4883-BF92-E950775C6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12B6F33-139A-4F7D-8B8D-54744E245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B1C5BE-9A2B-4F43-8F02-E83307005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B182-A906-44BE-857C-1377044116C4}" type="datetimeFigureOut">
              <a:rPr lang="fr-FR" smtClean="0"/>
              <a:t>14/04/2019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0CA6FB-DBFD-4639-B11A-75F67A6AF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7CA6B5-B13B-441B-8C12-0917555E4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F766A-0A3F-432E-967D-E747D8A695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5523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068BFB8-7271-43E4-B0D7-53CC628A98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60D4083-AAA2-4789-BF54-EBC14254AC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0EC922-7474-499D-8A59-649057F8C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B182-A906-44BE-857C-1377044116C4}" type="datetimeFigureOut">
              <a:rPr lang="fr-FR" smtClean="0"/>
              <a:t>14/04/2019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088C63-D5E3-4255-96C6-5EB4E39F5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C3F38B-D788-4E37-AC47-426D9939F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F766A-0A3F-432E-967D-E747D8A695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62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3D0E77-5001-4DFB-9B7A-1F3833D4F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4E118A-E142-4DA0-A676-795570506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DF3031-E828-4F6A-B63B-08FB8BDDA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B182-A906-44BE-857C-1377044116C4}" type="datetimeFigureOut">
              <a:rPr lang="fr-FR" smtClean="0"/>
              <a:t>14/04/2019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0FBA28-6950-4A11-81FB-8911A6389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6F3890-899D-4184-9672-22D771AA5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F766A-0A3F-432E-967D-E747D8A695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72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EDDD83-A2DF-47B9-8226-16939AE53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B65A81-F5C7-4230-826D-68C144B56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7ADCDD-7240-4A8B-8B1F-19778A8C2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B182-A906-44BE-857C-1377044116C4}" type="datetimeFigureOut">
              <a:rPr lang="fr-FR" smtClean="0"/>
              <a:t>14/04/2019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C7549F-7A8D-4AA8-9B42-67FDD9B44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8C4C11-0FF0-4619-91B4-55FA440DD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F766A-0A3F-432E-967D-E747D8A695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1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0FFA97-E8F6-42D9-836E-1482FCB78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B60E27-2D9E-480D-A221-DFD08277A4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85776EB-6812-423E-82E2-28EF1F4DE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23065A2-E6D1-455B-B496-85DD3EC20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B182-A906-44BE-857C-1377044116C4}" type="datetimeFigureOut">
              <a:rPr lang="fr-FR" smtClean="0"/>
              <a:t>14/04/2019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B66425-FD4B-4BC0-AAD8-611A2A0A6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C7C38C0-2D0B-4C26-94BA-CEBD2BC84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F766A-0A3F-432E-967D-E747D8A695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9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005F60-C09B-4008-AED3-9E103E174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12F191-9EC4-4CB2-8411-9BAA306AF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B61CCBE-38E0-4584-B025-53C2F63A7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D2FB788-361B-4F21-AF57-F249408C34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83C6AB0-A204-420D-A1FA-562E5BC1E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8793419-55C8-42C0-82E8-2A94C969D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B182-A906-44BE-857C-1377044116C4}" type="datetimeFigureOut">
              <a:rPr lang="fr-FR" smtClean="0"/>
              <a:t>14/04/2019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F371F7F-EBA7-4113-9900-79F267153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D3BE97B-CDDD-4FDE-AE36-508A6B2C6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F766A-0A3F-432E-967D-E747D8A695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380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B97096-A29E-45CA-B89F-AD69CACCD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364CA28-7C38-4019-96D8-30BD93F02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B182-A906-44BE-857C-1377044116C4}" type="datetimeFigureOut">
              <a:rPr lang="fr-FR" smtClean="0"/>
              <a:t>14/04/2019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9BF2BA4-3836-40C5-BD47-84A265D0F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A1A7B16-E5A4-456E-9AB8-98CDC11BE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F766A-0A3F-432E-967D-E747D8A695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397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8D1D1AE-E796-4ECF-816F-6DEF1AC75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B182-A906-44BE-857C-1377044116C4}" type="datetimeFigureOut">
              <a:rPr lang="fr-FR" smtClean="0"/>
              <a:t>14/04/2019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EF20801-B9E6-4E5F-B174-79429474E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EC55EDA-07B5-4E99-89E1-3CBEE702E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F766A-0A3F-432E-967D-E747D8A695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28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A94394-44F0-4DD6-870C-60DF14D8F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42B627-F67F-4902-830D-E2A6F5F1F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A9A4DDA-7952-4765-91CD-B6266C709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4A5E87-074A-49C7-8517-4FBDF06B2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B182-A906-44BE-857C-1377044116C4}" type="datetimeFigureOut">
              <a:rPr lang="fr-FR" smtClean="0"/>
              <a:t>14/04/2019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6FB4380-0074-4851-B69E-20E8F396C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6F926A-CE8A-485B-97FC-0348626E0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F766A-0A3F-432E-967D-E747D8A695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332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F875B7-1515-4A0D-8708-12EA3F34F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4A185A0-E082-4C69-9D66-03891BE57D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4DFCDA0-1912-4DD0-BC85-EEC9A07A2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ED67A7-ECF9-4D9B-A3B1-75C9E7ACE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B182-A906-44BE-857C-1377044116C4}" type="datetimeFigureOut">
              <a:rPr lang="fr-FR" smtClean="0"/>
              <a:t>14/04/2019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D0CAD03-A435-4929-A755-337B675C9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B904773-23CD-4629-9BAD-B825FB7D0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F766A-0A3F-432E-967D-E747D8A695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940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1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69A2BBE-42C3-4C56-BC12-EF84E3EF0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9D1E41C-F716-498D-9030-4900C86B0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697B80-A614-4A3D-9815-9BA7557879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FB182-A906-44BE-857C-1377044116C4}" type="datetimeFigureOut">
              <a:rPr lang="fr-FR" smtClean="0"/>
              <a:t>14/04/2019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4CBCE1-0A5B-4BC9-AB76-0AC6ABA27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ED7662-DFFF-41EA-A49C-0E54AD611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F766A-0A3F-432E-967D-E747D8A695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156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0795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F479AB7-D3C0-4B09-AE48-67369A13932C}"/>
                  </a:ext>
                </a:extLst>
              </p:cNvPr>
              <p:cNvSpPr/>
              <p:nvPr/>
            </p:nvSpPr>
            <p:spPr>
              <a:xfrm>
                <a:off x="340310" y="-168676"/>
                <a:ext cx="11851690" cy="67014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fr-FR" sz="2800" dirty="0">
                  <a:effectLst/>
                </a:endParaRPr>
              </a:p>
              <a:p>
                <a:pPr marL="742950" lvl="1" indent="-285750">
                  <a:spcAft>
                    <a:spcPts val="0"/>
                  </a:spcAft>
                  <a:buFont typeface="+mj-lt"/>
                  <a:buAutoNum type="arabicPeriod" startAt="5"/>
                </a:pPr>
                <a:r>
                  <a:rPr lang="fr-FR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Théorème de Gauss et nombres premiers</a:t>
                </a:r>
                <a:endParaRPr lang="fr-FR" dirty="0">
                  <a:solidFill>
                    <a:srgbClr val="00B05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fr-FR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Propriété</a:t>
                </a:r>
                <a:endParaRPr lang="fr-FR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Un nombre premier divise un produit de facteurs si, et seulement si, il divise l’un de ces facteurs.</a:t>
                </a: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Soit </a:t>
                </a:r>
                <a14:m>
                  <m:oMath xmlns:m="http://schemas.openxmlformats.org/officeDocument/2006/math"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un nombre premier et </a:t>
                </a:r>
                <a14:m>
                  <m:oMath xmlns:m="http://schemas.openxmlformats.org/officeDocument/2006/math"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deux entiers :  </a:t>
                </a:r>
              </a:p>
              <a:p>
                <a:pPr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Si</m:t>
                      </m:r>
                      <m:r>
                        <a:rPr lang="fr-FR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p</m:t>
                      </m:r>
                      <m:r>
                        <a:rPr lang="fr-FR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divise</m:t>
                      </m:r>
                      <m:r>
                        <a:rPr lang="fr-FR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ab</m:t>
                      </m:r>
                      <m:r>
                        <a:rPr lang="fr-FR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   ⇔    </m:t>
                      </m:r>
                      <m:r>
                        <m:rPr>
                          <m:sty m:val="p"/>
                        </m:rPr>
                        <a:rPr lang="fr-FR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p</m:t>
                      </m:r>
                      <m:r>
                        <a:rPr lang="fr-FR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divise</m:t>
                      </m:r>
                      <m:r>
                        <a:rPr lang="fr-FR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a</m:t>
                      </m:r>
                      <m:r>
                        <a:rPr lang="fr-FR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ou</m:t>
                      </m:r>
                      <m:r>
                        <a:rPr lang="fr-FR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p</m:t>
                      </m:r>
                      <m:r>
                        <a:rPr lang="fr-FR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divise</m:t>
                      </m:r>
                      <m:r>
                        <a:rPr lang="fr-FR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b</m:t>
                      </m:r>
                    </m:oMath>
                  </m:oMathPara>
                </a14:m>
                <a:endParaRPr lang="fr-FR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fr-FR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Preuve</a:t>
                </a: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Comme </a:t>
                </a:r>
                <a14:m>
                  <m:oMath xmlns:m="http://schemas.openxmlformats.org/officeDocument/2006/math"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est premier, on a :  PGCD</a:t>
                </a:r>
                <a14:m>
                  <m:oMath xmlns:m="http://schemas.openxmlformats.org/officeDocument/2006/math">
                    <m:r>
                      <a:rPr lang="fr-FR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fr-FR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</m:t>
                    </m:r>
                    <m:r>
                      <a:rPr lang="fr-FR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ou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PGCD</m:t>
                    </m:r>
                    <m:r>
                      <a:rPr lang="fr-FR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fr-FR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</m:t>
                    </m:r>
                    <m:r>
                      <a:rPr lang="fr-FR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)=1</m:t>
                    </m:r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 </a:t>
                </a:r>
              </a:p>
              <a:p>
                <a:pPr marL="342900" lvl="0" indent="-342900">
                  <a:spcAft>
                    <a:spcPts val="0"/>
                  </a:spcAft>
                  <a:buFont typeface="Times New Roman" panose="02020603050405020304" pitchFamily="18" charset="0"/>
                  <a:buChar char="•"/>
                </a:pPr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Si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PGCD</m:t>
                    </m:r>
                    <m:r>
                      <a:rPr lang="fr-FR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fr-FR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</m:t>
                    </m:r>
                    <m:r>
                      <a:rPr lang="fr-FR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alors </a:t>
                </a:r>
                <a14:m>
                  <m:oMath xmlns:m="http://schemas.openxmlformats.org/officeDocument/2006/math"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divise </a:t>
                </a:r>
                <a14:m>
                  <m:oMath xmlns:m="http://schemas.openxmlformats.org/officeDocument/2006/math"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  <a:p>
                <a:pPr marL="342900" lvl="0" indent="-342900">
                  <a:spcAft>
                    <a:spcPts val="0"/>
                  </a:spcAft>
                  <a:buFont typeface="Times New Roman" panose="02020603050405020304" pitchFamily="18" charset="0"/>
                  <a:buChar char="•"/>
                </a:pPr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Si  PGCD</a:t>
                </a:r>
                <a14:m>
                  <m:oMath xmlns:m="http://schemas.openxmlformats.org/officeDocument/2006/math">
                    <m:r>
                      <a:rPr lang="fr-FR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fr-FR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</m:t>
                    </m:r>
                    <m:r>
                      <a:rPr lang="fr-FR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)=1</m:t>
                    </m:r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alors </a:t>
                </a:r>
                <a14:m>
                  <m:oMath xmlns:m="http://schemas.openxmlformats.org/officeDocument/2006/math"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sont premiers entre eux. D’après le théorème de Gauss (voir chapitre 2), </a:t>
                </a:r>
                <a14:m>
                  <m:oMath xmlns:m="http://schemas.openxmlformats.org/officeDocument/2006/math"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divise </a:t>
                </a:r>
                <a14:m>
                  <m:oMath xmlns:m="http://schemas.openxmlformats.org/officeDocument/2006/math"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Remarque</a:t>
                </a:r>
                <a:endParaRPr lang="fr-FR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En particulier, si </a:t>
                </a:r>
                <a14:m>
                  <m:oMath xmlns:m="http://schemas.openxmlformats.org/officeDocument/2006/math"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est premier et divise une puissance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alors nécessairement </a:t>
                </a:r>
                <a14:m>
                  <m:oMath xmlns:m="http://schemas.openxmlformats.org/officeDocument/2006/math"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divise </a:t>
                </a:r>
                <a14:m>
                  <m:oMath xmlns:m="http://schemas.openxmlformats.org/officeDocument/2006/math"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De cela découle que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p>
                        <m: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divise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fr-FR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Conséquences</a:t>
                </a:r>
                <a:endParaRPr lang="fr-FR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0"/>
                  </a:spcAft>
                  <a:buFont typeface="Times New Roman" panose="02020603050405020304" pitchFamily="18" charset="0"/>
                  <a:buChar char="•"/>
                </a:pPr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Si un nombre premier </a:t>
                </a:r>
                <a14:m>
                  <m:oMath xmlns:m="http://schemas.openxmlformats.org/officeDocument/2006/math"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divise un produit de facteurs premiers, alors </a:t>
                </a:r>
                <a14:m>
                  <m:oMath xmlns:m="http://schemas.openxmlformats.org/officeDocument/2006/math"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est l’un de ces facteurs premiers.</a:t>
                </a: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342900" lvl="0" indent="-342900">
                  <a:spcAft>
                    <a:spcPts val="0"/>
                  </a:spcAft>
                  <a:buFont typeface="Times New Roman" panose="02020603050405020304" pitchFamily="18" charset="0"/>
                  <a:buChar char="•"/>
                </a:pPr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Si un nombre </a:t>
                </a:r>
                <a14:m>
                  <m:oMath xmlns:m="http://schemas.openxmlformats.org/officeDocument/2006/math"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est un carré, alors toutes les puissances des facteurs de sa décomposition en facteurs premiers sont paires.</a:t>
                </a: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342900" lvl="0" indent="-342900">
                  <a:spcAft>
                    <a:spcPts val="0"/>
                  </a:spcAft>
                  <a:buFont typeface="Times New Roman" panose="02020603050405020304" pitchFamily="18" charset="0"/>
                  <a:buChar char="•"/>
                </a:pPr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fr-FR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fr-FR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des nombres premiers distincts 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fr-FR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fr-FR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des entiers naturels non nuls. Si, pour tout </a:t>
                </a:r>
                <a14:m>
                  <m:oMath xmlns:m="http://schemas.openxmlformats.org/officeDocument/2006/math"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𝑖</m:t>
                    </m:r>
                    <m:r>
                      <a:rPr lang="fr-FR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1,2,…,</m:t>
                        </m:r>
                        <m: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sSub>
                          <m:sSubPr>
                            <m:ctrlPr>
                              <a:rPr lang="fr-F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fr-F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sup>
                    </m:sSubSup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divise un entier </a:t>
                </a:r>
                <a14:m>
                  <m:oMath xmlns:m="http://schemas.openxmlformats.org/officeDocument/2006/math"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alors le produit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fr-FR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sSub>
                          <m:sSubPr>
                            <m:ctrlPr>
                              <a:rPr lang="fr-F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fr-FR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sup>
                    </m:sSubSup>
                    <m:sSubSup>
                      <m:sSubSupPr>
                        <m:ctrlP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fr-FR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sSub>
                          <m:sSubPr>
                            <m:ctrlPr>
                              <a:rPr lang="fr-F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fr-FR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sup>
                    </m:sSubSup>
                    <m:r>
                      <a:rPr lang="fr-FR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…</m:t>
                    </m:r>
                    <m:sSubSup>
                      <m:sSubSupPr>
                        <m:ctrlP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𝑘</m:t>
                        </m:r>
                      </m:sub>
                      <m:sup>
                        <m:sSub>
                          <m:sSubPr>
                            <m:ctrlPr>
                              <a:rPr lang="fr-F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fr-F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𝑘</m:t>
                            </m:r>
                          </m:sub>
                        </m:sSub>
                      </m:sup>
                    </m:sSubSup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divise aussi l’entier </a:t>
                </a:r>
                <a14:m>
                  <m:oMath xmlns:m="http://schemas.openxmlformats.org/officeDocument/2006/math"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F479AB7-D3C0-4B09-AE48-67369A1393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310" y="-168676"/>
                <a:ext cx="11851690" cy="6701450"/>
              </a:xfrm>
              <a:prstGeom prst="rect">
                <a:avLst/>
              </a:prstGeom>
              <a:blipFill>
                <a:blip r:embed="rId2"/>
                <a:stretch>
                  <a:fillRect l="-463" b="-1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53153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EFD3FB5-8F06-426A-B2BE-74CA4FA8AA9A}"/>
                  </a:ext>
                </a:extLst>
              </p:cNvPr>
              <p:cNvSpPr/>
              <p:nvPr/>
            </p:nvSpPr>
            <p:spPr>
              <a:xfrm>
                <a:off x="435005" y="336567"/>
                <a:ext cx="11496582" cy="38997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14350" lvl="0" indent="-514350">
                  <a:spcAft>
                    <a:spcPts val="0"/>
                  </a:spcAft>
                  <a:buFont typeface="+mj-lt"/>
                  <a:buAutoNum type="romanUcPeriod" startAt="2"/>
                </a:pPr>
                <a:r>
                  <a:rPr lang="fr-FR" sz="2400" b="1" u="sng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Décomposition, diviseurs d’un entier</a:t>
                </a:r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800100" lvl="1" indent="-342900">
                  <a:buFont typeface="+mj-lt"/>
                  <a:buAutoNum type="arabicPeriod"/>
                </a:pPr>
                <a:r>
                  <a:rPr lang="fr-FR" sz="2000" b="1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Théorème fondamental de l’arithmétique</a:t>
                </a:r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Théorème</a:t>
                </a:r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Tout entier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≥</m:t>
                    </m:r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peut se décomposer de façon unique (à l’ordre des facteurs près) en produit de facteurs premiers.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…</m:t>
                    </m:r>
                    <m:sSub>
                      <m:sSub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des nombres entiers premiers distincts 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,…</m:t>
                    </m:r>
                    <m:sSub>
                      <m:sSub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des entiers naturels non nuls :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𝑛</m:t>
                      </m:r>
                      <m:r>
                        <a:rPr lang="fr-FR" sz="200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fr-FR" sz="20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sSub>
                            <m:sSubPr>
                              <m:ctrlPr>
                                <a:rPr lang="fr-FR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fr-FR" sz="200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bSup>
                      <m:r>
                        <a:rPr lang="fr-FR" sz="200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×</m:t>
                      </m:r>
                      <m:sSubSup>
                        <m:sSubSupPr>
                          <m:ctrlP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fr-FR" sz="20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sSub>
                            <m:sSubPr>
                              <m:ctrlPr>
                                <a:rPr lang="fr-FR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fr-FR" sz="200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bSup>
                      <m:r>
                        <a:rPr lang="fr-FR" sz="200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×…×</m:t>
                      </m:r>
                      <m:sSubSup>
                        <m:sSubSupPr>
                          <m:ctrlP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𝑚</m:t>
                          </m:r>
                        </m:sub>
                        <m:sup>
                          <m:sSub>
                            <m:sSubPr>
                              <m:ctrlPr>
                                <a:rPr lang="fr-FR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fr-FR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𝑚</m:t>
                              </m:r>
                            </m:sub>
                          </m:sSub>
                        </m:sup>
                      </m:sSubSup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EFD3FB5-8F06-426A-B2BE-74CA4FA8AA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005" y="336567"/>
                <a:ext cx="11496582" cy="3899722"/>
              </a:xfrm>
              <a:prstGeom prst="rect">
                <a:avLst/>
              </a:prstGeom>
              <a:blipFill>
                <a:blip r:embed="rId2"/>
                <a:stretch>
                  <a:fillRect l="-689" t="-125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E8DF37A4-DF67-49EC-AC02-F2C920347730}"/>
              </a:ext>
            </a:extLst>
          </p:cNvPr>
          <p:cNvSpPr/>
          <p:nvPr/>
        </p:nvSpPr>
        <p:spPr>
          <a:xfrm>
            <a:off x="435005" y="4704737"/>
            <a:ext cx="105703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Méthode 2 - Décomposer un nombre en produit de facteurs premiers</a:t>
            </a:r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sz="20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Exercice d’application</a:t>
            </a:r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Décomposer 16758 en produit de facteurs premiers.  </a:t>
            </a:r>
          </a:p>
          <a:p>
            <a:b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950328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C211F3B-D034-41D7-981D-66602C583512}"/>
                  </a:ext>
                </a:extLst>
              </p:cNvPr>
              <p:cNvSpPr/>
              <p:nvPr/>
            </p:nvSpPr>
            <p:spPr>
              <a:xfrm>
                <a:off x="739806" y="412318"/>
                <a:ext cx="10712388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20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Méthode 3 - Déterminer le PGCD de deux nombres à partir d’une décomposition en produit de facteurs premiers</a:t>
                </a:r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b="1" dirty="0">
                    <a:solidFill>
                      <a:srgbClr val="FFC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Exercice d’application</a:t>
                </a:r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Déterminer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𝑃𝐺𝐶𝐷</m:t>
                    </m:r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(126  ;  735)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à l’aide d’une décomposition en produit de facteurs premiers.</a:t>
                </a: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C211F3B-D034-41D7-981D-66602C5835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806" y="412318"/>
                <a:ext cx="10712388" cy="1631216"/>
              </a:xfrm>
              <a:prstGeom prst="rect">
                <a:avLst/>
              </a:prstGeom>
              <a:blipFill>
                <a:blip r:embed="rId2"/>
                <a:stretch>
                  <a:fillRect l="-569" t="-2247" b="-599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EAF9CAD-236D-4632-B720-E8E7FCA40C0B}"/>
                  </a:ext>
                </a:extLst>
              </p:cNvPr>
              <p:cNvSpPr/>
              <p:nvPr/>
            </p:nvSpPr>
            <p:spPr>
              <a:xfrm>
                <a:off x="739805" y="3155730"/>
                <a:ext cx="10810043" cy="21436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20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Remarque :</a:t>
                </a:r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L’algorithme d’Euclide est à préférer pour la recherche du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𝑃𝐺𝐶𝐷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à la méthode par décomposition car il est plus économe en opérations :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m>
                      <m:mPr>
                        <m:plcHide m:val="on"/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mPr>
                      <m:mr>
                        <m:e/>
                        <m:e>
                          <m:r>
                            <a:rPr lang="fr-FR" sz="20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735=126×5+105</m:t>
                          </m:r>
                        </m:e>
                      </m:mr>
                      <m:mr>
                        <m:e/>
                        <m:e>
                          <m:r>
                            <a:rPr lang="fr-FR" sz="20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126=105×1+21</m:t>
                          </m:r>
                        </m:e>
                      </m:mr>
                      <m:mr>
                        <m:e/>
                        <m:e>
                          <m:r>
                            <a:rPr lang="fr-FR" sz="20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105=21×5</m:t>
                          </m:r>
                        </m:e>
                      </m:mr>
                    </m:m>
                  </m:oMath>
                </a14:m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On obtient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𝑃𝐺𝐶𝐷</m:t>
                    </m:r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(735  ;  126)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en trois étapes. </a:t>
                </a: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EAF9CAD-236D-4632-B720-E8E7FCA40C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805" y="3155730"/>
                <a:ext cx="10810043" cy="2143600"/>
              </a:xfrm>
              <a:prstGeom prst="rect">
                <a:avLst/>
              </a:prstGeom>
              <a:blipFill>
                <a:blip r:embed="rId3"/>
                <a:stretch>
                  <a:fillRect l="-564" t="-1709" b="-42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1465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A51D367-CFE7-4E39-995A-DCBDC019A4A4}"/>
                  </a:ext>
                </a:extLst>
              </p:cNvPr>
              <p:cNvSpPr/>
              <p:nvPr/>
            </p:nvSpPr>
            <p:spPr>
              <a:xfrm>
                <a:off x="337351" y="945679"/>
                <a:ext cx="11132598" cy="52920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lvl="0" indent="-457200">
                  <a:spcAft>
                    <a:spcPts val="0"/>
                  </a:spcAft>
                  <a:buFont typeface="+mj-lt"/>
                  <a:buAutoNum type="arabicPeriod" startAt="2"/>
                </a:pPr>
                <a:r>
                  <a:rPr lang="fr-FR" sz="2000" b="1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Diviseurs d’un entier</a:t>
                </a:r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Propriété</a:t>
                </a:r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Soit un nombre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≥</m:t>
                    </m:r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dont la décomposition en produit de facteurs premiers est : 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𝑛</m:t>
                      </m:r>
                      <m:r>
                        <a:rPr lang="fr-FR" sz="200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fr-FR" sz="20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𝛼</m:t>
                          </m:r>
                          <m:r>
                            <a:rPr lang="fr-FR" sz="20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sup>
                      </m:sSubSup>
                      <m:r>
                        <a:rPr lang="fr-FR" sz="200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×</m:t>
                      </m:r>
                      <m:sSubSup>
                        <m:sSubSupPr>
                          <m:ctrlP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fr-FR" sz="20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𝛼</m:t>
                          </m:r>
                          <m:r>
                            <a:rPr lang="fr-FR" sz="20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bSup>
                      <m:r>
                        <a:rPr lang="fr-FR" sz="200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×…×</m:t>
                      </m:r>
                      <m:sSubSup>
                        <m:sSubSupPr>
                          <m:ctrlP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𝑚</m:t>
                          </m:r>
                        </m:sub>
                        <m:sup>
                          <m: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𝛼</m:t>
                          </m:r>
                          <m: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𝑚</m:t>
                          </m:r>
                        </m:sup>
                      </m:sSubSup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Alors tout diviseur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de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 pour décomposition : 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𝑑</m:t>
                      </m:r>
                      <m:r>
                        <a:rPr lang="fr-FR" sz="200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fr-FR" sz="20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𝛽</m:t>
                          </m:r>
                          <m:r>
                            <a:rPr lang="fr-FR" sz="20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sup>
                      </m:sSubSup>
                      <m:r>
                        <a:rPr lang="fr-FR" sz="200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×</m:t>
                      </m:r>
                      <m:sSubSup>
                        <m:sSubSupPr>
                          <m:ctrlP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fr-FR" sz="20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𝛽</m:t>
                          </m:r>
                          <m:r>
                            <a:rPr lang="fr-FR" sz="20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bSup>
                      <m:r>
                        <a:rPr lang="fr-FR" sz="200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×…×</m:t>
                      </m:r>
                      <m:sSubSup>
                        <m:sSubSupPr>
                          <m:ctrlP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𝑚</m:t>
                          </m:r>
                        </m:sub>
                        <m:sup>
                          <m: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𝛽</m:t>
                          </m:r>
                          <m: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𝑚</m:t>
                          </m:r>
                        </m:sup>
                      </m:sSubSup>
                      <m:r>
                        <a:rPr lang="fr-FR" sz="200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   </m:t>
                      </m:r>
                      <m:r>
                        <m:rPr>
                          <m:sty m:val="p"/>
                        </m:rPr>
                        <a:rPr lang="fr-FR" sz="200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avec</m:t>
                      </m:r>
                      <m:r>
                        <a:rPr lang="fr-FR" sz="200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0≤</m:t>
                      </m:r>
                      <m:sSub>
                        <m:sSubPr>
                          <m:ctrlP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r>
                        <a:rPr lang="fr-FR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r>
                        <a:rPr lang="fr-FR" sz="200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fr-FR" sz="200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et</m:t>
                      </m:r>
                      <m:r>
                        <a:rPr lang="fr-FR" sz="200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 </m:t>
                      </m:r>
                      <m:r>
                        <a:rPr lang="fr-FR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𝑖</m:t>
                      </m:r>
                      <m:r>
                        <a:rPr lang="fr-FR" sz="200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∈</m:t>
                      </m:r>
                      <m:d>
                        <m:dPr>
                          <m:begChr m:val="{"/>
                          <m:endChr m:val="}"/>
                          <m:ctrlP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1,2,…,</m:t>
                          </m:r>
                          <m: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𝑚</m:t>
                          </m:r>
                        </m:e>
                      </m:d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Le nombre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de diviseurs est alors :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𝑁</m:t>
                    </m:r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=(</m:t>
                    </m:r>
                    <m:sSub>
                      <m:sSub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+1)(</m:t>
                    </m:r>
                    <m:sSub>
                      <m:sSub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+1)…(</m:t>
                    </m:r>
                    <m:sSub>
                      <m:sSub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𝑚</m:t>
                        </m:r>
                      </m:sub>
                    </m:sSub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+1)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Remarques</a:t>
                </a:r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0"/>
                  </a:spcAft>
                  <a:buFont typeface="Times New Roman" panose="02020603050405020304" pitchFamily="18" charset="0"/>
                  <a:buChar char="•"/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Le nombre de diviseurs d’un entier se calcule facilement car la puissance d’un facteur premier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peut varier de 0 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ce qui fait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+1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possibilités. </a:t>
                </a:r>
              </a:p>
              <a:p>
                <a:pPr marL="342900" lvl="0" indent="-342900">
                  <a:spcAft>
                    <a:spcPts val="0"/>
                  </a:spcAft>
                  <a:buFont typeface="Times New Roman" panose="02020603050405020304" pitchFamily="18" charset="0"/>
                  <a:buChar char="•"/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Pour qu’un entier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admette un nombre impair de diviseurs, les </a:t>
                </a:r>
                <a14:m>
                  <m:oMath xmlns:m="http://schemas.openxmlformats.org/officeDocument/2006/math"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+1)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doivent être impairs, donc toutes les puissances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doivent être paires. Le nombre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est alors un carré. </a:t>
                </a: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A51D367-CFE7-4E39-995A-DCBDC019A4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51" y="945679"/>
                <a:ext cx="11132598" cy="5292090"/>
              </a:xfrm>
              <a:prstGeom prst="rect">
                <a:avLst/>
              </a:prstGeom>
              <a:blipFill>
                <a:blip r:embed="rId2"/>
                <a:stretch>
                  <a:fillRect l="-547" t="-576" b="-11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0649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8710235-618A-4099-8B2A-3CF317CE67D2}"/>
              </a:ext>
            </a:extLst>
          </p:cNvPr>
          <p:cNvSpPr/>
          <p:nvPr/>
        </p:nvSpPr>
        <p:spPr>
          <a:xfrm>
            <a:off x="668785" y="479796"/>
            <a:ext cx="93807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Méthode 4 - Trouver le nombre de diviseurs d’un entier</a:t>
            </a:r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sz="20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Exercice d’application</a:t>
            </a:r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Trouver le nombre de diviseurs de 120, puis déterminer tous ses diviseurs.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01984B4-F859-4032-8EF6-0040DD8D1239}"/>
                  </a:ext>
                </a:extLst>
              </p:cNvPr>
              <p:cNvSpPr/>
              <p:nvPr/>
            </p:nvSpPr>
            <p:spPr>
              <a:xfrm>
                <a:off x="668784" y="2711635"/>
                <a:ext cx="9380737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20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Méthode 5 - Déterminer un entier conditionné par ses diviseurs</a:t>
                </a:r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b="1" dirty="0">
                    <a:solidFill>
                      <a:srgbClr val="FFC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Exercice d’application</a:t>
                </a:r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Un entier naturel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 15 diviseurs. On sait de plus que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est divisible par 6 mais pas par 8. Déterminer cet entier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  </a:t>
                </a: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01984B4-F859-4032-8EF6-0040DD8D12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84" y="2711635"/>
                <a:ext cx="9380737" cy="1631216"/>
              </a:xfrm>
              <a:prstGeom prst="rect">
                <a:avLst/>
              </a:prstGeom>
              <a:blipFill>
                <a:blip r:embed="rId2"/>
                <a:stretch>
                  <a:fillRect l="-715" t="-2247" r="-650" b="-599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AEA31BF0-34FD-40D9-9DAC-4FF8203AC568}"/>
              </a:ext>
            </a:extLst>
          </p:cNvPr>
          <p:cNvSpPr/>
          <p:nvPr/>
        </p:nvSpPr>
        <p:spPr>
          <a:xfrm>
            <a:off x="668784" y="4700823"/>
            <a:ext cx="95316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0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Exercice d’application</a:t>
            </a:r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Déterminer le plus petit entier naturel possédant 28 diviseurs.</a:t>
            </a:r>
          </a:p>
        </p:txBody>
      </p:sp>
    </p:spTree>
    <p:extLst>
      <p:ext uri="{BB962C8B-B14F-4D97-AF65-F5344CB8AC3E}">
        <p14:creationId xmlns:p14="http://schemas.microsoft.com/office/powerpoint/2010/main" val="31649709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B24E8E-B198-49B5-BCE5-FD27BFC0E05A}"/>
              </a:ext>
            </a:extLst>
          </p:cNvPr>
          <p:cNvSpPr/>
          <p:nvPr/>
        </p:nvSpPr>
        <p:spPr>
          <a:xfrm>
            <a:off x="2088332" y="3013501"/>
            <a:ext cx="80153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4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LES NOMBRES PREMIERS</a:t>
            </a:r>
            <a:endParaRPr lang="fr-FR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566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B389E85-1A26-4C59-A5A2-93CE932109F8}"/>
                  </a:ext>
                </a:extLst>
              </p:cNvPr>
              <p:cNvSpPr/>
              <p:nvPr/>
            </p:nvSpPr>
            <p:spPr>
              <a:xfrm>
                <a:off x="645111" y="723586"/>
                <a:ext cx="10901778" cy="50475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spcAft>
                    <a:spcPts val="0"/>
                  </a:spcAft>
                  <a:buFont typeface="+mj-lt"/>
                  <a:buAutoNum type="romanUcPeriod"/>
                </a:pPr>
                <a:r>
                  <a:rPr lang="fr-FR" sz="2400" b="1" u="sng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Définition et propriétés</a:t>
                </a:r>
                <a:endParaRPr lang="fr-FR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  <a:p>
                <a:pPr marL="742950" lvl="1" indent="-285750"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fr-FR" sz="20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Définition</a:t>
                </a:r>
                <a:endParaRPr lang="fr-FR" sz="2000" dirty="0">
                  <a:solidFill>
                    <a:srgbClr val="00B05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Définition</a:t>
                </a:r>
                <a:endParaRPr lang="fr-FR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Un nombre premier est un entier naturel qui admet exactement deux diviseurs : 1 et lui-même.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Conséquences</a:t>
                </a:r>
                <a:endParaRPr lang="fr-FR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0"/>
                  </a:spcAft>
                  <a:buFont typeface="Times New Roman" panose="02020603050405020304" pitchFamily="18" charset="0"/>
                  <a:buChar char="•"/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 n’est pas un nombre premier (il n’a qu’un seul diviseur). </a:t>
                </a:r>
              </a:p>
              <a:p>
                <a:pPr marL="342900" lvl="0" indent="-342900">
                  <a:spcAft>
                    <a:spcPts val="0"/>
                  </a:spcAft>
                  <a:buFont typeface="Times New Roman" panose="02020603050405020304" pitchFamily="18" charset="0"/>
                  <a:buChar char="•"/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Un nombre premier </a:t>
                </a:r>
                <a14:m>
                  <m:oMath xmlns:m="http://schemas.openxmlformats.org/officeDocument/2006/math"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est un entier naturel supérieur ou égal à 2, soit : </a:t>
                </a:r>
                <a14:m>
                  <m:oMath xmlns:m="http://schemas.openxmlformats.org/officeDocument/2006/math"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≥</m:t>
                    </m:r>
                    <m:r>
                      <a:rPr lang="fr-FR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  <a:p>
                <a:pPr marL="342900" lvl="0" indent="-342900">
                  <a:spcAft>
                    <a:spcPts val="0"/>
                  </a:spcAft>
                  <a:buFont typeface="Times New Roman" panose="02020603050405020304" pitchFamily="18" charset="0"/>
                  <a:buChar char="•"/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Les nombres premiers inférieurs à 100 sont :</a:t>
                </a:r>
              </a:p>
              <a:p>
                <a:pPr marL="472440">
                  <a:spcAft>
                    <a:spcPts val="0"/>
                  </a:spcAft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2, 3, 5, 7, 11, 13, 17, 19, 23, 29, 31, 37, 41, 43, 47, 53, 59, 61, 67, 71, 73, 79, 83, 89 et 97. </a:t>
                </a:r>
              </a:p>
              <a:p>
                <a:pPr marL="342900" lvl="0" indent="-342900">
                  <a:spcAft>
                    <a:spcPts val="0"/>
                  </a:spcAft>
                  <a:buFont typeface="Times New Roman" panose="02020603050405020304" pitchFamily="18" charset="0"/>
                  <a:buChar char="•"/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Si un entier naturel </a:t>
                </a:r>
                <a14:m>
                  <m:oMath xmlns:m="http://schemas.openxmlformats.org/officeDocument/2006/math"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n’est pas premier, il admet un diviseur </a:t>
                </a:r>
                <a14:m>
                  <m:oMath xmlns:m="http://schemas.openxmlformats.org/officeDocument/2006/math"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tel que : </a:t>
                </a:r>
                <a14:m>
                  <m:oMath xmlns:m="http://schemas.openxmlformats.org/officeDocument/2006/math">
                    <m:r>
                      <a:rPr lang="fr-FR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2≤</m:t>
                    </m:r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</m:t>
                    </m:r>
                    <m:r>
                      <a:rPr lang="fr-FR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&lt;</m:t>
                    </m:r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Remarque</a:t>
                </a:r>
                <a:endParaRPr lang="fr-FR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Un entier naturel non premier est parfois appelé un nombre composé. </a:t>
                </a: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B389E85-1A26-4C59-A5A2-93CE932109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11" y="723586"/>
                <a:ext cx="10901778" cy="5047536"/>
              </a:xfrm>
              <a:prstGeom prst="rect">
                <a:avLst/>
              </a:prstGeom>
              <a:blipFill>
                <a:blip r:embed="rId2"/>
                <a:stretch>
                  <a:fillRect l="-783" t="-966" b="-181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88843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FB51FF8-C1F8-408B-8414-333B713D02DC}"/>
                  </a:ext>
                </a:extLst>
              </p:cNvPr>
              <p:cNvSpPr/>
              <p:nvPr/>
            </p:nvSpPr>
            <p:spPr>
              <a:xfrm>
                <a:off x="297697" y="284264"/>
                <a:ext cx="11381173" cy="54866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fr-FR" sz="3200" dirty="0">
                  <a:effectLst/>
                </a:endParaRPr>
              </a:p>
              <a:p>
                <a:pPr marL="800100" lvl="1" indent="-342900">
                  <a:spcAft>
                    <a:spcPts val="0"/>
                  </a:spcAft>
                  <a:buFont typeface="+mj-lt"/>
                  <a:buAutoNum type="arabicPeriod" startAt="2"/>
                </a:pPr>
                <a:r>
                  <a:rPr lang="fr-FR" sz="20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Critère d’arrêt ou test de primalité</a:t>
                </a:r>
                <a:endParaRPr lang="fr-FR" sz="2000" dirty="0">
                  <a:solidFill>
                    <a:srgbClr val="00B05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lvl="2"/>
                <a:r>
                  <a:rPr lang="fr-FR" sz="2000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Propriété - Critère d’arrêt</a:t>
                </a:r>
                <a:endParaRPr lang="fr-FR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2">
                  <a:lnSpc>
                    <a:spcPct val="150000"/>
                  </a:lnSpc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Tout entier naturel </a:t>
                </a:r>
                <a14:m>
                  <m:oMath xmlns:m="http://schemas.openxmlformats.org/officeDocument/2006/math"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≥</m:t>
                    </m:r>
                    <m:r>
                      <a:rPr lang="fr-FR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admet un diviseur premier.</a:t>
                </a:r>
              </a:p>
              <a:p>
                <a:pPr lvl="2">
                  <a:lnSpc>
                    <a:spcPct val="150000"/>
                  </a:lnSpc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Si </a:t>
                </a:r>
                <a14:m>
                  <m:oMath xmlns:m="http://schemas.openxmlformats.org/officeDocument/2006/math"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n’est pas premier, alors il admet un diviseur premier </a:t>
                </a:r>
                <a14:m>
                  <m:oMath xmlns:m="http://schemas.openxmlformats.org/officeDocument/2006/math"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tel que : </a:t>
                </a:r>
                <a14:m>
                  <m:oMath xmlns:m="http://schemas.openxmlformats.org/officeDocument/2006/math">
                    <m:r>
                      <a:rPr lang="fr-FR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2≤</m:t>
                    </m:r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</m:t>
                    </m:r>
                    <m:rad>
                      <m:radPr>
                        <m:degHide m:val="on"/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Preuve</a:t>
                </a:r>
                <a:endParaRPr lang="fr-FR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0"/>
                  </a:spcAft>
                  <a:buFont typeface="Times New Roman" panose="02020603050405020304" pitchFamily="18" charset="0"/>
                  <a:buChar char="•"/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Si </a:t>
                </a:r>
                <a14:m>
                  <m:oMath xmlns:m="http://schemas.openxmlformats.org/officeDocument/2006/math"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est premier, il admet un diviseur premier : lui-même.</a:t>
                </a:r>
              </a:p>
              <a:p>
                <a:pPr marL="342900" lvl="0" indent="-342900">
                  <a:spcAft>
                    <a:spcPts val="0"/>
                  </a:spcAft>
                  <a:buFont typeface="Times New Roman" panose="02020603050405020304" pitchFamily="18" charset="0"/>
                  <a:buChar char="•"/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Si </a:t>
                </a:r>
                <a14:m>
                  <m:oMath xmlns:m="http://schemas.openxmlformats.org/officeDocument/2006/math"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n’est pas premier, l’ensemble </a:t>
                </a:r>
                <a14:m>
                  <m:oMath xmlns:m="http://schemas.openxmlformats.org/officeDocument/2006/math"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𝐷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des diviseurs </a:t>
                </a:r>
                <a14:m>
                  <m:oMath xmlns:m="http://schemas.openxmlformats.org/officeDocument/2006/math"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de </a:t>
                </a:r>
                <a14:m>
                  <m:oMath xmlns:m="http://schemas.openxmlformats.org/officeDocument/2006/math"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tels que :  </a:t>
                </a:r>
                <a14:m>
                  <m:oMath xmlns:m="http://schemas.openxmlformats.org/officeDocument/2006/math">
                    <m:r>
                      <a:rPr lang="fr-FR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2≤</m:t>
                    </m:r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</m:t>
                    </m:r>
                    <m:r>
                      <a:rPr lang="fr-FR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&lt;</m:t>
                    </m:r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n’est pas vide.</a:t>
                </a:r>
              </a:p>
              <a:p>
                <a:pPr lvl="1"/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D’après le principe du bon ordre, il admet donc un plus petit élément </a:t>
                </a:r>
                <a14:m>
                  <m:oMath xmlns:m="http://schemas.openxmlformats.org/officeDocument/2006/math"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marL="472440">
                  <a:spcAft>
                    <a:spcPts val="0"/>
                  </a:spcAft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Si </a:t>
                </a:r>
                <a14:m>
                  <m:oMath xmlns:m="http://schemas.openxmlformats.org/officeDocument/2006/math"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n’était pas premier, il admettrait un diviseur </a:t>
                </a:r>
                <a14:m>
                  <m:oMath xmlns:m="http://schemas.openxmlformats.org/officeDocument/2006/math"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</m:t>
                    </m:r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tel que </a:t>
                </a:r>
                <a14:m>
                  <m:oMath xmlns:m="http://schemas.openxmlformats.org/officeDocument/2006/math">
                    <m:r>
                      <a:rPr lang="fr-FR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2≤</m:t>
                    </m:r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</m:t>
                    </m:r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′</m:t>
                    </m:r>
                    <m:r>
                      <a:rPr lang="fr-FR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&lt;</m:t>
                    </m:r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qui diviserait aussi </a:t>
                </a:r>
                <a14:m>
                  <m:oMath xmlns:m="http://schemas.openxmlformats.org/officeDocument/2006/math"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marL="472440">
                  <a:spcAft>
                    <a:spcPts val="0"/>
                  </a:spcAft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Ceci est impossible car </a:t>
                </a:r>
                <a14:m>
                  <m:oMath xmlns:m="http://schemas.openxmlformats.org/officeDocument/2006/math"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est le plus petit élément de </a:t>
                </a:r>
                <a14:m>
                  <m:oMath xmlns:m="http://schemas.openxmlformats.org/officeDocument/2006/math"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𝐷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Donc </a:t>
                </a:r>
                <a14:m>
                  <m:oMath xmlns:m="http://schemas.openxmlformats.org/officeDocument/2006/math"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est premier.</a:t>
                </a:r>
              </a:p>
              <a:p>
                <a:pPr marL="342900" lvl="0" indent="-342900">
                  <a:spcAft>
                    <a:spcPts val="0"/>
                  </a:spcAft>
                  <a:buFont typeface="Times New Roman" panose="02020603050405020304" pitchFamily="18" charset="0"/>
                  <a:buChar char="•"/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On a donc </a:t>
                </a:r>
                <a14:m>
                  <m:oMath xmlns:m="http://schemas.openxmlformats.org/officeDocument/2006/math"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premier et </a:t>
                </a:r>
                <a14:m>
                  <m:oMath xmlns:m="http://schemas.openxmlformats.org/officeDocument/2006/math"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  <m:r>
                      <a:rPr lang="fr-FR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fr-FR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×</m:t>
                    </m:r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avec </a:t>
                </a:r>
                <a14:m>
                  <m:oMath xmlns:m="http://schemas.openxmlformats.org/officeDocument/2006/math"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</m:t>
                    </m:r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marL="472440">
                  <a:spcAft>
                    <a:spcPts val="0"/>
                  </a:spcAft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En multipliant cette inégalité par </a:t>
                </a:r>
                <a14:m>
                  <m:oMath xmlns:m="http://schemas.openxmlformats.org/officeDocument/2006/math"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on obtient : </a:t>
                </a:r>
              </a:p>
              <a:p>
                <a:pPr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fr-FR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≤</m:t>
                      </m:r>
                      <m:r>
                        <a:rPr lang="fr-FR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𝑝𝑞</m:t>
                      </m:r>
                      <m:r>
                        <a:rPr lang="fr-FR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   ⇔    </m:t>
                      </m:r>
                      <m:sSup>
                        <m:sSup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fr-FR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≤</m:t>
                      </m:r>
                      <m:r>
                        <a:rPr lang="fr-FR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𝑛</m:t>
                      </m:r>
                      <m:r>
                        <a:rPr lang="fr-FR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,    </m:t>
                      </m:r>
                      <m:r>
                        <m:rPr>
                          <m:sty m:val="p"/>
                        </m:rPr>
                        <a:rPr lang="fr-FR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soit</m:t>
                      </m:r>
                      <m:r>
                        <a:rPr lang="fr-FR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   </m:t>
                      </m:r>
                      <m:r>
                        <a:rPr lang="fr-FR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𝑝</m:t>
                      </m:r>
                      <m:r>
                        <a:rPr lang="fr-FR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≤</m:t>
                      </m:r>
                      <m:rad>
                        <m:radPr>
                          <m:degHide m:val="on"/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𝑛</m:t>
                          </m:r>
                        </m:e>
                      </m:rad>
                    </m:oMath>
                  </m:oMathPara>
                </a14:m>
                <a:endParaRPr lang="fr-FR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FB51FF8-C1F8-408B-8414-333B713D02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697" y="284264"/>
                <a:ext cx="11381173" cy="5486695"/>
              </a:xfrm>
              <a:prstGeom prst="rect">
                <a:avLst/>
              </a:prstGeom>
              <a:blipFill>
                <a:blip r:embed="rId2"/>
                <a:stretch>
                  <a:fillRect l="-589" b="-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13974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FD02BD5-3D7F-43C0-82C0-2B788A9491A7}"/>
                  </a:ext>
                </a:extLst>
              </p:cNvPr>
              <p:cNvSpPr/>
              <p:nvPr/>
            </p:nvSpPr>
            <p:spPr>
              <a:xfrm>
                <a:off x="789816" y="631913"/>
                <a:ext cx="11709647" cy="22502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20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Méthode 1 - Montrer qu’un nombre est premier</a:t>
                </a:r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Pour montrer qu’un naturel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est premier, on utilise la contraposée du critère d’arrêt :</a:t>
                </a:r>
              </a:p>
              <a:p>
                <a:pPr lvl="1"/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Si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n’admet pas de diviseur premier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tel que  </a:t>
                </a:r>
                <a14:m>
                  <m:oMath xmlns:m="http://schemas.openxmlformats.org/officeDocument/2006/math"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2≤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</m:t>
                    </m:r>
                    <m:rad>
                      <m:radPr>
                        <m:degHide m:val="on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alors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est premier.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b="1" dirty="0">
                    <a:solidFill>
                      <a:srgbClr val="FFC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Exercice d’application</a:t>
                </a:r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Montrer que 109 est un nombre premier.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FD02BD5-3D7F-43C0-82C0-2B788A9491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816" y="631913"/>
                <a:ext cx="11709647" cy="2250231"/>
              </a:xfrm>
              <a:prstGeom prst="rect">
                <a:avLst/>
              </a:prstGeom>
              <a:blipFill>
                <a:blip r:embed="rId2"/>
                <a:stretch>
                  <a:fillRect l="-573" t="-16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5D8E36B-8910-467C-AC2E-4E58DB3CA78F}"/>
                  </a:ext>
                </a:extLst>
              </p:cNvPr>
              <p:cNvSpPr/>
              <p:nvPr/>
            </p:nvSpPr>
            <p:spPr>
              <a:xfrm>
                <a:off x="789816" y="3429000"/>
                <a:ext cx="11208660" cy="25835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2000" b="1" dirty="0">
                    <a:solidFill>
                      <a:srgbClr val="FFC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Correction</a:t>
                </a:r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On a </a:t>
                </a:r>
                <a14:m>
                  <m:oMath xmlns:m="http://schemas.openxmlformats.org/officeDocument/2006/math"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10&lt;</m:t>
                    </m:r>
                    <m:rad>
                      <m:radPr>
                        <m:degHide m:val="on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109</m:t>
                        </m:r>
                      </m:e>
                    </m:rad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&lt;11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Donc si 109 n’est pas premier, il admet un diviseur premier inférieur à 11.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On teste tous les nombres premiers strictement inférieurs à 11, soit : 2, 3, 5 et 7. </a:t>
                </a:r>
              </a:p>
              <a:p>
                <a:pPr marL="342900" lvl="0" indent="-342900">
                  <a:spcAft>
                    <a:spcPts val="0"/>
                  </a:spcAft>
                  <a:buFont typeface="Times New Roman" panose="02020603050405020304" pitchFamily="18" charset="0"/>
                  <a:buChar char="•"/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Des règles de divisibilité, on déduit que 109 n’est divisible ni par 2, ni par 3, ni par 5.</a:t>
                </a:r>
              </a:p>
              <a:p>
                <a:pPr marL="342900" lvl="0" indent="-342900">
                  <a:spcAft>
                    <a:spcPts val="0"/>
                  </a:spcAft>
                  <a:buFont typeface="Times New Roman" panose="02020603050405020304" pitchFamily="18" charset="0"/>
                  <a:buChar char="•"/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En effectuant la division euclidienne de 109 par 7, on obtient : </a:t>
                </a:r>
                <a14:m>
                  <m:oMath xmlns:m="http://schemas.openxmlformats.org/officeDocument/2006/math"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109=7×15+4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marL="472440"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109 n’est donc pas divisible par 7.</a:t>
                </a:r>
              </a:p>
              <a:p>
                <a:pPr marL="342900" lvl="0" indent="-342900">
                  <a:spcAft>
                    <a:spcPts val="0"/>
                  </a:spcAft>
                  <a:buFont typeface="Times New Roman" panose="02020603050405020304" pitchFamily="18" charset="0"/>
                  <a:buChar char="•"/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Conclusion : 109 n’est pas divisible par 2, 3, 5, et 7 donc 109 est premier.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5D8E36B-8910-467C-AC2E-4E58DB3CA7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816" y="3429000"/>
                <a:ext cx="11208660" cy="2583528"/>
              </a:xfrm>
              <a:prstGeom prst="rect">
                <a:avLst/>
              </a:prstGeom>
              <a:blipFill>
                <a:blip r:embed="rId3"/>
                <a:stretch>
                  <a:fillRect l="-598" t="-14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4658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BD10A74-E3F5-491D-B40F-96D8BFA93615}"/>
                  </a:ext>
                </a:extLst>
              </p:cNvPr>
              <p:cNvSpPr/>
              <p:nvPr/>
            </p:nvSpPr>
            <p:spPr>
              <a:xfrm>
                <a:off x="2362940" y="1902024"/>
                <a:ext cx="7466120" cy="47051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914400">
                  <a:spcAft>
                    <a:spcPts val="0"/>
                  </a:spcAft>
                </a:pPr>
                <a:r>
                  <a:rPr lang="fr-FR" sz="2000" dirty="0"/>
                  <a:t>	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</a:rPr>
                      <m:t>𝑆𝑎𝑖𝑠𝑖𝑟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fr-FR" sz="2000" dirty="0"/>
              </a:p>
              <a:p>
                <a:pPr marL="914400">
                  <a:spcAft>
                    <a:spcPts val="0"/>
                  </a:spcAft>
                </a:pPr>
                <a:r>
                  <a:rPr lang="fr-FR" sz="2000" dirty="0"/>
                  <a:t>	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←2</m:t>
                    </m:r>
                  </m:oMath>
                </a14:m>
                <a:endParaRPr lang="fr-FR" sz="2000" dirty="0"/>
              </a:p>
              <a:p>
                <a:pPr marL="914400">
                  <a:spcAft>
                    <a:spcPts val="0"/>
                  </a:spcAft>
                </a:pPr>
                <a:r>
                  <a:rPr lang="fr-FR" sz="2000" dirty="0"/>
                  <a:t>	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</a:rPr>
                      <m:t>𝐽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←0</m:t>
                    </m:r>
                  </m:oMath>
                </a14:m>
                <a:endParaRPr lang="fr-FR" sz="2000" dirty="0"/>
              </a:p>
              <a:p>
                <a:pPr marL="914400">
                  <a:spcAft>
                    <a:spcPts val="0"/>
                  </a:spcAft>
                </a:pPr>
                <a:r>
                  <a:rPr lang="fr-FR" sz="2000" dirty="0"/>
                  <a:t>	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</a:rPr>
                      <m:t>𝑆𝑖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fr-FR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sz="20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num>
                          <m:den>
                            <m:r>
                              <a:rPr lang="fr-FR" sz="20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den>
                        </m:f>
                      </m:e>
                    </m:d>
                    <m:r>
                      <a:rPr lang="fr-FR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𝐼</m:t>
                        </m:r>
                      </m:den>
                    </m:f>
                  </m:oMath>
                </a14:m>
                <a:r>
                  <a:rPr lang="fr-FR" sz="2000" dirty="0"/>
                  <a:t>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</a:rPr>
                      <m:t>𝐴𝑙𝑜𝑟</m:t>
                    </m:r>
                    <m:r>
                      <a:rPr lang="fr-FR" sz="20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fr-FR" sz="2000" b="0" i="1" dirty="0">
                  <a:latin typeface="Cambria Math" panose="02040503050406030204" pitchFamily="18" charset="0"/>
                </a:endParaRPr>
              </a:p>
              <a:p>
                <a:pPr marL="2286000" lvl="3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>
                          <a:latin typeface="Cambria Math" panose="02040503050406030204" pitchFamily="18" charset="0"/>
                        </a:rPr>
                        <m:t>𝑎𝑓𝑓𝑖𝑐h𝑒𝑟</m:t>
                      </m:r>
                      <m:r>
                        <a:rPr lang="fr-FR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2000" i="1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fr-FR" sz="2000" i="1">
                          <a:latin typeface="Cambria Math" panose="02040503050406030204" pitchFamily="18" charset="0"/>
                        </a:rPr>
                        <m:t> "</m:t>
                      </m:r>
                      <m:r>
                        <a:rPr lang="fr-FR" sz="2000" i="1">
                          <a:latin typeface="Cambria Math" panose="02040503050406030204" pitchFamily="18" charset="0"/>
                        </a:rPr>
                        <m:t>𝑒𝑠𝑡</m:t>
                      </m:r>
                      <m:r>
                        <a:rPr lang="fr-FR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2000" i="1">
                          <a:latin typeface="Cambria Math" panose="02040503050406030204" pitchFamily="18" charset="0"/>
                        </a:rPr>
                        <m:t>𝑑𝑖𝑣𝑖𝑠𝑖𝑏𝑙𝑒</m:t>
                      </m:r>
                      <m:r>
                        <a:rPr lang="fr-FR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2000" i="1">
                          <a:latin typeface="Cambria Math" panose="02040503050406030204" pitchFamily="18" charset="0"/>
                        </a:rPr>
                        <m:t>𝑝𝑎𝑟</m:t>
                      </m:r>
                      <m:r>
                        <a:rPr lang="fr-FR" sz="2000" i="1">
                          <a:latin typeface="Cambria Math" panose="02040503050406030204" pitchFamily="18" charset="0"/>
                        </a:rPr>
                        <m:t>" </m:t>
                      </m:r>
                      <m:r>
                        <a:rPr lang="fr-FR" sz="2000" i="1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fr-FR" sz="2000" dirty="0"/>
              </a:p>
              <a:p>
                <a:pPr marL="2286000" lvl="2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fr-FR" sz="2000" i="1"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fr-FR" sz="2000" i="1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fr-FR" sz="20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fr-FR" sz="2000" dirty="0"/>
              </a:p>
              <a:p>
                <a:pPr marL="914400">
                  <a:spcAft>
                    <a:spcPts val="0"/>
                  </a:spcAft>
                </a:pPr>
                <a:r>
                  <a:rPr lang="fr-FR" sz="2000" dirty="0"/>
                  <a:t>	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fr-FR" sz="2000" dirty="0"/>
              </a:p>
              <a:p>
                <a:pPr marL="914400">
                  <a:spcAft>
                    <a:spcPts val="0"/>
                  </a:spcAft>
                </a:pPr>
                <a:r>
                  <a:rPr lang="fr-FR" sz="2000" dirty="0"/>
                  <a:t>	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</a:rPr>
                      <m:t>𝑇𝑎𝑛𝑡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𝑞𝑢𝑒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≤</m:t>
                    </m:r>
                    <m:rad>
                      <m:radPr>
                        <m:degHide m:val="on"/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rad>
                  </m:oMath>
                </a14:m>
                <a:endParaRPr lang="fr-FR" sz="2000" dirty="0"/>
              </a:p>
              <a:p>
                <a:pPr marL="1828800" lvl="1"/>
                <a:r>
                  <a:rPr lang="fr-FR" sz="2000" dirty="0"/>
                  <a:t>	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</a:rPr>
                      <m:t>𝑆𝑖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fr-FR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sz="20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num>
                          <m:den>
                            <m:r>
                              <a:rPr lang="fr-FR" sz="20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den>
                        </m:f>
                      </m:e>
                    </m:d>
                    <m:r>
                      <a:rPr lang="fr-FR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𝐼</m:t>
                        </m:r>
                      </m:den>
                    </m:f>
                  </m:oMath>
                </a14:m>
                <a:r>
                  <a:rPr lang="fr-FR" sz="2000" dirty="0"/>
                  <a:t>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</a:rPr>
                      <m:t>𝐴𝑙𝑜𝑟𝑠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fr-FR" sz="2000" dirty="0"/>
              </a:p>
              <a:p>
                <a:pPr marL="3200400" lvl="3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fr-FR" sz="2000" i="1">
                          <a:latin typeface="Cambria Math" panose="02040503050406030204" pitchFamily="18" charset="0"/>
                        </a:rPr>
                        <m:t> "</m:t>
                      </m:r>
                      <m:r>
                        <a:rPr lang="fr-FR" sz="2000" i="1">
                          <a:latin typeface="Cambria Math" panose="02040503050406030204" pitchFamily="18" charset="0"/>
                        </a:rPr>
                        <m:t>𝑑𝑖𝑣𝑖𝑠𝑖𝑏𝑙𝑒</m:t>
                      </m:r>
                      <m:r>
                        <a:rPr lang="fr-FR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2000" i="1">
                          <a:latin typeface="Cambria Math" panose="02040503050406030204" pitchFamily="18" charset="0"/>
                        </a:rPr>
                        <m:t>𝑝𝑎𝑟</m:t>
                      </m:r>
                      <m:r>
                        <a:rPr lang="fr-FR" sz="2000" i="1">
                          <a:latin typeface="Cambria Math" panose="02040503050406030204" pitchFamily="18" charset="0"/>
                        </a:rPr>
                        <m:t>"  </m:t>
                      </m:r>
                      <m:r>
                        <a:rPr lang="fr-FR" sz="2000" i="1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fr-FR" sz="2000" dirty="0"/>
              </a:p>
              <a:p>
                <a:pPr marL="3200400" lvl="3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fr-FR" sz="2000" i="1"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fr-FR" sz="2000" i="1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fr-FR" sz="20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fr-FR" sz="2000" dirty="0"/>
              </a:p>
              <a:p>
                <a:pPr marL="1828800" lvl="1"/>
                <a:r>
                  <a:rPr lang="fr-FR" sz="2000" dirty="0"/>
                  <a:t>	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fr-FR" sz="2000" dirty="0"/>
              </a:p>
              <a:p>
                <a:pPr marL="914400">
                  <a:spcAft>
                    <a:spcPts val="0"/>
                  </a:spcAft>
                </a:pPr>
                <a:r>
                  <a:rPr lang="fr-FR" sz="2000" dirty="0"/>
                  <a:t>	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</a:rPr>
                      <m:t>𝑆𝑖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𝐽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=0 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𝑎𝑙𝑜𝑟𝑠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fr-FR" sz="2000" dirty="0"/>
              </a:p>
              <a:p>
                <a:pPr marL="1828800" lvl="1"/>
                <a:r>
                  <a:rPr lang="fr-FR" sz="2000" dirty="0"/>
                  <a:t>	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</a:rPr>
                      <m:t>𝐴𝑓𝑓𝑖𝑐h𝑒𝑟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 "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𝑒𝑠𝑡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𝑝𝑟𝑒𝑚𝑖𝑒𝑟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"</m:t>
                    </m:r>
                  </m:oMath>
                </a14:m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BD10A74-E3F5-491D-B40F-96D8BFA936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940" y="1902024"/>
                <a:ext cx="7466120" cy="4705199"/>
              </a:xfrm>
              <a:prstGeom prst="rect">
                <a:avLst/>
              </a:prstGeom>
              <a:blipFill>
                <a:blip r:embed="rId2"/>
                <a:stretch>
                  <a:fillRect b="-10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0B92476-D2A7-44DE-B699-77BA6B0F90C2}"/>
                  </a:ext>
                </a:extLst>
              </p:cNvPr>
              <p:cNvSpPr/>
              <p:nvPr/>
            </p:nvSpPr>
            <p:spPr>
              <a:xfrm>
                <a:off x="887768" y="186205"/>
                <a:ext cx="10040645" cy="13524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Le programme ci-dessous détermine si un nombre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est premier.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N’ayant pas à notre disposition la liste des nombres premiers :</a:t>
                </a:r>
              </a:p>
              <a:p>
                <a:pPr marL="342900" lvl="0" indent="-342900">
                  <a:spcAft>
                    <a:spcPts val="0"/>
                  </a:spcAft>
                  <a:buFont typeface="Times New Roman" panose="02020603050405020304" pitchFamily="18" charset="0"/>
                  <a:buChar char="•"/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on teste si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est divisible par 2 ;</a:t>
                </a:r>
              </a:p>
              <a:p>
                <a:pPr marL="342900" lvl="0" indent="-342900">
                  <a:spcAft>
                    <a:spcPts val="0"/>
                  </a:spcAft>
                  <a:buFont typeface="Times New Roman" panose="02020603050405020304" pitchFamily="18" charset="0"/>
                  <a:buChar char="•"/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puis on teste les diviseurs impairs par ordre croissant tant que ceux-ci sont inférieurs à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𝑁</m:t>
                        </m:r>
                      </m:e>
                    </m:ra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0B92476-D2A7-44DE-B699-77BA6B0F90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768" y="186205"/>
                <a:ext cx="10040645" cy="1352486"/>
              </a:xfrm>
              <a:prstGeom prst="rect">
                <a:avLst/>
              </a:prstGeom>
              <a:blipFill>
                <a:blip r:embed="rId3"/>
                <a:stretch>
                  <a:fillRect l="-668" t="-2715" b="-769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94479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53B3904-F7F9-4CC1-95D0-14CB9D03BD33}"/>
                  </a:ext>
                </a:extLst>
              </p:cNvPr>
              <p:cNvSpPr/>
              <p:nvPr/>
            </p:nvSpPr>
            <p:spPr>
              <a:xfrm>
                <a:off x="344749" y="186673"/>
                <a:ext cx="11502501" cy="62786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fr-FR" sz="3200" dirty="0">
                  <a:effectLst/>
                </a:endParaRPr>
              </a:p>
              <a:p>
                <a:pPr marL="742950" lvl="1" indent="-285750">
                  <a:spcAft>
                    <a:spcPts val="0"/>
                  </a:spcAft>
                  <a:buFont typeface="+mj-lt"/>
                  <a:buAutoNum type="arabicPeriod" startAt="3"/>
                </a:pPr>
                <a:r>
                  <a:rPr lang="fr-FR" sz="20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Infinité des nombres premiers</a:t>
                </a:r>
                <a:endParaRPr lang="fr-FR" sz="2000" dirty="0">
                  <a:solidFill>
                    <a:srgbClr val="00B05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lvl="1"/>
                <a:r>
                  <a:rPr lang="fr-FR" sz="2000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Propriété</a:t>
                </a:r>
                <a:endParaRPr lang="fr-FR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2">
                  <a:lnSpc>
                    <a:spcPct val="150000"/>
                  </a:lnSpc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Il existe une infinité de nombres premiers.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Preuve</a:t>
                </a:r>
                <a:endParaRPr lang="fr-FR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Cette preuve, par l’absurde ou par contradiction est celle proposée au III siècle av. J.-C., par Euclide, dans son ouvrage « Les Éléments ».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Il en existe bien évidemment d’autres.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Supposons qu’il existe un nombre fini </a:t>
                </a:r>
                <a14:m>
                  <m:oMath xmlns:m="http://schemas.openxmlformats.org/officeDocument/2006/math"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de nombres premiers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fr-FR" sz="2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fr-FR" sz="2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,… 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,…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Soit </a:t>
                </a:r>
                <a14:m>
                  <m:oMath xmlns:m="http://schemas.openxmlformats.org/officeDocument/2006/math"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un nombre entier non premier, supérieur à 2, tel que :</a:t>
                </a:r>
              </a:p>
              <a:p>
                <a:pPr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𝑁</m:t>
                      </m:r>
                      <m:r>
                        <a:rPr lang="fr-FR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fr-FR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×</m:t>
                      </m:r>
                      <m:sSub>
                        <m:sSub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fr-FR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×…×</m:t>
                      </m:r>
                      <m:sSub>
                        <m:sSub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r>
                        <a:rPr lang="fr-FR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×…×</m:t>
                      </m:r>
                      <m:sSub>
                        <m:sSub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fr-FR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+1</m:t>
                      </m:r>
                    </m:oMath>
                  </m:oMathPara>
                </a14:m>
                <a:endParaRPr lang="fr-FR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D’après le critère d’arrêt, </a:t>
                </a:r>
                <a14:m>
                  <m:oMath xmlns:m="http://schemas.openxmlformats.org/officeDocument/2006/math"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admet un diviseur premier.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𝑖</m:t>
                    </m:r>
                    <m:r>
                      <a:rPr lang="fr-FR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1,2,…,</m:t>
                        </m:r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ce diviseur premier.</a:t>
                </a:r>
              </a:p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divise donc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fr-FR" sz="2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×</m:t>
                    </m:r>
                    <m:sSub>
                      <m:sSub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fr-FR" sz="2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fr-FR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×…×</m:t>
                    </m:r>
                    <m:sSub>
                      <m:sSub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fr-FR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×…×</m:t>
                    </m:r>
                    <m:sSub>
                      <m:sSub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Il divise donc la différence </a:t>
                </a:r>
                <a14:m>
                  <m:oMath xmlns:m="http://schemas.openxmlformats.org/officeDocument/2006/math"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𝑁</m:t>
                    </m:r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r>
                      <a:rPr lang="fr-FR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fr-FR" sz="2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×</m:t>
                    </m:r>
                    <m:sSub>
                      <m:sSub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fr-FR" sz="2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fr-FR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×…×</m:t>
                    </m:r>
                    <m:sSub>
                      <m:sSub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fr-FR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×…×</m:t>
                    </m:r>
                    <m:sSub>
                      <m:sSub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fr-FR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)=1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Ceci est impossible car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fr-FR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≥2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donc l’hypothèse qu’il existe un nombre fini de nombres premiers est contradictoire. </a:t>
                </a: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53B3904-F7F9-4CC1-95D0-14CB9D03BD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49" y="186673"/>
                <a:ext cx="11502501" cy="6278642"/>
              </a:xfrm>
              <a:prstGeom prst="rect">
                <a:avLst/>
              </a:prstGeom>
              <a:blipFill>
                <a:blip r:embed="rId2"/>
                <a:stretch>
                  <a:fillRect l="-583" b="-77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9739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84FA470-C480-4423-9CC6-251E675CAC67}"/>
                  </a:ext>
                </a:extLst>
              </p:cNvPr>
              <p:cNvSpPr/>
              <p:nvPr/>
            </p:nvSpPr>
            <p:spPr>
              <a:xfrm>
                <a:off x="381740" y="-143966"/>
                <a:ext cx="11745158" cy="64212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fr-FR" sz="2800" dirty="0">
                  <a:effectLst/>
                </a:endParaRPr>
              </a:p>
              <a:p>
                <a:pPr marL="800100" lvl="1" indent="-342900">
                  <a:spcAft>
                    <a:spcPts val="0"/>
                  </a:spcAft>
                  <a:buFont typeface="+mj-lt"/>
                  <a:buAutoNum type="arabicPeriod" startAt="4"/>
                </a:pPr>
                <a:r>
                  <a:rPr lang="fr-FR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Crible d’Ératosthène</a:t>
                </a:r>
                <a:endParaRPr lang="fr-FR" dirty="0">
                  <a:solidFill>
                    <a:srgbClr val="00B05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fr-FR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Algorithme - Crible d’Ératosthène</a:t>
                </a:r>
                <a:endParaRPr lang="fr-FR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1"/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Pour dresser la liste des nombres premiers inférieurs ou égaux à </a:t>
                </a:r>
                <a14:m>
                  <m:oMath xmlns:m="http://schemas.openxmlformats.org/officeDocument/2006/math"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:  </a:t>
                </a:r>
              </a:p>
              <a:p>
                <a:pPr marL="800100" lvl="1" indent="-342900">
                  <a:buFont typeface="Times New Roman" panose="02020603050405020304" pitchFamily="18" charset="0"/>
                  <a:buChar char="•"/>
                </a:pPr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Écrire la liste des entiers de 2 à </a:t>
                </a:r>
                <a14:m>
                  <m:oMath xmlns:m="http://schemas.openxmlformats.org/officeDocument/2006/math"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marL="929640" lvl="1"/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D’après le critère d’arrêt, tous les nombres composés (non premiers) plus petits que </a:t>
                </a:r>
                <a14:m>
                  <m:oMath xmlns:m="http://schemas.openxmlformats.org/officeDocument/2006/math"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ont un facteur premier inférieur ou égal à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𝑁</m:t>
                        </m:r>
                      </m:e>
                    </m:rad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lvl="1"/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800100" lvl="1" indent="-342900">
                  <a:buFont typeface="Times New Roman" panose="02020603050405020304" pitchFamily="18" charset="0"/>
                  <a:buChar char="•"/>
                </a:pPr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Éliminer de la liste tous les multiples de 2 sauf 2.</a:t>
                </a:r>
              </a:p>
              <a:p>
                <a:pPr marL="929640" lvl="1"/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Le nombre suivant non éliminé est alors premier. Ici on trouve 3.</a:t>
                </a:r>
              </a:p>
              <a:p>
                <a:pPr lvl="1"/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800100" lvl="1" indent="-342900">
                  <a:buFont typeface="Times New Roman" panose="02020603050405020304" pitchFamily="18" charset="0"/>
                  <a:buChar char="•"/>
                </a:pPr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Éliminer de la liste tous les multiples de 3 sauf 3.</a:t>
                </a:r>
              </a:p>
              <a:p>
                <a:pPr marL="929640" lvl="1"/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Le nombre suivant non éliminé est alors premier. Ici on trouve 5.</a:t>
                </a:r>
              </a:p>
              <a:p>
                <a:pPr lvl="1"/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800100" lvl="1" indent="-342900">
                  <a:buFont typeface="Times New Roman" panose="02020603050405020304" pitchFamily="18" charset="0"/>
                  <a:buChar char="•"/>
                </a:pPr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Réitérer l’étape ci-dessus tant qu’il existe des multiples de nombres premiers inférieurs ou égaux à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𝑁</m:t>
                        </m:r>
                      </m:e>
                    </m:rad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lvl="1"/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fr-FR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Remarques</a:t>
                </a:r>
                <a:endParaRPr lang="fr-FR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Pour éliminer les multiples de </a:t>
                </a:r>
                <a14:m>
                  <m:oMath xmlns:m="http://schemas.openxmlformats.org/officeDocument/2006/math"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supérieurs à </a:t>
                </a:r>
                <a14:m>
                  <m:oMath xmlns:m="http://schemas.openxmlformats.org/officeDocument/2006/math"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commencer à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fr-FR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car les multiples inférieurs à </a:t>
                </a:r>
                <a14:m>
                  <m:oMath xmlns:m="http://schemas.openxmlformats.org/officeDocument/2006/math"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ont déjà été éliminés. En effet, les multiples de </a:t>
                </a:r>
                <a14:m>
                  <m:oMath xmlns:m="http://schemas.openxmlformats.org/officeDocument/2006/math"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inférieurs à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fr-FR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sont aussi des multiples de nombres inférieurs à </a:t>
                </a:r>
                <a14:m>
                  <m:oMath xmlns:m="http://schemas.openxmlformats.org/officeDocument/2006/math"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Par exemple lorsqu’on élimine les multiples de 7, on commence à partir de 49.</a:t>
                </a:r>
              </a:p>
              <a:p>
                <a:pPr marL="342900" lvl="0" indent="-342900"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Si </a:t>
                </a:r>
                <a14:m>
                  <m:oMath xmlns:m="http://schemas.openxmlformats.org/officeDocument/2006/math"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𝑁</m:t>
                    </m:r>
                    <m:r>
                      <a:rPr lang="fr-FR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=150</m:t>
                    </m:r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comme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fr-FR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150</m:t>
                        </m:r>
                      </m:e>
                    </m:rad>
                    <m:r>
                      <a:rPr lang="fr-FR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≈12,25</m:t>
                    </m:r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alors tout nombre composé sera éliminé en tant que multiple de 2, 3, 5, 7 et 11. </a:t>
                </a: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84FA470-C480-4423-9CC6-251E675CAC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40" y="-143966"/>
                <a:ext cx="11745158" cy="6421245"/>
              </a:xfrm>
              <a:prstGeom prst="rect">
                <a:avLst/>
              </a:prstGeom>
              <a:blipFill>
                <a:blip r:embed="rId2"/>
                <a:stretch>
                  <a:fillRect l="-467" r="-104" b="-4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8664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1187F2A-A2C9-4171-BAA7-3C436C8D90A0}"/>
                  </a:ext>
                </a:extLst>
              </p:cNvPr>
              <p:cNvSpPr/>
              <p:nvPr/>
            </p:nvSpPr>
            <p:spPr>
              <a:xfrm>
                <a:off x="1061966" y="316243"/>
                <a:ext cx="956717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20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Exemple</a:t>
                </a:r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Pour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𝑁</m:t>
                    </m:r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=100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on obtient le tableau suivant. Les nombres premiers sont colorés en jaune :</a:t>
                </a: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1187F2A-A2C9-4171-BAA7-3C436C8D90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966" y="316243"/>
                <a:ext cx="9567170" cy="707886"/>
              </a:xfrm>
              <a:prstGeom prst="rect">
                <a:avLst/>
              </a:prstGeom>
              <a:blipFill>
                <a:blip r:embed="rId2"/>
                <a:stretch>
                  <a:fillRect l="-637" t="-5172" b="-1465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 6">
            <a:extLst>
              <a:ext uri="{FF2B5EF4-FFF2-40B4-BE49-F238E27FC236}">
                <a16:creationId xmlns:a16="http://schemas.microsoft.com/office/drawing/2014/main" id="{F139D074-C674-47B3-A2BB-A7CDA4DD7BB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422982" y="1276457"/>
            <a:ext cx="4414717" cy="291732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A4A8071-4144-4B2C-87A4-F6D33536D05A}"/>
                  </a:ext>
                </a:extLst>
              </p:cNvPr>
              <p:cNvSpPr/>
              <p:nvPr/>
            </p:nvSpPr>
            <p:spPr>
              <a:xfrm>
                <a:off x="751248" y="4446111"/>
                <a:ext cx="10188606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20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Remarque :</a:t>
                </a:r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On appelle fonction de compte des nombres premiers, la fonction notée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𝜋</m:t>
                    </m:r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qui compte les nombres premiers inférieurs ou égaux à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On a par exemple :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𝜋</m:t>
                    </m:r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(100)=25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𝜋</m:t>
                    </m:r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(200)=46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𝜋</m:t>
                    </m:r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(500)=95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𝜋</m:t>
                    </m:r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(1000)=168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A4A8071-4144-4B2C-87A4-F6D33536D0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248" y="4446111"/>
                <a:ext cx="10188606" cy="1323439"/>
              </a:xfrm>
              <a:prstGeom prst="rect">
                <a:avLst/>
              </a:prstGeom>
              <a:blipFill>
                <a:blip r:embed="rId4"/>
                <a:stretch>
                  <a:fillRect l="-598" t="-2304" b="-737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469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325</Words>
  <Application>Microsoft Office PowerPoint</Application>
  <PresentationFormat>Grand écran</PresentationFormat>
  <Paragraphs>173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DEFOSSE</dc:creator>
  <cp:lastModifiedBy>Christophe DEFOSSE</cp:lastModifiedBy>
  <cp:revision>14</cp:revision>
  <dcterms:created xsi:type="dcterms:W3CDTF">2019-04-14T08:20:11Z</dcterms:created>
  <dcterms:modified xsi:type="dcterms:W3CDTF">2019-04-14T10:40:32Z</dcterms:modified>
</cp:coreProperties>
</file>