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4" r:id="rId5"/>
    <p:sldId id="257" r:id="rId6"/>
    <p:sldId id="275" r:id="rId7"/>
    <p:sldId id="276" r:id="rId8"/>
    <p:sldId id="277" r:id="rId9"/>
    <p:sldId id="258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D428D-FDC8-4489-A4F2-AFC316318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9CF754-1EF9-46ED-8245-F2CDA80F2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FCEEE-BD87-4090-8F92-B3D3A662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70A42-B2F2-46E6-B6FA-9FE70D60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FB106B-0BA6-4681-91BA-347F4961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12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79B8C-E987-4C47-8774-0B01A9D3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27352B-A5BA-4C29-AF13-B88706ED6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37617-96D4-42D0-B88C-5C35CEA7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DE029-3BEC-4AED-B4DF-0B756B7B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99BA9D-8B73-4725-8E25-0E190CCA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505C52-A6CD-46D5-8B8B-BA8A31DAD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92FD82-EE72-4DF3-8ABD-DB8D9C70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BC0B4-49BD-4E50-A547-E0B68E46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143E1-3956-4C5D-B0FC-FA52821C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DE117-E6FD-4729-8733-7C0E3AB8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3052F-18A5-4761-BAA9-9A92F402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5A88E-2BDE-4DFB-844F-89DE18DD9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B228C-6690-41E3-A712-FA6A1EE3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C9A263-FB1C-449B-B30F-94A83522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D23DF7-5861-4561-8E3F-D0EE1E4F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94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835D1-B88D-4FAD-B729-8BF351DF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CB28C0-FCCC-44A5-AE68-E6403CAA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5030DB-10C5-4662-809D-27DA14A3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44167-317E-4894-B6DB-D519F00B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6F92D4-CF3F-4474-BC09-F5F180B2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0FED3-67DE-4DC2-9E18-21265FE0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74089-FA56-477C-8FD6-76502447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A05C2D-1D23-48A3-BA6C-34754D35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287C2B-BEA4-46B0-AE30-643FC0B2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43B3E8-E751-413D-89DD-63C5E637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E0A158-2E17-4065-80D5-4374B2DC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83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6599C-4756-4FF0-B090-84A17BD5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6A0D17-A027-4348-965A-F5D9EC1C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CE090C-4309-47F9-B14C-F5488EFE3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2B8330-3E99-4309-9155-000AB7BA0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4035C4-3524-4217-A118-2DA06D98F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44590E-6276-4428-A34E-D78AB75D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E4B37C-4799-4AF9-81D0-D926B687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113D22-CCE2-4C87-B376-1A485D8F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99C10-A922-4175-B171-2C1821AB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6306CF-31A3-4193-8C5D-FCF0A7C0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5BEDCD-E1E1-4A7C-A2C6-92E20ABB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9565EF-BFFD-40F4-A596-22D517C8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D7AEA3-CEE2-4289-B6C0-AE9640CB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3D60F8-E816-4AB9-8BB9-120FE835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86D8D-4613-40F3-8206-CEFE075B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59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73409-D4E5-4252-8DDA-A65F9EA1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C1DA29-D8CB-415D-BC55-BD6D53EF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A3F34A-BA26-40CF-AA93-AC80C8878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FB0609-9F53-465E-B164-243943C8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FFC58E-4D8E-47A6-B488-9BF6BBF7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D6327C-B75B-4466-9C21-4E8FB95C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3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76EA9-7880-4849-B1A5-87944783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A2884B-5D41-45BE-B486-CE3EC68AC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6F1EBB-7FEC-4C16-AE3D-863431DB5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AD5BF1-12DF-4F65-9E83-944742EB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5A8561-5CE1-48D6-BC92-77C6E71D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BE802C-77AB-4138-8384-7F436F77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163140-76D5-415F-BFDA-F9DC9DF3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175FA-C359-494C-B4F7-5DE2D8C18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5B38B-A95E-4A64-B555-B453ADE09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6605-41D4-4CFD-8502-D08A1B844851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0E9A95-CEF3-4B37-9845-085573556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99A4C-C31F-4C1F-8CB3-E534E8D86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gif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1FA2F4-A8B0-4C38-9D00-217092C33AB4}"/>
              </a:ext>
            </a:extLst>
          </p:cNvPr>
          <p:cNvSpPr/>
          <p:nvPr/>
        </p:nvSpPr>
        <p:spPr>
          <a:xfrm>
            <a:off x="376237" y="2057022"/>
            <a:ext cx="11439525" cy="2743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Identités remarquables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6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alculs algébriques et équations</a:t>
            </a:r>
            <a:endParaRPr lang="fr-FR" sz="4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5883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s2_2019/82554-1">
            <a:extLst>
              <a:ext uri="{FF2B5EF4-FFF2-40B4-BE49-F238E27FC236}">
                <a16:creationId xmlns:a16="http://schemas.microsoft.com/office/drawing/2014/main" id="{8AFD8715-71BF-451B-914D-DCAAD4C79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0353"/>
            <a:ext cx="8143875" cy="166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s2_2019/82555-1">
            <a:extLst>
              <a:ext uri="{FF2B5EF4-FFF2-40B4-BE49-F238E27FC236}">
                <a16:creationId xmlns:a16="http://schemas.microsoft.com/office/drawing/2014/main" id="{54243C62-7D79-4794-B73C-3FC3A9204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4099634"/>
            <a:ext cx="8143875" cy="166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9B46694-7212-4F8E-99BE-84E20D8C10E6}"/>
              </a:ext>
            </a:extLst>
          </p:cNvPr>
          <p:cNvSpPr txBox="1"/>
          <p:nvPr/>
        </p:nvSpPr>
        <p:spPr>
          <a:xfrm>
            <a:off x="2247531" y="279457"/>
            <a:ext cx="7696938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à faire avant de regarder la correction !</a:t>
            </a:r>
          </a:p>
        </p:txBody>
      </p:sp>
    </p:spTree>
    <p:extLst>
      <p:ext uri="{BB962C8B-B14F-4D97-AF65-F5344CB8AC3E}">
        <p14:creationId xmlns:p14="http://schemas.microsoft.com/office/powerpoint/2010/main" val="147729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s2_2019/82554-1">
            <a:extLst>
              <a:ext uri="{FF2B5EF4-FFF2-40B4-BE49-F238E27FC236}">
                <a16:creationId xmlns:a16="http://schemas.microsoft.com/office/drawing/2014/main" id="{8AFD8715-71BF-451B-914D-DCAAD4C79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771" y="661207"/>
            <a:ext cx="5264458" cy="107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48F36A9-C6F2-45E0-BE9E-630AF5A586BC}"/>
              </a:ext>
            </a:extLst>
          </p:cNvPr>
          <p:cNvSpPr txBox="1"/>
          <p:nvPr/>
        </p:nvSpPr>
        <p:spPr>
          <a:xfrm>
            <a:off x="4483085" y="0"/>
            <a:ext cx="322583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corrigés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B894794-CD99-42A4-85EB-815405878023}"/>
                  </a:ext>
                </a:extLst>
              </p:cNvPr>
              <p:cNvSpPr txBox="1"/>
              <p:nvPr/>
            </p:nvSpPr>
            <p:spPr>
              <a:xfrm>
                <a:off x="-79899" y="2242718"/>
                <a:ext cx="5486400" cy="1977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</m:t>
                      </m:r>
                      <m:d>
                        <m:dPr>
                          <m:ctrlP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5−4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</m:e>
                          </m:d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5−4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+4+5−4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=(2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+1)(−3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+9)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B894794-CD99-42A4-85EB-815405878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899" y="2242718"/>
                <a:ext cx="5486400" cy="1977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C648D73-6899-46DB-BF6E-67C1341DE3C7}"/>
                  </a:ext>
                </a:extLst>
              </p:cNvPr>
              <p:cNvSpPr txBox="1"/>
              <p:nvPr/>
            </p:nvSpPr>
            <p:spPr>
              <a:xfrm>
                <a:off x="6744810" y="2284699"/>
                <a:ext cx="3966838" cy="1474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+2×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×2+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C648D73-6899-46DB-BF6E-67C1341DE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810" y="2284699"/>
                <a:ext cx="3966838" cy="14746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8EFB61DE-EE36-40DC-A9FA-B095B38D098B}"/>
                  </a:ext>
                </a:extLst>
              </p:cNvPr>
              <p:cNvSpPr txBox="1"/>
              <p:nvPr/>
            </p:nvSpPr>
            <p:spPr>
              <a:xfrm>
                <a:off x="116153" y="4722159"/>
                <a:ext cx="2547148" cy="1474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36−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=(6−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)(6+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8EFB61DE-EE36-40DC-A9FA-B095B38D0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53" y="4722159"/>
                <a:ext cx="2547148" cy="14746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9A22E9D-4317-450F-A773-FFEF9991B36D}"/>
                  </a:ext>
                </a:extLst>
              </p:cNvPr>
              <p:cNvSpPr txBox="1"/>
              <p:nvPr/>
            </p:nvSpPr>
            <p:spPr>
              <a:xfrm>
                <a:off x="6960837" y="4722159"/>
                <a:ext cx="2547148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9A22E9D-4317-450F-A773-FFEF9991B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837" y="4722159"/>
                <a:ext cx="2547148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9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748F36A9-C6F2-45E0-BE9E-630AF5A586BC}"/>
              </a:ext>
            </a:extLst>
          </p:cNvPr>
          <p:cNvSpPr txBox="1"/>
          <p:nvPr/>
        </p:nvSpPr>
        <p:spPr>
          <a:xfrm>
            <a:off x="4483085" y="0"/>
            <a:ext cx="322583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corrigés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B894794-CD99-42A4-85EB-815405878023}"/>
                  </a:ext>
                </a:extLst>
              </p:cNvPr>
              <p:cNvSpPr txBox="1"/>
              <p:nvPr/>
            </p:nvSpPr>
            <p:spPr>
              <a:xfrm>
                <a:off x="448624" y="2159047"/>
                <a:ext cx="3728621" cy="1474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−2×3×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B894794-CD99-42A4-85EB-815405878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24" y="2159047"/>
                <a:ext cx="3728621" cy="14746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C648D73-6899-46DB-BF6E-67C1341DE3C7}"/>
                  </a:ext>
                </a:extLst>
              </p:cNvPr>
              <p:cNvSpPr txBox="1"/>
              <p:nvPr/>
            </p:nvSpPr>
            <p:spPr>
              <a:xfrm>
                <a:off x="6441351" y="2247059"/>
                <a:ext cx="3966838" cy="1474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+20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+100=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+2×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×10+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+10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C648D73-6899-46DB-BF6E-67C1341DE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351" y="2247059"/>
                <a:ext cx="3966838" cy="14746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8EFB61DE-EE36-40DC-A9FA-B095B38D098B}"/>
                  </a:ext>
                </a:extLst>
              </p:cNvPr>
              <p:cNvSpPr txBox="1"/>
              <p:nvPr/>
            </p:nvSpPr>
            <p:spPr>
              <a:xfrm>
                <a:off x="689064" y="4128046"/>
                <a:ext cx="3488181" cy="1977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4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1−3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7−5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1−3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7−5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1−3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−7+5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8EFB61DE-EE36-40DC-A9FA-B095B38D0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64" y="4128046"/>
                <a:ext cx="3488181" cy="1977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9A22E9D-4317-450F-A773-FFEF9991B36D}"/>
                  </a:ext>
                </a:extLst>
              </p:cNvPr>
              <p:cNvSpPr txBox="1"/>
              <p:nvPr/>
            </p:nvSpPr>
            <p:spPr>
              <a:xfrm>
                <a:off x="6616133" y="4609460"/>
                <a:ext cx="2547148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−15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−3)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9A22E9D-4317-450F-A773-FFEF9991B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133" y="4609460"/>
                <a:ext cx="2547148" cy="1014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6" descr="ms2_2019/82555-1">
            <a:extLst>
              <a:ext uri="{FF2B5EF4-FFF2-40B4-BE49-F238E27FC236}">
                <a16:creationId xmlns:a16="http://schemas.microsoft.com/office/drawing/2014/main" id="{EBB0D36E-08ED-4A68-925E-F14FACB46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719" y="663000"/>
            <a:ext cx="6134562" cy="125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10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1FA2F4-A8B0-4C38-9D00-217092C33AB4}"/>
              </a:ext>
            </a:extLst>
          </p:cNvPr>
          <p:cNvSpPr/>
          <p:nvPr/>
        </p:nvSpPr>
        <p:spPr>
          <a:xfrm>
            <a:off x="252412" y="8133"/>
            <a:ext cx="11439525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UcPeriod"/>
            </a:pPr>
            <a:r>
              <a:rPr lang="fr-F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Calcul algébrique et identités remarquables 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D04C0-369E-49B4-8886-40E819218828}"/>
              </a:ext>
            </a:extLst>
          </p:cNvPr>
          <p:cNvSpPr/>
          <p:nvPr/>
        </p:nvSpPr>
        <p:spPr>
          <a:xfrm>
            <a:off x="621507" y="3157286"/>
            <a:ext cx="10034588" cy="1883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Remarque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Ces règles permettent généralement de </a:t>
            </a: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développer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une expression.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règle de distributivité permet aussi de </a:t>
            </a: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factoriser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si un facteur commun est apparent dans une somme, en l'utilisant de la manière : 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8CFA13-73C8-491A-B4A5-100DB0A4B539}"/>
                  </a:ext>
                </a:extLst>
              </p:cNvPr>
              <p:cNvSpPr/>
              <p:nvPr/>
            </p:nvSpPr>
            <p:spPr>
              <a:xfrm>
                <a:off x="5145883" y="2188975"/>
                <a:ext cx="3350418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(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+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𝑏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)(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𝑐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+ 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𝑑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 =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8CFA13-73C8-491A-B4A5-100DB0A4B5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883" y="2188975"/>
                <a:ext cx="335041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1D4C697-D12B-4F56-BE09-09C651074DD0}"/>
                  </a:ext>
                </a:extLst>
              </p:cNvPr>
              <p:cNvSpPr/>
              <p:nvPr/>
            </p:nvSpPr>
            <p:spPr>
              <a:xfrm>
                <a:off x="1069182" y="2307100"/>
                <a:ext cx="4782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Pour tous nombres réels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𝑐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𝑑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on a : </a:t>
                </a:r>
                <a:endParaRPr lang="fr-FR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1D4C697-D12B-4F56-BE09-09C651074D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182" y="2307100"/>
                <a:ext cx="4782015" cy="400110"/>
              </a:xfrm>
              <a:prstGeom prst="rect">
                <a:avLst/>
              </a:prstGeom>
              <a:blipFill>
                <a:blip r:embed="rId3"/>
                <a:stretch>
                  <a:fillRect l="-1146" t="-9091" r="-382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4F0E0E-ECF8-4475-A740-84EEBB20431A}"/>
                  </a:ext>
                </a:extLst>
              </p:cNvPr>
              <p:cNvSpPr/>
              <p:nvPr/>
            </p:nvSpPr>
            <p:spPr>
              <a:xfrm>
                <a:off x="7117516" y="1666104"/>
                <a:ext cx="12419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𝑘𝑎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+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𝑘𝑏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fr-FR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4F0E0E-ECF8-4475-A740-84EEBB2043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516" y="1666104"/>
                <a:ext cx="1241943" cy="400110"/>
              </a:xfrm>
              <a:prstGeom prst="rect">
                <a:avLst/>
              </a:prstGeom>
              <a:blipFill>
                <a:blip r:embed="rId4"/>
                <a:stretch>
                  <a:fillRect t="-9091" r="-4433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E76766-8CAF-48CF-8113-EFA937D05FBB}"/>
                  </a:ext>
                </a:extLst>
              </p:cNvPr>
              <p:cNvSpPr/>
              <p:nvPr/>
            </p:nvSpPr>
            <p:spPr>
              <a:xfrm>
                <a:off x="621507" y="1106061"/>
                <a:ext cx="6096000" cy="9603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Propriété - Distributivité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Pour tous nombres réels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on a :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E76766-8CAF-48CF-8113-EFA937D05F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07" y="1106061"/>
                <a:ext cx="6096000" cy="960328"/>
              </a:xfrm>
              <a:prstGeom prst="rect">
                <a:avLst/>
              </a:prstGeom>
              <a:blipFill>
                <a:blip r:embed="rId5"/>
                <a:stretch>
                  <a:fillRect l="-1100" b="-10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2EE90AD-720B-461D-853E-E41C2D4EE0C4}"/>
                  </a:ext>
                </a:extLst>
              </p:cNvPr>
              <p:cNvSpPr/>
              <p:nvPr/>
            </p:nvSpPr>
            <p:spPr>
              <a:xfrm>
                <a:off x="5564982" y="1666104"/>
                <a:ext cx="16893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𝑘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(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+ 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𝑏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 =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2EE90AD-720B-461D-853E-E41C2D4EE0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982" y="1666104"/>
                <a:ext cx="1689373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A3AD44-F2D0-416E-B08B-BA506A8E955A}"/>
                  </a:ext>
                </a:extLst>
              </p:cNvPr>
              <p:cNvSpPr/>
              <p:nvPr/>
            </p:nvSpPr>
            <p:spPr>
              <a:xfrm>
                <a:off x="7884614" y="2188800"/>
                <a:ext cx="2697662" cy="498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𝑎𝑐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+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𝑎𝑑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+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𝑏𝑐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+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𝑏𝑑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A3AD44-F2D0-416E-B08B-BA506A8E95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614" y="2188800"/>
                <a:ext cx="2697662" cy="498663"/>
              </a:xfrm>
              <a:prstGeom prst="rect">
                <a:avLst/>
              </a:prstGeom>
              <a:blipFill>
                <a:blip r:embed="rId7"/>
                <a:stretch>
                  <a:fillRect r="-1354" b="-207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1E78A0B2-84F7-4B03-9344-9A012AB62470}"/>
              </a:ext>
            </a:extLst>
          </p:cNvPr>
          <p:cNvSpPr/>
          <p:nvPr/>
        </p:nvSpPr>
        <p:spPr>
          <a:xfrm>
            <a:off x="1788614" y="5030602"/>
            <a:ext cx="6096000" cy="960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2000" b="1" dirty="0">
                <a:solidFill>
                  <a:srgbClr val="70AD4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Exercices résolus 1 et 2 page 97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7DDC9CC-C9F7-423B-ADC3-C43C0F745648}"/>
                  </a:ext>
                </a:extLst>
              </p:cNvPr>
              <p:cNvSpPr/>
              <p:nvPr/>
            </p:nvSpPr>
            <p:spPr>
              <a:xfrm>
                <a:off x="4394966" y="4542280"/>
                <a:ext cx="2487669" cy="498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𝑘𝑎</m:t>
                    </m:r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𝑘𝑏</m:t>
                    </m:r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7DDC9CC-C9F7-423B-ADC3-C43C0F7456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966" y="4542280"/>
                <a:ext cx="2487669" cy="498663"/>
              </a:xfrm>
              <a:prstGeom prst="rect">
                <a:avLst/>
              </a:prstGeom>
              <a:blipFill>
                <a:blip r:embed="rId8"/>
                <a:stretch>
                  <a:fillRect r="-1471" b="-207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81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394050E-22D1-44ED-8CAB-6932D6848F5A}"/>
                  </a:ext>
                </a:extLst>
              </p:cNvPr>
              <p:cNvSpPr/>
              <p:nvPr/>
            </p:nvSpPr>
            <p:spPr>
              <a:xfrm>
                <a:off x="334836" y="247293"/>
                <a:ext cx="5761164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Propriété - Identités remarquables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2">
                  <a:lnSpc>
                    <a:spcPct val="150000"/>
                  </a:lnSpc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Pour tous nombres réels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on a : </a:t>
                </a:r>
              </a:p>
              <a:p>
                <a:pPr lvl="3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fr-FR" sz="2000" i="1" dirty="0">
                  <a:solidFill>
                    <a:srgbClr val="00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3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fr-FR" sz="2000" i="1" dirty="0">
                  <a:solidFill>
                    <a:srgbClr val="00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3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</m:d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394050E-22D1-44ED-8CAB-6932D6848F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36" y="247293"/>
                <a:ext cx="5761164" cy="2400657"/>
              </a:xfrm>
              <a:prstGeom prst="rect">
                <a:avLst/>
              </a:prstGeom>
              <a:blipFill>
                <a:blip r:embed="rId2"/>
                <a:stretch>
                  <a:fillRect l="-11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2FEFBDC9-A73E-4BB8-99EB-FE55FB24D4F3}"/>
              </a:ext>
            </a:extLst>
          </p:cNvPr>
          <p:cNvSpPr/>
          <p:nvPr/>
        </p:nvSpPr>
        <p:spPr>
          <a:xfrm>
            <a:off x="334836" y="2928134"/>
            <a:ext cx="1705916" cy="3994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Démonstration</a:t>
            </a:r>
            <a:endParaRPr lang="fr-F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2458AF7-6214-4D94-A09A-9A0C8A294DA9}"/>
                  </a:ext>
                </a:extLst>
              </p:cNvPr>
              <p:cNvSpPr/>
              <p:nvPr/>
            </p:nvSpPr>
            <p:spPr>
              <a:xfrm>
                <a:off x="3041460" y="1254728"/>
                <a:ext cx="1801006" cy="421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+2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𝑎𝑏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2458AF7-6214-4D94-A09A-9A0C8A294D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460" y="1254728"/>
                <a:ext cx="1801006" cy="4216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1D85FBB-D0F8-4395-804D-11C982ABFCB8}"/>
                  </a:ext>
                </a:extLst>
              </p:cNvPr>
              <p:cNvSpPr/>
              <p:nvPr/>
            </p:nvSpPr>
            <p:spPr>
              <a:xfrm>
                <a:off x="3041460" y="1706606"/>
                <a:ext cx="1801006" cy="421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−2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𝑎𝑏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1D85FBB-D0F8-4395-804D-11C982ABFC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460" y="1706606"/>
                <a:ext cx="1801006" cy="4216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9E2AD63-9742-47A5-8DAA-0AC0ABB67D85}"/>
                  </a:ext>
                </a:extLst>
              </p:cNvPr>
              <p:cNvSpPr/>
              <p:nvPr/>
            </p:nvSpPr>
            <p:spPr>
              <a:xfrm>
                <a:off x="3676638" y="2158484"/>
                <a:ext cx="105939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9E2AD63-9742-47A5-8DAA-0AC0ABB67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638" y="2158484"/>
                <a:ext cx="1059393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5EEF48B-09B1-4BE0-85FE-FD26D4C6E998}"/>
                  </a:ext>
                </a:extLst>
              </p:cNvPr>
              <p:cNvSpPr/>
              <p:nvPr/>
            </p:nvSpPr>
            <p:spPr>
              <a:xfrm>
                <a:off x="2475056" y="2882158"/>
                <a:ext cx="8927718" cy="1883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Pour tous nombres réels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on a : 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𝑎</m:t>
                            </m:r>
                            <m:r>
                              <a:rPr lang="fr-FR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+</m:t>
                            </m:r>
                            <m:r>
                              <a:rPr lang="fr-FR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+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𝑎𝑏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𝑏𝑎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+2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𝑎𝑏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² </m:t>
                    </m:r>
                  </m:oMath>
                </a14:m>
                <a:endParaRPr lang="fr-FR" sz="2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𝑎</m:t>
                            </m:r>
                            <m:r>
                              <a:rPr lang="fr-FR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−</m:t>
                            </m:r>
                            <m:r>
                              <a:rPr lang="fr-FR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𝑎𝑏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𝑏𝑎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−2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𝑎𝑏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² </m:t>
                    </m:r>
                  </m:oMath>
                </a14:m>
                <a:endParaRPr lang="fr-FR" sz="2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+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</m:d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𝑎𝑏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+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𝑏𝑎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𝑏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²</m:t>
                    </m:r>
                  </m:oMath>
                </a14:m>
                <a:endParaRPr lang="fr-FR" sz="2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5EEF48B-09B1-4BE0-85FE-FD26D4C6E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056" y="2882158"/>
                <a:ext cx="8927718" cy="1883208"/>
              </a:xfrm>
              <a:prstGeom prst="rect">
                <a:avLst/>
              </a:prstGeom>
              <a:blipFill>
                <a:blip r:embed="rId8"/>
                <a:stretch>
                  <a:fillRect l="-683" b="-38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72FB47C-156A-490B-BE2E-0FE95382EBC6}"/>
                  </a:ext>
                </a:extLst>
              </p:cNvPr>
              <p:cNvSpPr/>
              <p:nvPr/>
            </p:nvSpPr>
            <p:spPr>
              <a:xfrm>
                <a:off x="494634" y="4892276"/>
                <a:ext cx="10617835" cy="1421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Remarques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Dans le sens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les identités remarquables permettent de </a:t>
                </a:r>
                <a:r>
                  <a:rPr lang="fr-FR" sz="20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développer</a:t>
                </a: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des expressions. 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Dans le sens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←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les identités remarquables permettent de </a:t>
                </a:r>
                <a:r>
                  <a:rPr lang="fr-FR" sz="20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factoriser</a:t>
                </a: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des expressions. </a:t>
                </a: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72FB47C-156A-490B-BE2E-0FE95382EB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34" y="4892276"/>
                <a:ext cx="10617835" cy="1421992"/>
              </a:xfrm>
              <a:prstGeom prst="rect">
                <a:avLst/>
              </a:prstGeom>
              <a:blipFill>
                <a:blip r:embed="rId9"/>
                <a:stretch>
                  <a:fillRect l="-574" b="-68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49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CDD288B-9B53-47D5-BA0B-3B6EFB9526FB}"/>
                  </a:ext>
                </a:extLst>
              </p:cNvPr>
              <p:cNvSpPr/>
              <p:nvPr/>
            </p:nvSpPr>
            <p:spPr>
              <a:xfrm>
                <a:off x="506483" y="322897"/>
                <a:ext cx="11593842" cy="2806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538135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Exemples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Sitka Small" panose="02000505000000020004" pitchFamily="2" charset="0"/>
                    <a:ea typeface="Calibri" panose="020F0502020204030204" pitchFamily="34" charset="0"/>
                    <a:cs typeface="Arial" panose="020B0604020202020204" pitchFamily="34" charset="0"/>
                  </a:rPr>
                  <a:t>①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Pour développer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−2×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×3+</m:t>
                    </m:r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−6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+9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d'après la 2</a:t>
                </a:r>
                <a:r>
                  <a:rPr lang="fr-FR" sz="20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ème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identité remarquable.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Sitka Small" panose="02000505000000020004" pitchFamily="2" charset="0"/>
                    <a:ea typeface="Calibri" panose="020F0502020204030204" pitchFamily="34" charset="0"/>
                    <a:cs typeface="Arial" panose="020B0604020202020204" pitchFamily="34" charset="0"/>
                  </a:rPr>
                  <a:t>②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Pour factoriser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+2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+1=</m:t>
                    </m:r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+2×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×1+</m:t>
                    </m:r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en remplaçant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par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par 1 dans l'égalité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+2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𝑎𝑏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𝑎</m:t>
                            </m:r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CDD288B-9B53-47D5-BA0B-3B6EFB9526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83" y="322897"/>
                <a:ext cx="11593842" cy="2806538"/>
              </a:xfrm>
              <a:prstGeom prst="rect">
                <a:avLst/>
              </a:prstGeom>
              <a:blipFill>
                <a:blip r:embed="rId2"/>
                <a:stretch>
                  <a:fillRect l="-526" b="-30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C62ABECB-B324-4839-AA38-0E8CBF11E911}"/>
              </a:ext>
            </a:extLst>
          </p:cNvPr>
          <p:cNvSpPr/>
          <p:nvPr/>
        </p:nvSpPr>
        <p:spPr>
          <a:xfrm>
            <a:off x="7821486" y="6285933"/>
            <a:ext cx="360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b="1" dirty="0">
                <a:solidFill>
                  <a:srgbClr val="70AD4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Exercices résolus 1 et 2 page 97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7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s2_2019/82550-1">
            <a:extLst>
              <a:ext uri="{FF2B5EF4-FFF2-40B4-BE49-F238E27FC236}">
                <a16:creationId xmlns:a16="http://schemas.microsoft.com/office/drawing/2014/main" id="{6BFE1D23-CE84-4138-A560-FD99DFEC96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22"/>
          <a:stretch/>
        </p:blipFill>
        <p:spPr bwMode="auto">
          <a:xfrm>
            <a:off x="0" y="0"/>
            <a:ext cx="12208393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ms2_2019/82550-1">
            <a:extLst>
              <a:ext uri="{FF2B5EF4-FFF2-40B4-BE49-F238E27FC236}">
                <a16:creationId xmlns:a16="http://schemas.microsoft.com/office/drawing/2014/main" id="{974AEDA8-58AF-42CD-8184-F5A9930A9F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58"/>
          <a:stretch/>
        </p:blipFill>
        <p:spPr bwMode="auto">
          <a:xfrm>
            <a:off x="0" y="2884569"/>
            <a:ext cx="12192000" cy="256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A33216D-815B-45F0-B5E5-BF9B765936CF}"/>
              </a:ext>
            </a:extLst>
          </p:cNvPr>
          <p:cNvSpPr txBox="1"/>
          <p:nvPr/>
        </p:nvSpPr>
        <p:spPr>
          <a:xfrm>
            <a:off x="106531" y="2192784"/>
            <a:ext cx="3382393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</a:t>
            </a:r>
          </a:p>
        </p:txBody>
      </p:sp>
    </p:spTree>
    <p:extLst>
      <p:ext uri="{BB962C8B-B14F-4D97-AF65-F5344CB8AC3E}">
        <p14:creationId xmlns:p14="http://schemas.microsoft.com/office/powerpoint/2010/main" val="278445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s2_2019/82551-1">
            <a:extLst>
              <a:ext uri="{FF2B5EF4-FFF2-40B4-BE49-F238E27FC236}">
                <a16:creationId xmlns:a16="http://schemas.microsoft.com/office/drawing/2014/main" id="{5A8F2D3F-F324-4FD3-9C56-76B338408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2617"/>
            <a:ext cx="7267575" cy="144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s2_2019/82552-1">
            <a:extLst>
              <a:ext uri="{FF2B5EF4-FFF2-40B4-BE49-F238E27FC236}">
                <a16:creationId xmlns:a16="http://schemas.microsoft.com/office/drawing/2014/main" id="{E61F203E-E17E-40F7-BB18-20AE4FDBD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314818"/>
            <a:ext cx="7267575" cy="148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102A05C-CAA0-431D-AD81-BD6E1717EC33}"/>
              </a:ext>
            </a:extLst>
          </p:cNvPr>
          <p:cNvSpPr txBox="1"/>
          <p:nvPr/>
        </p:nvSpPr>
        <p:spPr>
          <a:xfrm>
            <a:off x="2247531" y="208436"/>
            <a:ext cx="7696938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à faire avant de regarder la correction !</a:t>
            </a:r>
          </a:p>
        </p:txBody>
      </p:sp>
    </p:spTree>
    <p:extLst>
      <p:ext uri="{BB962C8B-B14F-4D97-AF65-F5344CB8AC3E}">
        <p14:creationId xmlns:p14="http://schemas.microsoft.com/office/powerpoint/2010/main" val="21288235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s2_2019/82551-1">
            <a:extLst>
              <a:ext uri="{FF2B5EF4-FFF2-40B4-BE49-F238E27FC236}">
                <a16:creationId xmlns:a16="http://schemas.microsoft.com/office/drawing/2014/main" id="{5A8F2D3F-F324-4FD3-9C56-76B338408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126" y="771615"/>
            <a:ext cx="5721747" cy="113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102A05C-CAA0-431D-AD81-BD6E1717EC33}"/>
              </a:ext>
            </a:extLst>
          </p:cNvPr>
          <p:cNvSpPr txBox="1"/>
          <p:nvPr/>
        </p:nvSpPr>
        <p:spPr>
          <a:xfrm>
            <a:off x="4483085" y="0"/>
            <a:ext cx="322583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corrigés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88D45A39-9D46-4831-9662-682C43C4E5A9}"/>
                  </a:ext>
                </a:extLst>
              </p:cNvPr>
              <p:cNvSpPr txBox="1"/>
              <p:nvPr/>
            </p:nvSpPr>
            <p:spPr>
              <a:xfrm>
                <a:off x="204186" y="2021605"/>
                <a:ext cx="4909352" cy="1456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+7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×7+3×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+3×7=2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+14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+21=2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+17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+21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88D45A39-9D46-4831-9662-682C43C4E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86" y="2021605"/>
                <a:ext cx="4909352" cy="14560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ECD7453D-7F59-4FB6-B79A-12ACFEF93DD6}"/>
                  </a:ext>
                </a:extLst>
              </p:cNvPr>
              <p:cNvSpPr txBox="1"/>
              <p:nvPr/>
            </p:nvSpPr>
            <p:spPr>
              <a:xfrm>
                <a:off x="7105878" y="2195004"/>
                <a:ext cx="3701990" cy="1475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150000"/>
                  </a:lnSpc>
                  <a:buAutoNum type="alphaLcParenR" startAt="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FR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−2×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×1+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ECD7453D-7F59-4FB6-B79A-12ACFEF93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878" y="2195004"/>
                <a:ext cx="3701990" cy="1475981"/>
              </a:xfrm>
              <a:prstGeom prst="rect">
                <a:avLst/>
              </a:prstGeom>
              <a:blipFill>
                <a:blip r:embed="rId4"/>
                <a:stretch>
                  <a:fillRect l="-16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0173B9D-70DB-4345-AC5C-480F68A7E4DB}"/>
                  </a:ext>
                </a:extLst>
              </p:cNvPr>
              <p:cNvSpPr txBox="1"/>
              <p:nvPr/>
            </p:nvSpPr>
            <p:spPr>
              <a:xfrm>
                <a:off x="439444" y="4274183"/>
                <a:ext cx="3701990" cy="1936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150000"/>
                  </a:lnSpc>
                  <a:buFont typeface="+mj-lt"/>
                  <a:buAutoNum type="alphaLcParenR" startAt="3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3+2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FR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+2×3×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=9+12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</m:oMath>
                  </m:oMathPara>
                </a14:m>
                <a:endParaRPr lang="fr-FR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0173B9D-70DB-4345-AC5C-480F68A7E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44" y="4274183"/>
                <a:ext cx="3701990" cy="1936299"/>
              </a:xfrm>
              <a:prstGeom prst="rect">
                <a:avLst/>
              </a:prstGeom>
              <a:blipFill>
                <a:blip r:embed="rId5"/>
                <a:stretch>
                  <a:fillRect l="-16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748EB53-39BF-48DD-87EE-7D338095863B}"/>
                  </a:ext>
                </a:extLst>
              </p:cNvPr>
              <p:cNvSpPr txBox="1"/>
              <p:nvPr/>
            </p:nvSpPr>
            <p:spPr>
              <a:xfrm>
                <a:off x="6651598" y="4158037"/>
                <a:ext cx="5540402" cy="1928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150000"/>
                  </a:lnSpc>
                  <a:buFont typeface="+mj-lt"/>
                  <a:buAutoNum type="alphaLcParenR" startAt="4"/>
                </a:pP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−1)(5−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fr-FR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×5+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×5+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−5+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fr-FR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fr-FR" sz="2000" b="0" dirty="0"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+6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−5</m:t>
                    </m:r>
                  </m:oMath>
                </a14:m>
                <a:endParaRPr lang="fr-FR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748EB53-39BF-48DD-87EE-7D3380958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598" y="4158037"/>
                <a:ext cx="5540402" cy="1928348"/>
              </a:xfrm>
              <a:prstGeom prst="rect">
                <a:avLst/>
              </a:prstGeom>
              <a:blipFill>
                <a:blip r:embed="rId6"/>
                <a:stretch>
                  <a:fillRect l="-11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3726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s2_2019/82552-1">
            <a:extLst>
              <a:ext uri="{FF2B5EF4-FFF2-40B4-BE49-F238E27FC236}">
                <a16:creationId xmlns:a16="http://schemas.microsoft.com/office/drawing/2014/main" id="{E61F203E-E17E-40F7-BB18-20AE4FDBD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323" y="877270"/>
            <a:ext cx="4528156" cy="92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102A05C-CAA0-431D-AD81-BD6E1717EC33}"/>
              </a:ext>
            </a:extLst>
          </p:cNvPr>
          <p:cNvSpPr txBox="1"/>
          <p:nvPr/>
        </p:nvSpPr>
        <p:spPr>
          <a:xfrm>
            <a:off x="1559884" y="36764"/>
            <a:ext cx="10088729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corrigés (avec une résolution et une rédaction plus rapide)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88D45A39-9D46-4831-9662-682C43C4E5A9}"/>
                  </a:ext>
                </a:extLst>
              </p:cNvPr>
              <p:cNvSpPr txBox="1"/>
              <p:nvPr/>
            </p:nvSpPr>
            <p:spPr>
              <a:xfrm>
                <a:off x="0" y="2207426"/>
                <a:ext cx="4909352" cy="14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 3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3−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−6+2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88D45A39-9D46-4831-9662-682C43C4E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07426"/>
                <a:ext cx="4909352" cy="1465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ECD7453D-7F59-4FB6-B79A-12ACFEF93DD6}"/>
                  </a:ext>
                </a:extLst>
              </p:cNvPr>
              <p:cNvSpPr txBox="1"/>
              <p:nvPr/>
            </p:nvSpPr>
            <p:spPr>
              <a:xfrm>
                <a:off x="6604248" y="2293651"/>
                <a:ext cx="3701990" cy="1475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150000"/>
                  </a:lnSpc>
                  <a:buAutoNum type="alphaLcParenR" startAt="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FR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−2×3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×5+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=9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−30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+25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ECD7453D-7F59-4FB6-B79A-12ACFEF93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248" y="2293651"/>
                <a:ext cx="3701990" cy="1475981"/>
              </a:xfrm>
              <a:prstGeom prst="rect">
                <a:avLst/>
              </a:prstGeom>
              <a:blipFill>
                <a:blip r:embed="rId4"/>
                <a:stretch>
                  <a:fillRect l="-16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0173B9D-70DB-4345-AC5C-480F68A7E4DB}"/>
                  </a:ext>
                </a:extLst>
              </p:cNvPr>
              <p:cNvSpPr txBox="1"/>
              <p:nvPr/>
            </p:nvSpPr>
            <p:spPr>
              <a:xfrm>
                <a:off x="714284" y="4369371"/>
                <a:ext cx="3480783" cy="1475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150000"/>
                  </a:lnSpc>
                  <a:buFont typeface="+mj-lt"/>
                  <a:buAutoNum type="alphaLcParenR" startAt="3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+10</m:t>
                        </m:r>
                      </m:e>
                    </m:d>
                    <m:d>
                      <m:d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−10</m:t>
                        </m:r>
                      </m:e>
                    </m:d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−100</m:t>
                    </m:r>
                  </m:oMath>
                </a14:m>
                <a:endParaRPr lang="fr-FR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−100</m:t>
                      </m:r>
                      <m:r>
                        <m:rPr>
                          <m:brk/>
                        </m:rP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−200</m:t>
                      </m:r>
                    </m:oMath>
                  </m:oMathPara>
                </a14:m>
                <a:endParaRPr lang="fr-FR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0173B9D-70DB-4345-AC5C-480F68A7E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84" y="4369371"/>
                <a:ext cx="3480783" cy="1475981"/>
              </a:xfrm>
              <a:prstGeom prst="rect">
                <a:avLst/>
              </a:prstGeom>
              <a:blipFill>
                <a:blip r:embed="rId5"/>
                <a:stretch>
                  <a:fillRect l="-17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748EB53-39BF-48DD-87EE-7D338095863B}"/>
                  </a:ext>
                </a:extLst>
              </p:cNvPr>
              <p:cNvSpPr txBox="1"/>
              <p:nvPr/>
            </p:nvSpPr>
            <p:spPr>
              <a:xfrm>
                <a:off x="6604248" y="4369371"/>
                <a:ext cx="4164365" cy="1936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150000"/>
                  </a:lnSpc>
                  <a:buFont typeface="+mj-lt"/>
                  <a:buAutoNum type="alphaLcParenR" startAt="4"/>
                </a:pP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fr-FR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fr-F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FR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+2×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×5+</m:t>
                          </m:r>
                          <m:sSup>
                            <m:sSup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d>
                        <m:d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+25</m:t>
                          </m:r>
                        </m:e>
                      </m:d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+30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+75</m:t>
                      </m:r>
                    </m:oMath>
                  </m:oMathPara>
                </a14:m>
                <a:endParaRPr lang="fr-FR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748EB53-39BF-48DD-87EE-7D3380958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248" y="4369371"/>
                <a:ext cx="4164365" cy="1936299"/>
              </a:xfrm>
              <a:prstGeom prst="rect">
                <a:avLst/>
              </a:prstGeom>
              <a:blipFill>
                <a:blip r:embed="rId6"/>
                <a:stretch>
                  <a:fillRect l="-14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8327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s2_2019/82553-1">
            <a:extLst>
              <a:ext uri="{FF2B5EF4-FFF2-40B4-BE49-F238E27FC236}">
                <a16:creationId xmlns:a16="http://schemas.microsoft.com/office/drawing/2014/main" id="{9A1D32C2-66A0-44CD-8C54-A8A56B4857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22"/>
          <a:stretch/>
        </p:blipFill>
        <p:spPr bwMode="auto">
          <a:xfrm>
            <a:off x="0" y="-1"/>
            <a:ext cx="12157658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s2_2019/82553-1">
            <a:extLst>
              <a:ext uri="{FF2B5EF4-FFF2-40B4-BE49-F238E27FC236}">
                <a16:creationId xmlns:a16="http://schemas.microsoft.com/office/drawing/2014/main" id="{AA272DF5-7E03-45DC-A1DC-DC620C0057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0" t="19330" r="3389" b="3652"/>
          <a:stretch/>
        </p:blipFill>
        <p:spPr bwMode="auto">
          <a:xfrm>
            <a:off x="976543" y="1505284"/>
            <a:ext cx="9854215" cy="535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7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50000"/>
          </a:lnSpc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720</Words>
  <Application>Microsoft Office PowerPoint</Application>
  <PresentationFormat>Grand écran</PresentationFormat>
  <Paragraphs>70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Sitka Small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33</cp:revision>
  <dcterms:created xsi:type="dcterms:W3CDTF">2020-03-11T06:48:02Z</dcterms:created>
  <dcterms:modified xsi:type="dcterms:W3CDTF">2020-03-24T07:27:01Z</dcterms:modified>
</cp:coreProperties>
</file>