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9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468C4F-40B5-40D3-8718-405FB63EE3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1A79C8F-0DAF-4B56-B00F-C4D5C106B1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ED4A67-FCF3-4C89-B23C-141F0D2C6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3DAA-0676-4BEF-BFE3-50D5D77A2C98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AB60A2-1923-4222-A26A-2280D0F00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D26B03-F4E4-48D5-94B5-521433D13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0D53-5EA5-4E04-81F3-4F3E33D840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90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5B2F9C-A7AE-4B4C-B9BD-C9CAD231A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E74109D-8554-48DD-9966-9DC93D7B14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BC5C30-9EE0-40FB-842C-899CCEFCA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3DAA-0676-4BEF-BFE3-50D5D77A2C98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4F28B3-EDE1-4841-BD86-BBE452ED2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8FC981-AB26-46D3-99DA-24D599A8F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0D53-5EA5-4E04-81F3-4F3E33D840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3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11213AC-9E80-45E5-A563-11F6C99C7C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E281B35-9B10-47C5-B3F3-3B90CFE8F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F22FE7-5056-4C02-A5B5-FD1A0C4C5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3DAA-0676-4BEF-BFE3-50D5D77A2C98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4250C7-B8D1-4433-AECA-D192862C0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AD1E72-0737-432A-84D0-73C80424A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0D53-5EA5-4E04-81F3-4F3E33D840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043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E00D2C-235B-4030-ADA3-E883C1A6B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F06895-0297-441F-B16A-4D962F325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A20F6C-44BF-4C93-B0DF-C7A21A016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3DAA-0676-4BEF-BFE3-50D5D77A2C98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398997-7175-49B8-9E26-66EB9E82A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8904D7-03F8-4508-8DC0-C87FAE2B6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0D53-5EA5-4E04-81F3-4F3E33D840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2288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D78AC1-7309-425F-A1F1-8DF379E76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42E521-2F88-4F66-8B6A-444813552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82297B-23E6-4FA3-8F5F-2EEF30B93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3DAA-0676-4BEF-BFE3-50D5D77A2C98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E3A98D-0649-4F40-A557-A5033B475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27664D-F16C-4CD3-9B9F-896F9CCE0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0D53-5EA5-4E04-81F3-4F3E33D840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355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82B41C-071A-43E5-82EB-A76CEB0D6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DD7D0B-2B03-40B4-BA3A-5ABE1CB554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1AB57B3-9FF3-420B-AE55-459F5FDB3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097E07-AC53-472C-AE01-02B26781F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3DAA-0676-4BEF-BFE3-50D5D77A2C98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4CF640-B8E6-4FB7-B269-1EE014294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8B815B-E552-47D7-BC05-CAA3E700B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0D53-5EA5-4E04-81F3-4F3E33D840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893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E1A72-84A9-4133-A5FF-0BE07D785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903DD3-11BA-4E36-BDB8-E7D087229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F4D19C2-E170-4483-BE64-8E1E897F7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33C50B-49C5-469C-A9E2-66B25AF24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D39DBB1-2EC5-4C16-931F-DFDA4ACD4F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7E3CB23-EEE9-4DA1-B843-A0DB68CAB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3DAA-0676-4BEF-BFE3-50D5D77A2C98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4F8AAAF-B62C-4F41-B25F-0245819F4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47E8765-B32E-4C0D-8CBE-78469CAA0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0D53-5EA5-4E04-81F3-4F3E33D840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704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FCD28D-472B-4D06-A7CC-2607E4403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4EA9646-AFFF-435F-B220-7BC9D3847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3DAA-0676-4BEF-BFE3-50D5D77A2C98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48C3A0A-B97F-4FDD-8099-2040F2E3D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83537E3-3015-4880-9103-B51EAE038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0D53-5EA5-4E04-81F3-4F3E33D840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887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E6CC3B2-D809-4452-B44E-DD7A92CAD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3DAA-0676-4BEF-BFE3-50D5D77A2C98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7FC3158-5132-44B3-AD3B-0AF066670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5DE72EC-1F33-4830-8539-F1DDCEA7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0D53-5EA5-4E04-81F3-4F3E33D840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67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7633CE-03FD-4284-9550-4861962A5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F3AC34-9C83-4E53-8FAC-07C140195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D99B148-20EA-4AC0-B592-D8BE8DCC4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FE3FD5-BA81-4023-A70B-1AA0E4775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3DAA-0676-4BEF-BFE3-50D5D77A2C98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212A3CE-94A2-4137-91B5-136599EC3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B5389B-3180-4E57-84B0-23BF14B0E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0D53-5EA5-4E04-81F3-4F3E33D840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115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90E241-BEEE-426F-A101-3EAF31907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AF16265-26D1-4A85-95C7-54896408A8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B5AAB9-61DC-4754-89D9-00E9F38F8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640C47-73F1-4651-A0E5-7E31F4233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3DAA-0676-4BEF-BFE3-50D5D77A2C98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5284CF-EFBF-4C84-9501-C69EC61F0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076844-B706-4749-90CE-33CAF571F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0D53-5EA5-4E04-81F3-4F3E33D840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39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2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2684F87-686D-43F6-B520-BA6666C2D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CB4FAF6-92BF-4B4C-AC81-248CAB6A4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4658B6-FF4C-4CE4-9990-57420CA351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93DAA-0676-4BEF-BFE3-50D5D77A2C98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65B027-097C-4670-BE70-E8DAF5364C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C87714-D38B-4F05-8CBF-4AAA1A3F80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D0D53-5EA5-4E04-81F3-4F3E33D840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16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5D3C363-8FD6-475C-80B7-1B0B9974C655}"/>
              </a:ext>
            </a:extLst>
          </p:cNvPr>
          <p:cNvSpPr/>
          <p:nvPr/>
        </p:nvSpPr>
        <p:spPr>
          <a:xfrm>
            <a:off x="1713204" y="2682738"/>
            <a:ext cx="8765592" cy="76944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4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Vecteurs de l’espace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51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B79B1A2-1C70-46D1-A339-0632FFFE9DF9}"/>
                  </a:ext>
                </a:extLst>
              </p:cNvPr>
              <p:cNvSpPr/>
              <p:nvPr/>
            </p:nvSpPr>
            <p:spPr>
              <a:xfrm>
                <a:off x="257175" y="106062"/>
                <a:ext cx="9886950" cy="15592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1600" b="0" i="0" dirty="0">
                    <a:solidFill>
                      <a:srgbClr val="006991"/>
                    </a:solidFill>
                    <a:effectLst/>
                    <a:latin typeface="NimbusSanL-Regu"/>
                    <a:ea typeface="Times New Roman" panose="02020603050405020304" pitchFamily="18" charset="0"/>
                  </a:rPr>
                  <a:t>THÉORÈME</a:t>
                </a: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𝑂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un point de l’espace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trois vecteurs non coplanaires, alors pour tout point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 l’espace, il existe un unique triplet de réels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tels que : </a:t>
                </a:r>
              </a:p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𝑂𝑀</m:t>
                          </m:r>
                        </m:e>
                      </m:acc>
                      <m:r>
                        <a:rPr lang="fr-FR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</m:t>
                      </m:r>
                      <m:acc>
                        <m:accPr>
                          <m:chr m:val="⃗"/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𝑖</m:t>
                          </m:r>
                        </m:e>
                      </m:acc>
                      <m:r>
                        <a:rPr lang="fr-FR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𝑦</m:t>
                      </m:r>
                      <m:acc>
                        <m:accPr>
                          <m:chr m:val="⃗"/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𝑗</m:t>
                          </m:r>
                        </m:e>
                      </m:acc>
                      <m:r>
                        <a:rPr lang="fr-FR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𝑧</m:t>
                      </m:r>
                      <m:acc>
                        <m:accPr>
                          <m:chr m:val="⃗"/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𝑘</m:t>
                          </m:r>
                        </m:e>
                      </m:acc>
                      <m:r>
                        <a:rPr lang="fr-FR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B79B1A2-1C70-46D1-A339-0632FFFE9D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75" y="106062"/>
                <a:ext cx="9886950" cy="1559273"/>
              </a:xfrm>
              <a:prstGeom prst="rect">
                <a:avLst/>
              </a:prstGeom>
              <a:blipFill>
                <a:blip r:embed="rId2"/>
                <a:stretch>
                  <a:fillRect l="-49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>
            <a:extLst>
              <a:ext uri="{FF2B5EF4-FFF2-40B4-BE49-F238E27FC236}">
                <a16:creationId xmlns:a16="http://schemas.microsoft.com/office/drawing/2014/main" id="{E7792694-6C8D-41BB-8588-A48A92496F0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226040" y="0"/>
            <a:ext cx="1889760" cy="22098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5B97332-BEA4-4EA6-AE1E-084BC6342C9F}"/>
                  </a:ext>
                </a:extLst>
              </p:cNvPr>
              <p:cNvSpPr/>
              <p:nvPr/>
            </p:nvSpPr>
            <p:spPr>
              <a:xfrm>
                <a:off x="257175" y="1727648"/>
                <a:ext cx="11563350" cy="964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Preuve (non exigible)</a:t>
                </a:r>
                <a:endParaRPr lang="fr-FR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• Existence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Soit </a:t>
                </a:r>
                <a14:m>
                  <m:oMath xmlns:m="http://schemas.openxmlformats.org/officeDocument/2006/math"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℘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le plan passant par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𝑂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dirigé par les vecteurs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(qui ne sont pas colinéaires car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sont non coplanaires).</a:t>
                </a: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5B97332-BEA4-4EA6-AE1E-084BC6342C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75" y="1727648"/>
                <a:ext cx="11563350" cy="964303"/>
              </a:xfrm>
              <a:prstGeom prst="rect">
                <a:avLst/>
              </a:prstGeom>
              <a:blipFill>
                <a:blip r:embed="rId4"/>
                <a:stretch>
                  <a:fillRect l="-422" t="-3145" b="-880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CC009A6-8604-428A-93FB-9BE5094E790B}"/>
                  </a:ext>
                </a:extLst>
              </p:cNvPr>
              <p:cNvSpPr/>
              <p:nvPr/>
            </p:nvSpPr>
            <p:spPr>
              <a:xfrm>
                <a:off x="257175" y="2689990"/>
                <a:ext cx="10671810" cy="34592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Soit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𝑀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le point d’intersection de </a:t>
                </a:r>
                <a14:m>
                  <m:oMath xmlns:m="http://schemas.openxmlformats.org/officeDocument/2006/math"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℘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de la droite parallèle à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𝑂</m:t>
                        </m:r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passant par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𝑂</m:t>
                        </m:r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sont coplanaires avec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non colinéaires, donc il existe deux réels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tels que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𝑂</m:t>
                        </m:r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=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D’autre part,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𝑀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𝑀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sont colinéaires, donc il existe un réel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tel que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𝑀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𝑀</m:t>
                        </m:r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D’où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𝑂𝑀</m:t>
                        </m:r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𝑂</m:t>
                        </m:r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𝑀</m:t>
                            </m:r>
                          </m:e>
                          <m:sup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𝑀</m:t>
                        </m:r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𝑗</m:t>
                        </m:r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• Unicité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Supposons qu’il existe deux triplets de réels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tels que</a:t>
                </a: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𝑂𝑀</m:t>
                        </m:r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𝑗</m:t>
                        </m:r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</m:t>
                        </m:r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𝑗</m:t>
                        </m:r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On a alors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𝑧</m:t>
                        </m:r>
                      </m:e>
                    </m:d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</m:t>
                        </m:r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Comme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ne sont pas coplanaires, il n’existe pas de couple de réels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𝛼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𝛽</m:t>
                        </m:r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tels que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</m:t>
                        </m:r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𝛼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𝛽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on en déduit que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et par suite, que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𝑧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CC009A6-8604-428A-93FB-9BE5094E79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75" y="2689990"/>
                <a:ext cx="10671810" cy="3459217"/>
              </a:xfrm>
              <a:prstGeom prst="rect">
                <a:avLst/>
              </a:prstGeom>
              <a:blipFill>
                <a:blip r:embed="rId5"/>
                <a:stretch>
                  <a:fillRect l="-457" r="-1256" b="-176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923899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A084169-C6F9-45B9-B948-3EF4D7F4B8E2}"/>
                  </a:ext>
                </a:extLst>
              </p:cNvPr>
              <p:cNvSpPr/>
              <p:nvPr/>
            </p:nvSpPr>
            <p:spPr>
              <a:xfrm>
                <a:off x="95250" y="202700"/>
                <a:ext cx="12192000" cy="1295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1600" dirty="0">
                    <a:solidFill>
                      <a:srgbClr val="006991"/>
                    </a:solidFill>
                    <a:latin typeface="NimbusSanL-Regu"/>
                    <a:ea typeface="Times New Roman" panose="02020603050405020304" pitchFamily="18" charset="0"/>
                  </a:rPr>
                  <a:t>DÉFINITION</a:t>
                </a:r>
                <a:endParaRPr lang="fr-FR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le triplet de coordonnées du point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dans le repère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𝑂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l’abscisse de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l’ordonnée de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𝑧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la cote de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sont aussi les coordonnées du vecteur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𝑂𝑀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dans le repère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𝑂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A084169-C6F9-45B9-B948-3EF4D7F4B8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" y="202700"/>
                <a:ext cx="12192000" cy="1295996"/>
              </a:xfrm>
              <a:prstGeom prst="rect">
                <a:avLst/>
              </a:prstGeom>
              <a:blipFill>
                <a:blip r:embed="rId2"/>
                <a:stretch>
                  <a:fillRect l="-300" t="-1408" b="-516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4764F51-3654-4379-ADD3-BEC16E5F1865}"/>
                  </a:ext>
                </a:extLst>
              </p:cNvPr>
              <p:cNvSpPr/>
              <p:nvPr/>
            </p:nvSpPr>
            <p:spPr>
              <a:xfrm>
                <a:off x="180975" y="4310427"/>
                <a:ext cx="11220450" cy="23448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1600" dirty="0">
                    <a:solidFill>
                      <a:srgbClr val="006991"/>
                    </a:solidFill>
                    <a:latin typeface="NimbusSanL-Regu"/>
                    <a:ea typeface="Times New Roman" panose="02020603050405020304" pitchFamily="18" charset="0"/>
                  </a:rPr>
                  <a:t>PROPRIÉTÉ</a:t>
                </a:r>
                <a:endParaRPr lang="fr-FR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Dans un repère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𝑂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  </m:t>
                        </m:r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 l’espace, soit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</m:acc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𝑧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𝑣</m:t>
                        </m:r>
                      </m:e>
                    </m:acc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deux vecteurs et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un nombre réel.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Alors :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𝑣</m:t>
                        </m:r>
                      </m:e>
                    </m:acc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mr>
                          <m:m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𝑧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mr>
                        </m:m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𝑘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</m:acc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𝑘𝑥</m:t>
                              </m:r>
                            </m:e>
                          </m:mr>
                          <m:m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𝑘𝑦</m:t>
                              </m:r>
                            </m:e>
                          </m:mr>
                          <m:m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𝑘𝑧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 de plus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𝑂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orthonormé,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𝑢</m:t>
                                </m:r>
                              </m:e>
                            </m:acc>
                          </m:e>
                        </m:d>
                      </m:e>
                    </m:d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fr-FR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fr-FR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fr-FR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  <a:endParaRPr lang="fr-FR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4764F51-3654-4379-ADD3-BEC16E5F18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75" y="4310427"/>
                <a:ext cx="11220450" cy="2344873"/>
              </a:xfrm>
              <a:prstGeom prst="rect">
                <a:avLst/>
              </a:prstGeom>
              <a:blipFill>
                <a:blip r:embed="rId3"/>
                <a:stretch>
                  <a:fillRect l="-489" t="-779" b="-233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8A66BEC-19A1-4B40-9AF9-B146CFC9518D}"/>
                  </a:ext>
                </a:extLst>
              </p:cNvPr>
              <p:cNvSpPr/>
              <p:nvPr/>
            </p:nvSpPr>
            <p:spPr>
              <a:xfrm>
                <a:off x="95250" y="1853472"/>
                <a:ext cx="11925300" cy="20278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1600" dirty="0">
                    <a:solidFill>
                      <a:srgbClr val="006991"/>
                    </a:solidFill>
                    <a:latin typeface="NimbusSanL-Regu"/>
                    <a:ea typeface="Times New Roman" panose="02020603050405020304" pitchFamily="18" charset="0"/>
                  </a:rPr>
                  <a:t>PROPRIÉTÉ</a:t>
                </a:r>
                <a:endParaRPr lang="fr-FR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Dans un repère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𝑂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 l’espace, soit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𝐴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𝐴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𝐵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𝐵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Alors 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fr-FR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et le milieu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 pour coordonnées :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fr-FR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𝐵</m:t>
                                </m:r>
                              </m:sub>
                            </m:sSub>
                          </m:num>
                          <m:den>
                            <m:r>
                              <a:rPr lang="fr-FR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 </m:t>
                            </m:r>
                          </m:den>
                        </m:f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f>
                          <m:f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fr-FR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𝐵</m:t>
                                </m:r>
                              </m:sub>
                            </m:sSub>
                          </m:num>
                          <m:den>
                            <m:r>
                              <a:rPr lang="fr-FR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 </m:t>
                            </m:r>
                          </m:den>
                        </m:f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f>
                          <m:f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fr-FR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𝐵</m:t>
                                </m:r>
                              </m:sub>
                            </m:sSub>
                          </m:num>
                          <m:den>
                            <m:r>
                              <a:rPr lang="fr-FR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 de plus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𝑂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 </m:t>
                        </m:r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orthonormé,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𝐴𝐵</m:t>
                    </m:r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fr-FR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fr-FR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fr-F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fr-FR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r-FR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fr-FR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fr-FR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8A66BEC-19A1-4B40-9AF9-B146CFC951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" y="1853472"/>
                <a:ext cx="11925300" cy="2027863"/>
              </a:xfrm>
              <a:prstGeom prst="rect">
                <a:avLst/>
              </a:prstGeom>
              <a:blipFill>
                <a:blip r:embed="rId4"/>
                <a:stretch>
                  <a:fillRect l="-460" t="-901" b="-300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CCC2FACF-3B5A-4D4E-86D3-2E9D585E2CE1}"/>
              </a:ext>
            </a:extLst>
          </p:cNvPr>
          <p:cNvCxnSpPr/>
          <p:nvPr/>
        </p:nvCxnSpPr>
        <p:spPr>
          <a:xfrm>
            <a:off x="180975" y="1628775"/>
            <a:ext cx="12020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79E99290-3264-47E0-B208-D6B236EB7299}"/>
              </a:ext>
            </a:extLst>
          </p:cNvPr>
          <p:cNvCxnSpPr/>
          <p:nvPr/>
        </p:nvCxnSpPr>
        <p:spPr>
          <a:xfrm>
            <a:off x="95250" y="4162425"/>
            <a:ext cx="12020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09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E74FFA8-3057-4FC5-8101-10BA989BBD25}"/>
                  </a:ext>
                </a:extLst>
              </p:cNvPr>
              <p:cNvSpPr/>
              <p:nvPr/>
            </p:nvSpPr>
            <p:spPr>
              <a:xfrm>
                <a:off x="142874" y="279429"/>
                <a:ext cx="11906250" cy="22861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b="1" dirty="0">
                    <a:solidFill>
                      <a:srgbClr val="0070C0"/>
                    </a:solidFill>
                    <a:latin typeface="NimbusSanL-Bold"/>
                    <a:ea typeface="Times New Roman" panose="02020603050405020304" pitchFamily="18" charset="0"/>
                  </a:rPr>
                  <a:t>MÉTHODE 4 </a:t>
                </a:r>
                <a:r>
                  <a:rPr lang="fr-FR" b="1" dirty="0">
                    <a:solidFill>
                      <a:srgbClr val="CF414C"/>
                    </a:solidFill>
                    <a:effectLst/>
                    <a:latin typeface="NimbusSanL-Bold"/>
                    <a:ea typeface="Times New Roman" panose="02020603050405020304" pitchFamily="18" charset="0"/>
                  </a:rPr>
                  <a:t>La coplanarité de points en utilisant leurs coordonnées 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Il s’agit de démontrer que trois vecteurs sont coplanaires en écrivant l’un des vecteurs en fonction des deux autres.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Exercice d’application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1"/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Dans un repère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𝑂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acc>
                          <m:accPr>
                            <m:chr m:val="⃗"/>
                            <m:ctrlPr>
                              <a:rPr lang="fr-F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fr-F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fr-F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 l’espace.</a:t>
                </a:r>
              </a:p>
              <a:p>
                <a:pPr lvl="1"/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Démontrer que les points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;2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;0</m:t>
                        </m:r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;1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;1</m:t>
                        </m:r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;4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;1</m:t>
                        </m:r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𝐷</m:t>
                    </m:r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sont coplanaires.</a:t>
                </a:r>
              </a:p>
              <a:p>
                <a:pPr lvl="1"/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E74FFA8-3057-4FC5-8101-10BA989BBD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4" y="279429"/>
                <a:ext cx="11906250" cy="2286139"/>
              </a:xfrm>
              <a:prstGeom prst="rect">
                <a:avLst/>
              </a:prstGeom>
              <a:blipFill>
                <a:blip r:embed="rId2"/>
                <a:stretch>
                  <a:fillRect l="-512" t="-16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81F32CD-7410-4EDF-AEEA-87A240FC806A}"/>
                  </a:ext>
                </a:extLst>
              </p:cNvPr>
              <p:cNvSpPr/>
              <p:nvPr/>
            </p:nvSpPr>
            <p:spPr>
              <a:xfrm>
                <a:off x="142874" y="2995148"/>
                <a:ext cx="11458575" cy="28880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Correction</a:t>
                </a:r>
                <a:endParaRPr lang="fr-FR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;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𝐴𝐶</m:t>
                        </m:r>
                      </m:e>
                    </m:acc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𝐴𝐷</m:t>
                        </m:r>
                      </m:e>
                    </m:acc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𝐴𝐶</m:t>
                        </m:r>
                      </m:e>
                    </m:acc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ne sont pas colinéaires, car leurs coordonnées ne sont pas proportionnelles.</a:t>
                </a: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𝐴𝐷</m:t>
                        </m:r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𝛼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𝛽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𝐴𝐶</m:t>
                        </m:r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 ⇔  </m:t>
                    </m:r>
                    <m:d>
                      <m:dPr>
                        <m:begChr m:val="{"/>
                        <m:endChr m:val="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2=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𝛼</m:t>
                              </m:r>
                            </m:e>
                          </m:mr>
                          <m:m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3=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𝛼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+2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𝛽</m:t>
                              </m:r>
                            </m:e>
                          </m:mr>
                          <m:m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3=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𝛼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𝛽</m:t>
                              </m:r>
                            </m:e>
                          </m:mr>
                        </m:m>
                      </m:e>
                    </m:d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⇔</m:t>
                    </m:r>
                    <m:d>
                      <m:dPr>
                        <m:begChr m:val="{"/>
                        <m:endChr m:val="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𝛼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𝛽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Le système ayant un unique couple solution, les vecteurs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sont coplanaires, donc les points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sont coplanaires. </a:t>
                </a: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81F32CD-7410-4EDF-AEEA-87A240FC80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4" y="2995148"/>
                <a:ext cx="11458575" cy="2888098"/>
              </a:xfrm>
              <a:prstGeom prst="rect">
                <a:avLst/>
              </a:prstGeom>
              <a:blipFill>
                <a:blip r:embed="rId3"/>
                <a:stretch>
                  <a:fillRect l="-426" t="-1055" r="-266" b="-232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638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B2D9DC4-B11A-4812-A4AD-42285C04C80A}"/>
              </a:ext>
            </a:extLst>
          </p:cNvPr>
          <p:cNvSpPr txBox="1"/>
          <p:nvPr/>
        </p:nvSpPr>
        <p:spPr>
          <a:xfrm>
            <a:off x="361950" y="390525"/>
            <a:ext cx="5905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Exercices page 287 du livre </a:t>
            </a:r>
            <a:r>
              <a:rPr lang="fr-FR" sz="2000" b="1" dirty="0" err="1">
                <a:solidFill>
                  <a:srgbClr val="0070C0"/>
                </a:solidFill>
              </a:rPr>
              <a:t>Sésamath</a:t>
            </a:r>
            <a:endParaRPr lang="fr-FR" sz="20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2596261-011D-4616-9F08-63427A3C4DCB}"/>
                  </a:ext>
                </a:extLst>
              </p:cNvPr>
              <p:cNvSpPr/>
              <p:nvPr/>
            </p:nvSpPr>
            <p:spPr>
              <a:xfrm>
                <a:off x="361950" y="1515196"/>
                <a:ext cx="11525250" cy="36575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 45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Dans un repère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𝑂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acc>
                          <m:accPr>
                            <m:chr m:val="⃗"/>
                            <m:ctrlPr>
                              <a:rPr lang="fr-F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fr-F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fr-F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 l’espace, on considère les points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;2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;3</m:t>
                        </m:r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;5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;2</m:t>
                        </m:r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;5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;4</m:t>
                        </m:r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𝐷</m:t>
                    </m:r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6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1.  Démontrer que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𝐴𝐷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3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2.  Que peut-on en déduire concernant les points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?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 46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Dans un repère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𝑂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acc>
                          <m:accPr>
                            <m:chr m:val="⃗"/>
                            <m:ctrlPr>
                              <a:rPr lang="fr-F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𝑖</m:t>
                            </m:r>
                          </m:e>
                        </m:acc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fr-F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𝑗</m:t>
                            </m:r>
                          </m:e>
                        </m:acc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fr-F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𝑘</m:t>
                            </m:r>
                          </m:e>
                        </m:acc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 l’espace, on considère les points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;3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;0</m:t>
                        </m:r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;1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;5</m:t>
                        </m:r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𝐷</m:t>
                    </m:r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;21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;12</m:t>
                        </m:r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1.  Montrer que les points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définissent un plan.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2.  Le point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appartient-il à ce plan ? </a:t>
                </a: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2596261-011D-4616-9F08-63427A3C4D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50" y="1515196"/>
                <a:ext cx="11525250" cy="3657540"/>
              </a:xfrm>
              <a:prstGeom prst="rect">
                <a:avLst/>
              </a:prstGeom>
              <a:blipFill>
                <a:blip r:embed="rId2"/>
                <a:stretch>
                  <a:fillRect l="-529" t="-1000" b="-2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747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30B165-BC56-4D9A-9533-293ABC4BA550}"/>
              </a:ext>
            </a:extLst>
          </p:cNvPr>
          <p:cNvSpPr/>
          <p:nvPr/>
        </p:nvSpPr>
        <p:spPr>
          <a:xfrm>
            <a:off x="292962" y="153978"/>
            <a:ext cx="113989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romanUcPeriod"/>
            </a:pPr>
            <a:r>
              <a:rPr lang="fr-FR" sz="3200" b="1" dirty="0">
                <a:solidFill>
                  <a:srgbClr val="FF0000"/>
                </a:solidFill>
                <a:latin typeface="NimbusSanL-Bold"/>
                <a:ea typeface="Times New Roman" panose="02020603050405020304" pitchFamily="18" charset="0"/>
              </a:rPr>
              <a:t>Vecteurs de l’espace </a:t>
            </a:r>
            <a:endParaRPr lang="fr-FR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0946916-D789-4237-9BC3-CA173E621177}"/>
                  </a:ext>
                </a:extLst>
              </p:cNvPr>
              <p:cNvSpPr/>
              <p:nvPr/>
            </p:nvSpPr>
            <p:spPr>
              <a:xfrm>
                <a:off x="221940" y="802271"/>
                <a:ext cx="10999434" cy="58489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On étend à l’espace la définition et les propriétés des vecteurs étudiées dans le plan.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b="0" i="0" dirty="0">
                    <a:solidFill>
                      <a:srgbClr val="006991"/>
                    </a:solidFill>
                    <a:effectLst/>
                    <a:latin typeface="NimbusSanL-Regu"/>
                    <a:ea typeface="Times New Roman" panose="02020603050405020304" pitchFamily="18" charset="0"/>
                  </a:rPr>
                  <a:t>PROPRIÉTÉS : </a:t>
                </a:r>
                <a:r>
                  <a:rPr lang="fr-FR" sz="2000" b="1" i="0" dirty="0">
                    <a:solidFill>
                      <a:srgbClr val="CF414C"/>
                    </a:solidFill>
                    <a:effectLst/>
                    <a:latin typeface="NimbusSanL-Bold"/>
                    <a:ea typeface="Times New Roman" panose="02020603050405020304" pitchFamily="18" charset="0"/>
                  </a:rPr>
                  <a:t>Vecteurs colinéaires</a:t>
                </a:r>
                <a:r>
                  <a:rPr lang="fr-FR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Deux vecteurs non nuls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sont colinéaires si et seulement s’il existe un réel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tel que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𝑣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𝑘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Par convention, le vecteur nul est colinéaire à tout vecteur de l’espace.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fr-FR" b="0" i="0" dirty="0">
                    <a:solidFill>
                      <a:srgbClr val="006991"/>
                    </a:solidFill>
                    <a:effectLst/>
                    <a:latin typeface="NimbusSanL-Regu"/>
                    <a:ea typeface="Times New Roman" panose="02020603050405020304" pitchFamily="18" charset="0"/>
                  </a:rPr>
                  <a:t>PROPRIÉTÉ : </a:t>
                </a:r>
                <a:r>
                  <a:rPr lang="fr-FR" sz="2000" b="1" i="0" dirty="0">
                    <a:solidFill>
                      <a:srgbClr val="CF414C"/>
                    </a:solidFill>
                    <a:effectLst/>
                    <a:latin typeface="NimbusSanL-Bold"/>
                    <a:ea typeface="Times New Roman" panose="02020603050405020304" pitchFamily="18" charset="0"/>
                  </a:rPr>
                  <a:t>Caractéristique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étant deux points distincts de l’espace, la droite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l’ensemble des points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 l’espace tels que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𝐴𝑀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soient colinéaires.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On dit que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un vecteur directeur de la droite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fr-FR" b="0" i="0" dirty="0">
                    <a:solidFill>
                      <a:srgbClr val="006991"/>
                    </a:solidFill>
                    <a:effectLst/>
                    <a:latin typeface="NimbusSanL-Regu"/>
                    <a:ea typeface="Times New Roman" panose="02020603050405020304" pitchFamily="18" charset="0"/>
                  </a:rPr>
                  <a:t>DÉFINITION : </a:t>
                </a:r>
                <a:r>
                  <a:rPr lang="fr-FR" sz="2000" b="1" i="0" dirty="0">
                    <a:solidFill>
                      <a:srgbClr val="CF414C"/>
                    </a:solidFill>
                    <a:effectLst/>
                    <a:latin typeface="NimbusSanL-Bold"/>
                    <a:ea typeface="Times New Roman" panose="02020603050405020304" pitchFamily="18" charset="0"/>
                  </a:rPr>
                  <a:t>Vecteurs coplanaires</a:t>
                </a:r>
                <a:r>
                  <a:rPr lang="fr-FR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Trois vecteurs non nuls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𝑤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sont coplanaires si et seulement leurs représentants de même origine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ont des extrémités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telles que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appartiennent à un même plan. </a:t>
                </a: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0946916-D789-4237-9BC3-CA173E6211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940" y="802271"/>
                <a:ext cx="10999434" cy="5848973"/>
              </a:xfrm>
              <a:prstGeom prst="rect">
                <a:avLst/>
              </a:prstGeom>
              <a:blipFill>
                <a:blip r:embed="rId2"/>
                <a:stretch>
                  <a:fillRect l="-554" t="-626" r="-997" b="-93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957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2A6C1C42-990B-4B60-A49C-80AA82D7C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4351" y="3429000"/>
            <a:ext cx="4623296" cy="326135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3690382-A409-4B4C-B07C-AD667596BECE}"/>
                  </a:ext>
                </a:extLst>
              </p:cNvPr>
              <p:cNvSpPr/>
              <p:nvPr/>
            </p:nvSpPr>
            <p:spPr>
              <a:xfrm>
                <a:off x="569479" y="847479"/>
                <a:ext cx="11053041" cy="24481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6991"/>
                    </a:solidFill>
                    <a:latin typeface="NimbusSanL-Regu"/>
                    <a:ea typeface="Times New Roman" panose="02020603050405020304" pitchFamily="18" charset="0"/>
                  </a:rPr>
                  <a:t>PROPRIÉTÉ : </a:t>
                </a:r>
                <a:r>
                  <a:rPr lang="fr-FR" b="1" dirty="0">
                    <a:solidFill>
                      <a:srgbClr val="CF414C"/>
                    </a:solidFill>
                    <a:latin typeface="NimbusSanL-Bold"/>
                    <a:ea typeface="Times New Roman" panose="02020603050405020304" pitchFamily="18" charset="0"/>
                  </a:rPr>
                  <a:t>Caractéristique</a:t>
                </a: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étant trois points </a:t>
                </a:r>
                <a:r>
                  <a:rPr lang="fr-FR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non alignés </a:t>
                </a: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 l’espace, le plan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𝐴𝐵𝐶</m:t>
                        </m:r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l’ensemble des points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 l’espace tels que :</a:t>
                </a:r>
              </a:p>
              <a:p>
                <a:pPr lvl="2"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𝐴𝑀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𝛼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𝛽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avec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deux nombres réels.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On dit que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fr-FR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dirigent le plan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𝐴𝐵𝐶</m:t>
                        </m:r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3690382-A409-4B4C-B07C-AD667596BE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479" y="847479"/>
                <a:ext cx="11053041" cy="2448171"/>
              </a:xfrm>
              <a:prstGeom prst="rect">
                <a:avLst/>
              </a:prstGeom>
              <a:blipFill>
                <a:blip r:embed="rId3"/>
                <a:stretch>
                  <a:fillRect l="-441" b="-348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552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2A6C1C42-990B-4B60-A49C-80AA82D7C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2254" y="0"/>
            <a:ext cx="2889746" cy="203847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CB561C7-F75B-43D1-8C24-87BC741A395C}"/>
                  </a:ext>
                </a:extLst>
              </p:cNvPr>
              <p:cNvSpPr/>
              <p:nvPr/>
            </p:nvSpPr>
            <p:spPr>
              <a:xfrm>
                <a:off x="0" y="1806144"/>
                <a:ext cx="12382500" cy="48473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1400" dirty="0">
                    <a:solidFill>
                      <a:srgbClr val="006991"/>
                    </a:solidFill>
                    <a:effectLst/>
                    <a:latin typeface="NimbusSanL-Regu"/>
                    <a:ea typeface="Times New Roman" panose="02020603050405020304" pitchFamily="18" charset="0"/>
                  </a:rPr>
                  <a:t>PREUVE  (non exigible)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ne sont pas alignés.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Les vecteurs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n’étant pas colinéaires,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acc>
                          <m:accPr>
                            <m:chr m:val="⃗"/>
                            <m:ctrlPr>
                              <a:rPr lang="fr-F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𝐴𝐵</m:t>
                            </m:r>
                          </m:e>
                        </m:acc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fr-F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fr-FR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𝐴𝐶</m:t>
                            </m:r>
                          </m:e>
                        </m:acc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donc un repère du plan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𝐴𝐵𝐶</m:t>
                        </m:r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 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• Si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appartient à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𝐴𝐵𝐶</m:t>
                        </m:r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alors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étant coplanaires, il existe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deux nombres réels tels que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𝐴𝑀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𝛼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𝛽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• Réciproquement, si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un point de l’espace tel que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𝐴𝑀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𝛼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𝛽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avec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deux nombres réels,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alors il existe un point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 la droite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tel que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𝐴𝑁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𝛼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𝐴𝑀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𝛼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𝛽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𝐴𝐶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⇔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𝑁𝑀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𝛽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donc un point de la droite parallèle à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𝐴𝐶</m:t>
                        </m:r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passant par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Donc, comme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𝑁</m:t>
                    </m:r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∈</m:t>
                    </m:r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𝐴𝐵𝐶</m:t>
                        </m:r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𝑀</m:t>
                    </m:r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∈</m:t>
                    </m:r>
                    <m:d>
                      <m:d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𝐴𝐵𝐶</m:t>
                        </m:r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CB561C7-F75B-43D1-8C24-87BC741A39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06144"/>
                <a:ext cx="12382500" cy="4847353"/>
              </a:xfrm>
              <a:prstGeom prst="rect">
                <a:avLst/>
              </a:prstGeom>
              <a:blipFill>
                <a:blip r:embed="rId3"/>
                <a:stretch>
                  <a:fillRect l="-492" b="-138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3690382-A409-4B4C-B07C-AD667596BECE}"/>
                  </a:ext>
                </a:extLst>
              </p:cNvPr>
              <p:cNvSpPr/>
              <p:nvPr/>
            </p:nvSpPr>
            <p:spPr>
              <a:xfrm>
                <a:off x="0" y="-87122"/>
                <a:ext cx="8689687" cy="22127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1600" dirty="0">
                    <a:solidFill>
                      <a:srgbClr val="006991"/>
                    </a:solidFill>
                    <a:latin typeface="NimbusSanL-Regu"/>
                    <a:ea typeface="Times New Roman" panose="02020603050405020304" pitchFamily="18" charset="0"/>
                  </a:rPr>
                  <a:t>PROPRIÉTÉ : </a:t>
                </a:r>
                <a:r>
                  <a:rPr lang="fr-FR" sz="1600" b="1" dirty="0">
                    <a:solidFill>
                      <a:srgbClr val="CF414C"/>
                    </a:solidFill>
                    <a:latin typeface="NimbusSanL-Bold"/>
                    <a:ea typeface="Times New Roman" panose="02020603050405020304" pitchFamily="18" charset="0"/>
                  </a:rPr>
                  <a:t>Caractéristique</a:t>
                </a: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étant trois points non alignés de l’espace, le plan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𝐴𝐵𝐶</m:t>
                        </m:r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l’ensemble des points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 l’espace tels que :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𝐴𝑀</m:t>
                        </m:r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𝛼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𝛽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avec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deux nombres réels.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On dit que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dirigent le plan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𝐴𝐵𝐶</m:t>
                        </m:r>
                      </m:e>
                    </m:d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3690382-A409-4B4C-B07C-AD667596BE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87122"/>
                <a:ext cx="8689687" cy="2212722"/>
              </a:xfrm>
              <a:prstGeom prst="rect">
                <a:avLst/>
              </a:prstGeom>
              <a:blipFill>
                <a:blip r:embed="rId4"/>
                <a:stretch>
                  <a:fillRect l="-561" b="-35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427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2883423C-BB85-4BDD-8198-2153ACCCE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5300" y="1843405"/>
            <a:ext cx="3756343" cy="262495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A9A2AA4-E975-4479-B633-72CDB24F4523}"/>
                  </a:ext>
                </a:extLst>
              </p:cNvPr>
              <p:cNvSpPr/>
              <p:nvPr/>
            </p:nvSpPr>
            <p:spPr>
              <a:xfrm>
                <a:off x="644207" y="3429000"/>
                <a:ext cx="9690418" cy="28636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6991"/>
                    </a:solidFill>
                    <a:effectLst/>
                    <a:latin typeface="NimbusSanL-Regu"/>
                    <a:ea typeface="Times New Roman" panose="02020603050405020304" pitchFamily="18" charset="0"/>
                  </a:rPr>
                  <a:t>PREUVE </a:t>
                </a:r>
                <a:endParaRPr lang="fr-FR" sz="28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Soit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les points de l’espace tels que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𝑤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𝐴𝑀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𝑤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𝑤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sont coplanaires si et seulement si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sont coplanaires, c’est-à -dire si et seulement si il existe deux réels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tels que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𝐴𝑀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𝛼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𝛽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𝐴𝐶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⇔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𝑤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𝛼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𝛽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A9A2AA4-E975-4479-B633-72CDB24F45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207" y="3429000"/>
                <a:ext cx="9690418" cy="2863669"/>
              </a:xfrm>
              <a:prstGeom prst="rect">
                <a:avLst/>
              </a:prstGeom>
              <a:blipFill>
                <a:blip r:embed="rId3"/>
                <a:stretch>
                  <a:fillRect l="-692" b="-29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B92153E-6E65-4FFC-A87B-D1C179A21052}"/>
                  </a:ext>
                </a:extLst>
              </p:cNvPr>
              <p:cNvSpPr/>
              <p:nvPr/>
            </p:nvSpPr>
            <p:spPr>
              <a:xfrm>
                <a:off x="644207" y="336815"/>
                <a:ext cx="9544050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6991"/>
                    </a:solidFill>
                    <a:latin typeface="NimbusSanL-Regu"/>
                    <a:ea typeface="Times New Roman" panose="02020603050405020304" pitchFamily="18" charset="0"/>
                  </a:rPr>
                  <a:t>PROPRIÉTÉ</a:t>
                </a: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Soit trois vecteurs non nuls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𝑤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tels que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ne sont pas colinéaires.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𝑤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sont coplanaires si et seulement si il existe deux réels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tels que </a:t>
                </a:r>
                <a:endParaRPr lang="fr-FR" sz="2000" i="1" dirty="0">
                  <a:latin typeface="Cambria Math" panose="020405030504060302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𝑤</m:t>
                          </m:r>
                        </m:e>
                      </m:acc>
                      <m:r>
                        <a:rPr lang="fr-FR" sz="200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fr-FR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𝛼</m:t>
                      </m:r>
                      <m:acc>
                        <m:accPr>
                          <m:chr m:val="⃗"/>
                          <m:ctrlP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𝑢</m:t>
                          </m:r>
                        </m:e>
                      </m:acc>
                      <m:r>
                        <a:rPr lang="fr-FR" sz="200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fr-FR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𝛽</m:t>
                      </m:r>
                      <m:acc>
                        <m:accPr>
                          <m:chr m:val="⃗"/>
                          <m:ctrlP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fr-FR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B92153E-6E65-4FFC-A87B-D1C179A210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207" y="336815"/>
                <a:ext cx="9544050" cy="1938992"/>
              </a:xfrm>
              <a:prstGeom prst="rect">
                <a:avLst/>
              </a:prstGeom>
              <a:blipFill>
                <a:blip r:embed="rId4"/>
                <a:stretch>
                  <a:fillRect l="-70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096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65091C2D-DBA0-430B-83CF-CF9428F8CC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20"/>
          <a:stretch/>
        </p:blipFill>
        <p:spPr bwMode="auto">
          <a:xfrm>
            <a:off x="8686800" y="3008581"/>
            <a:ext cx="2821305" cy="33312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D7D4E4F-8033-4AF9-B3BF-1A17A99F056D}"/>
                  </a:ext>
                </a:extLst>
              </p:cNvPr>
              <p:cNvSpPr/>
              <p:nvPr/>
            </p:nvSpPr>
            <p:spPr>
              <a:xfrm>
                <a:off x="400049" y="518160"/>
                <a:ext cx="11306175" cy="58425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b="1" dirty="0">
                    <a:solidFill>
                      <a:srgbClr val="0070C0"/>
                    </a:solidFill>
                    <a:latin typeface="NimbusSanL-Bold"/>
                    <a:ea typeface="Times New Roman" panose="02020603050405020304" pitchFamily="18" charset="0"/>
                  </a:rPr>
                  <a:t>MÉTHODE 3 </a:t>
                </a:r>
                <a:r>
                  <a:rPr lang="fr-FR" b="1" dirty="0">
                    <a:solidFill>
                      <a:srgbClr val="CF414C"/>
                    </a:solidFill>
                    <a:effectLst/>
                    <a:latin typeface="NimbusSanL-Bold"/>
                    <a:ea typeface="Times New Roman" panose="02020603050405020304" pitchFamily="18" charset="0"/>
                  </a:rPr>
                  <a:t>Démontrer que quatre points sont coplanaires 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Il s’agit de démontrer que trois vecteurs sont coplanaires en écrivant l’un en fonction des deux autres.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Exercice d’application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Soit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𝐴𝐵𝐶𝐷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un tétraèdre,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𝐼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le milieu de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;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𝐸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𝐹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les points définis par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𝐴𝐸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den>
                    </m:f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𝐴𝐹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den>
                    </m:f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G le point tel que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𝐵𝐶𝐺𝐷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soit un parallélogramme.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1.  Exprimer les vecteurs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𝐼𝐸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𝐼𝐹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𝐼𝐺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en fonction de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𝐴𝐷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2.  En déduire qu’il existe deux réels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tels que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𝐼𝐺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𝛼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𝐼𝐸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𝛽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𝐼𝐹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3.  En déduire que les points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𝐼</m:t>
                    </m:r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𝐸</m:t>
                    </m:r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𝐺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𝐹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sont coplanaires. 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D7D4E4F-8033-4AF9-B3BF-1A17A99F05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49" y="518160"/>
                <a:ext cx="11306175" cy="5842561"/>
              </a:xfrm>
              <a:prstGeom prst="rect">
                <a:avLst/>
              </a:prstGeom>
              <a:blipFill>
                <a:blip r:embed="rId3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920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2EDBE39-4623-4464-9F8E-EC15E7A9CB17}"/>
                  </a:ext>
                </a:extLst>
              </p:cNvPr>
              <p:cNvSpPr/>
              <p:nvPr/>
            </p:nvSpPr>
            <p:spPr>
              <a:xfrm>
                <a:off x="561975" y="364347"/>
                <a:ext cx="11363325" cy="58523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Correction</a:t>
                </a:r>
                <a:endParaRPr lang="fr-FR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1.   </a:t>
                </a:r>
                <a14:m>
                  <m:oMath xmlns:m="http://schemas.openxmlformats.org/officeDocument/2006/math">
                    <m:m>
                      <m:mPr>
                        <m:plcHide m:val="on"/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mPr>
                      <m:mr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𝐼𝐸</m:t>
                              </m:r>
                            </m:e>
                          </m:acc>
                        </m:e>
                        <m:e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</m:t>
                          </m:r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𝐼𝐴</m:t>
                              </m:r>
                            </m:e>
                          </m:acc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𝐴𝐸</m:t>
                              </m:r>
                            </m:e>
                          </m:acc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𝐴𝐵</m:t>
                              </m:r>
                            </m:e>
                          </m:acc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𝐴𝐶</m:t>
                              </m:r>
                            </m:e>
                          </m:acc>
                        </m:e>
                      </m:mr>
                      <m:mr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𝐼𝐹</m:t>
                              </m:r>
                            </m:e>
                          </m:acc>
                        </m:e>
                        <m:e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</m:t>
                          </m:r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𝐼𝐴</m:t>
                              </m:r>
                            </m:e>
                          </m:acc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𝐴𝐹</m:t>
                              </m:r>
                            </m:e>
                          </m:acc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𝐴𝐵</m:t>
                              </m:r>
                            </m:e>
                          </m:acc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den>
                          </m:f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𝐴𝐷</m:t>
                              </m:r>
                            </m:e>
                          </m:acc>
                        </m:e>
                      </m:mr>
                      <m:mr>
                        <m:e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𝐼𝐺</m:t>
                              </m:r>
                            </m:e>
                          </m:acc>
                        </m:e>
                        <m:e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</m:t>
                          </m:r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𝐼𝐴</m:t>
                              </m:r>
                            </m:e>
                          </m:acc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𝐴𝐷</m:t>
                              </m:r>
                            </m:e>
                          </m:acc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𝐷𝐺</m:t>
                              </m:r>
                            </m:e>
                          </m:acc>
                        </m:e>
                      </m:mr>
                      <m:mr>
                        <m:e/>
                        <m:e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𝐴𝐵</m:t>
                              </m:r>
                            </m:e>
                          </m:acc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𝐴𝐷</m:t>
                              </m:r>
                            </m:e>
                          </m:acc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𝐵𝐶</m:t>
                              </m:r>
                            </m:e>
                          </m:acc>
                        </m:e>
                      </m:mr>
                      <m:mr>
                        <m:e/>
                        <m:e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𝐴𝐵</m:t>
                              </m:r>
                            </m:e>
                          </m:acc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𝐴𝐷</m:t>
                              </m:r>
                            </m:e>
                          </m:acc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𝐵𝐴</m:t>
                              </m:r>
                            </m:e>
                          </m:acc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𝐴𝐶</m:t>
                              </m:r>
                            </m:e>
                          </m:acc>
                        </m:e>
                      </m:mr>
                      <m:mr>
                        <m:e/>
                        <m:e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fr-FR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𝐴𝐵</m:t>
                              </m:r>
                            </m:e>
                          </m:acc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𝐴𝐷</m:t>
                              </m:r>
                            </m:e>
                          </m:acc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fr-FR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𝐴𝐶</m:t>
                              </m:r>
                            </m:e>
                          </m:acc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</m:e>
                      </m:mr>
                    </m:m>
                  </m:oMath>
                </a14:m>
                <a:endParaRPr lang="fr-FR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2.  Il existe deux réels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tels que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𝐼𝐺</m:t>
                        </m:r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𝛼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𝐼𝐸</m:t>
                        </m:r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𝛽</m:t>
                    </m:r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𝐼𝐹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soit :</a:t>
                </a:r>
              </a:p>
              <a:p>
                <a:pPr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fr-FR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𝐴𝐷</m:t>
                          </m:r>
                        </m:e>
                      </m:acc>
                      <m:r>
                        <a:rPr lang="fr-FR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fr-FR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fr-FR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𝛽</m:t>
                          </m:r>
                        </m:num>
                        <m:den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fr-FR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𝛽</m:t>
                          </m:r>
                        </m:num>
                        <m:den>
                          <m:r>
                            <a:rPr lang="fr-FR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𝐴𝐷</m:t>
                          </m:r>
                        </m:e>
                      </m:acc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Pour obtenir cette égalité, il suffit de prendre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𝛼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tels que :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𝛼</m:t>
                        </m:r>
                      </m:num>
                      <m:den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𝛽</m:t>
                        </m:r>
                      </m:num>
                      <m:den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𝛼</m:t>
                    </m:r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𝛽</m:t>
                    </m:r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, soit,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𝛼</m:t>
                    </m:r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𝛽</m:t>
                    </m:r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D’où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𝐼𝐺</m:t>
                        </m:r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𝐼𝐸</m:t>
                        </m:r>
                      </m:e>
                    </m:acc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fr-FR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𝐼𝐹</m:t>
                        </m:r>
                      </m:e>
                    </m:acc>
                  </m:oMath>
                </a14:m>
                <a:endParaRPr lang="fr-FR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3.  On en déduit que les vecteurs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𝐼𝐸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𝐼𝐹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𝐼𝐺</m:t>
                        </m:r>
                      </m:e>
                    </m:acc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sont coplanaires, donc les points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𝐼</m:t>
                    </m:r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𝐸</m:t>
                    </m:r>
                    <m:r>
                      <a:rPr lang="fr-FR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𝐺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𝐹</m:t>
                    </m:r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sont coplanaires.</a:t>
                </a: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2EDBE39-4623-4464-9F8E-EC15E7A9CB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75" y="364347"/>
                <a:ext cx="11363325" cy="5852308"/>
              </a:xfrm>
              <a:prstGeom prst="rect">
                <a:avLst/>
              </a:prstGeom>
              <a:blipFill>
                <a:blip r:embed="rId2"/>
                <a:stretch>
                  <a:fillRect l="-429" t="-625" b="-7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854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A714400-FFBE-4D7B-9520-52EAF5402CBF}"/>
                  </a:ext>
                </a:extLst>
              </p:cNvPr>
              <p:cNvSpPr/>
              <p:nvPr/>
            </p:nvSpPr>
            <p:spPr>
              <a:xfrm>
                <a:off x="171450" y="1045281"/>
                <a:ext cx="6667500" cy="21296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 n°41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On considère les points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définis par :</a:t>
                </a: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𝐴𝑀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den>
                    </m:f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den>
                    </m:f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𝐴𝐷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den>
                    </m:f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𝐴𝐸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et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𝐴𝑁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den>
                    </m:f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𝐵𝐹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den>
                    </m:f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𝐹𝐺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1.  Construire la figure.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2.  Démontrer que les points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𝐸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sont alignés.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3.  Démontrer que les points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𝐸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𝐹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sont coplanaires. </a:t>
                </a: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A714400-FFBE-4D7B-9520-52EAF5402C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50" y="1045281"/>
                <a:ext cx="6667500" cy="2129622"/>
              </a:xfrm>
              <a:prstGeom prst="rect">
                <a:avLst/>
              </a:prstGeom>
              <a:blipFill>
                <a:blip r:embed="rId2"/>
                <a:stretch>
                  <a:fillRect l="-914" t="-1429" b="-11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>
            <a:extLst>
              <a:ext uri="{FF2B5EF4-FFF2-40B4-BE49-F238E27FC236}">
                <a16:creationId xmlns:a16="http://schemas.microsoft.com/office/drawing/2014/main" id="{3D325787-39E5-48BA-9EDE-C5E742677516}"/>
              </a:ext>
            </a:extLst>
          </p:cNvPr>
          <p:cNvSpPr txBox="1"/>
          <p:nvPr/>
        </p:nvSpPr>
        <p:spPr>
          <a:xfrm>
            <a:off x="361950" y="390525"/>
            <a:ext cx="5905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Exercices page 287 du livre </a:t>
            </a:r>
            <a:r>
              <a:rPr lang="fr-FR" sz="2000" b="1" dirty="0" err="1">
                <a:solidFill>
                  <a:srgbClr val="0070C0"/>
                </a:solidFill>
              </a:rPr>
              <a:t>Sésamath</a:t>
            </a:r>
            <a:endParaRPr lang="fr-FR" sz="20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B75F65D-52F2-4B5F-8CEC-91DB15F5E5FF}"/>
                  </a:ext>
                </a:extLst>
              </p:cNvPr>
              <p:cNvSpPr/>
              <p:nvPr/>
            </p:nvSpPr>
            <p:spPr>
              <a:xfrm>
                <a:off x="2124075" y="3770603"/>
                <a:ext cx="9429750" cy="22363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 43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𝐴𝐵𝐶𝐷𝐸𝐹𝐺𝐻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un cube.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On considère le point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défini par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𝐻𝐾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</m:den>
                    </m:f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𝐻𝐹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un point du segment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𝐵𝐹</m:t>
                        </m:r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1.  Que peut-on dire des points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𝐻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?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2.  Montrer qu’il existe un unique réel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𝑡</m:t>
                    </m:r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;1</m:t>
                        </m:r>
                      </m:e>
                    </m:d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tel que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𝐵𝑀</m:t>
                        </m:r>
                      </m:e>
                    </m:acc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𝑡</m:t>
                    </m:r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𝐵𝐹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3.  Montrer que si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𝑡</m:t>
                    </m:r>
                    <m:r>
                      <a:rPr lang="fr-FR" sz="200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fr-FR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les points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𝐾</m:t>
                    </m:r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sont alors alignés. </a:t>
                </a: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B75F65D-52F2-4B5F-8CEC-91DB15F5E5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075" y="3770603"/>
                <a:ext cx="9429750" cy="2236381"/>
              </a:xfrm>
              <a:prstGeom prst="rect">
                <a:avLst/>
              </a:prstGeom>
              <a:blipFill>
                <a:blip r:embed="rId3"/>
                <a:stretch>
                  <a:fillRect l="-646" t="-1639" b="-109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16C6E85-296B-414A-956E-C9DEE0DA12C2}"/>
                  </a:ext>
                </a:extLst>
              </p:cNvPr>
              <p:cNvSpPr/>
              <p:nvPr/>
            </p:nvSpPr>
            <p:spPr>
              <a:xfrm>
                <a:off x="6705600" y="1117801"/>
                <a:ext cx="6096000" cy="205710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fr-FR" sz="20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 42</a:t>
                </a:r>
                <a:endParaRPr lang="fr-FR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Répondre par vrai ou faux en justifiant : 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1.  Les vecteurs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𝐻𝐼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𝐷𝐻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sont coplanaires.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2.  Les vecteurs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𝐻𝐺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𝐾𝐵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𝐿𝐸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sont coplanaires.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3.  Les vecteurs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𝐻𝐽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𝐷𝐻</m:t>
                        </m:r>
                      </m:e>
                    </m:acc>
                  </m:oMath>
                </a14:m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sont coplanaires. </a:t>
                </a:r>
              </a:p>
              <a:p>
                <a:pPr>
                  <a:spcAft>
                    <a:spcPts val="0"/>
                  </a:spcAft>
                </a:pPr>
                <a:r>
                  <a:rPr lang="fr-F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16C6E85-296B-414A-956E-C9DEE0DA12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1117801"/>
                <a:ext cx="6096000" cy="2057102"/>
              </a:xfrm>
              <a:prstGeom prst="rect">
                <a:avLst/>
              </a:prstGeom>
              <a:blipFill>
                <a:blip r:embed="rId4"/>
                <a:stretch>
                  <a:fillRect l="-1000" t="-14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74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B79B1A2-1C70-46D1-A339-0632FFFE9DF9}"/>
                  </a:ext>
                </a:extLst>
              </p:cNvPr>
              <p:cNvSpPr/>
              <p:nvPr/>
            </p:nvSpPr>
            <p:spPr>
              <a:xfrm>
                <a:off x="400050" y="687087"/>
                <a:ext cx="11391900" cy="37291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71500" indent="-571500">
                  <a:buFont typeface="+mj-lt"/>
                  <a:buAutoNum type="romanUcPeriod" startAt="2"/>
                </a:pPr>
                <a:r>
                  <a:rPr lang="fr-FR" sz="3200" b="1" dirty="0">
                    <a:solidFill>
                      <a:srgbClr val="FF0000"/>
                    </a:solidFill>
                    <a:latin typeface="NimbusSanL-Bold"/>
                  </a:rPr>
                  <a:t>Repérage dans l’espace</a:t>
                </a:r>
              </a:p>
              <a:p>
                <a:pPr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000" b="0" i="0" dirty="0">
                    <a:solidFill>
                      <a:srgbClr val="006991"/>
                    </a:solidFill>
                    <a:effectLst/>
                    <a:latin typeface="NimbusSanL-Regu"/>
                    <a:ea typeface="Times New Roman" panose="02020603050405020304" pitchFamily="18" charset="0"/>
                  </a:rPr>
                  <a:t>THÉORÈME</a:t>
                </a:r>
                <a:r>
                  <a:rPr lang="fr-FR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Si </a:t>
                </a:r>
                <a14:m>
                  <m:oMath xmlns:m="http://schemas.openxmlformats.org/officeDocument/2006/math">
                    <m:r>
                      <a:rPr lang="fr-FR" sz="2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𝑂</m:t>
                    </m:r>
                  </m:oMath>
                </a14:m>
                <a:r>
                  <a:rPr lang="fr-FR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est un point de l’espace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e>
                    </m:acc>
                  </m:oMath>
                </a14:m>
                <a:r>
                  <a:rPr lang="fr-FR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fr-FR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fr-FR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𝑘</m:t>
                        </m:r>
                      </m:e>
                    </m:acc>
                  </m:oMath>
                </a14:m>
                <a:r>
                  <a:rPr lang="fr-FR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trois vecteurs non coplanaires, alors pour tout point </a:t>
                </a:r>
                <a14:m>
                  <m:oMath xmlns:m="http://schemas.openxmlformats.org/officeDocument/2006/math">
                    <m:r>
                      <a:rPr lang="fr-FR" sz="2400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fr-FR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 l’espace, il existe un unique triplet de réels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fr-FR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fr-FR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  <m:r>
                          <a:rPr lang="fr-FR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r>
                          <a:rPr lang="fr-FR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𝑦</m:t>
                        </m:r>
                        <m:r>
                          <a:rPr lang="fr-FR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r>
                          <a:rPr lang="fr-FR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;</m:t>
                        </m:r>
                        <m:r>
                          <a:rPr lang="fr-FR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fr-FR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tels que : </a:t>
                </a: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fr-FR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𝑂𝑀</m:t>
                          </m:r>
                        </m:e>
                      </m:acc>
                      <m:r>
                        <a:rPr lang="fr-FR" sz="240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fr-FR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</m:t>
                      </m:r>
                      <m:acc>
                        <m:accPr>
                          <m:chr m:val="⃗"/>
                          <m:ctrlPr>
                            <a:rPr lang="fr-FR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fr-FR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𝑖</m:t>
                          </m:r>
                        </m:e>
                      </m:acc>
                      <m:r>
                        <a:rPr lang="fr-FR" sz="240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fr-FR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𝑦</m:t>
                      </m:r>
                      <m:acc>
                        <m:accPr>
                          <m:chr m:val="⃗"/>
                          <m:ctrlPr>
                            <a:rPr lang="fr-FR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fr-FR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𝑗</m:t>
                          </m:r>
                        </m:e>
                      </m:acc>
                      <m:r>
                        <a:rPr lang="fr-FR" sz="240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fr-FR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𝑧</m:t>
                      </m:r>
                      <m:acc>
                        <m:accPr>
                          <m:chr m:val="⃗"/>
                          <m:ctrlPr>
                            <a:rPr lang="fr-FR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fr-FR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𝑘</m:t>
                          </m:r>
                        </m:e>
                      </m:acc>
                      <m:r>
                        <a:rPr lang="fr-FR" sz="240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fr-FR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fr-FR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B79B1A2-1C70-46D1-A339-0632FFFE9D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" y="687087"/>
                <a:ext cx="11391900" cy="3729162"/>
              </a:xfrm>
              <a:prstGeom prst="rect">
                <a:avLst/>
              </a:prstGeom>
              <a:blipFill>
                <a:blip r:embed="rId2"/>
                <a:stretch>
                  <a:fillRect l="-1445" t="-2619" r="-48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>
            <a:extLst>
              <a:ext uri="{FF2B5EF4-FFF2-40B4-BE49-F238E27FC236}">
                <a16:creationId xmlns:a16="http://schemas.microsoft.com/office/drawing/2014/main" id="{E7792694-6C8D-41BB-8588-A48A92496F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6865" y="3236568"/>
            <a:ext cx="2985135" cy="362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39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</TotalTime>
  <Words>1745</Words>
  <Application>Microsoft Office PowerPoint</Application>
  <PresentationFormat>Grand écran</PresentationFormat>
  <Paragraphs>140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NimbusSanL-Bold</vt:lpstr>
      <vt:lpstr>NimbusSanL-Regu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DEFOSSE</dc:creator>
  <cp:lastModifiedBy>Christophe DEFOSSE</cp:lastModifiedBy>
  <cp:revision>59</cp:revision>
  <dcterms:created xsi:type="dcterms:W3CDTF">2019-02-09T08:02:45Z</dcterms:created>
  <dcterms:modified xsi:type="dcterms:W3CDTF">2020-03-25T10:08:09Z</dcterms:modified>
</cp:coreProperties>
</file>