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6" r:id="rId4"/>
    <p:sldId id="274" r:id="rId5"/>
    <p:sldId id="275" r:id="rId6"/>
    <p:sldId id="27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8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BD428D-FDC8-4489-A4F2-AFC316318C0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D9CF754-1EF9-46ED-8245-F2CDA80F2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7EFCEEE-BD87-4090-8F92-B3D3A662EEEE}"/>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05970A42-B2F2-46E6-B6FA-9FE70D6007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FB106B-0BA6-4681-91BA-347F49616D66}"/>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183412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B79B8C-E987-4C47-8774-0B01A9D32D3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227352B-A5BA-4C29-AF13-B88706ED608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337617-96D4-42D0-B88C-5C35CEA77647}"/>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CC3DE029-3BEC-4AED-B4DF-0B756B7BD8D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99BA9D-8B73-4725-8E25-0E190CCA36AE}"/>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1961419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A505C52-A6CD-46D5-8B8B-BA8A31DAD83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992FD82-EE72-4DF3-8ABD-DB8D9C70533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3BC0B4-49BD-4E50-A547-E0B68E46C2CF}"/>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D61143E1-3956-4C5D-B0FC-FA52821CAF8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CDE117-E6FD-4729-8733-7C0E3AB818CB}"/>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28378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B3052F-18A5-4761-BAA9-9A92F402172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515A88E-2BDE-4DFB-844F-89DE18DD931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AFB228C-6690-41E3-A712-FA6A1EE3C69B}"/>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71C9A263-FB1C-449B-B30F-94A83522E8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D23DF7-5861-4561-8E3F-D0EE1E4FDF23}"/>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356694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8835D1-B88D-4FAD-B729-8BF351DF8F3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DCB28C0-FCCC-44A5-AE68-E6403CAAD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B5030DB-10C5-4662-809D-27DA14A34F0C}"/>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3C144167-317E-4894-B6DB-D519F00BE30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F6F92D4-CF3F-4474-BC09-F5F180B28789}"/>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93996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F0FED3-67DE-4DC2-9E18-21265FE03F0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274089-FA56-477C-8FD6-76502447022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9A05C2D-1D23-48A3-BA6C-34754D35B60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A287C2B-BEA4-46B0-AE30-643FC0B2395E}"/>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6" name="Espace réservé du pied de page 5">
            <a:extLst>
              <a:ext uri="{FF2B5EF4-FFF2-40B4-BE49-F238E27FC236}">
                <a16:creationId xmlns:a16="http://schemas.microsoft.com/office/drawing/2014/main" id="{C843B3E8-E751-413D-89DD-63C5E63749A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7E0A158-2E17-4065-80D5-4374B2DCE7A3}"/>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2778837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E6599C-4756-4FF0-B090-84A17BD5E51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86A0D17-A027-4348-965A-F5D9EC1C63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7CE090C-4309-47F9-B14C-F5488EFE3D5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12B8330-3E99-4309-9155-000AB7BA05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74035C4-3524-4217-A118-2DA06D98FB7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A44590E-6276-4428-A34E-D78AB75DBF73}"/>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8" name="Espace réservé du pied de page 7">
            <a:extLst>
              <a:ext uri="{FF2B5EF4-FFF2-40B4-BE49-F238E27FC236}">
                <a16:creationId xmlns:a16="http://schemas.microsoft.com/office/drawing/2014/main" id="{BCE4B37C-4799-4AF9-81D0-D926B687F23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E113D22-CCE2-4C87-B376-1A485D8F8163}"/>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405140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A99C10-A922-4175-B171-2C1821ABE45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86306CF-31A3-4193-8C5D-FCF0A7C072FF}"/>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4" name="Espace réservé du pied de page 3">
            <a:extLst>
              <a:ext uri="{FF2B5EF4-FFF2-40B4-BE49-F238E27FC236}">
                <a16:creationId xmlns:a16="http://schemas.microsoft.com/office/drawing/2014/main" id="{FB5BEDCD-E1E1-4A7C-A2C6-92E20ABB319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E9565EF-BFFD-40F4-A596-22D517C87540}"/>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275180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FD7AEA3-CEE2-4289-B6C0-AE9640CB243E}"/>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3" name="Espace réservé du pied de page 2">
            <a:extLst>
              <a:ext uri="{FF2B5EF4-FFF2-40B4-BE49-F238E27FC236}">
                <a16:creationId xmlns:a16="http://schemas.microsoft.com/office/drawing/2014/main" id="{1D3D60F8-E816-4AB9-8BB9-120FE835781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F986D8D-4613-40F3-8206-CEFE075B4A90}"/>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345659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73409-D4E5-4252-8DDA-A65F9EA176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4C1DA29-D8CB-415D-BC55-BD6D53EFF9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6A3F34A-BA26-40CF-AA93-AC80C8878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7FB0609-9F53-465E-B164-243943C8EF77}"/>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6" name="Espace réservé du pied de page 5">
            <a:extLst>
              <a:ext uri="{FF2B5EF4-FFF2-40B4-BE49-F238E27FC236}">
                <a16:creationId xmlns:a16="http://schemas.microsoft.com/office/drawing/2014/main" id="{1DFFC58E-4D8E-47A6-B488-9BF6BBF7F31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7D6327C-B75B-4466-9C21-4E8FB95C9681}"/>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179783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176EA9-7880-4849-B1A5-8794478300E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CA2884B-5D41-45BE-B486-CE3EC68AC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96F1EBB-7FEC-4C16-AE3D-863431DB5B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3AD5BF1-12DF-4F65-9E83-944742EBC23A}"/>
              </a:ext>
            </a:extLst>
          </p:cNvPr>
          <p:cNvSpPr>
            <a:spLocks noGrp="1"/>
          </p:cNvSpPr>
          <p:nvPr>
            <p:ph type="dt" sz="half" idx="10"/>
          </p:nvPr>
        </p:nvSpPr>
        <p:spPr/>
        <p:txBody>
          <a:bodyPr/>
          <a:lstStyle/>
          <a:p>
            <a:fld id="{E7246605-41D4-4CFD-8502-D08A1B844851}" type="datetimeFigureOut">
              <a:rPr lang="fr-FR" smtClean="0"/>
              <a:t>26/03/2020</a:t>
            </a:fld>
            <a:endParaRPr lang="fr-FR"/>
          </a:p>
        </p:txBody>
      </p:sp>
      <p:sp>
        <p:nvSpPr>
          <p:cNvPr id="6" name="Espace réservé du pied de page 5">
            <a:extLst>
              <a:ext uri="{FF2B5EF4-FFF2-40B4-BE49-F238E27FC236}">
                <a16:creationId xmlns:a16="http://schemas.microsoft.com/office/drawing/2014/main" id="{415A8561-5CE1-48D6-BC92-77C6E71D244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BE802C-77AB-4138-8384-7F436F777D24}"/>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24532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t="-17000" b="-17000"/>
          </a:stretch>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9163140-76D5-415F-BFDA-F9DC9DF3A2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DF175FA-C359-494C-B4F7-5DE2D8C188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105B38B-A95E-4A64-B555-B453ADE09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46605-41D4-4CFD-8502-D08A1B844851}"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560E9A95-CEF3-4B37-9845-0855735565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CA99A4C-C31F-4C1F-8CB3-E534E8D86D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D551F-C583-4E99-B35F-2FDEF107EF6D}" type="slidenum">
              <a:rPr lang="fr-FR" smtClean="0"/>
              <a:t>‹N°›</a:t>
            </a:fld>
            <a:endParaRPr lang="fr-FR"/>
          </a:p>
        </p:txBody>
      </p:sp>
    </p:spTree>
    <p:extLst>
      <p:ext uri="{BB962C8B-B14F-4D97-AF65-F5344CB8AC3E}">
        <p14:creationId xmlns:p14="http://schemas.microsoft.com/office/powerpoint/2010/main" val="4071759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0.png"/><Relationship Id="rId7" Type="http://schemas.openxmlformats.org/officeDocument/2006/relationships/image" Target="../media/image260.png"/><Relationship Id="rId2" Type="http://schemas.openxmlformats.org/officeDocument/2006/relationships/image" Target="../media/image210.png"/><Relationship Id="rId1" Type="http://schemas.openxmlformats.org/officeDocument/2006/relationships/slideLayout" Target="../slideLayouts/slideLayout1.xml"/><Relationship Id="rId6" Type="http://schemas.openxmlformats.org/officeDocument/2006/relationships/image" Target="../media/image250.png"/><Relationship Id="rId5" Type="http://schemas.openxmlformats.org/officeDocument/2006/relationships/image" Target="../media/image240.png"/><Relationship Id="rId4" Type="http://schemas.openxmlformats.org/officeDocument/2006/relationships/image" Target="../media/image230.png"/><Relationship Id="rId9" Type="http://schemas.openxmlformats.org/officeDocument/2006/relationships/image" Target="../media/image28.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1FA2F4-A8B0-4C38-9D00-217092C33AB4}"/>
              </a:ext>
            </a:extLst>
          </p:cNvPr>
          <p:cNvSpPr/>
          <p:nvPr/>
        </p:nvSpPr>
        <p:spPr>
          <a:xfrm>
            <a:off x="376237" y="2057022"/>
            <a:ext cx="11439525" cy="2743956"/>
          </a:xfrm>
          <a:prstGeom prst="rect">
            <a:avLst/>
          </a:prstGeom>
        </p:spPr>
        <p:txBody>
          <a:bodyPr wrap="square">
            <a:spAutoFit/>
          </a:bodyPr>
          <a:lstStyle/>
          <a:p>
            <a:pPr algn="ctr">
              <a:lnSpc>
                <a:spcPct val="107000"/>
              </a:lnSpc>
              <a:spcAft>
                <a:spcPts val="0"/>
              </a:spcAft>
            </a:pPr>
            <a:r>
              <a:rPr lang="fr-FR" sz="6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Identités remarquables</a:t>
            </a:r>
          </a:p>
          <a:p>
            <a:pPr algn="ctr">
              <a:lnSpc>
                <a:spcPct val="107000"/>
              </a:lnSpc>
              <a:spcAft>
                <a:spcPts val="0"/>
              </a:spcAft>
            </a:pPr>
            <a:r>
              <a:rPr lang="fr-FR" sz="6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a:t>
            </a:r>
            <a:r>
              <a:rPr lang="fr-FR" sz="6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alculs algébriques et équations</a:t>
            </a:r>
            <a:endParaRPr lang="fr-FR" sz="44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sz="44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855883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5A7A0B-B440-42C8-9FB1-5187521A6F3A}"/>
              </a:ext>
            </a:extLst>
          </p:cNvPr>
          <p:cNvSpPr/>
          <p:nvPr/>
        </p:nvSpPr>
        <p:spPr>
          <a:xfrm>
            <a:off x="650240" y="375362"/>
            <a:ext cx="10332085" cy="1883657"/>
          </a:xfrm>
          <a:prstGeom prst="rect">
            <a:avLst/>
          </a:prstGeom>
        </p:spPr>
        <p:txBody>
          <a:bodyPr wrap="square">
            <a:spAutoFit/>
          </a:bodyPr>
          <a:lstStyle/>
          <a:p>
            <a:pPr>
              <a:lnSpc>
                <a:spcPct val="150000"/>
              </a:lnSpc>
              <a:spcAft>
                <a:spcPts val="0"/>
              </a:spcAft>
            </a:pPr>
            <a:r>
              <a:rPr lang="fr-FR"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Règle - Écriture fractionnaire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Les règles de calcul habituelles des quotients comme la mise au même dénominateur peuvent être utilisées pour transformer des expressions fractionnaires si le(s) dénominateur(s) présent(s) dans l'expression est (sont) non nul(s). </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F2511FC9-DE13-4ECC-A6A6-0125278B50EF}"/>
                  </a:ext>
                </a:extLst>
              </p:cNvPr>
              <p:cNvSpPr/>
              <p:nvPr/>
            </p:nvSpPr>
            <p:spPr>
              <a:xfrm>
                <a:off x="387338" y="4858016"/>
                <a:ext cx="11417324" cy="1883657"/>
              </a:xfrm>
              <a:prstGeom prst="rect">
                <a:avLst/>
              </a:prstGeom>
            </p:spPr>
            <p:txBody>
              <a:bodyPr wrap="square">
                <a:spAutoFit/>
              </a:bodyPr>
              <a:lstStyle/>
              <a:p>
                <a:pPr>
                  <a:lnSpc>
                    <a:spcPct val="150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Remarque</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50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On signale au départ que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p>
              <a:p>
                <a:pPr>
                  <a:lnSpc>
                    <a:spcPct val="150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En effet, si on prend le dénominateur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du quotient dans le calcul s'annulerait, ce qui n'est pas possible car on ne peut pas diviser par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0</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mc:Choice>
        <mc:Fallback xmlns="">
          <p:sp>
            <p:nvSpPr>
              <p:cNvPr id="3" name="Rectangle 2">
                <a:extLst>
                  <a:ext uri="{FF2B5EF4-FFF2-40B4-BE49-F238E27FC236}">
                    <a16:creationId xmlns:a16="http://schemas.microsoft.com/office/drawing/2014/main" id="{F2511FC9-DE13-4ECC-A6A6-0125278B50EF}"/>
                  </a:ext>
                </a:extLst>
              </p:cNvPr>
              <p:cNvSpPr>
                <a:spLocks noRot="1" noChangeAspect="1" noMove="1" noResize="1" noEditPoints="1" noAdjustHandles="1" noChangeArrowheads="1" noChangeShapeType="1" noTextEdit="1"/>
              </p:cNvSpPr>
              <p:nvPr/>
            </p:nvSpPr>
            <p:spPr>
              <a:xfrm>
                <a:off x="387338" y="4858016"/>
                <a:ext cx="11417324" cy="1883657"/>
              </a:xfrm>
              <a:prstGeom prst="rect">
                <a:avLst/>
              </a:prstGeom>
              <a:blipFill>
                <a:blip r:embed="rId2"/>
                <a:stretch>
                  <a:fillRect l="-588" r="-962" b="-4854"/>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DF66C101-0BEE-4E50-87DA-363B4E44E0A2}"/>
                  </a:ext>
                </a:extLst>
              </p:cNvPr>
              <p:cNvSpPr/>
              <p:nvPr/>
            </p:nvSpPr>
            <p:spPr>
              <a:xfrm>
                <a:off x="581843" y="2451546"/>
                <a:ext cx="2264296" cy="960328"/>
              </a:xfrm>
              <a:prstGeom prst="rect">
                <a:avLst/>
              </a:prstGeom>
            </p:spPr>
            <p:txBody>
              <a:bodyPr wrap="square">
                <a:spAutoFit/>
              </a:bodyPr>
              <a:lstStyle/>
              <a:p>
                <a:pPr>
                  <a:lnSpc>
                    <a:spcPct val="150000"/>
                  </a:lnSpc>
                  <a:spcAft>
                    <a:spcPts val="0"/>
                  </a:spcAft>
                </a:pPr>
                <a:r>
                  <a:rPr lang="fr-FR" sz="2000" b="1" dirty="0">
                    <a:solidFill>
                      <a:srgbClr val="538135"/>
                    </a:solidFill>
                    <a:latin typeface="Times New Roman" panose="02020603050405020304" pitchFamily="18" charset="0"/>
                    <a:ea typeface="Calibri" panose="020F0502020204030204" pitchFamily="34" charset="0"/>
                    <a:cs typeface="Times New Roman" panose="02020603050405020304" pitchFamily="18" charset="0"/>
                  </a:rPr>
                  <a:t>Exemple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50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Pour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 , </m:t>
                    </m:r>
                  </m:oMath>
                </a14:m>
                <a:r>
                  <a:rPr lang="fr-FR" sz="20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on a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4" name="Rectangle 3">
                <a:extLst>
                  <a:ext uri="{FF2B5EF4-FFF2-40B4-BE49-F238E27FC236}">
                    <a16:creationId xmlns:a16="http://schemas.microsoft.com/office/drawing/2014/main" id="{DF66C101-0BEE-4E50-87DA-363B4E44E0A2}"/>
                  </a:ext>
                </a:extLst>
              </p:cNvPr>
              <p:cNvSpPr>
                <a:spLocks noRot="1" noChangeAspect="1" noMove="1" noResize="1" noEditPoints="1" noAdjustHandles="1" noChangeArrowheads="1" noChangeShapeType="1" noTextEdit="1"/>
              </p:cNvSpPr>
              <p:nvPr/>
            </p:nvSpPr>
            <p:spPr>
              <a:xfrm>
                <a:off x="581843" y="2451546"/>
                <a:ext cx="2264296" cy="960328"/>
              </a:xfrm>
              <a:prstGeom prst="rect">
                <a:avLst/>
              </a:prstGeom>
              <a:blipFill>
                <a:blip r:embed="rId3"/>
                <a:stretch>
                  <a:fillRect l="-2688" b="-1012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4AEF052C-48AE-4736-A290-64099F3D918D}"/>
                  </a:ext>
                </a:extLst>
              </p:cNvPr>
              <p:cNvSpPr/>
              <p:nvPr/>
            </p:nvSpPr>
            <p:spPr>
              <a:xfrm>
                <a:off x="4421997" y="4537518"/>
                <a:ext cx="7770003" cy="64812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fr-FR" b="0"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f>
                        <m:f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sSup>
                            <m:sSup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sSupPr>
                            <m:e>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e>
                            <m:sup>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sup>
                          </m:sSup>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−3</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+1</m:t>
                          </m:r>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oMath>
                  </m:oMathPara>
                </a14:m>
                <a:endParaRPr lang="fr-FR" dirty="0"/>
              </a:p>
            </p:txBody>
          </p:sp>
        </mc:Choice>
        <mc:Fallback xmlns="">
          <p:sp>
            <p:nvSpPr>
              <p:cNvPr id="5" name="Rectangle 4">
                <a:extLst>
                  <a:ext uri="{FF2B5EF4-FFF2-40B4-BE49-F238E27FC236}">
                    <a16:creationId xmlns:a16="http://schemas.microsoft.com/office/drawing/2014/main" id="{4AEF052C-48AE-4736-A290-64099F3D918D}"/>
                  </a:ext>
                </a:extLst>
              </p:cNvPr>
              <p:cNvSpPr>
                <a:spLocks noRot="1" noChangeAspect="1" noMove="1" noResize="1" noEditPoints="1" noAdjustHandles="1" noChangeArrowheads="1" noChangeShapeType="1" noTextEdit="1"/>
              </p:cNvSpPr>
              <p:nvPr/>
            </p:nvSpPr>
            <p:spPr>
              <a:xfrm>
                <a:off x="4421997" y="4537518"/>
                <a:ext cx="7770003" cy="648126"/>
              </a:xfrm>
              <a:prstGeom prst="rect">
                <a:avLst/>
              </a:prstGeom>
              <a:blipFill>
                <a:blip r:embed="rId4"/>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4BA5DD0C-C953-47AA-A658-268AC1808360}"/>
                  </a:ext>
                </a:extLst>
              </p:cNvPr>
              <p:cNvSpPr/>
              <p:nvPr/>
            </p:nvSpPr>
            <p:spPr>
              <a:xfrm>
                <a:off x="2598995" y="2891062"/>
                <a:ext cx="1543564"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f>
                        <m:f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+1</m:t>
                          </m:r>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oMath>
                  </m:oMathPara>
                </a14:m>
                <a:endParaRPr lang="fr-FR" dirty="0"/>
              </a:p>
            </p:txBody>
          </p:sp>
        </mc:Choice>
        <mc:Fallback xmlns="">
          <p:sp>
            <p:nvSpPr>
              <p:cNvPr id="6" name="Rectangle 5">
                <a:extLst>
                  <a:ext uri="{FF2B5EF4-FFF2-40B4-BE49-F238E27FC236}">
                    <a16:creationId xmlns:a16="http://schemas.microsoft.com/office/drawing/2014/main" id="{4BA5DD0C-C953-47AA-A658-268AC1808360}"/>
                  </a:ext>
                </a:extLst>
              </p:cNvPr>
              <p:cNvSpPr>
                <a:spLocks noRot="1" noChangeAspect="1" noMove="1" noResize="1" noEditPoints="1" noAdjustHandles="1" noChangeArrowheads="1" noChangeShapeType="1" noTextEdit="1"/>
              </p:cNvSpPr>
              <p:nvPr/>
            </p:nvSpPr>
            <p:spPr>
              <a:xfrm>
                <a:off x="2598995" y="2891062"/>
                <a:ext cx="1543564" cy="612732"/>
              </a:xfrm>
              <a:prstGeom prst="rect">
                <a:avLst/>
              </a:prstGeom>
              <a:blipFill>
                <a:blip r:embed="rId5"/>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642E454D-D592-4E7F-B962-46E8DE418EA7}"/>
                  </a:ext>
                </a:extLst>
              </p:cNvPr>
              <p:cNvSpPr/>
              <p:nvPr/>
            </p:nvSpPr>
            <p:spPr>
              <a:xfrm>
                <a:off x="4091509" y="2893094"/>
                <a:ext cx="1543564"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1</m:t>
                          </m:r>
                        </m:den>
                      </m:f>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f>
                        <m:f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+1</m:t>
                          </m:r>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oMath>
                  </m:oMathPara>
                </a14:m>
                <a:endParaRPr lang="fr-FR" dirty="0"/>
              </a:p>
            </p:txBody>
          </p:sp>
        </mc:Choice>
        <mc:Fallback xmlns="">
          <p:sp>
            <p:nvSpPr>
              <p:cNvPr id="7" name="Rectangle 6">
                <a:extLst>
                  <a:ext uri="{FF2B5EF4-FFF2-40B4-BE49-F238E27FC236}">
                    <a16:creationId xmlns:a16="http://schemas.microsoft.com/office/drawing/2014/main" id="{642E454D-D592-4E7F-B962-46E8DE418EA7}"/>
                  </a:ext>
                </a:extLst>
              </p:cNvPr>
              <p:cNvSpPr>
                <a:spLocks noRot="1" noChangeAspect="1" noMove="1" noResize="1" noEditPoints="1" noAdjustHandles="1" noChangeArrowheads="1" noChangeShapeType="1" noTextEdit="1"/>
              </p:cNvSpPr>
              <p:nvPr/>
            </p:nvSpPr>
            <p:spPr>
              <a:xfrm>
                <a:off x="4091509" y="2893094"/>
                <a:ext cx="1543564" cy="612732"/>
              </a:xfrm>
              <a:prstGeom prst="rect">
                <a:avLst/>
              </a:prstGeom>
              <a:blipFill>
                <a:blip r:embed="rId6"/>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A45107E7-2596-4461-A8C4-CDBBDAEE165D}"/>
                  </a:ext>
                </a:extLst>
              </p:cNvPr>
              <p:cNvSpPr/>
              <p:nvPr/>
            </p:nvSpPr>
            <p:spPr>
              <a:xfrm>
                <a:off x="5509324" y="2891062"/>
                <a:ext cx="2032288" cy="6298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d>
                            <m:d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dPr>
                            <m:e>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e>
                          </m:d>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f>
                        <m:f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+1</m:t>
                          </m:r>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oMath>
                  </m:oMathPara>
                </a14:m>
                <a:endParaRPr lang="fr-FR" dirty="0"/>
              </a:p>
            </p:txBody>
          </p:sp>
        </mc:Choice>
        <mc:Fallback xmlns="">
          <p:sp>
            <p:nvSpPr>
              <p:cNvPr id="8" name="Rectangle 7">
                <a:extLst>
                  <a:ext uri="{FF2B5EF4-FFF2-40B4-BE49-F238E27FC236}">
                    <a16:creationId xmlns:a16="http://schemas.microsoft.com/office/drawing/2014/main" id="{A45107E7-2596-4461-A8C4-CDBBDAEE165D}"/>
                  </a:ext>
                </a:extLst>
              </p:cNvPr>
              <p:cNvSpPr>
                <a:spLocks noRot="1" noChangeAspect="1" noMove="1" noResize="1" noEditPoints="1" noAdjustHandles="1" noChangeArrowheads="1" noChangeShapeType="1" noTextEdit="1"/>
              </p:cNvSpPr>
              <p:nvPr/>
            </p:nvSpPr>
            <p:spPr>
              <a:xfrm>
                <a:off x="5509324" y="2891062"/>
                <a:ext cx="2032288" cy="629852"/>
              </a:xfrm>
              <a:prstGeom prst="rect">
                <a:avLst/>
              </a:prstGeom>
              <a:blipFill>
                <a:blip r:embed="rId7"/>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CF5CD900-D227-4AB0-9ECD-20A6C7B689A7}"/>
                  </a:ext>
                </a:extLst>
              </p:cNvPr>
              <p:cNvSpPr/>
              <p:nvPr/>
            </p:nvSpPr>
            <p:spPr>
              <a:xfrm>
                <a:off x="5206713" y="3705161"/>
                <a:ext cx="2461122" cy="6298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b="0"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f>
                        <m:fPr>
                          <m:ctrlP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d>
                            <m:d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dPr>
                            <m:e>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e>
                          </m:d>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d>
                            <m:d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dPr>
                            <m:e>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+1</m:t>
                              </m:r>
                            </m:e>
                          </m:d>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oMath>
                  </m:oMathPara>
                </a14:m>
                <a:endParaRPr lang="fr-FR" dirty="0"/>
              </a:p>
            </p:txBody>
          </p:sp>
        </mc:Choice>
        <mc:Fallback xmlns="">
          <p:sp>
            <p:nvSpPr>
              <p:cNvPr id="9" name="Rectangle 8">
                <a:extLst>
                  <a:ext uri="{FF2B5EF4-FFF2-40B4-BE49-F238E27FC236}">
                    <a16:creationId xmlns:a16="http://schemas.microsoft.com/office/drawing/2014/main" id="{CF5CD900-D227-4AB0-9ECD-20A6C7B689A7}"/>
                  </a:ext>
                </a:extLst>
              </p:cNvPr>
              <p:cNvSpPr>
                <a:spLocks noRot="1" noChangeAspect="1" noMove="1" noResize="1" noEditPoints="1" noAdjustHandles="1" noChangeArrowheads="1" noChangeShapeType="1" noTextEdit="1"/>
              </p:cNvSpPr>
              <p:nvPr/>
            </p:nvSpPr>
            <p:spPr>
              <a:xfrm>
                <a:off x="5206713" y="3705161"/>
                <a:ext cx="2461122" cy="629852"/>
              </a:xfrm>
              <a:prstGeom prst="rect">
                <a:avLst/>
              </a:prstGeom>
              <a:blipFill>
                <a:blip r:embed="rId8"/>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255B79CE-D4F1-40A1-BB44-C452BD35782D}"/>
                  </a:ext>
                </a:extLst>
              </p:cNvPr>
              <p:cNvSpPr/>
              <p:nvPr/>
            </p:nvSpPr>
            <p:spPr>
              <a:xfrm>
                <a:off x="5239670" y="4519260"/>
                <a:ext cx="2190920" cy="6481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b="0"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f>
                        <m:fPr>
                          <m:ctrlP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sSup>
                            <m:sSup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sSupPr>
                            <m:e>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e>
                            <m:sup>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sup>
                          </m:sSup>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−4</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+1</m:t>
                          </m:r>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oMath>
                  </m:oMathPara>
                </a14:m>
                <a:endParaRPr lang="fr-FR" dirty="0"/>
              </a:p>
            </p:txBody>
          </p:sp>
        </mc:Choice>
        <mc:Fallback xmlns="">
          <p:sp>
            <p:nvSpPr>
              <p:cNvPr id="10" name="Rectangle 9">
                <a:extLst>
                  <a:ext uri="{FF2B5EF4-FFF2-40B4-BE49-F238E27FC236}">
                    <a16:creationId xmlns:a16="http://schemas.microsoft.com/office/drawing/2014/main" id="{255B79CE-D4F1-40A1-BB44-C452BD35782D}"/>
                  </a:ext>
                </a:extLst>
              </p:cNvPr>
              <p:cNvSpPr>
                <a:spLocks noRot="1" noChangeAspect="1" noMove="1" noResize="1" noEditPoints="1" noAdjustHandles="1" noChangeArrowheads="1" noChangeShapeType="1" noTextEdit="1"/>
              </p:cNvSpPr>
              <p:nvPr/>
            </p:nvSpPr>
            <p:spPr>
              <a:xfrm>
                <a:off x="5239670" y="4519260"/>
                <a:ext cx="2190920" cy="648126"/>
              </a:xfrm>
              <a:prstGeom prst="rect">
                <a:avLst/>
              </a:prstGeom>
              <a:blipFill>
                <a:blip r:embed="rId9"/>
                <a:stretch>
                  <a:fillRect/>
                </a:stretch>
              </a:blipFill>
            </p:spPr>
            <p:txBody>
              <a:bodyPr/>
              <a:lstStyle/>
              <a:p>
                <a:r>
                  <a:rPr lang="fr-FR">
                    <a:noFill/>
                  </a:rPr>
                  <a:t> </a:t>
                </a:r>
              </a:p>
            </p:txBody>
          </p:sp>
        </mc:Fallback>
      </mc:AlternateContent>
      <p:sp>
        <p:nvSpPr>
          <p:cNvPr id="11" name="Rectangle 10">
            <a:extLst>
              <a:ext uri="{FF2B5EF4-FFF2-40B4-BE49-F238E27FC236}">
                <a16:creationId xmlns:a16="http://schemas.microsoft.com/office/drawing/2014/main" id="{FB70D18F-7A09-4B1C-8B6A-00FCC19B60F8}"/>
              </a:ext>
            </a:extLst>
          </p:cNvPr>
          <p:cNvSpPr/>
          <p:nvPr/>
        </p:nvSpPr>
        <p:spPr>
          <a:xfrm>
            <a:off x="4653228" y="6353168"/>
            <a:ext cx="3014607" cy="369332"/>
          </a:xfrm>
          <a:prstGeom prst="rect">
            <a:avLst/>
          </a:prstGeom>
        </p:spPr>
        <p:txBody>
          <a:bodyPr wrap="none">
            <a:spAutoFit/>
          </a:bodyPr>
          <a:lstStyle/>
          <a:p>
            <a:pPr marL="342900" lvl="0" indent="-342900" algn="r">
              <a:spcAft>
                <a:spcPts val="0"/>
              </a:spcAft>
              <a:buFont typeface="Wingdings" panose="05000000000000000000" pitchFamily="2" charset="2"/>
              <a:buChar char=""/>
            </a:pPr>
            <a:r>
              <a:rPr lang="fr-FR" b="1" dirty="0">
                <a:solidFill>
                  <a:srgbClr val="70AD47"/>
                </a:solidFill>
                <a:latin typeface="Times New Roman" panose="02020603050405020304" pitchFamily="18" charset="0"/>
                <a:ea typeface="Times New Roman" panose="02020603050405020304" pitchFamily="18" charset="0"/>
              </a:rPr>
              <a:t>Exercice résolu 3 page 98</a:t>
            </a:r>
            <a:endParaRPr lang="fr-F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657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0" end="0"/>
                                            </p:txEl>
                                          </p:spTgt>
                                        </p:tgtEl>
                                        <p:attrNameLst>
                                          <p:attrName>style.visibility</p:attrName>
                                        </p:attrNameLst>
                                      </p:cBhvr>
                                      <p:to>
                                        <p:strVal val="visible"/>
                                      </p:to>
                                    </p:set>
                                    <p:anim calcmode="lin" valueType="num">
                                      <p:cBhvr additive="base">
                                        <p:cTn id="5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animEffect transition="in" filter="fade">
                                      <p:cBhvr>
                                        <p:cTn id="59" dur="500"/>
                                        <p:tgtEl>
                                          <p:spTgt spid="3">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
                                            <p:txEl>
                                              <p:pRg st="2" end="2"/>
                                            </p:txEl>
                                          </p:spTgt>
                                        </p:tgtEl>
                                        <p:attrNameLst>
                                          <p:attrName>style.visibility</p:attrName>
                                        </p:attrNameLst>
                                      </p:cBhvr>
                                      <p:to>
                                        <p:strVal val="visible"/>
                                      </p:to>
                                    </p:set>
                                    <p:animEffect transition="in" filter="fade">
                                      <p:cBhvr>
                                        <p:cTn id="64" dur="500"/>
                                        <p:tgtEl>
                                          <p:spTgt spid="3">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ipe(down)">
                                      <p:cBhvr>
                                        <p:cTn id="69" dur="580">
                                          <p:stCondLst>
                                            <p:cond delay="0"/>
                                          </p:stCondLst>
                                        </p:cTn>
                                        <p:tgtEl>
                                          <p:spTgt spid="11"/>
                                        </p:tgtEl>
                                      </p:cBhvr>
                                    </p:animEffect>
                                    <p:anim calcmode="lin" valueType="num">
                                      <p:cBhvr>
                                        <p:cTn id="7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5" dur="26">
                                          <p:stCondLst>
                                            <p:cond delay="650"/>
                                          </p:stCondLst>
                                        </p:cTn>
                                        <p:tgtEl>
                                          <p:spTgt spid="11"/>
                                        </p:tgtEl>
                                      </p:cBhvr>
                                      <p:to x="100000" y="60000"/>
                                    </p:animScale>
                                    <p:animScale>
                                      <p:cBhvr>
                                        <p:cTn id="76" dur="166" decel="50000">
                                          <p:stCondLst>
                                            <p:cond delay="676"/>
                                          </p:stCondLst>
                                        </p:cTn>
                                        <p:tgtEl>
                                          <p:spTgt spid="11"/>
                                        </p:tgtEl>
                                      </p:cBhvr>
                                      <p:to x="100000" y="100000"/>
                                    </p:animScale>
                                    <p:animScale>
                                      <p:cBhvr>
                                        <p:cTn id="77" dur="26">
                                          <p:stCondLst>
                                            <p:cond delay="1312"/>
                                          </p:stCondLst>
                                        </p:cTn>
                                        <p:tgtEl>
                                          <p:spTgt spid="11"/>
                                        </p:tgtEl>
                                      </p:cBhvr>
                                      <p:to x="100000" y="80000"/>
                                    </p:animScale>
                                    <p:animScale>
                                      <p:cBhvr>
                                        <p:cTn id="78" dur="166" decel="50000">
                                          <p:stCondLst>
                                            <p:cond delay="1338"/>
                                          </p:stCondLst>
                                        </p:cTn>
                                        <p:tgtEl>
                                          <p:spTgt spid="11"/>
                                        </p:tgtEl>
                                      </p:cBhvr>
                                      <p:to x="100000" y="100000"/>
                                    </p:animScale>
                                    <p:animScale>
                                      <p:cBhvr>
                                        <p:cTn id="79" dur="26">
                                          <p:stCondLst>
                                            <p:cond delay="1642"/>
                                          </p:stCondLst>
                                        </p:cTn>
                                        <p:tgtEl>
                                          <p:spTgt spid="11"/>
                                        </p:tgtEl>
                                      </p:cBhvr>
                                      <p:to x="100000" y="90000"/>
                                    </p:animScale>
                                    <p:animScale>
                                      <p:cBhvr>
                                        <p:cTn id="80" dur="166" decel="50000">
                                          <p:stCondLst>
                                            <p:cond delay="1668"/>
                                          </p:stCondLst>
                                        </p:cTn>
                                        <p:tgtEl>
                                          <p:spTgt spid="11"/>
                                        </p:tgtEl>
                                      </p:cBhvr>
                                      <p:to x="100000" y="100000"/>
                                    </p:animScale>
                                    <p:animScale>
                                      <p:cBhvr>
                                        <p:cTn id="81" dur="26">
                                          <p:stCondLst>
                                            <p:cond delay="1808"/>
                                          </p:stCondLst>
                                        </p:cTn>
                                        <p:tgtEl>
                                          <p:spTgt spid="11"/>
                                        </p:tgtEl>
                                      </p:cBhvr>
                                      <p:to x="100000" y="95000"/>
                                    </p:animScale>
                                    <p:animScale>
                                      <p:cBhvr>
                                        <p:cTn id="82"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s2_2019/82556-1">
            <a:extLst>
              <a:ext uri="{FF2B5EF4-FFF2-40B4-BE49-F238E27FC236}">
                <a16:creationId xmlns:a16="http://schemas.microsoft.com/office/drawing/2014/main" id="{DC79539C-5BE3-4023-9F4A-E7F333234A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55" t="70474" r="1855" b="614"/>
          <a:stretch/>
        </p:blipFill>
        <p:spPr bwMode="auto">
          <a:xfrm>
            <a:off x="-143694" y="7341833"/>
            <a:ext cx="12174587" cy="175999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2" name="ZoneTexte 1">
                <a:extLst>
                  <a:ext uri="{FF2B5EF4-FFF2-40B4-BE49-F238E27FC236}">
                    <a16:creationId xmlns:a16="http://schemas.microsoft.com/office/drawing/2014/main" id="{31835DFC-CF3F-4BD9-AE97-636CCC5098D0}"/>
                  </a:ext>
                </a:extLst>
              </p:cNvPr>
              <p:cNvSpPr txBox="1"/>
              <p:nvPr/>
            </p:nvSpPr>
            <p:spPr>
              <a:xfrm>
                <a:off x="319596" y="0"/>
                <a:ext cx="11248008" cy="1983043"/>
              </a:xfrm>
              <a:prstGeom prst="rect">
                <a:avLst/>
              </a:prstGeom>
              <a:noFill/>
            </p:spPr>
            <p:txBody>
              <a:bodyPr wrap="square" rtlCol="0">
                <a:spAutoFit/>
              </a:bodyPr>
              <a:lstStyle/>
              <a:p>
                <a:pPr algn="l">
                  <a:lnSpc>
                    <a:spcPct val="150000"/>
                  </a:lnSpc>
                </a:pPr>
                <a:r>
                  <a:rPr lang="fr-FR" sz="2400" b="1" dirty="0">
                    <a:solidFill>
                      <a:srgbClr val="00B0F0"/>
                    </a:solidFill>
                    <a:latin typeface="Times New Roman" panose="02020603050405020304" pitchFamily="18" charset="0"/>
                    <a:cs typeface="Times New Roman" panose="02020603050405020304" pitchFamily="18" charset="0"/>
                  </a:rPr>
                  <a:t>Exercice résolu n°3 : Mettre au même dénominateur une expression fractionnaire.</a:t>
                </a:r>
              </a:p>
              <a:p>
                <a:pPr algn="l">
                  <a:lnSpc>
                    <a:spcPct val="150000"/>
                  </a:lnSpc>
                </a:pPr>
                <a:r>
                  <a:rPr lang="fr-FR" sz="2000" dirty="0">
                    <a:latin typeface="Times New Roman" panose="02020603050405020304" pitchFamily="18" charset="0"/>
                    <a:cs typeface="Times New Roman" panose="02020603050405020304" pitchFamily="18" charset="0"/>
                  </a:rPr>
                  <a:t>Écrire sous la forme d’une fraction la plus simple possible les deux expressions proposées.</a:t>
                </a:r>
              </a:p>
              <a:p>
                <a:pPr algn="l">
                  <a:lnSpc>
                    <a:spcPct val="150000"/>
                  </a:lnSpc>
                </a:pPr>
                <a14:m>
                  <m:oMathPara xmlns:m="http://schemas.openxmlformats.org/officeDocument/2006/math">
                    <m:oMathParaPr>
                      <m:jc m:val="centerGroup"/>
                    </m:oMathParaPr>
                    <m:oMath xmlns:m="http://schemas.openxmlformats.org/officeDocument/2006/math">
                      <m:r>
                        <a:rPr lang="fr-FR" sz="2000" b="0" i="1" smtClean="0">
                          <a:latin typeface="Cambria Math" panose="02040503050406030204" pitchFamily="18" charset="0"/>
                          <a:cs typeface="Times New Roman" panose="02020603050405020304" pitchFamily="18" charset="0"/>
                        </a:rPr>
                        <m:t>𝐴</m:t>
                      </m:r>
                      <m:r>
                        <a:rPr lang="fr-FR" sz="2000" b="0" i="1" smtClean="0">
                          <a:latin typeface="Cambria Math" panose="02040503050406030204" pitchFamily="18" charset="0"/>
                          <a:cs typeface="Times New Roman" panose="02020603050405020304" pitchFamily="18" charset="0"/>
                        </a:rPr>
                        <m:t>=4+</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3</m:t>
                          </m:r>
                        </m:num>
                        <m:den>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m:t>
                          </m:r>
                        </m:den>
                      </m:f>
                      <m:r>
                        <a:rPr lang="fr-FR" sz="2000" b="0" i="1" smtClean="0">
                          <a:latin typeface="Cambria Math" panose="02040503050406030204" pitchFamily="18" charset="0"/>
                          <a:cs typeface="Times New Roman" panose="02020603050405020304" pitchFamily="18" charset="0"/>
                        </a:rPr>
                        <m:t>    </m:t>
                      </m:r>
                      <m:r>
                        <a:rPr lang="fr-FR" sz="2000" b="0" i="1" smtClean="0">
                          <a:latin typeface="Cambria Math" panose="02040503050406030204" pitchFamily="18" charset="0"/>
                          <a:cs typeface="Times New Roman" panose="02020603050405020304" pitchFamily="18" charset="0"/>
                        </a:rPr>
                        <m:t>𝑒𝑡</m:t>
                      </m:r>
                      <m:r>
                        <a:rPr lang="fr-FR" sz="2000" b="0" i="1" smtClean="0">
                          <a:latin typeface="Cambria Math" panose="02040503050406030204" pitchFamily="18" charset="0"/>
                          <a:cs typeface="Times New Roman" panose="02020603050405020304" pitchFamily="18" charset="0"/>
                        </a:rPr>
                        <m:t>   </m:t>
                      </m:r>
                      <m:r>
                        <a:rPr lang="fr-FR" sz="2000" b="0" i="1" smtClean="0">
                          <a:latin typeface="Cambria Math" panose="02040503050406030204" pitchFamily="18" charset="0"/>
                          <a:cs typeface="Times New Roman" panose="02020603050405020304" pitchFamily="18" charset="0"/>
                        </a:rPr>
                        <m:t>𝐵</m:t>
                      </m:r>
                      <m:r>
                        <a:rPr lang="fr-FR" sz="2000" b="0" i="1" smtClean="0">
                          <a:latin typeface="Cambria Math" panose="02040503050406030204" pitchFamily="18" charset="0"/>
                          <a:cs typeface="Times New Roman" panose="02020603050405020304" pitchFamily="18" charset="0"/>
                        </a:rPr>
                        <m:t>=</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m:t>
                          </m:r>
                        </m:num>
                        <m:den>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−4</m:t>
                          </m:r>
                        </m:den>
                      </m:f>
                      <m:r>
                        <a:rPr lang="fr-FR" sz="2000" b="0" i="1" smtClean="0">
                          <a:latin typeface="Cambria Math" panose="02040503050406030204" pitchFamily="18" charset="0"/>
                          <a:cs typeface="Times New Roman" panose="02020603050405020304" pitchFamily="18" charset="0"/>
                        </a:rPr>
                        <m:t>−5</m:t>
                      </m:r>
                    </m:oMath>
                  </m:oMathPara>
                </a14:m>
                <a:endParaRPr lang="fr-FR" sz="2000" dirty="0">
                  <a:latin typeface="Times New Roman" panose="02020603050405020304" pitchFamily="18" charset="0"/>
                  <a:cs typeface="Times New Roman" panose="02020603050405020304" pitchFamily="18" charset="0"/>
                </a:endParaRPr>
              </a:p>
            </p:txBody>
          </p:sp>
        </mc:Choice>
        <mc:Fallback>
          <p:sp>
            <p:nvSpPr>
              <p:cNvPr id="2" name="ZoneTexte 1">
                <a:extLst>
                  <a:ext uri="{FF2B5EF4-FFF2-40B4-BE49-F238E27FC236}">
                    <a16:creationId xmlns:a16="http://schemas.microsoft.com/office/drawing/2014/main" id="{31835DFC-CF3F-4BD9-AE97-636CCC5098D0}"/>
                  </a:ext>
                </a:extLst>
              </p:cNvPr>
              <p:cNvSpPr txBox="1">
                <a:spLocks noRot="1" noChangeAspect="1" noMove="1" noResize="1" noEditPoints="1" noAdjustHandles="1" noChangeArrowheads="1" noChangeShapeType="1" noTextEdit="1"/>
              </p:cNvSpPr>
              <p:nvPr/>
            </p:nvSpPr>
            <p:spPr>
              <a:xfrm>
                <a:off x="319596" y="0"/>
                <a:ext cx="11248008" cy="1983043"/>
              </a:xfrm>
              <a:prstGeom prst="rect">
                <a:avLst/>
              </a:prstGeom>
              <a:blipFill>
                <a:blip r:embed="rId3"/>
                <a:stretch>
                  <a:fillRect l="-813"/>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3" name="ZoneTexte 2">
                <a:extLst>
                  <a:ext uri="{FF2B5EF4-FFF2-40B4-BE49-F238E27FC236}">
                    <a16:creationId xmlns:a16="http://schemas.microsoft.com/office/drawing/2014/main" id="{FF051321-F24C-42C7-AC01-582EB6EE2EF3}"/>
                  </a:ext>
                </a:extLst>
              </p:cNvPr>
              <p:cNvSpPr txBox="1"/>
              <p:nvPr/>
            </p:nvSpPr>
            <p:spPr>
              <a:xfrm>
                <a:off x="319596" y="2077375"/>
                <a:ext cx="8762260" cy="960328"/>
              </a:xfrm>
              <a:prstGeom prst="rect">
                <a:avLst/>
              </a:prstGeom>
              <a:noFill/>
            </p:spPr>
            <p:txBody>
              <a:bodyPr wrap="square" rtlCol="0">
                <a:spAutoFit/>
              </a:bodyPr>
              <a:lstStyle/>
              <a:p>
                <a:pPr algn="l">
                  <a:lnSpc>
                    <a:spcPct val="150000"/>
                  </a:lnSpc>
                </a:pPr>
                <a:r>
                  <a:rPr lang="fr-FR" sz="2000" b="1" dirty="0">
                    <a:solidFill>
                      <a:srgbClr val="00B050"/>
                    </a:solidFill>
                    <a:latin typeface="Times New Roman" panose="02020603050405020304" pitchFamily="18" charset="0"/>
                    <a:cs typeface="Times New Roman" panose="02020603050405020304" pitchFamily="18" charset="0"/>
                  </a:rPr>
                  <a:t>Solution</a:t>
                </a:r>
              </a:p>
              <a:p>
                <a:pPr marL="342900" indent="-342900" algn="l">
                  <a:lnSpc>
                    <a:spcPct val="150000"/>
                  </a:lnSpc>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rPr>
                  <a:t>Pour </a:t>
                </a:r>
                <a14:m>
                  <m:oMath xmlns:m="http://schemas.openxmlformats.org/officeDocument/2006/math">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m:t>
                    </m:r>
                  </m:oMath>
                </a14:m>
                <a:r>
                  <a:rPr lang="fr-FR" sz="2000" dirty="0">
                    <a:latin typeface="Times New Roman" panose="02020603050405020304" pitchFamily="18" charset="0"/>
                    <a:cs typeface="Times New Roman" panose="02020603050405020304" pitchFamily="18" charset="0"/>
                  </a:rPr>
                  <a:t> (il faut en effet que </a:t>
                </a:r>
                <a14:m>
                  <m:oMath xmlns:m="http://schemas.openxmlformats.org/officeDocument/2006/math">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m:t>
                    </m:r>
                  </m:oMath>
                </a14:m>
                <a:r>
                  <a:rPr lang="fr-FR" sz="2000" dirty="0">
                    <a:latin typeface="Times New Roman" panose="02020603050405020304" pitchFamily="18" charset="0"/>
                    <a:cs typeface="Times New Roman" panose="02020603050405020304" pitchFamily="18" charset="0"/>
                  </a:rPr>
                  <a:t> c’est-à-dire que </a:t>
                </a:r>
                <a14:m>
                  <m:oMath xmlns:m="http://schemas.openxmlformats.org/officeDocument/2006/math">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 </m:t>
                    </m:r>
                  </m:oMath>
                </a14:m>
                <a:r>
                  <a:rPr lang="fr-FR" sz="2000" dirty="0">
                    <a:latin typeface="Times New Roman" panose="02020603050405020304" pitchFamily="18" charset="0"/>
                    <a:cs typeface="Times New Roman" panose="02020603050405020304" pitchFamily="18" charset="0"/>
                  </a:rPr>
                  <a:t>,on a :</a:t>
                </a:r>
              </a:p>
            </p:txBody>
          </p:sp>
        </mc:Choice>
        <mc:Fallback>
          <p:sp>
            <p:nvSpPr>
              <p:cNvPr id="3" name="ZoneTexte 2">
                <a:extLst>
                  <a:ext uri="{FF2B5EF4-FFF2-40B4-BE49-F238E27FC236}">
                    <a16:creationId xmlns:a16="http://schemas.microsoft.com/office/drawing/2014/main" id="{FF051321-F24C-42C7-AC01-582EB6EE2EF3}"/>
                  </a:ext>
                </a:extLst>
              </p:cNvPr>
              <p:cNvSpPr txBox="1">
                <a:spLocks noRot="1" noChangeAspect="1" noMove="1" noResize="1" noEditPoints="1" noAdjustHandles="1" noChangeArrowheads="1" noChangeShapeType="1" noTextEdit="1"/>
              </p:cNvSpPr>
              <p:nvPr/>
            </p:nvSpPr>
            <p:spPr>
              <a:xfrm>
                <a:off x="319596" y="2077375"/>
                <a:ext cx="8762260" cy="960328"/>
              </a:xfrm>
              <a:prstGeom prst="rect">
                <a:avLst/>
              </a:prstGeom>
              <a:blipFill>
                <a:blip r:embed="rId4"/>
                <a:stretch>
                  <a:fillRect l="-695" b="-10828"/>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1FCDCAD9-AB7C-4F85-8120-D451882A188D}"/>
                  </a:ext>
                </a:extLst>
              </p:cNvPr>
              <p:cNvSpPr/>
              <p:nvPr/>
            </p:nvSpPr>
            <p:spPr>
              <a:xfrm>
                <a:off x="651176" y="3037703"/>
                <a:ext cx="2748971" cy="879856"/>
              </a:xfrm>
              <a:prstGeom prst="rect">
                <a:avLst/>
              </a:prstGeom>
            </p:spPr>
            <p:txBody>
              <a:bodyPr wrap="square">
                <a:spAutoFit/>
              </a:bodyPr>
              <a:lstStyle/>
              <a:p>
                <a:pPr>
                  <a:lnSpc>
                    <a:spcPct val="150000"/>
                  </a:lnSpc>
                </a:pPr>
                <a14:m>
                  <m:oMathPara xmlns:m="http://schemas.openxmlformats.org/officeDocument/2006/math">
                    <m:oMathParaPr>
                      <m:jc m:val="centerGroup"/>
                    </m:oMathParaPr>
                    <m:oMath xmlns:m="http://schemas.openxmlformats.org/officeDocument/2006/math">
                      <m:r>
                        <a:rPr lang="fr-FR" i="1" smtClean="0">
                          <a:latin typeface="Cambria Math" panose="02040503050406030204" pitchFamily="18" charset="0"/>
                          <a:cs typeface="Times New Roman" panose="02020603050405020304" pitchFamily="18" charset="0"/>
                        </a:rPr>
                        <m:t>𝐴</m:t>
                      </m:r>
                      <m:r>
                        <m:rPr>
                          <m:aln/>
                        </m:rPr>
                        <a:rPr lang="fr-FR" i="1" smtClean="0">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4</m:t>
                          </m:r>
                        </m:num>
                        <m:den>
                          <m:r>
                            <a:rPr lang="fr-FR" i="1">
                              <a:latin typeface="Cambria Math" panose="02040503050406030204" pitchFamily="18" charset="0"/>
                              <a:cs typeface="Times New Roman" panose="02020603050405020304" pitchFamily="18" charset="0"/>
                            </a:rPr>
                            <m:t>1</m:t>
                          </m:r>
                        </m:den>
                      </m:f>
                      <m:r>
                        <a:rPr lang="fr-FR" i="1">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3</m:t>
                          </m:r>
                        </m:num>
                        <m:den>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+1</m:t>
                          </m:r>
                        </m:den>
                      </m:f>
                    </m:oMath>
                  </m:oMathPara>
                </a14:m>
                <a:endParaRPr lang="fr-FR" dirty="0">
                  <a:latin typeface="Times New Roman" panose="02020603050405020304" pitchFamily="18" charset="0"/>
                  <a:cs typeface="Times New Roman" panose="02020603050405020304" pitchFamily="18" charset="0"/>
                </a:endParaRPr>
              </a:p>
            </p:txBody>
          </p:sp>
        </mc:Choice>
        <mc:Fallback>
          <p:sp>
            <p:nvSpPr>
              <p:cNvPr id="4" name="Rectangle 3">
                <a:extLst>
                  <a:ext uri="{FF2B5EF4-FFF2-40B4-BE49-F238E27FC236}">
                    <a16:creationId xmlns:a16="http://schemas.microsoft.com/office/drawing/2014/main" id="{1FCDCAD9-AB7C-4F85-8120-D451882A188D}"/>
                  </a:ext>
                </a:extLst>
              </p:cNvPr>
              <p:cNvSpPr>
                <a:spLocks noRot="1" noChangeAspect="1" noMove="1" noResize="1" noEditPoints="1" noAdjustHandles="1" noChangeArrowheads="1" noChangeShapeType="1" noTextEdit="1"/>
              </p:cNvSpPr>
              <p:nvPr/>
            </p:nvSpPr>
            <p:spPr>
              <a:xfrm>
                <a:off x="651176" y="3037703"/>
                <a:ext cx="2748971" cy="879856"/>
              </a:xfrm>
              <a:prstGeom prst="rect">
                <a:avLst/>
              </a:prstGeom>
              <a:blipFill>
                <a:blip r:embed="rId5"/>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9700D218-2228-417C-A0A0-B1FEACA43232}"/>
                  </a:ext>
                </a:extLst>
              </p:cNvPr>
              <p:cNvSpPr/>
              <p:nvPr/>
            </p:nvSpPr>
            <p:spPr>
              <a:xfrm>
                <a:off x="2710474" y="3212090"/>
                <a:ext cx="2406813" cy="669094"/>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4×</m:t>
                          </m:r>
                          <m:d>
                            <m:dPr>
                              <m:ctrlPr>
                                <a:rPr lang="fr-FR" i="1">
                                  <a:solidFill>
                                    <a:schemeClr val="accent1"/>
                                  </a:solidFill>
                                  <a:latin typeface="Cambria Math" panose="02040503050406030204" pitchFamily="18" charset="0"/>
                                  <a:cs typeface="Times New Roman" panose="02020603050405020304" pitchFamily="18" charset="0"/>
                                </a:rPr>
                              </m:ctrlPr>
                            </m:dPr>
                            <m:e>
                              <m:r>
                                <a:rPr lang="fr-FR" i="1">
                                  <a:solidFill>
                                    <a:schemeClr val="accent1"/>
                                  </a:solidFill>
                                  <a:latin typeface="Cambria Math" panose="02040503050406030204" pitchFamily="18" charset="0"/>
                                  <a:cs typeface="Times New Roman" panose="02020603050405020304" pitchFamily="18" charset="0"/>
                                </a:rPr>
                                <m:t>𝑥</m:t>
                              </m:r>
                              <m:r>
                                <a:rPr lang="fr-FR" i="1">
                                  <a:solidFill>
                                    <a:schemeClr val="accent1"/>
                                  </a:solidFill>
                                  <a:latin typeface="Cambria Math" panose="02040503050406030204" pitchFamily="18" charset="0"/>
                                  <a:cs typeface="Times New Roman" panose="02020603050405020304" pitchFamily="18" charset="0"/>
                                </a:rPr>
                                <m:t>+1</m:t>
                              </m:r>
                            </m:e>
                          </m:d>
                        </m:num>
                        <m:den>
                          <m:r>
                            <a:rPr lang="fr-FR" i="1">
                              <a:latin typeface="Cambria Math" panose="02040503050406030204" pitchFamily="18" charset="0"/>
                              <a:cs typeface="Times New Roman" panose="02020603050405020304" pitchFamily="18" charset="0"/>
                            </a:rPr>
                            <m:t>1×</m:t>
                          </m:r>
                          <m:d>
                            <m:dPr>
                              <m:ctrlPr>
                                <a:rPr lang="fr-FR" i="1">
                                  <a:solidFill>
                                    <a:schemeClr val="accent1"/>
                                  </a:solidFill>
                                  <a:latin typeface="Cambria Math" panose="02040503050406030204" pitchFamily="18" charset="0"/>
                                  <a:cs typeface="Times New Roman" panose="02020603050405020304" pitchFamily="18" charset="0"/>
                                </a:rPr>
                              </m:ctrlPr>
                            </m:dPr>
                            <m:e>
                              <m:r>
                                <a:rPr lang="fr-FR" i="1">
                                  <a:solidFill>
                                    <a:schemeClr val="accent1"/>
                                  </a:solidFill>
                                  <a:latin typeface="Cambria Math" panose="02040503050406030204" pitchFamily="18" charset="0"/>
                                  <a:cs typeface="Times New Roman" panose="02020603050405020304" pitchFamily="18" charset="0"/>
                                </a:rPr>
                                <m:t>𝑥</m:t>
                              </m:r>
                              <m:r>
                                <a:rPr lang="fr-FR" i="1">
                                  <a:solidFill>
                                    <a:schemeClr val="accent1"/>
                                  </a:solidFill>
                                  <a:latin typeface="Cambria Math" panose="02040503050406030204" pitchFamily="18" charset="0"/>
                                  <a:cs typeface="Times New Roman" panose="02020603050405020304" pitchFamily="18" charset="0"/>
                                </a:rPr>
                                <m:t>+1</m:t>
                              </m:r>
                            </m:e>
                          </m:d>
                        </m:den>
                      </m:f>
                      <m:r>
                        <a:rPr lang="fr-FR" i="1">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3</m:t>
                          </m:r>
                        </m:num>
                        <m:den>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+1</m:t>
                          </m:r>
                        </m:den>
                      </m:f>
                    </m:oMath>
                  </m:oMathPara>
                </a14:m>
                <a:endParaRPr lang="fr-FR" dirty="0"/>
              </a:p>
            </p:txBody>
          </p:sp>
        </mc:Choice>
        <mc:Fallback>
          <p:sp>
            <p:nvSpPr>
              <p:cNvPr id="6" name="Rectangle 5">
                <a:extLst>
                  <a:ext uri="{FF2B5EF4-FFF2-40B4-BE49-F238E27FC236}">
                    <a16:creationId xmlns:a16="http://schemas.microsoft.com/office/drawing/2014/main" id="{9700D218-2228-417C-A0A0-B1FEACA43232}"/>
                  </a:ext>
                </a:extLst>
              </p:cNvPr>
              <p:cNvSpPr>
                <a:spLocks noRot="1" noChangeAspect="1" noMove="1" noResize="1" noEditPoints="1" noAdjustHandles="1" noChangeArrowheads="1" noChangeShapeType="1" noTextEdit="1"/>
              </p:cNvSpPr>
              <p:nvPr/>
            </p:nvSpPr>
            <p:spPr>
              <a:xfrm>
                <a:off x="2710474" y="3212090"/>
                <a:ext cx="2406813" cy="669094"/>
              </a:xfrm>
              <a:prstGeom prst="rect">
                <a:avLst/>
              </a:prstGeom>
              <a:blipFill>
                <a:blip r:embed="rId6"/>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7" name="Rectangle 6">
                <a:extLst>
                  <a:ext uri="{FF2B5EF4-FFF2-40B4-BE49-F238E27FC236}">
                    <a16:creationId xmlns:a16="http://schemas.microsoft.com/office/drawing/2014/main" id="{2F9DE5FB-0AB2-4131-897E-D14C45328873}"/>
                  </a:ext>
                </a:extLst>
              </p:cNvPr>
              <p:cNvSpPr/>
              <p:nvPr/>
            </p:nvSpPr>
            <p:spPr>
              <a:xfrm>
                <a:off x="4933376" y="3212090"/>
                <a:ext cx="1732974" cy="63446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4</m:t>
                          </m:r>
                          <m:d>
                            <m:dPr>
                              <m:ctrlPr>
                                <a:rPr lang="fr-FR" i="1">
                                  <a:latin typeface="Cambria Math" panose="02040503050406030204" pitchFamily="18" charset="0"/>
                                  <a:cs typeface="Times New Roman" panose="02020603050405020304" pitchFamily="18" charset="0"/>
                                </a:rPr>
                              </m:ctrlPr>
                            </m:dPr>
                            <m:e>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+1</m:t>
                              </m:r>
                            </m:e>
                          </m:d>
                          <m:r>
                            <a:rPr lang="fr-FR" i="1">
                              <a:latin typeface="Cambria Math" panose="02040503050406030204" pitchFamily="18" charset="0"/>
                              <a:cs typeface="Times New Roman" panose="02020603050405020304" pitchFamily="18" charset="0"/>
                            </a:rPr>
                            <m:t>+3</m:t>
                          </m:r>
                        </m:num>
                        <m:den>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+1</m:t>
                          </m:r>
                        </m:den>
                      </m:f>
                    </m:oMath>
                  </m:oMathPara>
                </a14:m>
                <a:endParaRPr lang="fr-FR" dirty="0"/>
              </a:p>
            </p:txBody>
          </p:sp>
        </mc:Choice>
        <mc:Fallback>
          <p:sp>
            <p:nvSpPr>
              <p:cNvPr id="7" name="Rectangle 6">
                <a:extLst>
                  <a:ext uri="{FF2B5EF4-FFF2-40B4-BE49-F238E27FC236}">
                    <a16:creationId xmlns:a16="http://schemas.microsoft.com/office/drawing/2014/main" id="{2F9DE5FB-0AB2-4131-897E-D14C45328873}"/>
                  </a:ext>
                </a:extLst>
              </p:cNvPr>
              <p:cNvSpPr>
                <a:spLocks noRot="1" noChangeAspect="1" noMove="1" noResize="1" noEditPoints="1" noAdjustHandles="1" noChangeArrowheads="1" noChangeShapeType="1" noTextEdit="1"/>
              </p:cNvSpPr>
              <p:nvPr/>
            </p:nvSpPr>
            <p:spPr>
              <a:xfrm>
                <a:off x="4933376" y="3212090"/>
                <a:ext cx="1732974" cy="634469"/>
              </a:xfrm>
              <a:prstGeom prst="rect">
                <a:avLst/>
              </a:prstGeom>
              <a:blipFill>
                <a:blip r:embed="rId7"/>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27678CD2-67A5-4208-ACF5-5EE2B943F821}"/>
                  </a:ext>
                </a:extLst>
              </p:cNvPr>
              <p:cNvSpPr/>
              <p:nvPr/>
            </p:nvSpPr>
            <p:spPr>
              <a:xfrm>
                <a:off x="6552862" y="3220650"/>
                <a:ext cx="1541383" cy="617348"/>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4</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+4+3</m:t>
                          </m:r>
                        </m:num>
                        <m:den>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+1</m:t>
                          </m:r>
                        </m:den>
                      </m:f>
                    </m:oMath>
                  </m:oMathPara>
                </a14:m>
                <a:endParaRPr lang="fr-FR" dirty="0"/>
              </a:p>
            </p:txBody>
          </p:sp>
        </mc:Choice>
        <mc:Fallback>
          <p:sp>
            <p:nvSpPr>
              <p:cNvPr id="8" name="Rectangle 7">
                <a:extLst>
                  <a:ext uri="{FF2B5EF4-FFF2-40B4-BE49-F238E27FC236}">
                    <a16:creationId xmlns:a16="http://schemas.microsoft.com/office/drawing/2014/main" id="{27678CD2-67A5-4208-ACF5-5EE2B943F821}"/>
                  </a:ext>
                </a:extLst>
              </p:cNvPr>
              <p:cNvSpPr>
                <a:spLocks noRot="1" noChangeAspect="1" noMove="1" noResize="1" noEditPoints="1" noAdjustHandles="1" noChangeArrowheads="1" noChangeShapeType="1" noTextEdit="1"/>
              </p:cNvSpPr>
              <p:nvPr/>
            </p:nvSpPr>
            <p:spPr>
              <a:xfrm>
                <a:off x="6552862" y="3220650"/>
                <a:ext cx="1541383" cy="617348"/>
              </a:xfrm>
              <a:prstGeom prst="rect">
                <a:avLst/>
              </a:prstGeom>
              <a:blipFill>
                <a:blip r:embed="rId8"/>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9" name="Rectangle 8">
                <a:extLst>
                  <a:ext uri="{FF2B5EF4-FFF2-40B4-BE49-F238E27FC236}">
                    <a16:creationId xmlns:a16="http://schemas.microsoft.com/office/drawing/2014/main" id="{2756DE2C-C27B-47BA-8A91-71B6F259AC2F}"/>
                  </a:ext>
                </a:extLst>
              </p:cNvPr>
              <p:cNvSpPr/>
              <p:nvPr/>
            </p:nvSpPr>
            <p:spPr>
              <a:xfrm>
                <a:off x="7944430" y="3203975"/>
                <a:ext cx="1137426" cy="616323"/>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4</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+7</m:t>
                          </m:r>
                        </m:num>
                        <m:den>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+1</m:t>
                          </m:r>
                        </m:den>
                      </m:f>
                    </m:oMath>
                  </m:oMathPara>
                </a14:m>
                <a:endParaRPr lang="fr-FR" dirty="0"/>
              </a:p>
            </p:txBody>
          </p:sp>
        </mc:Choice>
        <mc:Fallback>
          <p:sp>
            <p:nvSpPr>
              <p:cNvPr id="9" name="Rectangle 8">
                <a:extLst>
                  <a:ext uri="{FF2B5EF4-FFF2-40B4-BE49-F238E27FC236}">
                    <a16:creationId xmlns:a16="http://schemas.microsoft.com/office/drawing/2014/main" id="{2756DE2C-C27B-47BA-8A91-71B6F259AC2F}"/>
                  </a:ext>
                </a:extLst>
              </p:cNvPr>
              <p:cNvSpPr>
                <a:spLocks noRot="1" noChangeAspect="1" noMove="1" noResize="1" noEditPoints="1" noAdjustHandles="1" noChangeArrowheads="1" noChangeShapeType="1" noTextEdit="1"/>
              </p:cNvSpPr>
              <p:nvPr/>
            </p:nvSpPr>
            <p:spPr>
              <a:xfrm>
                <a:off x="7944430" y="3203975"/>
                <a:ext cx="1137426" cy="616323"/>
              </a:xfrm>
              <a:prstGeom prst="rect">
                <a:avLst/>
              </a:prstGeom>
              <a:blipFill>
                <a:blip r:embed="rId9"/>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0" name="Rectangle 9">
                <a:extLst>
                  <a:ext uri="{FF2B5EF4-FFF2-40B4-BE49-F238E27FC236}">
                    <a16:creationId xmlns:a16="http://schemas.microsoft.com/office/drawing/2014/main" id="{700F9F45-E3D8-42FE-9681-6D44357D52BE}"/>
                  </a:ext>
                </a:extLst>
              </p:cNvPr>
              <p:cNvSpPr/>
              <p:nvPr/>
            </p:nvSpPr>
            <p:spPr>
              <a:xfrm>
                <a:off x="319596" y="4111030"/>
                <a:ext cx="9779091" cy="689035"/>
              </a:xfrm>
              <a:prstGeom prst="rect">
                <a:avLst/>
              </a:prstGeom>
            </p:spPr>
            <p:txBody>
              <a:bodyPr wrap="square">
                <a:spAutoFit/>
              </a:bodyPr>
              <a:lstStyle/>
              <a:p>
                <a:pPr marL="342900" indent="-342900">
                  <a:lnSpc>
                    <a:spcPct val="150000"/>
                  </a:lnSpc>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rPr>
                  <a:t>Pour </a:t>
                </a:r>
                <a14:m>
                  <m:oMath xmlns:m="http://schemas.openxmlformats.org/officeDocument/2006/math">
                    <m:r>
                      <a:rPr lang="fr-FR" sz="2000" i="1">
                        <a:latin typeface="Cambria Math" panose="02040503050406030204" pitchFamily="18" charset="0"/>
                        <a:cs typeface="Times New Roman" panose="02020603050405020304" pitchFamily="18" charset="0"/>
                      </a:rPr>
                      <m:t>𝑥</m:t>
                    </m:r>
                    <m:r>
                      <a:rPr lang="fr-FR" sz="2000" i="1">
                        <a:latin typeface="Cambria Math" panose="02040503050406030204" pitchFamily="18" charset="0"/>
                        <a:cs typeface="Times New Roman" panose="02020603050405020304" pitchFamily="18" charset="0"/>
                      </a:rPr>
                      <m:t>≠2</m:t>
                    </m:r>
                  </m:oMath>
                </a14:m>
                <a:r>
                  <a:rPr lang="fr-FR" sz="2000" dirty="0">
                    <a:latin typeface="Times New Roman" panose="02020603050405020304" pitchFamily="18" charset="0"/>
                    <a:cs typeface="Times New Roman" panose="02020603050405020304" pitchFamily="18" charset="0"/>
                  </a:rPr>
                  <a:t> (il faut en effet que </a:t>
                </a:r>
                <a14:m>
                  <m:oMath xmlns:m="http://schemas.openxmlformats.org/officeDocument/2006/math">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−4≠0</m:t>
                    </m:r>
                  </m:oMath>
                </a14:m>
                <a:r>
                  <a:rPr lang="fr-FR" sz="2000" dirty="0">
                    <a:latin typeface="Times New Roman" panose="02020603050405020304" pitchFamily="18" charset="0"/>
                    <a:cs typeface="Times New Roman" panose="02020603050405020304" pitchFamily="18" charset="0"/>
                  </a:rPr>
                  <a:t> c’est-à-dire que </a:t>
                </a:r>
                <a14:m>
                  <m:oMath xmlns:m="http://schemas.openxmlformats.org/officeDocument/2006/math">
                    <m:r>
                      <a:rPr lang="fr-FR" sz="2000" i="1">
                        <a:latin typeface="Cambria Math" panose="02040503050406030204" pitchFamily="18" charset="0"/>
                        <a:cs typeface="Times New Roman" panose="02020603050405020304" pitchFamily="18" charset="0"/>
                      </a:rPr>
                      <m:t>𝑥</m:t>
                    </m:r>
                    <m:r>
                      <a:rPr lang="fr-FR" sz="2000" i="1">
                        <a:latin typeface="Cambria Math" panose="02040503050406030204" pitchFamily="18" charset="0"/>
                        <a:cs typeface="Times New Roman" panose="02020603050405020304" pitchFamily="18" charset="0"/>
                      </a:rPr>
                      <m:t>≠</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4</m:t>
                        </m:r>
                      </m:num>
                      <m:den>
                        <m:r>
                          <a:rPr lang="fr-FR" sz="2000" b="0" i="1" smtClean="0">
                            <a:latin typeface="Cambria Math" panose="02040503050406030204" pitchFamily="18" charset="0"/>
                            <a:cs typeface="Times New Roman" panose="02020603050405020304" pitchFamily="18" charset="0"/>
                          </a:rPr>
                          <m:t>2</m:t>
                        </m:r>
                      </m:den>
                    </m:f>
                    <m:r>
                      <a:rPr lang="fr-FR" sz="2000" b="0" i="1" smtClean="0">
                        <a:latin typeface="Cambria Math" panose="02040503050406030204" pitchFamily="18" charset="0"/>
                        <a:cs typeface="Times New Roman" panose="02020603050405020304" pitchFamily="18" charset="0"/>
                      </a:rPr>
                      <m:t> </m:t>
                    </m:r>
                    <m:r>
                      <a:rPr lang="fr-FR" sz="2000" i="1">
                        <a:latin typeface="Cambria Math" panose="02040503050406030204" pitchFamily="18" charset="0"/>
                        <a:cs typeface="Times New Roman" panose="02020603050405020304" pitchFamily="18" charset="0"/>
                      </a:rPr>
                      <m:t> </m:t>
                    </m:r>
                  </m:oMath>
                </a14:m>
                <a:r>
                  <a:rPr lang="fr-FR" sz="2000" dirty="0">
                    <a:latin typeface="Times New Roman" panose="02020603050405020304" pitchFamily="18" charset="0"/>
                    <a:cs typeface="Times New Roman" panose="02020603050405020304" pitchFamily="18" charset="0"/>
                  </a:rPr>
                  <a:t>soit </a:t>
                </a:r>
                <a14:m>
                  <m:oMath xmlns:m="http://schemas.openxmlformats.org/officeDocument/2006/math">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≠2</m:t>
                    </m:r>
                  </m:oMath>
                </a14:m>
                <a:r>
                  <a:rPr lang="fr-FR" sz="2000" dirty="0">
                    <a:latin typeface="Times New Roman" panose="02020603050405020304" pitchFamily="18" charset="0"/>
                    <a:cs typeface="Times New Roman" panose="02020603050405020304" pitchFamily="18" charset="0"/>
                  </a:rPr>
                  <a:t> ), on a :</a:t>
                </a:r>
              </a:p>
            </p:txBody>
          </p:sp>
        </mc:Choice>
        <mc:Fallback>
          <p:sp>
            <p:nvSpPr>
              <p:cNvPr id="10" name="Rectangle 9">
                <a:extLst>
                  <a:ext uri="{FF2B5EF4-FFF2-40B4-BE49-F238E27FC236}">
                    <a16:creationId xmlns:a16="http://schemas.microsoft.com/office/drawing/2014/main" id="{700F9F45-E3D8-42FE-9681-6D44357D52BE}"/>
                  </a:ext>
                </a:extLst>
              </p:cNvPr>
              <p:cNvSpPr>
                <a:spLocks noRot="1" noChangeAspect="1" noMove="1" noResize="1" noEditPoints="1" noAdjustHandles="1" noChangeArrowheads="1" noChangeShapeType="1" noTextEdit="1"/>
              </p:cNvSpPr>
              <p:nvPr/>
            </p:nvSpPr>
            <p:spPr>
              <a:xfrm>
                <a:off x="319596" y="4111030"/>
                <a:ext cx="9779091" cy="689035"/>
              </a:xfrm>
              <a:prstGeom prst="rect">
                <a:avLst/>
              </a:prstGeom>
              <a:blipFill>
                <a:blip r:embed="rId10"/>
                <a:stretch>
                  <a:fillRect l="-561" b="-5310"/>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1" name="Rectangle 10">
                <a:extLst>
                  <a:ext uri="{FF2B5EF4-FFF2-40B4-BE49-F238E27FC236}">
                    <a16:creationId xmlns:a16="http://schemas.microsoft.com/office/drawing/2014/main" id="{3CD63E39-EE63-44AA-BC65-D90E321A3E8E}"/>
                  </a:ext>
                </a:extLst>
              </p:cNvPr>
              <p:cNvSpPr/>
              <p:nvPr/>
            </p:nvSpPr>
            <p:spPr>
              <a:xfrm>
                <a:off x="675758" y="5051772"/>
                <a:ext cx="1764008" cy="6127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a:latin typeface="Cambria Math" panose="02040503050406030204" pitchFamily="18" charset="0"/>
                          <a:cs typeface="Times New Roman" panose="02020603050405020304" pitchFamily="18" charset="0"/>
                        </a:rPr>
                        <m:t>𝐵</m:t>
                      </m:r>
                      <m:r>
                        <a:rPr lang="fr-FR" i="1">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2</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+1</m:t>
                          </m:r>
                        </m:num>
                        <m:den>
                          <m:r>
                            <a:rPr lang="fr-FR" i="1">
                              <a:latin typeface="Cambria Math" panose="02040503050406030204" pitchFamily="18" charset="0"/>
                              <a:cs typeface="Times New Roman" panose="02020603050405020304" pitchFamily="18" charset="0"/>
                            </a:rPr>
                            <m:t>2</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−4</m:t>
                          </m:r>
                        </m:den>
                      </m:f>
                      <m:r>
                        <a:rPr lang="fr-FR" i="1">
                          <a:latin typeface="Cambria Math" panose="02040503050406030204" pitchFamily="18" charset="0"/>
                          <a:cs typeface="Times New Roman" panose="02020603050405020304" pitchFamily="18" charset="0"/>
                        </a:rPr>
                        <m:t>−5</m:t>
                      </m:r>
                    </m:oMath>
                  </m:oMathPara>
                </a14:m>
                <a:endParaRPr lang="fr-FR" dirty="0"/>
              </a:p>
            </p:txBody>
          </p:sp>
        </mc:Choice>
        <mc:Fallback>
          <p:sp>
            <p:nvSpPr>
              <p:cNvPr id="11" name="Rectangle 10">
                <a:extLst>
                  <a:ext uri="{FF2B5EF4-FFF2-40B4-BE49-F238E27FC236}">
                    <a16:creationId xmlns:a16="http://schemas.microsoft.com/office/drawing/2014/main" id="{3CD63E39-EE63-44AA-BC65-D90E321A3E8E}"/>
                  </a:ext>
                </a:extLst>
              </p:cNvPr>
              <p:cNvSpPr>
                <a:spLocks noRot="1" noChangeAspect="1" noMove="1" noResize="1" noEditPoints="1" noAdjustHandles="1" noChangeArrowheads="1" noChangeShapeType="1" noTextEdit="1"/>
              </p:cNvSpPr>
              <p:nvPr/>
            </p:nvSpPr>
            <p:spPr>
              <a:xfrm>
                <a:off x="675758" y="5051772"/>
                <a:ext cx="1764008" cy="612732"/>
              </a:xfrm>
              <a:prstGeom prst="rect">
                <a:avLst/>
              </a:prstGeom>
              <a:blipFill>
                <a:blip r:embed="rId11"/>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2" name="Rectangle 11">
                <a:extLst>
                  <a:ext uri="{FF2B5EF4-FFF2-40B4-BE49-F238E27FC236}">
                    <a16:creationId xmlns:a16="http://schemas.microsoft.com/office/drawing/2014/main" id="{18656E9B-212D-4209-8F8F-77F8FC8EDE72}"/>
                  </a:ext>
                </a:extLst>
              </p:cNvPr>
              <p:cNvSpPr/>
              <p:nvPr/>
            </p:nvSpPr>
            <p:spPr>
              <a:xfrm>
                <a:off x="2335420" y="5029911"/>
                <a:ext cx="2663293" cy="62985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smtClean="0">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2</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+1</m:t>
                          </m:r>
                        </m:num>
                        <m:den>
                          <m:r>
                            <a:rPr lang="fr-FR" i="1">
                              <a:latin typeface="Cambria Math" panose="02040503050406030204" pitchFamily="18" charset="0"/>
                              <a:cs typeface="Times New Roman" panose="02020603050405020304" pitchFamily="18" charset="0"/>
                            </a:rPr>
                            <m:t>2</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−4</m:t>
                          </m:r>
                        </m:den>
                      </m:f>
                      <m:r>
                        <a:rPr lang="fr-FR" i="1">
                          <a:latin typeface="Cambria Math" panose="02040503050406030204" pitchFamily="18" charset="0"/>
                          <a:cs typeface="Times New Roman" panose="02020603050405020304" pitchFamily="18" charset="0"/>
                        </a:rPr>
                        <m:t>−</m:t>
                      </m:r>
                      <m:f>
                        <m:fPr>
                          <m:ctrlPr>
                            <a:rPr lang="fr-FR" b="0" i="1" smtClean="0">
                              <a:latin typeface="Cambria Math" panose="02040503050406030204" pitchFamily="18" charset="0"/>
                              <a:cs typeface="Times New Roman" panose="02020603050405020304" pitchFamily="18" charset="0"/>
                            </a:rPr>
                          </m:ctrlPr>
                        </m:fPr>
                        <m:num>
                          <m:r>
                            <a:rPr lang="fr-FR" b="0" i="1" smtClean="0">
                              <a:latin typeface="Cambria Math" panose="02040503050406030204" pitchFamily="18" charset="0"/>
                              <a:cs typeface="Times New Roman" panose="02020603050405020304" pitchFamily="18" charset="0"/>
                            </a:rPr>
                            <m:t>5×</m:t>
                          </m:r>
                          <m:d>
                            <m:dPr>
                              <m:ctrlPr>
                                <a:rPr lang="fr-FR" b="0" i="1" smtClean="0">
                                  <a:solidFill>
                                    <a:srgbClr val="0070C0"/>
                                  </a:solidFill>
                                  <a:latin typeface="Cambria Math" panose="02040503050406030204" pitchFamily="18" charset="0"/>
                                  <a:cs typeface="Times New Roman" panose="02020603050405020304" pitchFamily="18" charset="0"/>
                                </a:rPr>
                              </m:ctrlPr>
                            </m:dPr>
                            <m:e>
                              <m:r>
                                <a:rPr lang="fr-FR" b="0" i="1" smtClean="0">
                                  <a:solidFill>
                                    <a:srgbClr val="0070C0"/>
                                  </a:solidFill>
                                  <a:latin typeface="Cambria Math" panose="02040503050406030204" pitchFamily="18" charset="0"/>
                                  <a:cs typeface="Times New Roman" panose="02020603050405020304" pitchFamily="18" charset="0"/>
                                </a:rPr>
                                <m:t>2</m:t>
                              </m:r>
                              <m:r>
                                <a:rPr lang="fr-FR" b="0" i="1" smtClean="0">
                                  <a:solidFill>
                                    <a:srgbClr val="0070C0"/>
                                  </a:solidFill>
                                  <a:latin typeface="Cambria Math" panose="02040503050406030204" pitchFamily="18" charset="0"/>
                                  <a:cs typeface="Times New Roman" panose="02020603050405020304" pitchFamily="18" charset="0"/>
                                </a:rPr>
                                <m:t>𝑥</m:t>
                              </m:r>
                              <m:r>
                                <a:rPr lang="fr-FR" b="0" i="1" smtClean="0">
                                  <a:solidFill>
                                    <a:srgbClr val="0070C0"/>
                                  </a:solidFill>
                                  <a:latin typeface="Cambria Math" panose="02040503050406030204" pitchFamily="18" charset="0"/>
                                  <a:cs typeface="Times New Roman" panose="02020603050405020304" pitchFamily="18" charset="0"/>
                                </a:rPr>
                                <m:t>−4</m:t>
                              </m:r>
                            </m:e>
                          </m:d>
                        </m:num>
                        <m:den>
                          <m:r>
                            <a:rPr lang="fr-FR" b="0" i="1" smtClean="0">
                              <a:solidFill>
                                <a:srgbClr val="0070C0"/>
                              </a:solidFill>
                              <a:latin typeface="Cambria Math" panose="02040503050406030204" pitchFamily="18" charset="0"/>
                              <a:cs typeface="Times New Roman" panose="02020603050405020304" pitchFamily="18" charset="0"/>
                            </a:rPr>
                            <m:t>2</m:t>
                          </m:r>
                          <m:r>
                            <a:rPr lang="fr-FR" b="0" i="1" smtClean="0">
                              <a:solidFill>
                                <a:srgbClr val="0070C0"/>
                              </a:solidFill>
                              <a:latin typeface="Cambria Math" panose="02040503050406030204" pitchFamily="18" charset="0"/>
                              <a:cs typeface="Times New Roman" panose="02020603050405020304" pitchFamily="18" charset="0"/>
                            </a:rPr>
                            <m:t>𝑥</m:t>
                          </m:r>
                          <m:r>
                            <a:rPr lang="fr-FR" b="0" i="1" smtClean="0">
                              <a:solidFill>
                                <a:srgbClr val="0070C0"/>
                              </a:solidFill>
                              <a:latin typeface="Cambria Math" panose="02040503050406030204" pitchFamily="18" charset="0"/>
                              <a:cs typeface="Times New Roman" panose="02020603050405020304" pitchFamily="18" charset="0"/>
                            </a:rPr>
                            <m:t>−4</m:t>
                          </m:r>
                        </m:den>
                      </m:f>
                    </m:oMath>
                  </m:oMathPara>
                </a14:m>
                <a:endParaRPr lang="fr-FR" dirty="0"/>
              </a:p>
            </p:txBody>
          </p:sp>
        </mc:Choice>
        <mc:Fallback>
          <p:sp>
            <p:nvSpPr>
              <p:cNvPr id="12" name="Rectangle 11">
                <a:extLst>
                  <a:ext uri="{FF2B5EF4-FFF2-40B4-BE49-F238E27FC236}">
                    <a16:creationId xmlns:a16="http://schemas.microsoft.com/office/drawing/2014/main" id="{18656E9B-212D-4209-8F8F-77F8FC8EDE72}"/>
                  </a:ext>
                </a:extLst>
              </p:cNvPr>
              <p:cNvSpPr>
                <a:spLocks noRot="1" noChangeAspect="1" noMove="1" noResize="1" noEditPoints="1" noAdjustHandles="1" noChangeArrowheads="1" noChangeShapeType="1" noTextEdit="1"/>
              </p:cNvSpPr>
              <p:nvPr/>
            </p:nvSpPr>
            <p:spPr>
              <a:xfrm>
                <a:off x="2335420" y="5029911"/>
                <a:ext cx="2663293" cy="629852"/>
              </a:xfrm>
              <a:prstGeom prst="rect">
                <a:avLst/>
              </a:prstGeom>
              <a:blipFill>
                <a:blip r:embed="rId12"/>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6" name="Rectangle 15">
                <a:extLst>
                  <a:ext uri="{FF2B5EF4-FFF2-40B4-BE49-F238E27FC236}">
                    <a16:creationId xmlns:a16="http://schemas.microsoft.com/office/drawing/2014/main" id="{A1423B94-11F7-49FD-AE26-764733D2AA07}"/>
                  </a:ext>
                </a:extLst>
              </p:cNvPr>
              <p:cNvSpPr/>
              <p:nvPr/>
            </p:nvSpPr>
            <p:spPr>
              <a:xfrm>
                <a:off x="4894366" y="5072134"/>
                <a:ext cx="2663293" cy="62985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smtClean="0">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2</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+1</m:t>
                          </m:r>
                          <m:r>
                            <a:rPr lang="fr-FR" b="1" i="1" smtClean="0">
                              <a:solidFill>
                                <a:srgbClr val="FF0000"/>
                              </a:solidFill>
                              <a:latin typeface="Cambria Math" panose="02040503050406030204" pitchFamily="18" charset="0"/>
                              <a:cs typeface="Times New Roman" panose="02020603050405020304" pitchFamily="18" charset="0"/>
                            </a:rPr>
                            <m:t>−</m:t>
                          </m:r>
                          <m:r>
                            <a:rPr lang="fr-FR" i="1">
                              <a:latin typeface="Cambria Math" panose="02040503050406030204" pitchFamily="18" charset="0"/>
                              <a:cs typeface="Times New Roman" panose="02020603050405020304" pitchFamily="18" charset="0"/>
                            </a:rPr>
                            <m:t>5×</m:t>
                          </m:r>
                          <m:d>
                            <m:dPr>
                              <m:ctrlPr>
                                <a:rPr lang="fr-FR" i="1">
                                  <a:latin typeface="Cambria Math" panose="02040503050406030204" pitchFamily="18" charset="0"/>
                                  <a:cs typeface="Times New Roman" panose="02020603050405020304" pitchFamily="18" charset="0"/>
                                </a:rPr>
                              </m:ctrlPr>
                            </m:dPr>
                            <m:e>
                              <m:r>
                                <a:rPr lang="fr-FR" i="1">
                                  <a:latin typeface="Cambria Math" panose="02040503050406030204" pitchFamily="18" charset="0"/>
                                  <a:cs typeface="Times New Roman" panose="02020603050405020304" pitchFamily="18" charset="0"/>
                                </a:rPr>
                                <m:t>2</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−4</m:t>
                              </m:r>
                            </m:e>
                          </m:d>
                        </m:num>
                        <m:den>
                          <m:r>
                            <a:rPr lang="fr-FR" i="1">
                              <a:latin typeface="Cambria Math" panose="02040503050406030204" pitchFamily="18" charset="0"/>
                              <a:cs typeface="Times New Roman" panose="02020603050405020304" pitchFamily="18" charset="0"/>
                            </a:rPr>
                            <m:t>2</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−4</m:t>
                          </m:r>
                        </m:den>
                      </m:f>
                    </m:oMath>
                  </m:oMathPara>
                </a14:m>
                <a:endParaRPr lang="fr-FR" dirty="0"/>
              </a:p>
            </p:txBody>
          </p:sp>
        </mc:Choice>
        <mc:Fallback>
          <p:sp>
            <p:nvSpPr>
              <p:cNvPr id="16" name="Rectangle 15">
                <a:extLst>
                  <a:ext uri="{FF2B5EF4-FFF2-40B4-BE49-F238E27FC236}">
                    <a16:creationId xmlns:a16="http://schemas.microsoft.com/office/drawing/2014/main" id="{A1423B94-11F7-49FD-AE26-764733D2AA07}"/>
                  </a:ext>
                </a:extLst>
              </p:cNvPr>
              <p:cNvSpPr>
                <a:spLocks noRot="1" noChangeAspect="1" noMove="1" noResize="1" noEditPoints="1" noAdjustHandles="1" noChangeArrowheads="1" noChangeShapeType="1" noTextEdit="1"/>
              </p:cNvSpPr>
              <p:nvPr/>
            </p:nvSpPr>
            <p:spPr>
              <a:xfrm>
                <a:off x="4894366" y="5072134"/>
                <a:ext cx="2663293" cy="629852"/>
              </a:xfrm>
              <a:prstGeom prst="rect">
                <a:avLst/>
              </a:prstGeom>
              <a:blipFill>
                <a:blip r:embed="rId13"/>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7" name="Rectangle 16">
                <a:extLst>
                  <a:ext uri="{FF2B5EF4-FFF2-40B4-BE49-F238E27FC236}">
                    <a16:creationId xmlns:a16="http://schemas.microsoft.com/office/drawing/2014/main" id="{7C8591F9-1412-4210-85EC-66BD04096B2B}"/>
                  </a:ext>
                </a:extLst>
              </p:cNvPr>
              <p:cNvSpPr/>
              <p:nvPr/>
            </p:nvSpPr>
            <p:spPr>
              <a:xfrm>
                <a:off x="7348966" y="5081465"/>
                <a:ext cx="2332242" cy="6127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smtClean="0">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a:latin typeface="Cambria Math" panose="02040503050406030204" pitchFamily="18" charset="0"/>
                              <a:cs typeface="Times New Roman" panose="02020603050405020304" pitchFamily="18" charset="0"/>
                            </a:rPr>
                            <m:t>2</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+1</m:t>
                          </m:r>
                          <m:r>
                            <a:rPr lang="fr-FR" b="1" i="1" smtClean="0">
                              <a:solidFill>
                                <a:srgbClr val="FF0000"/>
                              </a:solidFill>
                              <a:latin typeface="Cambria Math" panose="02040503050406030204" pitchFamily="18" charset="0"/>
                              <a:cs typeface="Times New Roman" panose="02020603050405020304" pitchFamily="18" charset="0"/>
                            </a:rPr>
                            <m:t>−</m:t>
                          </m:r>
                          <m:r>
                            <a:rPr lang="fr-FR" b="0" i="1" smtClean="0">
                              <a:latin typeface="Cambria Math" panose="02040503050406030204" pitchFamily="18" charset="0"/>
                              <a:cs typeface="Times New Roman" panose="02020603050405020304" pitchFamily="18" charset="0"/>
                            </a:rPr>
                            <m:t>10</m:t>
                          </m:r>
                          <m:r>
                            <a:rPr lang="fr-FR" b="0" i="1" smtClean="0">
                              <a:latin typeface="Cambria Math" panose="02040503050406030204" pitchFamily="18" charset="0"/>
                              <a:cs typeface="Times New Roman" panose="02020603050405020304" pitchFamily="18" charset="0"/>
                            </a:rPr>
                            <m:t>𝑥</m:t>
                          </m:r>
                          <m:r>
                            <a:rPr lang="fr-FR" b="1" i="1" smtClean="0">
                              <a:solidFill>
                                <a:srgbClr val="FF0000"/>
                              </a:solidFill>
                              <a:latin typeface="Cambria Math" panose="02040503050406030204" pitchFamily="18" charset="0"/>
                              <a:cs typeface="Times New Roman" panose="02020603050405020304" pitchFamily="18" charset="0"/>
                            </a:rPr>
                            <m:t>+</m:t>
                          </m:r>
                          <m:r>
                            <a:rPr lang="fr-FR" b="0" i="1" smtClean="0">
                              <a:latin typeface="Cambria Math" panose="02040503050406030204" pitchFamily="18" charset="0"/>
                              <a:cs typeface="Times New Roman" panose="02020603050405020304" pitchFamily="18" charset="0"/>
                            </a:rPr>
                            <m:t>20</m:t>
                          </m:r>
                        </m:num>
                        <m:den>
                          <m:r>
                            <a:rPr lang="fr-FR" i="1">
                              <a:latin typeface="Cambria Math" panose="02040503050406030204" pitchFamily="18" charset="0"/>
                              <a:cs typeface="Times New Roman" panose="02020603050405020304" pitchFamily="18" charset="0"/>
                            </a:rPr>
                            <m:t>2</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−4</m:t>
                          </m:r>
                        </m:den>
                      </m:f>
                    </m:oMath>
                  </m:oMathPara>
                </a14:m>
                <a:endParaRPr lang="fr-FR" dirty="0"/>
              </a:p>
            </p:txBody>
          </p:sp>
        </mc:Choice>
        <mc:Fallback>
          <p:sp>
            <p:nvSpPr>
              <p:cNvPr id="17" name="Rectangle 16">
                <a:extLst>
                  <a:ext uri="{FF2B5EF4-FFF2-40B4-BE49-F238E27FC236}">
                    <a16:creationId xmlns:a16="http://schemas.microsoft.com/office/drawing/2014/main" id="{7C8591F9-1412-4210-85EC-66BD04096B2B}"/>
                  </a:ext>
                </a:extLst>
              </p:cNvPr>
              <p:cNvSpPr>
                <a:spLocks noRot="1" noChangeAspect="1" noMove="1" noResize="1" noEditPoints="1" noAdjustHandles="1" noChangeArrowheads="1" noChangeShapeType="1" noTextEdit="1"/>
              </p:cNvSpPr>
              <p:nvPr/>
            </p:nvSpPr>
            <p:spPr>
              <a:xfrm>
                <a:off x="7348966" y="5081465"/>
                <a:ext cx="2332242" cy="612732"/>
              </a:xfrm>
              <a:prstGeom prst="rect">
                <a:avLst/>
              </a:prstGeom>
              <a:blipFill>
                <a:blip r:embed="rId14"/>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8" name="Rectangle 17">
                <a:extLst>
                  <a:ext uri="{FF2B5EF4-FFF2-40B4-BE49-F238E27FC236}">
                    <a16:creationId xmlns:a16="http://schemas.microsoft.com/office/drawing/2014/main" id="{563F97A4-29EB-41C5-AD56-990DFA9C1CC2}"/>
                  </a:ext>
                </a:extLst>
              </p:cNvPr>
              <p:cNvSpPr/>
              <p:nvPr/>
            </p:nvSpPr>
            <p:spPr>
              <a:xfrm>
                <a:off x="9591785" y="5081465"/>
                <a:ext cx="1438792" cy="6127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smtClean="0">
                          <a:latin typeface="Cambria Math" panose="02040503050406030204" pitchFamily="18" charset="0"/>
                          <a:cs typeface="Times New Roman" panose="02020603050405020304" pitchFamily="18" charset="0"/>
                        </a:rPr>
                        <m:t>=</m:t>
                      </m:r>
                      <m:f>
                        <m:fPr>
                          <m:ctrlPr>
                            <a:rPr lang="fr-FR" i="1">
                              <a:latin typeface="Cambria Math" panose="02040503050406030204" pitchFamily="18" charset="0"/>
                              <a:cs typeface="Times New Roman" panose="02020603050405020304" pitchFamily="18" charset="0"/>
                            </a:rPr>
                          </m:ctrlPr>
                        </m:fPr>
                        <m:num>
                          <m:r>
                            <a:rPr lang="fr-FR" i="1" smtClean="0">
                              <a:latin typeface="Cambria Math" panose="02040503050406030204" pitchFamily="18" charset="0"/>
                              <a:cs typeface="Times New Roman" panose="02020603050405020304" pitchFamily="18" charset="0"/>
                            </a:rPr>
                            <m:t>−</m:t>
                          </m:r>
                          <m:r>
                            <a:rPr lang="fr-FR" b="0" i="1" smtClean="0">
                              <a:latin typeface="Cambria Math" panose="02040503050406030204" pitchFamily="18" charset="0"/>
                              <a:cs typeface="Times New Roman" panose="02020603050405020304" pitchFamily="18" charset="0"/>
                            </a:rPr>
                            <m:t>8</m:t>
                          </m:r>
                          <m:r>
                            <a:rPr lang="fr-FR" b="0" i="1" smtClean="0">
                              <a:latin typeface="Cambria Math" panose="02040503050406030204" pitchFamily="18" charset="0"/>
                              <a:cs typeface="Times New Roman" panose="02020603050405020304" pitchFamily="18" charset="0"/>
                            </a:rPr>
                            <m:t>𝑥</m:t>
                          </m:r>
                          <m:r>
                            <a:rPr lang="fr-FR" b="0" i="1" smtClean="0">
                              <a:latin typeface="Cambria Math" panose="02040503050406030204" pitchFamily="18" charset="0"/>
                              <a:cs typeface="Times New Roman" panose="02020603050405020304" pitchFamily="18" charset="0"/>
                            </a:rPr>
                            <m:t>+21</m:t>
                          </m:r>
                        </m:num>
                        <m:den>
                          <m:r>
                            <a:rPr lang="fr-FR" i="1">
                              <a:latin typeface="Cambria Math" panose="02040503050406030204" pitchFamily="18" charset="0"/>
                              <a:cs typeface="Times New Roman" panose="02020603050405020304" pitchFamily="18" charset="0"/>
                            </a:rPr>
                            <m:t>2</m:t>
                          </m:r>
                          <m:r>
                            <a:rPr lang="fr-FR" i="1">
                              <a:latin typeface="Cambria Math" panose="02040503050406030204" pitchFamily="18" charset="0"/>
                              <a:cs typeface="Times New Roman" panose="02020603050405020304" pitchFamily="18" charset="0"/>
                            </a:rPr>
                            <m:t>𝑥</m:t>
                          </m:r>
                          <m:r>
                            <a:rPr lang="fr-FR" i="1">
                              <a:latin typeface="Cambria Math" panose="02040503050406030204" pitchFamily="18" charset="0"/>
                              <a:cs typeface="Times New Roman" panose="02020603050405020304" pitchFamily="18" charset="0"/>
                            </a:rPr>
                            <m:t>−4</m:t>
                          </m:r>
                        </m:den>
                      </m:f>
                    </m:oMath>
                  </m:oMathPara>
                </a14:m>
                <a:endParaRPr lang="fr-FR" dirty="0"/>
              </a:p>
            </p:txBody>
          </p:sp>
        </mc:Choice>
        <mc:Fallback>
          <p:sp>
            <p:nvSpPr>
              <p:cNvPr id="18" name="Rectangle 17">
                <a:extLst>
                  <a:ext uri="{FF2B5EF4-FFF2-40B4-BE49-F238E27FC236}">
                    <a16:creationId xmlns:a16="http://schemas.microsoft.com/office/drawing/2014/main" id="{563F97A4-29EB-41C5-AD56-990DFA9C1CC2}"/>
                  </a:ext>
                </a:extLst>
              </p:cNvPr>
              <p:cNvSpPr>
                <a:spLocks noRot="1" noChangeAspect="1" noMove="1" noResize="1" noEditPoints="1" noAdjustHandles="1" noChangeArrowheads="1" noChangeShapeType="1" noTextEdit="1"/>
              </p:cNvSpPr>
              <p:nvPr/>
            </p:nvSpPr>
            <p:spPr>
              <a:xfrm>
                <a:off x="9591785" y="5081465"/>
                <a:ext cx="1438792" cy="612732"/>
              </a:xfrm>
              <a:prstGeom prst="rect">
                <a:avLst/>
              </a:prstGeom>
              <a:blipFill>
                <a:blip r:embed="rId15"/>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178547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ms2_2019/82557-1">
            <a:extLst>
              <a:ext uri="{FF2B5EF4-FFF2-40B4-BE49-F238E27FC236}">
                <a16:creationId xmlns:a16="http://schemas.microsoft.com/office/drawing/2014/main" id="{C4ECB57F-F8EA-4886-B568-B47CAED3C9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07736"/>
            <a:ext cx="7839269" cy="131307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ms2_2019/82558-1">
            <a:extLst>
              <a:ext uri="{FF2B5EF4-FFF2-40B4-BE49-F238E27FC236}">
                <a16:creationId xmlns:a16="http://schemas.microsoft.com/office/drawing/2014/main" id="{59A11CAD-06ED-4666-AEC0-6C368C4BEE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2731" y="3290810"/>
            <a:ext cx="7839269" cy="14371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47B430F0-A665-4FBC-AC74-CD44B5A935BA}"/>
              </a:ext>
            </a:extLst>
          </p:cNvPr>
          <p:cNvSpPr/>
          <p:nvPr/>
        </p:nvSpPr>
        <p:spPr>
          <a:xfrm>
            <a:off x="3525583" y="338498"/>
            <a:ext cx="4900059" cy="646331"/>
          </a:xfrm>
          <a:prstGeom prst="rect">
            <a:avLst/>
          </a:prstGeom>
        </p:spPr>
        <p:txBody>
          <a:bodyPr wrap="none">
            <a:spAutoFit/>
          </a:bodyPr>
          <a:lstStyle/>
          <a:p>
            <a:r>
              <a:rPr lang="fr-FR" sz="3600" b="1" dirty="0">
                <a:solidFill>
                  <a:srgbClr val="00B0F0"/>
                </a:solidFill>
                <a:latin typeface="Times New Roman" panose="02020603050405020304" pitchFamily="18" charset="0"/>
                <a:cs typeface="Times New Roman" panose="02020603050405020304" pitchFamily="18" charset="0"/>
              </a:rPr>
              <a:t>Faire les exercices 5 et 6</a:t>
            </a:r>
            <a:endParaRPr lang="fr-FR" sz="3600" dirty="0"/>
          </a:p>
        </p:txBody>
      </p:sp>
      <p:sp>
        <p:nvSpPr>
          <p:cNvPr id="3" name="ZoneTexte 2">
            <a:extLst>
              <a:ext uri="{FF2B5EF4-FFF2-40B4-BE49-F238E27FC236}">
                <a16:creationId xmlns:a16="http://schemas.microsoft.com/office/drawing/2014/main" id="{4FDF7950-A1AD-4681-80F9-B9F205333ACB}"/>
              </a:ext>
            </a:extLst>
          </p:cNvPr>
          <p:cNvSpPr txBox="1"/>
          <p:nvPr/>
        </p:nvSpPr>
        <p:spPr>
          <a:xfrm>
            <a:off x="3975100" y="5260280"/>
            <a:ext cx="4241800" cy="579967"/>
          </a:xfrm>
          <a:prstGeom prst="rect">
            <a:avLst/>
          </a:prstGeom>
          <a:noFill/>
        </p:spPr>
        <p:txBody>
          <a:bodyPr wrap="square" rtlCol="0">
            <a:spAutoFit/>
          </a:bodyPr>
          <a:lstStyle/>
          <a:p>
            <a:pPr algn="l">
              <a:lnSpc>
                <a:spcPct val="150000"/>
              </a:lnSpc>
            </a:pPr>
            <a:r>
              <a:rPr lang="fr-FR" sz="2400" b="1" dirty="0">
                <a:solidFill>
                  <a:srgbClr val="00B050"/>
                </a:solidFill>
                <a:latin typeface="Times New Roman" panose="02020603050405020304" pitchFamily="18" charset="0"/>
                <a:cs typeface="Times New Roman" panose="02020603050405020304" pitchFamily="18" charset="0"/>
              </a:rPr>
              <a:t>Corrigé à la diapo suivante</a:t>
            </a:r>
          </a:p>
        </p:txBody>
      </p:sp>
    </p:spTree>
    <p:extLst>
      <p:ext uri="{BB962C8B-B14F-4D97-AF65-F5344CB8AC3E}">
        <p14:creationId xmlns:p14="http://schemas.microsoft.com/office/powerpoint/2010/main" val="384224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5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fade">
                                      <p:cBhvr>
                                        <p:cTn id="12" dur="500"/>
                                        <p:tgtEl>
                                          <p:spTgt spid="307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ms2_2019/82557-1">
            <a:extLst>
              <a:ext uri="{FF2B5EF4-FFF2-40B4-BE49-F238E27FC236}">
                <a16:creationId xmlns:a16="http://schemas.microsoft.com/office/drawing/2014/main" id="{C4ECB57F-F8EA-4886-B568-B47CAED3C9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014720" cy="100746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ms2_2019/82558-1">
            <a:extLst>
              <a:ext uri="{FF2B5EF4-FFF2-40B4-BE49-F238E27FC236}">
                <a16:creationId xmlns:a16="http://schemas.microsoft.com/office/drawing/2014/main" id="{59A11CAD-06ED-4666-AEC0-6C368C4BEE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9" y="0"/>
            <a:ext cx="6096000" cy="11176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6" name="ZoneTexte 5">
                <a:extLst>
                  <a:ext uri="{FF2B5EF4-FFF2-40B4-BE49-F238E27FC236}">
                    <a16:creationId xmlns:a16="http://schemas.microsoft.com/office/drawing/2014/main" id="{5FB4FB82-4F0E-470E-B869-F2598FB6817F}"/>
                  </a:ext>
                </a:extLst>
              </p:cNvPr>
              <p:cNvSpPr txBox="1"/>
              <p:nvPr/>
            </p:nvSpPr>
            <p:spPr>
              <a:xfrm>
                <a:off x="319596" y="1396655"/>
                <a:ext cx="11201844" cy="2381036"/>
              </a:xfrm>
              <a:prstGeom prst="rect">
                <a:avLst/>
              </a:prstGeom>
              <a:noFill/>
            </p:spPr>
            <p:txBody>
              <a:bodyPr wrap="square" rtlCol="0">
                <a:spAutoFit/>
              </a:bodyPr>
              <a:lstStyle/>
              <a:p>
                <a:pPr algn="l">
                  <a:lnSpc>
                    <a:spcPct val="150000"/>
                  </a:lnSpc>
                </a:pPr>
                <a:r>
                  <a:rPr lang="fr-FR" sz="2000" b="1" dirty="0">
                    <a:solidFill>
                      <a:srgbClr val="00B050"/>
                    </a:solidFill>
                    <a:latin typeface="Times New Roman" panose="02020603050405020304" pitchFamily="18" charset="0"/>
                    <a:cs typeface="Times New Roman" panose="02020603050405020304" pitchFamily="18" charset="0"/>
                  </a:rPr>
                  <a:t>Solution du n°5</a:t>
                </a:r>
              </a:p>
              <a:p>
                <a:pPr marL="342900" indent="-342900" algn="l">
                  <a:lnSpc>
                    <a:spcPct val="150000"/>
                  </a:lnSpc>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rPr>
                  <a:t>Il faut que le dénominateur </a:t>
                </a:r>
                <a14:m>
                  <m:oMath xmlns:m="http://schemas.openxmlformats.org/officeDocument/2006/math">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m:t>
                    </m:r>
                  </m:oMath>
                </a14:m>
                <a:r>
                  <a:rPr lang="fr-FR" sz="2000" dirty="0">
                    <a:latin typeface="Times New Roman" panose="02020603050405020304" pitchFamily="18" charset="0"/>
                    <a:cs typeface="Times New Roman" panose="02020603050405020304" pitchFamily="18" charset="0"/>
                  </a:rPr>
                  <a:t> soit non nul or </a:t>
                </a:r>
                <a14:m>
                  <m:oMath xmlns:m="http://schemas.openxmlformats.org/officeDocument/2006/math">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+10=0 ⇔</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=−5</m:t>
                    </m:r>
                  </m:oMath>
                </a14:m>
                <a:r>
                  <a:rPr lang="fr-FR" sz="2000" dirty="0">
                    <a:latin typeface="Times New Roman" panose="02020603050405020304" pitchFamily="18" charset="0"/>
                    <a:cs typeface="Times New Roman" panose="02020603050405020304" pitchFamily="18" charset="0"/>
                  </a:rPr>
                  <a:t>.</a:t>
                </a:r>
              </a:p>
              <a:p>
                <a:pPr algn="l">
                  <a:lnSpc>
                    <a:spcPct val="150000"/>
                  </a:lnSpc>
                </a:pPr>
                <a:r>
                  <a:rPr lang="fr-FR" sz="2000" dirty="0">
                    <a:latin typeface="Times New Roman" panose="02020603050405020304" pitchFamily="18" charset="0"/>
                    <a:cs typeface="Times New Roman" panose="02020603050405020304" pitchFamily="18" charset="0"/>
                  </a:rPr>
                  <a:t>Par conséquent il faut que </a:t>
                </a:r>
                <a14:m>
                  <m:oMath xmlns:m="http://schemas.openxmlformats.org/officeDocument/2006/math">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≠−5</m:t>
                    </m:r>
                  </m:oMath>
                </a14:m>
                <a:r>
                  <a:rPr lang="fr-FR" sz="2000" dirty="0">
                    <a:latin typeface="Times New Roman" panose="02020603050405020304" pitchFamily="18" charset="0"/>
                    <a:cs typeface="Times New Roman" panose="02020603050405020304" pitchFamily="18" charset="0"/>
                  </a:rPr>
                  <a:t> et dans ce cas :</a:t>
                </a:r>
              </a:p>
              <a:p>
                <a:pPr algn="l">
                  <a:lnSpc>
                    <a:spcPct val="150000"/>
                  </a:lnSpc>
                </a:pPr>
                <a14:m>
                  <m:oMathPara xmlns:m="http://schemas.openxmlformats.org/officeDocument/2006/math">
                    <m:oMathParaPr>
                      <m:jc m:val="centerGroup"/>
                    </m:oMathParaPr>
                    <m:oMath xmlns:m="http://schemas.openxmlformats.org/officeDocument/2006/math">
                      <m:r>
                        <a:rPr lang="fr-FR" sz="2000" b="0" i="1" smtClean="0">
                          <a:latin typeface="Cambria Math" panose="02040503050406030204" pitchFamily="18" charset="0"/>
                          <a:cs typeface="Times New Roman" panose="02020603050405020304" pitchFamily="18" charset="0"/>
                        </a:rPr>
                        <m:t>5+</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1</m:t>
                          </m:r>
                        </m:num>
                        <m:den>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m:t>
                          </m:r>
                        </m:den>
                      </m:f>
                      <m:r>
                        <a:rPr lang="fr-FR" sz="2000" b="0" i="1" smtClean="0">
                          <a:latin typeface="Cambria Math" panose="02040503050406030204" pitchFamily="18" charset="0"/>
                          <a:cs typeface="Times New Roman" panose="02020603050405020304" pitchFamily="18" charset="0"/>
                        </a:rPr>
                        <m:t>=</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5×</m:t>
                          </m:r>
                          <m:d>
                            <m:dPr>
                              <m:ctrlPr>
                                <a:rPr lang="fr-FR" sz="2000" b="0" i="1" smtClean="0">
                                  <a:latin typeface="Cambria Math" panose="02040503050406030204" pitchFamily="18" charset="0"/>
                                  <a:cs typeface="Times New Roman" panose="02020603050405020304" pitchFamily="18" charset="0"/>
                                </a:rPr>
                              </m:ctrlPr>
                            </m:dPr>
                            <m:e>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m:t>
                              </m:r>
                            </m:e>
                          </m:d>
                        </m:num>
                        <m:den>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m:t>
                          </m:r>
                        </m:den>
                      </m:f>
                      <m:r>
                        <a:rPr lang="fr-FR" sz="2000" b="0" i="1" smtClean="0">
                          <a:latin typeface="Cambria Math" panose="02040503050406030204" pitchFamily="18" charset="0"/>
                          <a:cs typeface="Times New Roman" panose="02020603050405020304" pitchFamily="18" charset="0"/>
                        </a:rPr>
                        <m:t>+</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1</m:t>
                          </m:r>
                        </m:num>
                        <m:den>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m:t>
                          </m:r>
                        </m:den>
                      </m:f>
                      <m:r>
                        <a:rPr lang="fr-FR" sz="2000" b="0" i="1" smtClean="0">
                          <a:latin typeface="Cambria Math" panose="02040503050406030204" pitchFamily="18" charset="0"/>
                          <a:cs typeface="Times New Roman" panose="02020603050405020304" pitchFamily="18" charset="0"/>
                        </a:rPr>
                        <m:t>=</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10</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+50</m:t>
                          </m:r>
                        </m:num>
                        <m:den>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m:t>
                          </m:r>
                        </m:den>
                      </m:f>
                      <m:r>
                        <a:rPr lang="fr-FR" sz="2000" b="0" i="1" smtClean="0">
                          <a:latin typeface="Cambria Math" panose="02040503050406030204" pitchFamily="18" charset="0"/>
                          <a:cs typeface="Times New Roman" panose="02020603050405020304" pitchFamily="18" charset="0"/>
                        </a:rPr>
                        <m:t>+</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1</m:t>
                          </m:r>
                        </m:num>
                        <m:den>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m:t>
                          </m:r>
                        </m:den>
                      </m:f>
                      <m:r>
                        <a:rPr lang="fr-FR" sz="2000" b="0" i="1" smtClean="0">
                          <a:latin typeface="Cambria Math" panose="02040503050406030204" pitchFamily="18" charset="0"/>
                          <a:cs typeface="Times New Roman" panose="02020603050405020304" pitchFamily="18" charset="0"/>
                        </a:rPr>
                        <m:t>=</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10</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+50+1</m:t>
                          </m:r>
                        </m:num>
                        <m:den>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m:t>
                          </m:r>
                        </m:den>
                      </m:f>
                      <m:r>
                        <a:rPr lang="fr-FR" sz="2000" b="0" i="1" smtClean="0">
                          <a:latin typeface="Cambria Math" panose="02040503050406030204" pitchFamily="18" charset="0"/>
                          <a:cs typeface="Times New Roman" panose="02020603050405020304" pitchFamily="18" charset="0"/>
                        </a:rPr>
                        <m:t>=</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10</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+51</m:t>
                          </m:r>
                        </m:num>
                        <m:den>
                          <m:r>
                            <a:rPr lang="fr-FR" sz="2000" b="0" i="1" smtClean="0">
                              <a:latin typeface="Cambria Math" panose="02040503050406030204" pitchFamily="18" charset="0"/>
                              <a:cs typeface="Times New Roman" panose="02020603050405020304" pitchFamily="18" charset="0"/>
                            </a:rPr>
                            <m:t>2</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+10</m:t>
                          </m:r>
                        </m:den>
                      </m:f>
                    </m:oMath>
                  </m:oMathPara>
                </a14:m>
                <a:endParaRPr lang="fr-FR" sz="2000" dirty="0">
                  <a:latin typeface="Times New Roman" panose="02020603050405020304" pitchFamily="18" charset="0"/>
                  <a:cs typeface="Times New Roman" panose="02020603050405020304" pitchFamily="18" charset="0"/>
                </a:endParaRPr>
              </a:p>
            </p:txBody>
          </p:sp>
        </mc:Choice>
        <mc:Fallback>
          <p:sp>
            <p:nvSpPr>
              <p:cNvPr id="6" name="ZoneTexte 5">
                <a:extLst>
                  <a:ext uri="{FF2B5EF4-FFF2-40B4-BE49-F238E27FC236}">
                    <a16:creationId xmlns:a16="http://schemas.microsoft.com/office/drawing/2014/main" id="{5FB4FB82-4F0E-470E-B869-F2598FB6817F}"/>
                  </a:ext>
                </a:extLst>
              </p:cNvPr>
              <p:cNvSpPr txBox="1">
                <a:spLocks noRot="1" noChangeAspect="1" noMove="1" noResize="1" noEditPoints="1" noAdjustHandles="1" noChangeArrowheads="1" noChangeShapeType="1" noTextEdit="1"/>
              </p:cNvSpPr>
              <p:nvPr/>
            </p:nvSpPr>
            <p:spPr>
              <a:xfrm>
                <a:off x="319596" y="1396655"/>
                <a:ext cx="11201844" cy="2381036"/>
              </a:xfrm>
              <a:prstGeom prst="rect">
                <a:avLst/>
              </a:prstGeom>
              <a:blipFill>
                <a:blip r:embed="rId4"/>
                <a:stretch>
                  <a:fillRect l="-544"/>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7" name="ZoneTexte 6">
                <a:extLst>
                  <a:ext uri="{FF2B5EF4-FFF2-40B4-BE49-F238E27FC236}">
                    <a16:creationId xmlns:a16="http://schemas.microsoft.com/office/drawing/2014/main" id="{8F50E902-C43B-46D1-B1AC-4D531C53BEF7}"/>
                  </a:ext>
                </a:extLst>
              </p:cNvPr>
              <p:cNvSpPr txBox="1"/>
              <p:nvPr/>
            </p:nvSpPr>
            <p:spPr>
              <a:xfrm>
                <a:off x="319596" y="3777691"/>
                <a:ext cx="11201844" cy="2373342"/>
              </a:xfrm>
              <a:prstGeom prst="rect">
                <a:avLst/>
              </a:prstGeom>
              <a:noFill/>
            </p:spPr>
            <p:txBody>
              <a:bodyPr wrap="square" rtlCol="0">
                <a:spAutoFit/>
              </a:bodyPr>
              <a:lstStyle/>
              <a:p>
                <a:pPr algn="l">
                  <a:lnSpc>
                    <a:spcPct val="150000"/>
                  </a:lnSpc>
                </a:pPr>
                <a:r>
                  <a:rPr lang="fr-FR" sz="2000" b="1" dirty="0">
                    <a:solidFill>
                      <a:srgbClr val="00B050"/>
                    </a:solidFill>
                    <a:latin typeface="Times New Roman" panose="02020603050405020304" pitchFamily="18" charset="0"/>
                    <a:cs typeface="Times New Roman" panose="02020603050405020304" pitchFamily="18" charset="0"/>
                  </a:rPr>
                  <a:t>Solution du n°6</a:t>
                </a:r>
              </a:p>
              <a:p>
                <a:pPr marL="342900" indent="-342900" algn="l">
                  <a:lnSpc>
                    <a:spcPct val="150000"/>
                  </a:lnSpc>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rPr>
                  <a:t>Il faut que le dénominateur </a:t>
                </a:r>
                <a14:m>
                  <m:oMath xmlns:m="http://schemas.openxmlformats.org/officeDocument/2006/math">
                    <m:r>
                      <a:rPr lang="fr-FR" sz="2000" b="0" i="1" smtClean="0">
                        <a:latin typeface="Cambria Math" panose="02040503050406030204" pitchFamily="18" charset="0"/>
                        <a:cs typeface="Times New Roman" panose="02020603050405020304" pitchFamily="18" charset="0"/>
                      </a:rPr>
                      <m:t>(</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−3)</m:t>
                    </m:r>
                  </m:oMath>
                </a14:m>
                <a:r>
                  <a:rPr lang="fr-FR" sz="2000" dirty="0">
                    <a:latin typeface="Times New Roman" panose="02020603050405020304" pitchFamily="18" charset="0"/>
                    <a:cs typeface="Times New Roman" panose="02020603050405020304" pitchFamily="18" charset="0"/>
                  </a:rPr>
                  <a:t> soit non nul or </a:t>
                </a:r>
                <a14:m>
                  <m:oMath xmlns:m="http://schemas.openxmlformats.org/officeDocument/2006/math">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−3=0 ⇔</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=3</m:t>
                    </m:r>
                  </m:oMath>
                </a14:m>
                <a:r>
                  <a:rPr lang="fr-FR" sz="2000" dirty="0">
                    <a:latin typeface="Times New Roman" panose="02020603050405020304" pitchFamily="18" charset="0"/>
                    <a:cs typeface="Times New Roman" panose="02020603050405020304" pitchFamily="18" charset="0"/>
                  </a:rPr>
                  <a:t>.</a:t>
                </a:r>
              </a:p>
              <a:p>
                <a:pPr algn="l">
                  <a:lnSpc>
                    <a:spcPct val="150000"/>
                  </a:lnSpc>
                </a:pPr>
                <a:r>
                  <a:rPr lang="fr-FR" sz="2000" dirty="0">
                    <a:latin typeface="Times New Roman" panose="02020603050405020304" pitchFamily="18" charset="0"/>
                    <a:cs typeface="Times New Roman" panose="02020603050405020304" pitchFamily="18" charset="0"/>
                  </a:rPr>
                  <a:t>Par conséquent il faut que </a:t>
                </a:r>
                <a14:m>
                  <m:oMath xmlns:m="http://schemas.openxmlformats.org/officeDocument/2006/math">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≠3</m:t>
                    </m:r>
                  </m:oMath>
                </a14:m>
                <a:r>
                  <a:rPr lang="fr-FR" sz="2000" dirty="0">
                    <a:latin typeface="Times New Roman" panose="02020603050405020304" pitchFamily="18" charset="0"/>
                    <a:cs typeface="Times New Roman" panose="02020603050405020304" pitchFamily="18" charset="0"/>
                  </a:rPr>
                  <a:t> et dans ce cas :</a:t>
                </a:r>
              </a:p>
              <a:p>
                <a:pPr>
                  <a:lnSpc>
                    <a:spcPct val="150000"/>
                  </a:lnSpc>
                </a:pPr>
                <a14:m>
                  <m:oMathPara xmlns:m="http://schemas.openxmlformats.org/officeDocument/2006/math">
                    <m:oMathParaPr>
                      <m:jc m:val="centerGroup"/>
                    </m:oMathParaPr>
                    <m:oMath xmlns:m="http://schemas.openxmlformats.org/officeDocument/2006/math">
                      <m:r>
                        <a:rPr lang="fr-FR" sz="2000" i="1">
                          <a:latin typeface="Cambria Math" panose="02040503050406030204" pitchFamily="18" charset="0"/>
                          <a:cs typeface="Times New Roman" panose="02020603050405020304" pitchFamily="18" charset="0"/>
                        </a:rPr>
                        <m:t>1</m:t>
                      </m:r>
                      <m:r>
                        <a:rPr lang="fr-FR" sz="2000" b="0" i="1" smtClean="0">
                          <a:latin typeface="Cambria Math" panose="02040503050406030204" pitchFamily="18" charset="0"/>
                          <a:cs typeface="Times New Roman" panose="02020603050405020304" pitchFamily="18" charset="0"/>
                        </a:rPr>
                        <m:t>0−</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𝑥</m:t>
                          </m:r>
                        </m:num>
                        <m:den>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−3</m:t>
                          </m:r>
                        </m:den>
                      </m:f>
                      <m:r>
                        <a:rPr lang="fr-FR" sz="2000" b="0" i="1" smtClean="0">
                          <a:latin typeface="Cambria Math" panose="02040503050406030204" pitchFamily="18" charset="0"/>
                          <a:cs typeface="Times New Roman" panose="02020603050405020304" pitchFamily="18" charset="0"/>
                        </a:rPr>
                        <m:t>=</m:t>
                      </m:r>
                      <m:f>
                        <m:fPr>
                          <m:ctrlPr>
                            <a:rPr lang="fr-FR" sz="2000" b="0" i="1" smtClean="0">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10</m:t>
                          </m:r>
                          <m:r>
                            <a:rPr lang="fr-FR" sz="2000" b="0" i="1" smtClean="0">
                              <a:latin typeface="Cambria Math" panose="02040503050406030204" pitchFamily="18" charset="0"/>
                              <a:cs typeface="Times New Roman" panose="02020603050405020304" pitchFamily="18" charset="0"/>
                            </a:rPr>
                            <m:t>×</m:t>
                          </m:r>
                          <m:d>
                            <m:dPr>
                              <m:ctrlPr>
                                <a:rPr lang="fr-FR" sz="2000" b="0" i="1" smtClean="0">
                                  <a:latin typeface="Cambria Math" panose="02040503050406030204" pitchFamily="18" charset="0"/>
                                  <a:cs typeface="Times New Roman" panose="02020603050405020304" pitchFamily="18" charset="0"/>
                                </a:rPr>
                              </m:ctrlPr>
                            </m:dPr>
                            <m:e>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−3</m:t>
                              </m:r>
                            </m:e>
                          </m:d>
                        </m:num>
                        <m:den>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−3</m:t>
                          </m:r>
                        </m:den>
                      </m:f>
                      <m:r>
                        <a:rPr lang="fr-FR" sz="2000" b="0" i="1" smtClean="0">
                          <a:latin typeface="Cambria Math" panose="02040503050406030204" pitchFamily="18" charset="0"/>
                          <a:cs typeface="Times New Roman" panose="02020603050405020304" pitchFamily="18" charset="0"/>
                        </a:rPr>
                        <m:t>−</m:t>
                      </m:r>
                      <m:f>
                        <m:fPr>
                          <m:ctrlPr>
                            <a:rPr lang="fr-FR" sz="2000" i="1">
                              <a:latin typeface="Cambria Math" panose="02040503050406030204" pitchFamily="18" charset="0"/>
                              <a:cs typeface="Times New Roman" panose="02020603050405020304" pitchFamily="18" charset="0"/>
                            </a:rPr>
                          </m:ctrlPr>
                        </m:fPr>
                        <m:num>
                          <m:r>
                            <a:rPr lang="fr-FR" sz="2000" i="1">
                              <a:latin typeface="Cambria Math" panose="02040503050406030204" pitchFamily="18" charset="0"/>
                              <a:cs typeface="Times New Roman" panose="02020603050405020304" pitchFamily="18" charset="0"/>
                            </a:rPr>
                            <m:t>𝑥</m:t>
                          </m:r>
                        </m:num>
                        <m:den>
                          <m:r>
                            <a:rPr lang="fr-FR" sz="2000" i="1">
                              <a:latin typeface="Cambria Math" panose="02040503050406030204" pitchFamily="18" charset="0"/>
                              <a:cs typeface="Times New Roman" panose="02020603050405020304" pitchFamily="18" charset="0"/>
                            </a:rPr>
                            <m:t>𝑥</m:t>
                          </m:r>
                          <m:r>
                            <a:rPr lang="fr-FR" sz="2000" i="1">
                              <a:latin typeface="Cambria Math" panose="02040503050406030204" pitchFamily="18" charset="0"/>
                              <a:cs typeface="Times New Roman" panose="02020603050405020304" pitchFamily="18" charset="0"/>
                            </a:rPr>
                            <m:t>−3</m:t>
                          </m:r>
                        </m:den>
                      </m:f>
                      <m:r>
                        <a:rPr lang="fr-FR" sz="2000" b="0" i="1" smtClean="0">
                          <a:latin typeface="Cambria Math" panose="02040503050406030204" pitchFamily="18" charset="0"/>
                          <a:cs typeface="Times New Roman" panose="02020603050405020304" pitchFamily="18" charset="0"/>
                        </a:rPr>
                        <m:t>=</m:t>
                      </m:r>
                      <m:f>
                        <m:fPr>
                          <m:ctrlPr>
                            <a:rPr lang="fr-FR" sz="2000" i="1">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10</m:t>
                          </m:r>
                          <m:r>
                            <a:rPr lang="fr-FR" sz="2000" b="0" i="1" smtClean="0">
                              <a:latin typeface="Cambria Math" panose="02040503050406030204" pitchFamily="18" charset="0"/>
                              <a:cs typeface="Times New Roman" panose="02020603050405020304" pitchFamily="18" charset="0"/>
                            </a:rPr>
                            <m:t>𝑥</m:t>
                          </m:r>
                          <m:r>
                            <a:rPr lang="fr-FR" sz="2000" b="0" i="1" smtClean="0">
                              <a:latin typeface="Cambria Math" panose="02040503050406030204" pitchFamily="18" charset="0"/>
                              <a:cs typeface="Times New Roman" panose="02020603050405020304" pitchFamily="18" charset="0"/>
                            </a:rPr>
                            <m:t>−30</m:t>
                          </m:r>
                        </m:num>
                        <m:den>
                          <m:r>
                            <a:rPr lang="fr-FR" sz="2000" i="1">
                              <a:latin typeface="Cambria Math" panose="02040503050406030204" pitchFamily="18" charset="0"/>
                              <a:cs typeface="Times New Roman" panose="02020603050405020304" pitchFamily="18" charset="0"/>
                            </a:rPr>
                            <m:t>𝑥</m:t>
                          </m:r>
                          <m:r>
                            <a:rPr lang="fr-FR" sz="2000" i="1">
                              <a:latin typeface="Cambria Math" panose="02040503050406030204" pitchFamily="18" charset="0"/>
                              <a:cs typeface="Times New Roman" panose="02020603050405020304" pitchFamily="18" charset="0"/>
                            </a:rPr>
                            <m:t>−3</m:t>
                          </m:r>
                        </m:den>
                      </m:f>
                      <m:r>
                        <a:rPr lang="fr-FR" sz="2000" b="0" i="1" smtClean="0">
                          <a:latin typeface="Cambria Math" panose="02040503050406030204" pitchFamily="18" charset="0"/>
                          <a:cs typeface="Times New Roman" panose="02020603050405020304" pitchFamily="18" charset="0"/>
                        </a:rPr>
                        <m:t>−</m:t>
                      </m:r>
                      <m:f>
                        <m:fPr>
                          <m:ctrlPr>
                            <a:rPr lang="fr-FR" sz="2000" i="1">
                              <a:latin typeface="Cambria Math" panose="02040503050406030204" pitchFamily="18" charset="0"/>
                              <a:cs typeface="Times New Roman" panose="02020603050405020304" pitchFamily="18" charset="0"/>
                            </a:rPr>
                          </m:ctrlPr>
                        </m:fPr>
                        <m:num>
                          <m:r>
                            <a:rPr lang="fr-FR" sz="2000" i="1">
                              <a:latin typeface="Cambria Math" panose="02040503050406030204" pitchFamily="18" charset="0"/>
                              <a:cs typeface="Times New Roman" panose="02020603050405020304" pitchFamily="18" charset="0"/>
                            </a:rPr>
                            <m:t>𝑥</m:t>
                          </m:r>
                        </m:num>
                        <m:den>
                          <m:r>
                            <a:rPr lang="fr-FR" sz="2000" i="1">
                              <a:latin typeface="Cambria Math" panose="02040503050406030204" pitchFamily="18" charset="0"/>
                              <a:cs typeface="Times New Roman" panose="02020603050405020304" pitchFamily="18" charset="0"/>
                            </a:rPr>
                            <m:t>𝑥</m:t>
                          </m:r>
                          <m:r>
                            <a:rPr lang="fr-FR" sz="2000" i="1">
                              <a:latin typeface="Cambria Math" panose="02040503050406030204" pitchFamily="18" charset="0"/>
                              <a:cs typeface="Times New Roman" panose="02020603050405020304" pitchFamily="18" charset="0"/>
                            </a:rPr>
                            <m:t>−3</m:t>
                          </m:r>
                        </m:den>
                      </m:f>
                      <m:r>
                        <a:rPr lang="fr-FR" sz="2000" i="1">
                          <a:latin typeface="Cambria Math" panose="02040503050406030204" pitchFamily="18" charset="0"/>
                          <a:cs typeface="Times New Roman" panose="02020603050405020304" pitchFamily="18" charset="0"/>
                        </a:rPr>
                        <m:t>=</m:t>
                      </m:r>
                      <m:f>
                        <m:fPr>
                          <m:ctrlPr>
                            <a:rPr lang="fr-FR" sz="2000" i="1">
                              <a:latin typeface="Cambria Math" panose="02040503050406030204" pitchFamily="18" charset="0"/>
                              <a:cs typeface="Times New Roman" panose="02020603050405020304" pitchFamily="18" charset="0"/>
                            </a:rPr>
                          </m:ctrlPr>
                        </m:fPr>
                        <m:num>
                          <m:r>
                            <a:rPr lang="fr-FR" sz="2000" i="1">
                              <a:latin typeface="Cambria Math" panose="02040503050406030204" pitchFamily="18" charset="0"/>
                              <a:cs typeface="Times New Roman" panose="02020603050405020304" pitchFamily="18" charset="0"/>
                            </a:rPr>
                            <m:t>10</m:t>
                          </m:r>
                          <m:r>
                            <a:rPr lang="fr-FR" sz="2000" i="1">
                              <a:latin typeface="Cambria Math" panose="02040503050406030204" pitchFamily="18" charset="0"/>
                              <a:cs typeface="Times New Roman" panose="02020603050405020304" pitchFamily="18" charset="0"/>
                            </a:rPr>
                            <m:t>𝑥</m:t>
                          </m:r>
                          <m:r>
                            <a:rPr lang="fr-FR" sz="2000" i="1">
                              <a:latin typeface="Cambria Math" panose="02040503050406030204" pitchFamily="18" charset="0"/>
                              <a:cs typeface="Times New Roman" panose="02020603050405020304" pitchFamily="18" charset="0"/>
                            </a:rPr>
                            <m:t>−30−</m:t>
                          </m:r>
                          <m:r>
                            <a:rPr lang="fr-FR" sz="2000" b="0" i="1" smtClean="0">
                              <a:latin typeface="Cambria Math" panose="02040503050406030204" pitchFamily="18" charset="0"/>
                              <a:cs typeface="Times New Roman" panose="02020603050405020304" pitchFamily="18" charset="0"/>
                            </a:rPr>
                            <m:t>𝑥</m:t>
                          </m:r>
                        </m:num>
                        <m:den>
                          <m:r>
                            <a:rPr lang="fr-FR" sz="2000" i="1">
                              <a:latin typeface="Cambria Math" panose="02040503050406030204" pitchFamily="18" charset="0"/>
                              <a:cs typeface="Times New Roman" panose="02020603050405020304" pitchFamily="18" charset="0"/>
                            </a:rPr>
                            <m:t>𝑥</m:t>
                          </m:r>
                          <m:r>
                            <a:rPr lang="fr-FR" sz="2000" i="1">
                              <a:latin typeface="Cambria Math" panose="02040503050406030204" pitchFamily="18" charset="0"/>
                              <a:cs typeface="Times New Roman" panose="02020603050405020304" pitchFamily="18" charset="0"/>
                            </a:rPr>
                            <m:t>−3</m:t>
                          </m:r>
                        </m:den>
                      </m:f>
                      <m:r>
                        <a:rPr lang="fr-FR" sz="2000" b="0" i="1" smtClean="0">
                          <a:latin typeface="Cambria Math" panose="02040503050406030204" pitchFamily="18" charset="0"/>
                          <a:cs typeface="Times New Roman" panose="02020603050405020304" pitchFamily="18" charset="0"/>
                        </a:rPr>
                        <m:t>=</m:t>
                      </m:r>
                      <m:f>
                        <m:fPr>
                          <m:ctrlPr>
                            <a:rPr lang="fr-FR" sz="2000" i="1">
                              <a:latin typeface="Cambria Math" panose="02040503050406030204" pitchFamily="18" charset="0"/>
                              <a:cs typeface="Times New Roman" panose="02020603050405020304" pitchFamily="18" charset="0"/>
                            </a:rPr>
                          </m:ctrlPr>
                        </m:fPr>
                        <m:num>
                          <m:r>
                            <a:rPr lang="fr-FR" sz="2000" b="0" i="1" smtClean="0">
                              <a:latin typeface="Cambria Math" panose="02040503050406030204" pitchFamily="18" charset="0"/>
                              <a:cs typeface="Times New Roman" panose="02020603050405020304" pitchFamily="18" charset="0"/>
                            </a:rPr>
                            <m:t>9</m:t>
                          </m:r>
                          <m:r>
                            <a:rPr lang="fr-FR" sz="2000" i="1">
                              <a:latin typeface="Cambria Math" panose="02040503050406030204" pitchFamily="18" charset="0"/>
                              <a:cs typeface="Times New Roman" panose="02020603050405020304" pitchFamily="18" charset="0"/>
                            </a:rPr>
                            <m:t>𝑥</m:t>
                          </m:r>
                          <m:r>
                            <a:rPr lang="fr-FR" sz="2000" i="1">
                              <a:latin typeface="Cambria Math" panose="02040503050406030204" pitchFamily="18" charset="0"/>
                              <a:cs typeface="Times New Roman" panose="02020603050405020304" pitchFamily="18" charset="0"/>
                            </a:rPr>
                            <m:t>−30</m:t>
                          </m:r>
                        </m:num>
                        <m:den>
                          <m:r>
                            <a:rPr lang="fr-FR" sz="2000" i="1">
                              <a:latin typeface="Cambria Math" panose="02040503050406030204" pitchFamily="18" charset="0"/>
                              <a:cs typeface="Times New Roman" panose="02020603050405020304" pitchFamily="18" charset="0"/>
                            </a:rPr>
                            <m:t>𝑥</m:t>
                          </m:r>
                          <m:r>
                            <a:rPr lang="fr-FR" sz="2000" i="1">
                              <a:latin typeface="Cambria Math" panose="02040503050406030204" pitchFamily="18" charset="0"/>
                              <a:cs typeface="Times New Roman" panose="02020603050405020304" pitchFamily="18" charset="0"/>
                            </a:rPr>
                            <m:t>−3</m:t>
                          </m:r>
                        </m:den>
                      </m:f>
                    </m:oMath>
                  </m:oMathPara>
                </a14:m>
                <a:endParaRPr lang="fr-FR" sz="2000" dirty="0">
                  <a:latin typeface="Times New Roman" panose="02020603050405020304" pitchFamily="18" charset="0"/>
                  <a:cs typeface="Times New Roman" panose="02020603050405020304" pitchFamily="18" charset="0"/>
                </a:endParaRPr>
              </a:p>
            </p:txBody>
          </p:sp>
        </mc:Choice>
        <mc:Fallback>
          <p:sp>
            <p:nvSpPr>
              <p:cNvPr id="7" name="ZoneTexte 6">
                <a:extLst>
                  <a:ext uri="{FF2B5EF4-FFF2-40B4-BE49-F238E27FC236}">
                    <a16:creationId xmlns:a16="http://schemas.microsoft.com/office/drawing/2014/main" id="{8F50E902-C43B-46D1-B1AC-4D531C53BEF7}"/>
                  </a:ext>
                </a:extLst>
              </p:cNvPr>
              <p:cNvSpPr txBox="1">
                <a:spLocks noRot="1" noChangeAspect="1" noMove="1" noResize="1" noEditPoints="1" noAdjustHandles="1" noChangeArrowheads="1" noChangeShapeType="1" noTextEdit="1"/>
              </p:cNvSpPr>
              <p:nvPr/>
            </p:nvSpPr>
            <p:spPr>
              <a:xfrm>
                <a:off x="319596" y="3777691"/>
                <a:ext cx="11201844" cy="2373342"/>
              </a:xfrm>
              <a:prstGeom prst="rect">
                <a:avLst/>
              </a:prstGeom>
              <a:blipFill>
                <a:blip r:embed="rId5"/>
                <a:stretch>
                  <a:fillRect l="-544"/>
                </a:stretch>
              </a:blipFill>
            </p:spPr>
            <p:txBody>
              <a:bodyPr/>
              <a:lstStyle/>
              <a:p>
                <a:r>
                  <a:rPr lang="fr-FR">
                    <a:noFill/>
                  </a:rPr>
                  <a:t> </a:t>
                </a:r>
              </a:p>
            </p:txBody>
          </p:sp>
        </mc:Fallback>
      </mc:AlternateContent>
      <p:sp>
        <p:nvSpPr>
          <p:cNvPr id="4" name="ZoneTexte 3">
            <a:extLst>
              <a:ext uri="{FF2B5EF4-FFF2-40B4-BE49-F238E27FC236}">
                <a16:creationId xmlns:a16="http://schemas.microsoft.com/office/drawing/2014/main" id="{DA50F77B-972A-4AA2-8893-10E62484D78E}"/>
              </a:ext>
            </a:extLst>
          </p:cNvPr>
          <p:cNvSpPr txBox="1"/>
          <p:nvPr/>
        </p:nvSpPr>
        <p:spPr>
          <a:xfrm>
            <a:off x="579119" y="6151033"/>
            <a:ext cx="11033760" cy="498663"/>
          </a:xfrm>
          <a:prstGeom prst="rect">
            <a:avLst/>
          </a:prstGeom>
          <a:noFill/>
        </p:spPr>
        <p:txBody>
          <a:bodyPr wrap="square" rtlCol="0">
            <a:spAutoFit/>
          </a:bodyPr>
          <a:lstStyle/>
          <a:p>
            <a:pPr algn="l">
              <a:lnSpc>
                <a:spcPct val="150000"/>
              </a:lnSpc>
            </a:pPr>
            <a:r>
              <a:rPr lang="fr-FR" sz="2000" b="1" dirty="0">
                <a:latin typeface="Times New Roman" panose="02020603050405020304" pitchFamily="18" charset="0"/>
                <a:cs typeface="Times New Roman" panose="02020603050405020304" pitchFamily="18" charset="0"/>
              </a:rPr>
              <a:t>Remarque: </a:t>
            </a:r>
            <a:r>
              <a:rPr lang="fr-FR" sz="2000" dirty="0">
                <a:latin typeface="Times New Roman" panose="02020603050405020304" pitchFamily="18" charset="0"/>
                <a:cs typeface="Times New Roman" panose="02020603050405020304" pitchFamily="18" charset="0"/>
              </a:rPr>
              <a:t>ces deux résultats peuvent être obtenus à l’aide de la commande « simplifier » de </a:t>
            </a:r>
            <a:r>
              <a:rPr lang="fr-FR" sz="2000" dirty="0" err="1">
                <a:latin typeface="Times New Roman" panose="02020603050405020304" pitchFamily="18" charset="0"/>
                <a:cs typeface="Times New Roman" panose="02020603050405020304" pitchFamily="18" charset="0"/>
              </a:rPr>
              <a:t>géogébra</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9103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 calcmode="lin" valueType="num">
                                      <p:cBhvr additive="base">
                                        <p:cTn id="3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 calcmode="lin" valueType="num">
                                      <p:cBhvr additive="base">
                                        <p:cTn id="4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3" end="3"/>
                                            </p:txEl>
                                          </p:spTgt>
                                        </p:tgtEl>
                                        <p:attrNameLst>
                                          <p:attrName>style.visibility</p:attrName>
                                        </p:attrNameLst>
                                      </p:cBhvr>
                                      <p:to>
                                        <p:strVal val="visible"/>
                                      </p:to>
                                    </p:set>
                                    <p:anim calcmode="lin" valueType="num">
                                      <p:cBhvr additive="base">
                                        <p:cTn id="4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01A23F3-044C-497D-B688-BC28FBC17940}"/>
              </a:ext>
            </a:extLst>
          </p:cNvPr>
          <p:cNvSpPr txBox="1"/>
          <p:nvPr/>
        </p:nvSpPr>
        <p:spPr>
          <a:xfrm>
            <a:off x="2261870" y="264160"/>
            <a:ext cx="7668260" cy="579967"/>
          </a:xfrm>
          <a:prstGeom prst="rect">
            <a:avLst/>
          </a:prstGeom>
          <a:noFill/>
        </p:spPr>
        <p:txBody>
          <a:bodyPr wrap="square" rtlCol="0">
            <a:spAutoFit/>
          </a:bodyPr>
          <a:lstStyle/>
          <a:p>
            <a:pPr algn="l">
              <a:lnSpc>
                <a:spcPct val="150000"/>
              </a:lnSpc>
            </a:pPr>
            <a:r>
              <a:rPr lang="fr-FR" sz="2400" b="1" dirty="0">
                <a:solidFill>
                  <a:srgbClr val="0070C0"/>
                </a:solidFill>
                <a:latin typeface="Times New Roman" panose="02020603050405020304" pitchFamily="18" charset="0"/>
                <a:cs typeface="Times New Roman" panose="02020603050405020304" pitchFamily="18" charset="0"/>
              </a:rPr>
              <a:t>Exercices </a:t>
            </a:r>
            <a:r>
              <a:rPr lang="fr-FR" sz="2400" b="1" dirty="0" err="1">
                <a:solidFill>
                  <a:srgbClr val="0070C0"/>
                </a:solidFill>
                <a:latin typeface="Times New Roman" panose="02020603050405020304" pitchFamily="18" charset="0"/>
                <a:cs typeface="Times New Roman" panose="02020603050405020304" pitchFamily="18" charset="0"/>
              </a:rPr>
              <a:t>Sésamath</a:t>
            </a:r>
            <a:r>
              <a:rPr lang="fr-FR" sz="2400" b="1" dirty="0">
                <a:solidFill>
                  <a:srgbClr val="0070C0"/>
                </a:solidFill>
                <a:latin typeface="Times New Roman" panose="02020603050405020304" pitchFamily="18" charset="0"/>
                <a:cs typeface="Times New Roman" panose="02020603050405020304" pitchFamily="18" charset="0"/>
              </a:rPr>
              <a:t> à réaliser pour le lundi 30 mars 2020</a:t>
            </a:r>
          </a:p>
        </p:txBody>
      </p:sp>
      <p:sp>
        <p:nvSpPr>
          <p:cNvPr id="3" name="ZoneTexte 2">
            <a:extLst>
              <a:ext uri="{FF2B5EF4-FFF2-40B4-BE49-F238E27FC236}">
                <a16:creationId xmlns:a16="http://schemas.microsoft.com/office/drawing/2014/main" id="{3F93B385-42EA-47DD-9811-370CFAD82904}"/>
              </a:ext>
            </a:extLst>
          </p:cNvPr>
          <p:cNvSpPr txBox="1"/>
          <p:nvPr/>
        </p:nvSpPr>
        <p:spPr>
          <a:xfrm>
            <a:off x="1122680" y="1097280"/>
            <a:ext cx="9946640" cy="960328"/>
          </a:xfrm>
          <a:prstGeom prst="rect">
            <a:avLst/>
          </a:prstGeom>
          <a:noFill/>
        </p:spPr>
        <p:txBody>
          <a:bodyPr wrap="square" rtlCol="0">
            <a:spAutoFit/>
          </a:bodyPr>
          <a:lstStyle/>
          <a:p>
            <a:pPr algn="l">
              <a:lnSpc>
                <a:spcPct val="150000"/>
              </a:lnSpc>
            </a:pPr>
            <a:r>
              <a:rPr lang="fr-FR" sz="2000" dirty="0">
                <a:solidFill>
                  <a:srgbClr val="FF0000"/>
                </a:solidFill>
                <a:latin typeface="Times New Roman" panose="02020603050405020304" pitchFamily="18" charset="0"/>
                <a:cs typeface="Times New Roman" panose="02020603050405020304" pitchFamily="18" charset="0"/>
              </a:rPr>
              <a:t>Vous pouvez maintenant télécharger le livre </a:t>
            </a:r>
            <a:r>
              <a:rPr lang="fr-FR" sz="2000" dirty="0" err="1">
                <a:solidFill>
                  <a:srgbClr val="FF0000"/>
                </a:solidFill>
                <a:latin typeface="Times New Roman" panose="02020603050405020304" pitchFamily="18" charset="0"/>
                <a:cs typeface="Times New Roman" panose="02020603050405020304" pitchFamily="18" charset="0"/>
              </a:rPr>
              <a:t>Sésamath</a:t>
            </a:r>
            <a:r>
              <a:rPr lang="fr-FR" sz="2000" dirty="0">
                <a:solidFill>
                  <a:srgbClr val="FF0000"/>
                </a:solidFill>
                <a:latin typeface="Times New Roman" panose="02020603050405020304" pitchFamily="18" charset="0"/>
                <a:cs typeface="Times New Roman" panose="02020603050405020304" pitchFamily="18" charset="0"/>
              </a:rPr>
              <a:t> en version complète (</a:t>
            </a:r>
            <a:r>
              <a:rPr lang="fr-FR" sz="2000" dirty="0" err="1">
                <a:solidFill>
                  <a:srgbClr val="FF0000"/>
                </a:solidFill>
                <a:latin typeface="Times New Roman" panose="02020603050405020304" pitchFamily="18" charset="0"/>
                <a:cs typeface="Times New Roman" panose="02020603050405020304" pitchFamily="18" charset="0"/>
              </a:rPr>
              <a:t>Pdf</a:t>
            </a:r>
            <a:r>
              <a:rPr lang="fr-FR" sz="2000" dirty="0">
                <a:solidFill>
                  <a:srgbClr val="FF0000"/>
                </a:solidFill>
                <a:latin typeface="Times New Roman" panose="02020603050405020304" pitchFamily="18" charset="0"/>
                <a:cs typeface="Times New Roman" panose="02020603050405020304" pitchFamily="18" charset="0"/>
              </a:rPr>
              <a:t>) à cette page</a:t>
            </a:r>
          </a:p>
          <a:p>
            <a:pPr>
              <a:lnSpc>
                <a:spcPct val="150000"/>
              </a:lnSpc>
            </a:pPr>
            <a:r>
              <a:rPr lang="fr-FR" sz="2000" b="1" dirty="0">
                <a:solidFill>
                  <a:srgbClr val="FF0000"/>
                </a:solidFill>
                <a:latin typeface="Times New Roman" panose="02020603050405020304" pitchFamily="18" charset="0"/>
                <a:cs typeface="Times New Roman" panose="02020603050405020304" pitchFamily="18" charset="0"/>
              </a:rPr>
              <a:t>https://manuel.sesamath.net/send_file.php?file=/files/ms2_2019_v2.pdf</a:t>
            </a:r>
          </a:p>
        </p:txBody>
      </p:sp>
      <p:pic>
        <p:nvPicPr>
          <p:cNvPr id="4" name="Image 3">
            <a:extLst>
              <a:ext uri="{FF2B5EF4-FFF2-40B4-BE49-F238E27FC236}">
                <a16:creationId xmlns:a16="http://schemas.microsoft.com/office/drawing/2014/main" id="{B190273C-028B-4C05-B204-74D97B1872F3}"/>
              </a:ext>
            </a:extLst>
          </p:cNvPr>
          <p:cNvPicPr>
            <a:picLocks noChangeAspect="1"/>
          </p:cNvPicPr>
          <p:nvPr/>
        </p:nvPicPr>
        <p:blipFill>
          <a:blip r:embed="rId2"/>
          <a:stretch>
            <a:fillRect/>
          </a:stretch>
        </p:blipFill>
        <p:spPr>
          <a:xfrm>
            <a:off x="2724288" y="2305474"/>
            <a:ext cx="6743424" cy="4323774"/>
          </a:xfrm>
          <a:prstGeom prst="rect">
            <a:avLst/>
          </a:prstGeom>
        </p:spPr>
      </p:pic>
    </p:spTree>
    <p:extLst>
      <p:ext uri="{BB962C8B-B14F-4D97-AF65-F5344CB8AC3E}">
        <p14:creationId xmlns:p14="http://schemas.microsoft.com/office/powerpoint/2010/main" val="23281610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lnSpc>
            <a:spcPct val="150000"/>
          </a:lnSpc>
          <a:defRPr sz="2000" dirty="0" smtClean="0">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445</Words>
  <Application>Microsoft Office PowerPoint</Application>
  <PresentationFormat>Grand écran</PresentationFormat>
  <Paragraphs>47</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Calibri Light</vt:lpstr>
      <vt:lpstr>Cambria Math</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 DEFOSSE</dc:creator>
  <cp:lastModifiedBy>Christophe DEFOSSE</cp:lastModifiedBy>
  <cp:revision>42</cp:revision>
  <dcterms:created xsi:type="dcterms:W3CDTF">2020-03-11T06:48:02Z</dcterms:created>
  <dcterms:modified xsi:type="dcterms:W3CDTF">2020-03-26T08:13:42Z</dcterms:modified>
</cp:coreProperties>
</file>