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3" r:id="rId5"/>
    <p:sldId id="271" r:id="rId6"/>
    <p:sldId id="274" r:id="rId7"/>
    <p:sldId id="269" r:id="rId8"/>
    <p:sldId id="264" r:id="rId9"/>
    <p:sldId id="265" r:id="rId10"/>
    <p:sldId id="275" r:id="rId11"/>
    <p:sldId id="266" r:id="rId12"/>
    <p:sldId id="273" r:id="rId13"/>
    <p:sldId id="272" r:id="rId14"/>
    <p:sldId id="276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468C4F-40B5-40D3-8718-405FB63EE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A79C8F-0DAF-4B56-B00F-C4D5C106B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ED4A67-FCF3-4C89-B23C-141F0D2C6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AB60A2-1923-4222-A26A-2280D0F0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D26B03-F4E4-48D5-94B5-521433D1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9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B2F9C-A7AE-4B4C-B9BD-C9CAD231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74109D-8554-48DD-9966-9DC93D7B1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BC5C30-9EE0-40FB-842C-899CCEFCA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4F28B3-EDE1-4841-BD86-BBE452ED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8FC981-AB26-46D3-99DA-24D599A8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3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11213AC-9E80-45E5-A563-11F6C99C7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281B35-9B10-47C5-B3F3-3B90CFE8F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F22FE7-5056-4C02-A5B5-FD1A0C4C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4250C7-B8D1-4433-AECA-D192862C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AD1E72-0737-432A-84D0-73C80424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04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E00D2C-235B-4030-ADA3-E883C1A6B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F06895-0297-441F-B16A-4D962F325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A20F6C-44BF-4C93-B0DF-C7A21A016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398997-7175-49B8-9E26-66EB9E82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8904D7-03F8-4508-8DC0-C87FAE2B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28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78AC1-7309-425F-A1F1-8DF379E7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42E521-2F88-4F66-8B6A-444813552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82297B-23E6-4FA3-8F5F-2EEF30B9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E3A98D-0649-4F40-A557-A5033B47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27664D-F16C-4CD3-9B9F-896F9CCE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35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82B41C-071A-43E5-82EB-A76CEB0D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DD7D0B-2B03-40B4-BA3A-5ABE1CB55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AB57B3-9FF3-420B-AE55-459F5FDB3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097E07-AC53-472C-AE01-02B26781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4CF640-B8E6-4FB7-B269-1EE014294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8B815B-E552-47D7-BC05-CAA3E700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89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E1A72-84A9-4133-A5FF-0BE07D78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903DD3-11BA-4E36-BDB8-E7D087229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4D19C2-E170-4483-BE64-8E1E897F7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33C50B-49C5-469C-A9E2-66B25AF24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39DBB1-2EC5-4C16-931F-DFDA4ACD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7E3CB23-EEE9-4DA1-B843-A0DB68CAB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F8AAAF-B62C-4F41-B25F-0245819F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47E8765-B32E-4C0D-8CBE-78469CAA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04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FCD28D-472B-4D06-A7CC-2607E4403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EA9646-AFFF-435F-B220-7BC9D384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8C3A0A-B97F-4FDD-8099-2040F2E3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3537E3-3015-4880-9103-B51EAE03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87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E6CC3B2-D809-4452-B44E-DD7A92CA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7FC3158-5132-44B3-AD3B-0AF066670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DE72EC-1F33-4830-8539-F1DDCEA73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67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7633CE-03FD-4284-9550-4861962A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F3AC34-9C83-4E53-8FAC-07C140195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99B148-20EA-4AC0-B592-D8BE8DCC4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FE3FD5-BA81-4023-A70B-1AA0E477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12A3CE-94A2-4137-91B5-136599EC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B5389B-3180-4E57-84B0-23BF14B0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11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0E241-BEEE-426F-A101-3EAF31907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F16265-26D1-4A85-95C7-54896408A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B5AAB9-61DC-4754-89D9-00E9F38F8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640C47-73F1-4651-A0E5-7E31F4233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5284CF-EFBF-4C84-9501-C69EC61F0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076844-B706-4749-90CE-33CAF571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9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684F87-686D-43F6-B520-BA6666C2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B4FAF6-92BF-4B4C-AC81-248CAB6A4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4658B6-FF4C-4CE4-9990-57420CA35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93DAA-0676-4BEF-BFE3-50D5D77A2C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65B027-097C-4670-BE70-E8DAF5364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C87714-D38B-4F05-8CBF-4AAA1A3F8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1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D3C363-8FD6-475C-80B7-1B0B9974C655}"/>
              </a:ext>
            </a:extLst>
          </p:cNvPr>
          <p:cNvSpPr/>
          <p:nvPr/>
        </p:nvSpPr>
        <p:spPr>
          <a:xfrm>
            <a:off x="1713204" y="2682738"/>
            <a:ext cx="8765592" cy="76944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Vecteurs de l’espace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1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757220D-E341-4E17-A393-4A8A386EE5A4}"/>
              </a:ext>
            </a:extLst>
          </p:cNvPr>
          <p:cNvSpPr txBox="1"/>
          <p:nvPr/>
        </p:nvSpPr>
        <p:spPr>
          <a:xfrm>
            <a:off x="4005262" y="419100"/>
            <a:ext cx="418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</a:rPr>
              <a:t>Exercices page 288 du livre </a:t>
            </a:r>
            <a:r>
              <a:rPr lang="fr-FR" sz="2000" dirty="0" err="1">
                <a:solidFill>
                  <a:srgbClr val="0070C0"/>
                </a:solidFill>
              </a:rPr>
              <a:t>Sésamath</a:t>
            </a:r>
            <a:endParaRPr lang="fr-FR" sz="2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FF1F989-8855-4B87-9FC6-036A963FD8DE}"/>
                  </a:ext>
                </a:extLst>
              </p:cNvPr>
              <p:cNvSpPr/>
              <p:nvPr/>
            </p:nvSpPr>
            <p:spPr>
              <a:xfrm>
                <a:off x="542924" y="1397675"/>
                <a:ext cx="8391525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b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56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;1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;2</m:t>
                        </m:r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  5</m:t>
                        </m:r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;0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;6</m:t>
                        </m:r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1.  Vérifier que les points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définissent un plan.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2.  Déterminer une représentation paramétrique de la droite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3.  Déterminer une représentation paramétrique du plan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4.  Démontrer que le point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appartient au plan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5.  Déterminer une autre représentation paramétrique du plan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FF1F989-8855-4B87-9FC6-036A963FD8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4" y="1397675"/>
                <a:ext cx="8391525" cy="2246769"/>
              </a:xfrm>
              <a:prstGeom prst="rect">
                <a:avLst/>
              </a:prstGeom>
              <a:blipFill>
                <a:blip r:embed="rId2"/>
                <a:stretch>
                  <a:fillRect l="-726" t="-1355" b="-37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EF9BCFA-0132-4EF7-9817-0DB65E99F0D8}"/>
                  </a:ext>
                </a:extLst>
              </p:cNvPr>
              <p:cNvSpPr/>
              <p:nvPr/>
            </p:nvSpPr>
            <p:spPr>
              <a:xfrm>
                <a:off x="5229224" y="4135264"/>
                <a:ext cx="7410450" cy="1722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b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57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Donner une représentation paramétrique des plans suivants : 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1.  Le plan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2.  Le plan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3.  Le plan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EF9BCFA-0132-4EF7-9817-0DB65E99F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224" y="4135264"/>
                <a:ext cx="7410450" cy="1722266"/>
              </a:xfrm>
              <a:prstGeom prst="rect">
                <a:avLst/>
              </a:prstGeom>
              <a:blipFill>
                <a:blip r:embed="rId3"/>
                <a:stretch>
                  <a:fillRect l="-905" t="-1767" b="-53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67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4FB87BA-9D32-4418-997F-3DD5CD3AA916}"/>
                  </a:ext>
                </a:extLst>
              </p:cNvPr>
              <p:cNvSpPr/>
              <p:nvPr/>
            </p:nvSpPr>
            <p:spPr>
              <a:xfrm>
                <a:off x="428625" y="541899"/>
                <a:ext cx="10058400" cy="5412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b="1" dirty="0">
                    <a:solidFill>
                      <a:srgbClr val="0070C0"/>
                    </a:solidFill>
                    <a:latin typeface="NimbusSanL-Bold"/>
                    <a:ea typeface="Times New Roman" panose="02020603050405020304" pitchFamily="18" charset="0"/>
                  </a:rPr>
                  <a:t>MÉTHODE 5 </a:t>
                </a:r>
                <a:r>
                  <a:rPr lang="fr-FR" b="1" dirty="0">
                    <a:solidFill>
                      <a:srgbClr val="CF414C"/>
                    </a:solidFill>
                    <a:effectLst/>
                    <a:latin typeface="NimbusSanL-Bold"/>
                    <a:ea typeface="Times New Roman" panose="02020603050405020304" pitchFamily="18" charset="0"/>
                  </a:rPr>
                  <a:t>Étudier des positions relatives (exo 58 page 288)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d’application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/>
                <a:b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Étudier les positions relatives des droites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puis du plan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℘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de la droite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donnera leur intersection éventuelle.</a:t>
                </a:r>
              </a:p>
              <a:p>
                <a:pPr lvl="1"/>
                <a:b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 plan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℘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pour représentation paramétrique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2+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=3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lvl="1"/>
                <a:b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Les droites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ont pour représentation paramétrique : </a:t>
                </a:r>
              </a:p>
              <a:p>
                <a:pPr lvl="1"/>
                <a:b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=2+4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=5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=1+2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=4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2+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=1+3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b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endParaRPr lang="fr-FR" sz="20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4FB87BA-9D32-4418-997F-3DD5CD3AA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541899"/>
                <a:ext cx="10058400" cy="5412251"/>
              </a:xfrm>
              <a:prstGeom prst="rect">
                <a:avLst/>
              </a:prstGeom>
              <a:blipFill>
                <a:blip r:embed="rId2"/>
                <a:stretch>
                  <a:fillRect l="-606" t="-6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4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37426E1-8CF6-4D04-A72B-5C28734BB246}"/>
                  </a:ext>
                </a:extLst>
              </p:cNvPr>
              <p:cNvSpPr/>
              <p:nvPr/>
            </p:nvSpPr>
            <p:spPr>
              <a:xfrm>
                <a:off x="390525" y="388456"/>
                <a:ext cx="11696700" cy="5627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Correction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br>
                  <a:rPr lang="fr-FR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fr-FR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Attention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la même lettre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désigne deux paramètres différents. Il faut donc changer de lettre dans les résolutions de système pour les différencier.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℘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dirigé par les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ont pour vecteur directeur respectif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𝑤</m:t>
                        </m:r>
                      </m:e>
                    </m:acc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remarque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𝑤</m:t>
                        </m:r>
                      </m:e>
                    </m:acc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</a:t>
                </a:r>
                <a:r>
                  <a:rPr lang="fr-FR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parallèle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à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℘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0"/>
                  </a:spcAft>
                </a:pP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 point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;5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appartient à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S’il appartient à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℘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alors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⊂℘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sinon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strictement parallèle à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℘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Or,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2=1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5=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2+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1=3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=7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=2</m:t>
                              </m:r>
                            </m:e>
                          </m:mr>
                        </m:m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fr-FR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 système n’ayant pas de solution,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borderBox>
                      <m:borderBoxPr>
                        <m:hideTop m:val="on"/>
                        <m:hideBot m:val="on"/>
                        <m:hideLeft m:val="on"/>
                        <m:hideRight m:val="on"/>
                        <m:strikeBLTR m:val="on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rderBoxPr>
                      <m:e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∈</m:t>
                        </m:r>
                      </m:e>
                    </m:borderBox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℘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est strictement parallèle 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℘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37426E1-8CF6-4D04-A72B-5C28734BB2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388456"/>
                <a:ext cx="11696700" cy="5627694"/>
              </a:xfrm>
              <a:prstGeom prst="rect">
                <a:avLst/>
              </a:prstGeom>
              <a:blipFill>
                <a:blip r:embed="rId2"/>
                <a:stretch>
                  <a:fillRect l="-521" t="-650" b="-891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4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DDCF54B-5114-42D7-B9E7-04F0F17209A0}"/>
                  </a:ext>
                </a:extLst>
              </p:cNvPr>
              <p:cNvSpPr/>
              <p:nvPr/>
            </p:nvSpPr>
            <p:spPr>
              <a:xfrm>
                <a:off x="1062037" y="580970"/>
                <a:ext cx="9658350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Déterminons maintenant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℘∩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∈℘∩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il existe trois réels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tels que :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DDCF54B-5114-42D7-B9E7-04F0F1720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37" y="580970"/>
                <a:ext cx="9658350" cy="960328"/>
              </a:xfrm>
              <a:prstGeom prst="rect">
                <a:avLst/>
              </a:prstGeom>
              <a:blipFill>
                <a:blip r:embed="rId2"/>
                <a:stretch>
                  <a:fillRect l="-6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1CC74DB-187A-4A3B-B29D-2310493E2FD5}"/>
                  </a:ext>
                </a:extLst>
              </p:cNvPr>
              <p:cNvSpPr/>
              <p:nvPr/>
            </p:nvSpPr>
            <p:spPr>
              <a:xfrm>
                <a:off x="1181099" y="741198"/>
                <a:ext cx="9420225" cy="4326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=1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+3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2+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=3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=4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2+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=1+3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=1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+3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2+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2+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1+3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=3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=4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2+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=1+3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+2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=2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=4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2+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=1+3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En finissant la résolution du système, on obtient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52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0,2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ce qui nous donne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=4,2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2,2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=0,4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Ainsi,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℘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sécantes au point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4,2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2,2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;0,4</m:t>
                        </m:r>
                      </m:e>
                    </m:d>
                  </m:oMath>
                </a14:m>
                <a:endParaRPr lang="fr-FR" sz="20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1CC74DB-187A-4A3B-B29D-2310493E2F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099" y="741198"/>
                <a:ext cx="9420225" cy="4326505"/>
              </a:xfrm>
              <a:prstGeom prst="rect">
                <a:avLst/>
              </a:prstGeom>
              <a:blipFill>
                <a:blip r:embed="rId3"/>
                <a:stretch>
                  <a:fillRect l="-712" r="-388" b="-25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77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90A18B2-C6D0-407F-96B6-72B434964F90}"/>
              </a:ext>
            </a:extLst>
          </p:cNvPr>
          <p:cNvSpPr txBox="1"/>
          <p:nvPr/>
        </p:nvSpPr>
        <p:spPr>
          <a:xfrm>
            <a:off x="4005262" y="457200"/>
            <a:ext cx="418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</a:rPr>
              <a:t>Exercices page 288 du livre </a:t>
            </a:r>
            <a:r>
              <a:rPr lang="fr-FR" sz="2000" dirty="0" err="1">
                <a:solidFill>
                  <a:srgbClr val="0070C0"/>
                </a:solidFill>
              </a:rPr>
              <a:t>Sésamath</a:t>
            </a:r>
            <a:endParaRPr lang="fr-FR" sz="2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1C0C0D-9BB1-4920-B790-2DE792FC083A}"/>
                  </a:ext>
                </a:extLst>
              </p:cNvPr>
              <p:cNvSpPr/>
              <p:nvPr/>
            </p:nvSpPr>
            <p:spPr>
              <a:xfrm>
                <a:off x="514350" y="1307151"/>
                <a:ext cx="5505450" cy="5291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59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la droite de représentation paramétrique :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=8+2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=3+2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Dans chacun des cas suivants, étudier la position de la droite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avec la droite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représentation paramétrique : 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1.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=2+3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=7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3+3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2.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=4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3.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1+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=7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2+3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1C0C0D-9BB1-4920-B790-2DE792FC08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307151"/>
                <a:ext cx="5505450" cy="5291449"/>
              </a:xfrm>
              <a:prstGeom prst="rect">
                <a:avLst/>
              </a:prstGeom>
              <a:blipFill>
                <a:blip r:embed="rId2"/>
                <a:stretch>
                  <a:fillRect l="-885" t="-576" r="-11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313A15-D4FC-492F-A56A-4265D34E689D}"/>
                  </a:ext>
                </a:extLst>
              </p:cNvPr>
              <p:cNvSpPr/>
              <p:nvPr/>
            </p:nvSpPr>
            <p:spPr>
              <a:xfrm>
                <a:off x="6172202" y="1307151"/>
                <a:ext cx="6096000" cy="30420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61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℘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le plan de représentation paramétrique :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=4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+5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Dans chacun des cas suivants, déterminer une représentation paramétrique de la droite d’intersection de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℘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du plan : 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1.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2.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3.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313A15-D4FC-492F-A56A-4265D34E6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2" y="1307151"/>
                <a:ext cx="6096000" cy="3042051"/>
              </a:xfrm>
              <a:prstGeom prst="rect">
                <a:avLst/>
              </a:prstGeom>
              <a:blipFill>
                <a:blip r:embed="rId3"/>
                <a:stretch>
                  <a:fillRect l="-900" t="-1002" b="-16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78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30B165-BC56-4D9A-9533-293ABC4BA550}"/>
              </a:ext>
            </a:extLst>
          </p:cNvPr>
          <p:cNvSpPr/>
          <p:nvPr/>
        </p:nvSpPr>
        <p:spPr>
          <a:xfrm>
            <a:off x="292962" y="153978"/>
            <a:ext cx="11398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romanUcPeriod"/>
            </a:pPr>
            <a:r>
              <a:rPr lang="fr-FR" sz="3200" b="1" dirty="0">
                <a:solidFill>
                  <a:srgbClr val="FF0000"/>
                </a:solidFill>
                <a:latin typeface="NimbusSanL-Bold"/>
                <a:ea typeface="Times New Roman" panose="02020603050405020304" pitchFamily="18" charset="0"/>
              </a:rPr>
              <a:t>Vecteurs de l’espace</a:t>
            </a:r>
          </a:p>
          <a:p>
            <a:pPr marL="342900" indent="-342900">
              <a:buFont typeface="+mj-lt"/>
              <a:buAutoNum type="romanUcPeriod"/>
            </a:pPr>
            <a:r>
              <a:rPr lang="fr-FR" sz="3200" b="1" dirty="0">
                <a:solidFill>
                  <a:srgbClr val="FF0000"/>
                </a:solidFill>
                <a:latin typeface="NimbusSanL-Bold"/>
              </a:rPr>
              <a:t>Repérage dans l’espace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romanUcPeriod"/>
            </a:pPr>
            <a:r>
              <a:rPr lang="fr-FR" sz="3200" b="1" dirty="0">
                <a:solidFill>
                  <a:srgbClr val="FF0000"/>
                </a:solidFill>
                <a:latin typeface="NimbusSanL-Bold"/>
                <a:ea typeface="Times New Roman" panose="02020603050405020304" pitchFamily="18" charset="0"/>
              </a:rPr>
              <a:t> Représentation paramétrique de droites et de plans</a:t>
            </a:r>
            <a:endParaRPr lang="fr-FR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7E77C48-5593-4F5A-9D0C-9784FE6116D4}"/>
                  </a:ext>
                </a:extLst>
              </p:cNvPr>
              <p:cNvSpPr/>
              <p:nvPr/>
            </p:nvSpPr>
            <p:spPr>
              <a:xfrm>
                <a:off x="818224" y="1687456"/>
                <a:ext cx="10348404" cy="5016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6991"/>
                    </a:solidFill>
                    <a:latin typeface="NimbusSanL-Regu"/>
                    <a:ea typeface="Times New Roman" panose="02020603050405020304" pitchFamily="18" charset="0"/>
                  </a:rPr>
                  <a:t>PROPRIÉTÉ</a:t>
                </a:r>
                <a:endParaRPr lang="fr-FR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Dans un repère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l’espace, on considère la droite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𝒟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passant par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;</m:t>
                        </m:r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;</m:t>
                        </m:r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de vecteur directeur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mr>
                          <m:m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𝛾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𝒟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si et seulement si il existe un réel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 que :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24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fr-FR" sz="24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fr-FR" sz="24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fr-FR" sz="24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fr-FR" sz="24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fr-FR" sz="24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𝛾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7E77C48-5593-4F5A-9D0C-9784FE611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24" y="1687456"/>
                <a:ext cx="10348404" cy="5016566"/>
              </a:xfrm>
              <a:prstGeom prst="rect">
                <a:avLst/>
              </a:prstGeom>
              <a:blipFill>
                <a:blip r:embed="rId2"/>
                <a:stretch>
                  <a:fillRect l="-8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57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7E77C48-5593-4F5A-9D0C-9784FE6116D4}"/>
                  </a:ext>
                </a:extLst>
              </p:cNvPr>
              <p:cNvSpPr/>
              <p:nvPr/>
            </p:nvSpPr>
            <p:spPr>
              <a:xfrm>
                <a:off x="427607" y="155467"/>
                <a:ext cx="10348404" cy="2292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600" dirty="0">
                    <a:solidFill>
                      <a:srgbClr val="006991"/>
                    </a:solidFill>
                    <a:latin typeface="NimbusSanL-Regu"/>
                    <a:ea typeface="Times New Roman" panose="02020603050405020304" pitchFamily="18" charset="0"/>
                  </a:rPr>
                  <a:t>PROPRIÉTÉ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Dans un repère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l’espace, on considère la droite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𝒟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passant par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;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;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de vecteur directeur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𝛾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𝒟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si et seulement si il existe un réel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 que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𝛾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7E77C48-5593-4F5A-9D0C-9784FE611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7" y="155467"/>
                <a:ext cx="10348404" cy="2292872"/>
              </a:xfrm>
              <a:prstGeom prst="rect">
                <a:avLst/>
              </a:prstGeom>
              <a:blipFill>
                <a:blip r:embed="rId2"/>
                <a:stretch>
                  <a:fillRect l="-471" t="-7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F7B59D8-CE4B-4E55-8AB2-D7349F8BEB7A}"/>
                  </a:ext>
                </a:extLst>
              </p:cNvPr>
              <p:cNvSpPr/>
              <p:nvPr/>
            </p:nvSpPr>
            <p:spPr>
              <a:xfrm>
                <a:off x="427607" y="2875011"/>
                <a:ext cx="11583418" cy="3010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Preuve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𝒟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si et seulement 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colinéaires, c’est-à -dire qu’il existe un réel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Cela se traduit en terme de coordonnées par :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𝛾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⇔ </m:t>
                      </m:r>
                      <m:d>
                        <m:dPr>
                          <m:begChr m:val="{"/>
                          <m:endChr m:val=""/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fr-FR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𝛾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F7B59D8-CE4B-4E55-8AB2-D7349F8BE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7" y="2875011"/>
                <a:ext cx="11583418" cy="3010248"/>
              </a:xfrm>
              <a:prstGeom prst="rect">
                <a:avLst/>
              </a:prstGeom>
              <a:blipFill>
                <a:blip r:embed="rId3"/>
                <a:stretch>
                  <a:fillRect l="-526" r="-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1926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B8E9D9-22F4-47C3-AD99-CD607B3E8F54}"/>
                  </a:ext>
                </a:extLst>
              </p:cNvPr>
              <p:cNvSpPr/>
              <p:nvPr/>
            </p:nvSpPr>
            <p:spPr>
              <a:xfrm>
                <a:off x="461639" y="231266"/>
                <a:ext cx="11478827" cy="2747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006991"/>
                    </a:solidFill>
                    <a:latin typeface="NimbusSanL-Regu"/>
                    <a:ea typeface="Times New Roman" panose="02020603050405020304" pitchFamily="18" charset="0"/>
                  </a:rPr>
                  <a:t>DÉFINITION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dit que le système d’équations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𝛾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où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une représentation paramétrique de la droite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𝒟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passant par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de vecteur directeur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𝛾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fr-FR" b="0" i="0" dirty="0">
                    <a:solidFill>
                      <a:srgbClr val="00B050"/>
                    </a:solidFill>
                    <a:effectLst/>
                    <a:latin typeface="NimbusSanL-Regu"/>
                    <a:ea typeface="Times New Roman" panose="02020603050405020304" pitchFamily="18" charset="0"/>
                  </a:rPr>
                  <a:t>Exemple: Ex 50 page 287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B8E9D9-22F4-47C3-AD99-CD607B3E8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39" y="231266"/>
                <a:ext cx="11478827" cy="2747547"/>
              </a:xfrm>
              <a:prstGeom prst="rect">
                <a:avLst/>
              </a:prstGeom>
              <a:blipFill>
                <a:blip r:embed="rId2"/>
                <a:stretch>
                  <a:fillRect l="-584" t="-1330" b="-26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CB52FB-440A-40A8-ABED-1780F210B981}"/>
                  </a:ext>
                </a:extLst>
              </p:cNvPr>
              <p:cNvSpPr/>
              <p:nvPr/>
            </p:nvSpPr>
            <p:spPr>
              <a:xfrm>
                <a:off x="2041864" y="3134172"/>
                <a:ext cx="7688062" cy="2613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la droite de représentation paramétrique 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=3+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1.  Donner un vecteur directeur de la droite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un point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2.  Le point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;4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appartient-il à la droite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?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3.  Donner les coordonnées de trois points de la droite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4.  Déterminer une autre représentation paramétrique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CB52FB-440A-40A8-ABED-1780F210B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864" y="3134172"/>
                <a:ext cx="7688062" cy="2613792"/>
              </a:xfrm>
              <a:prstGeom prst="rect">
                <a:avLst/>
              </a:prstGeom>
              <a:blipFill>
                <a:blip r:embed="rId3"/>
                <a:stretch>
                  <a:fillRect l="-872" b="-3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666D6B42-19C0-4B3B-979B-B1805C1DD7B4}"/>
              </a:ext>
            </a:extLst>
          </p:cNvPr>
          <p:cNvSpPr txBox="1"/>
          <p:nvPr/>
        </p:nvSpPr>
        <p:spPr>
          <a:xfrm>
            <a:off x="9339309" y="6335127"/>
            <a:ext cx="272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Correction diapo suivante</a:t>
            </a:r>
          </a:p>
        </p:txBody>
      </p:sp>
    </p:spTree>
    <p:extLst>
      <p:ext uri="{BB962C8B-B14F-4D97-AF65-F5344CB8AC3E}">
        <p14:creationId xmlns:p14="http://schemas.microsoft.com/office/powerpoint/2010/main" val="123839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CB52FB-440A-40A8-ABED-1780F210B981}"/>
                  </a:ext>
                </a:extLst>
              </p:cNvPr>
              <p:cNvSpPr/>
              <p:nvPr/>
            </p:nvSpPr>
            <p:spPr>
              <a:xfrm>
                <a:off x="106532" y="0"/>
                <a:ext cx="7688062" cy="2613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la droite de représentation paramétrique 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=3+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1.  Donner un vecteur directeur de la droite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un point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2.  Le point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;4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appartient-il à la droite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?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3.  Donner les coordonnées de trois points de la droite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4.  Déterminer une autre représentation paramétrique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CB52FB-440A-40A8-ABED-1780F210B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2" y="0"/>
                <a:ext cx="7688062" cy="2613792"/>
              </a:xfrm>
              <a:prstGeom prst="rect">
                <a:avLst/>
              </a:prstGeom>
              <a:blipFill>
                <a:blip r:embed="rId2"/>
                <a:stretch>
                  <a:fillRect l="-792" b="-3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>
            <a:extLst>
              <a:ext uri="{FF2B5EF4-FFF2-40B4-BE49-F238E27FC236}">
                <a16:creationId xmlns:a16="http://schemas.microsoft.com/office/drawing/2014/main" id="{76CA82E9-1F38-48A9-9620-18A2BEFAE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959" y="2723733"/>
            <a:ext cx="6410983" cy="89391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04ABA9D-40F8-42F3-AD1D-F3D49018A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959" y="3546630"/>
            <a:ext cx="8584707" cy="31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434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505F572-2B49-4037-AB71-4CE46C6D1564}"/>
              </a:ext>
            </a:extLst>
          </p:cNvPr>
          <p:cNvSpPr txBox="1"/>
          <p:nvPr/>
        </p:nvSpPr>
        <p:spPr>
          <a:xfrm>
            <a:off x="4005262" y="419100"/>
            <a:ext cx="418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</a:rPr>
              <a:t>Exercices page 288 du livre </a:t>
            </a:r>
            <a:r>
              <a:rPr lang="fr-FR" sz="2000" dirty="0" err="1">
                <a:solidFill>
                  <a:srgbClr val="0070C0"/>
                </a:solidFill>
              </a:rPr>
              <a:t>Sésamath</a:t>
            </a:r>
            <a:endParaRPr lang="fr-FR" sz="2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93BAF8C-6D40-4032-8AB7-29E0732024E0}"/>
                  </a:ext>
                </a:extLst>
              </p:cNvPr>
              <p:cNvSpPr/>
              <p:nvPr/>
            </p:nvSpPr>
            <p:spPr>
              <a:xfrm>
                <a:off x="142875" y="1264486"/>
                <a:ext cx="8186737" cy="2638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b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51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la droite de représentation paramétrique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=4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=2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1.  Donner un vecteur directeur de la droite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un point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2.  Le point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;4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appartient-il à la droite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?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3.  Donner les coordonnées de trois points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4.  Déterminer une autre représentation paramétrique de la droite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93BAF8C-6D40-4032-8AB7-29E073202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" y="1264486"/>
                <a:ext cx="8186737" cy="2638607"/>
              </a:xfrm>
              <a:prstGeom prst="rect">
                <a:avLst/>
              </a:prstGeom>
              <a:blipFill>
                <a:blip r:embed="rId2"/>
                <a:stretch>
                  <a:fillRect l="-596" t="-1155" b="-27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D524FFC-75B8-4864-9695-6C1C2BFABADF}"/>
                  </a:ext>
                </a:extLst>
              </p:cNvPr>
              <p:cNvSpPr/>
              <p:nvPr/>
            </p:nvSpPr>
            <p:spPr>
              <a:xfrm>
                <a:off x="5719762" y="4274210"/>
                <a:ext cx="6096000" cy="151830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b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53</a:t>
                </a:r>
                <a:endParaRPr lang="fr-FR" u="sng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Donner une représentation paramétrique de : 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1.  La droite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 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2.  La droite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 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3.  La droite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 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D524FFC-75B8-4864-9695-6C1C2BFABA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762" y="4274210"/>
                <a:ext cx="6096000" cy="1518301"/>
              </a:xfrm>
              <a:prstGeom prst="rect">
                <a:avLst/>
              </a:prstGeom>
              <a:blipFill>
                <a:blip r:embed="rId3"/>
                <a:stretch>
                  <a:fillRect l="-800" t="-2008" b="-56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7185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E121BC4-443D-4E90-997A-36AA14D674BD}"/>
                  </a:ext>
                </a:extLst>
              </p:cNvPr>
              <p:cNvSpPr/>
              <p:nvPr/>
            </p:nvSpPr>
            <p:spPr>
              <a:xfrm>
                <a:off x="371382" y="287908"/>
                <a:ext cx="11449235" cy="2255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600" dirty="0">
                    <a:solidFill>
                      <a:srgbClr val="006991"/>
                    </a:solidFill>
                    <a:latin typeface="NimbusSanL-Regu"/>
                    <a:ea typeface="Times New Roman" panose="02020603050405020304" pitchFamily="18" charset="0"/>
                  </a:rPr>
                  <a:t>PROPRIÉTÉ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Dans un repère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l’espace, le plan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𝒫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passant par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de vecteurs directeurs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𝛾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;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;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𝒫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si et seulement si il existe deux réels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tels que 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𝛽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𝛾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E121BC4-443D-4E90-997A-36AA14D67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82" y="287908"/>
                <a:ext cx="11449235" cy="2255939"/>
              </a:xfrm>
              <a:prstGeom prst="rect">
                <a:avLst/>
              </a:prstGeom>
              <a:blipFill>
                <a:blip r:embed="rId2"/>
                <a:stretch>
                  <a:fillRect l="-479" t="-8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9001A1-B1FC-4FAE-8295-142675DD28F8}"/>
                  </a:ext>
                </a:extLst>
              </p:cNvPr>
              <p:cNvSpPr/>
              <p:nvPr/>
            </p:nvSpPr>
            <p:spPr>
              <a:xfrm>
                <a:off x="371382" y="2455070"/>
                <a:ext cx="11067495" cy="4491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Preuve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  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  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𝒫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si et seulement 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coplanaires,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c’est-à -dire qu’il existe deux réels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tels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Cela se traduit en terme de coordonnées par : 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𝛼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𝛽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𝛾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⇔  </m:t>
                      </m:r>
                      <m:d>
                        <m:dPr>
                          <m:begChr m:val="{"/>
                          <m:endChr m:val=""/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𝛼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𝛽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𝛾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 dit que le système d’équations : 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𝛽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𝛾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où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une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représentation paramétrique du plan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𝓟</m:t>
                    </m:r>
                  </m:oMath>
                </a14:m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passant par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de vecteurs directeurs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𝛾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9001A1-B1FC-4FAE-8295-142675DD2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82" y="2455070"/>
                <a:ext cx="11067495" cy="4491294"/>
              </a:xfrm>
              <a:prstGeom prst="rect">
                <a:avLst/>
              </a:prstGeom>
              <a:blipFill>
                <a:blip r:embed="rId3"/>
                <a:stretch>
                  <a:fillRect l="-496" t="-8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238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632D28-DDA5-492C-ABE0-913A88001D83}"/>
              </a:ext>
            </a:extLst>
          </p:cNvPr>
          <p:cNvSpPr/>
          <p:nvPr/>
        </p:nvSpPr>
        <p:spPr>
          <a:xfrm>
            <a:off x="324359" y="367969"/>
            <a:ext cx="2758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rgbClr val="00B050"/>
                </a:solidFill>
                <a:latin typeface="NimbusSanL-Regu"/>
                <a:ea typeface="Times New Roman" panose="02020603050405020304" pitchFamily="18" charset="0"/>
              </a:rPr>
              <a:t>Exemple: Ex 55 page 288</a:t>
            </a:r>
            <a:endParaRPr lang="fr-F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A60F0C-5C01-4580-95B7-E73DDFF72801}"/>
                  </a:ext>
                </a:extLst>
              </p:cNvPr>
              <p:cNvSpPr/>
              <p:nvPr/>
            </p:nvSpPr>
            <p:spPr>
              <a:xfrm>
                <a:off x="1154096" y="1179294"/>
                <a:ext cx="9570128" cy="3481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℘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le plan de représentation paramétrique :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=3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+5</m:t>
                              </m:r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=1+</m:t>
                              </m:r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1.  Donner les coordonnées d’un couple de vecteurs directeurs de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℘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un point de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℘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2.  Le point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appartient-il à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℘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?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3.  Donner les coordonnées de trois points de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℘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4.  Déterminer une autre représentation paramétrique de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℘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A60F0C-5C01-4580-95B7-E73DDFF72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096" y="1179294"/>
                <a:ext cx="9570128" cy="3481787"/>
              </a:xfrm>
              <a:prstGeom prst="rect">
                <a:avLst/>
              </a:prstGeom>
              <a:blipFill>
                <a:blip r:embed="rId2"/>
                <a:stretch>
                  <a:fillRect l="-637" t="-874" b="-20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18AE445C-5456-45FB-BB42-D4985B4CFE58}"/>
              </a:ext>
            </a:extLst>
          </p:cNvPr>
          <p:cNvSpPr txBox="1"/>
          <p:nvPr/>
        </p:nvSpPr>
        <p:spPr>
          <a:xfrm>
            <a:off x="9361502" y="5962265"/>
            <a:ext cx="272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Correction diapo suivante</a:t>
            </a:r>
          </a:p>
        </p:txBody>
      </p:sp>
    </p:spTree>
    <p:extLst>
      <p:ext uri="{BB962C8B-B14F-4D97-AF65-F5344CB8AC3E}">
        <p14:creationId xmlns:p14="http://schemas.microsoft.com/office/powerpoint/2010/main" val="39580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9841A6D-24A7-4715-B536-8DDCC6D02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82" y="645251"/>
            <a:ext cx="11370036" cy="55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8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1184</Words>
  <Application>Microsoft Office PowerPoint</Application>
  <PresentationFormat>Grand écran</PresentationFormat>
  <Paragraphs>116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NimbusSanL-Bold</vt:lpstr>
      <vt:lpstr>NimbusSanL-Regu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73</cp:revision>
  <dcterms:created xsi:type="dcterms:W3CDTF">2019-02-09T08:02:45Z</dcterms:created>
  <dcterms:modified xsi:type="dcterms:W3CDTF">2020-03-25T11:55:57Z</dcterms:modified>
</cp:coreProperties>
</file>