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60" r:id="rId4"/>
    <p:sldId id="261" r:id="rId5"/>
    <p:sldId id="275" r:id="rId6"/>
    <p:sldId id="274" r:id="rId7"/>
    <p:sldId id="262" r:id="rId8"/>
    <p:sldId id="263" r:id="rId9"/>
    <p:sldId id="267" r:id="rId10"/>
    <p:sldId id="27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BD428D-FDC8-4489-A4F2-AFC316318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9CF754-1EF9-46ED-8245-F2CDA80F2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EFCEEE-BD87-4090-8F92-B3D3A662E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970A42-B2F2-46E6-B6FA-9FE70D600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FB106B-0BA6-4681-91BA-347F4961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12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B79B8C-E987-4C47-8774-0B01A9D3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27352B-A5BA-4C29-AF13-B88706ED6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337617-96D4-42D0-B88C-5C35CEA7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3DE029-3BEC-4AED-B4DF-0B756B7B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99BA9D-8B73-4725-8E25-0E190CCA3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41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505C52-A6CD-46D5-8B8B-BA8A31DAD8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92FD82-EE72-4DF3-8ABD-DB8D9C705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3BC0B4-49BD-4E50-A547-E0B68E46C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1143E1-3956-4C5D-B0FC-FA52821CA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CDE117-E6FD-4729-8733-7C0E3AB8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8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B3052F-18A5-4761-BAA9-9A92F402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15A88E-2BDE-4DFB-844F-89DE18DD9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FB228C-6690-41E3-A712-FA6A1EE3C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C9A263-FB1C-449B-B30F-94A83522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D23DF7-5861-4561-8E3F-D0EE1E4F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94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8835D1-B88D-4FAD-B729-8BF351DF8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CB28C0-FCCC-44A5-AE68-E6403CAAD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5030DB-10C5-4662-809D-27DA14A34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144167-317E-4894-B6DB-D519F00BE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6F92D4-CF3F-4474-BC09-F5F180B28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96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0FED3-67DE-4DC2-9E18-21265FE0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274089-FA56-477C-8FD6-765024470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A05C2D-1D23-48A3-BA6C-34754D35B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287C2B-BEA4-46B0-AE30-643FC0B23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43B3E8-E751-413D-89DD-63C5E637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E0A158-2E17-4065-80D5-4374B2DCE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83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6599C-4756-4FF0-B090-84A17BD5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6A0D17-A027-4348-965A-F5D9EC1C6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CE090C-4309-47F9-B14C-F5488EFE3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12B8330-3E99-4309-9155-000AB7BA0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4035C4-3524-4217-A118-2DA06D98FB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44590E-6276-4428-A34E-D78AB75DB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CE4B37C-4799-4AF9-81D0-D926B687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113D22-CCE2-4C87-B376-1A485D8F8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40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A99C10-A922-4175-B171-2C1821ABE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6306CF-31A3-4193-8C5D-FCF0A7C0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5BEDCD-E1E1-4A7C-A2C6-92E20ABB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9565EF-BFFD-40F4-A596-22D517C87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80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FD7AEA3-CEE2-4289-B6C0-AE9640CB2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D3D60F8-E816-4AB9-8BB9-120FE835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986D8D-4613-40F3-8206-CEFE075B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59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373409-D4E5-4252-8DDA-A65F9EA17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C1DA29-D8CB-415D-BC55-BD6D53EF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A3F34A-BA26-40CF-AA93-AC80C8878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FB0609-9F53-465E-B164-243943C8E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FFC58E-4D8E-47A6-B488-9BF6BBF7F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D6327C-B75B-4466-9C21-4E8FB95C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3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76EA9-7880-4849-B1A5-879447830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A2884B-5D41-45BE-B486-CE3EC68AC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6F1EBB-7FEC-4C16-AE3D-863431DB5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AD5BF1-12DF-4F65-9E83-944742EB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5A8561-5CE1-48D6-BC92-77C6E71D2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BE802C-77AB-4138-8384-7F436F777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9163140-76D5-415F-BFDA-F9DC9DF3A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F175FA-C359-494C-B4F7-5DE2D8C18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05B38B-A95E-4A64-B555-B453ADE09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46605-41D4-4CFD-8502-D08A1B84485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0E9A95-CEF3-4B37-9845-085573556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A99A4C-C31F-4C1F-8CB3-E534E8D86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D551F-C583-4E99-B35F-2FDEF107EF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75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gif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883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AE63633-BCFC-44EB-A6A8-4E2FA5709B0C}"/>
                  </a:ext>
                </a:extLst>
              </p:cNvPr>
              <p:cNvSpPr/>
              <p:nvPr/>
            </p:nvSpPr>
            <p:spPr>
              <a:xfrm>
                <a:off x="299822" y="0"/>
                <a:ext cx="10754258" cy="17243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Propriété - Résolution de l'équation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rad>
                    <m:r>
                      <a:rPr lang="fr-FR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𝒌</m:t>
                    </m:r>
                  </m:oMath>
                </a14:m>
                <a:r>
                  <a:rPr lang="fr-FR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On considère l'équation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rad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avec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appartenant à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ℝ</m:t>
                    </m:r>
                  </m:oMath>
                </a14:m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Times New Roman" panose="02020603050405020304" pitchFamily="18" charset="0"/>
                  <a:buChar char="•"/>
                </a:pP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&lt;0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l'équation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e>
                    </m:rad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n'a aucune solution réelle. </a:t>
                </a:r>
              </a:p>
              <a:p>
                <a:pPr marL="800100" lvl="1" indent="-342900">
                  <a:lnSpc>
                    <a:spcPct val="150000"/>
                  </a:lnSpc>
                  <a:buFont typeface="Times New Roman" panose="02020603050405020304" pitchFamily="18" charset="0"/>
                  <a:buChar char="•"/>
                </a:pP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≥0 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l'équation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e>
                    </m:rad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a une seule solution réelle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𝑥</m:t>
                    </m:r>
                    <m:r>
                      <a:rPr lang="fr-FR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𝑘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AE63633-BCFC-44EB-A6A8-4E2FA5709B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22" y="0"/>
                <a:ext cx="10754258" cy="1724383"/>
              </a:xfrm>
              <a:prstGeom prst="rect">
                <a:avLst/>
              </a:prstGeom>
              <a:blipFill>
                <a:blip r:embed="rId2"/>
                <a:stretch>
                  <a:fillRect l="-454" b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 1">
            <a:extLst>
              <a:ext uri="{FF2B5EF4-FFF2-40B4-BE49-F238E27FC236}">
                <a16:creationId xmlns:a16="http://schemas.microsoft.com/office/drawing/2014/main" id="{F05C3E89-FE82-4D18-98C5-EC4F6197FA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8702" y="3185478"/>
            <a:ext cx="5479170" cy="144748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BB3B156-3562-4F7E-A406-72202A97E4EA}"/>
              </a:ext>
            </a:extLst>
          </p:cNvPr>
          <p:cNvSpPr txBox="1"/>
          <p:nvPr/>
        </p:nvSpPr>
        <p:spPr>
          <a:xfrm>
            <a:off x="299822" y="2570480"/>
            <a:ext cx="4064000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Exercice page 101 (livre </a:t>
            </a:r>
            <a:r>
              <a:rPr lang="fr-F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Sésamath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161185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1FA2F4-A8B0-4C38-9D00-217092C33AB4}"/>
              </a:ext>
            </a:extLst>
          </p:cNvPr>
          <p:cNvSpPr/>
          <p:nvPr/>
        </p:nvSpPr>
        <p:spPr>
          <a:xfrm>
            <a:off x="376237" y="1742062"/>
            <a:ext cx="11439525" cy="2743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Identités remarquables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6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alculs algébriques et équations</a:t>
            </a:r>
            <a:endParaRPr lang="fr-FR" sz="4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4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fr-FR" sz="4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ème</a:t>
            </a:r>
            <a:r>
              <a:rPr lang="fr-FR" sz="4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partie : résolution d’équations</a:t>
            </a:r>
          </a:p>
        </p:txBody>
      </p:sp>
    </p:spTree>
    <p:extLst>
      <p:ext uri="{BB962C8B-B14F-4D97-AF65-F5344CB8AC3E}">
        <p14:creationId xmlns:p14="http://schemas.microsoft.com/office/powerpoint/2010/main" val="614521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B0DEB8-1253-4C8F-B945-23C8E2F091EB}"/>
              </a:ext>
            </a:extLst>
          </p:cNvPr>
          <p:cNvSpPr/>
          <p:nvPr/>
        </p:nvSpPr>
        <p:spPr>
          <a:xfrm>
            <a:off x="478583" y="324430"/>
            <a:ext cx="8752114" cy="829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07000"/>
              </a:lnSpc>
              <a:spcAft>
                <a:spcPts val="0"/>
              </a:spcAft>
              <a:buFont typeface="+mj-lt"/>
              <a:buAutoNum type="romanUcPeriod" startAt="2"/>
            </a:pPr>
            <a:r>
              <a:rPr lang="fr-FR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Quelques résolutions algébriques d'équations 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3A391E6-D3C0-467B-8A51-1DFC78066E8C}"/>
                  </a:ext>
                </a:extLst>
              </p:cNvPr>
              <p:cNvSpPr/>
              <p:nvPr/>
            </p:nvSpPr>
            <p:spPr>
              <a:xfrm>
                <a:off x="731691" y="1154209"/>
                <a:ext cx="10728617" cy="1421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Propriété - Règle du produit nul</a:t>
                </a: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Un produit de facteurs est nul si et seulement si au moins l'un de ses facteurs est égal à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3A391E6-D3C0-467B-8A51-1DFC78066E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91" y="1154209"/>
                <a:ext cx="10728617" cy="1421992"/>
              </a:xfrm>
              <a:prstGeom prst="rect">
                <a:avLst/>
              </a:prstGeom>
              <a:blipFill>
                <a:blip r:embed="rId2"/>
                <a:stretch>
                  <a:fillRect l="-56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1539F06-BFAE-424D-9589-527E113D631D}"/>
                  </a:ext>
                </a:extLst>
              </p:cNvPr>
              <p:cNvSpPr/>
              <p:nvPr/>
            </p:nvSpPr>
            <p:spPr>
              <a:xfrm>
                <a:off x="731691" y="2860237"/>
                <a:ext cx="11258146" cy="1421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538135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Exemple </a:t>
                </a: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On souhaite résoudre dans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ℝ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l'équation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(2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+ 1)(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− 7) =0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(2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+ 1)(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− 7) =0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si et seulement si au moins l'un des facteurs vaut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1539F06-BFAE-424D-9589-527E113D63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91" y="2860237"/>
                <a:ext cx="11258146" cy="1421992"/>
              </a:xfrm>
              <a:prstGeom prst="rect">
                <a:avLst/>
              </a:prstGeom>
              <a:blipFill>
                <a:blip r:embed="rId3"/>
                <a:stretch>
                  <a:fillRect l="-541" b="-68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70D02967-A17B-4AC3-A2BB-65D1BC986D70}"/>
              </a:ext>
            </a:extLst>
          </p:cNvPr>
          <p:cNvSpPr/>
          <p:nvPr/>
        </p:nvSpPr>
        <p:spPr>
          <a:xfrm>
            <a:off x="4329546" y="5703791"/>
            <a:ext cx="32882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sz="2000" b="1" dirty="0">
                <a:solidFill>
                  <a:srgbClr val="70AD4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Exercice résolu 4 page 98</a:t>
            </a:r>
            <a:endParaRPr lang="fr-F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7F3AD79-0992-402D-83B2-FC6D0AE1862E}"/>
                  </a:ext>
                </a:extLst>
              </p:cNvPr>
              <p:cNvSpPr/>
              <p:nvPr/>
            </p:nvSpPr>
            <p:spPr>
              <a:xfrm>
                <a:off x="1219199" y="4219702"/>
                <a:ext cx="10241109" cy="13739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C'est-à-dire :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+ 1=0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ou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−7=0 ⇔  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=−1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ou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=7 ⇔  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ou 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=7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Donc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fr-F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FR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;7</m:t>
                        </m:r>
                      </m:e>
                    </m:d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7F3AD79-0992-402D-83B2-FC6D0AE186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199" y="4219702"/>
                <a:ext cx="10241109" cy="1373902"/>
              </a:xfrm>
              <a:prstGeom prst="rect">
                <a:avLst/>
              </a:prstGeom>
              <a:blipFill>
                <a:blip r:embed="rId4"/>
                <a:stretch>
                  <a:fillRect l="-595" b="-13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92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2DE1933D-2E2C-41F6-9E41-A08573CC15D3}"/>
                  </a:ext>
                </a:extLst>
              </p:cNvPr>
              <p:cNvSpPr txBox="1"/>
              <p:nvPr/>
            </p:nvSpPr>
            <p:spPr>
              <a:xfrm>
                <a:off x="1391920" y="1014028"/>
                <a:ext cx="8615680" cy="1133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Résoudre dans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les deux équations suivantes.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5−2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b) 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sSup>
                      <m:sSupPr>
                        <m:ctrlP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−25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2DE1933D-2E2C-41F6-9E41-A08573CC1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920" y="1014028"/>
                <a:ext cx="8615680" cy="1133452"/>
              </a:xfrm>
              <a:prstGeom prst="rect">
                <a:avLst/>
              </a:prstGeom>
              <a:blipFill>
                <a:blip r:embed="rId2"/>
                <a:stretch>
                  <a:fillRect l="-1061" b="-1182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 descr="ms2_2019/82559-1">
            <a:extLst>
              <a:ext uri="{FF2B5EF4-FFF2-40B4-BE49-F238E27FC236}">
                <a16:creationId xmlns:a16="http://schemas.microsoft.com/office/drawing/2014/main" id="{25CC12F0-8F28-4FA0-B20B-4B020A5453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89" b="86385"/>
          <a:stretch/>
        </p:blipFill>
        <p:spPr bwMode="auto">
          <a:xfrm>
            <a:off x="0" y="0"/>
            <a:ext cx="7866018" cy="76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29049DB4-9D08-414B-95B9-73ACA8A20E99}"/>
                  </a:ext>
                </a:extLst>
              </p:cNvPr>
              <p:cNvSpPr txBox="1"/>
              <p:nvPr/>
            </p:nvSpPr>
            <p:spPr>
              <a:xfrm>
                <a:off x="109582" y="2147480"/>
                <a:ext cx="449072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200000"/>
                  </a:lnSpc>
                </a:pPr>
                <a:r>
                  <a:rPr lang="fr-FR" sz="2400" b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</a:t>
                </a:r>
              </a:p>
              <a:p>
                <a:pPr algn="l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 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5−2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</m:t>
                      </m:r>
                    </m:oMath>
                  </m:oMathPara>
                </a14:m>
                <a:endParaRPr lang="fr-FR" sz="24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  5−2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+3=0 </m:t>
                      </m:r>
                    </m:oMath>
                  </m:oMathPara>
                </a14:m>
                <a:endParaRPr lang="fr-FR" sz="24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29049DB4-9D08-414B-95B9-73ACA8A20E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82" y="2147480"/>
                <a:ext cx="4490720" cy="2308324"/>
              </a:xfrm>
              <a:prstGeom prst="rect">
                <a:avLst/>
              </a:prstGeom>
              <a:blipFill>
                <a:blip r:embed="rId4"/>
                <a:stretch>
                  <a:fillRect l="-217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E8C31A1B-A951-4EB3-BA32-F5AC6DBDAEFC}"/>
              </a:ext>
            </a:extLst>
          </p:cNvPr>
          <p:cNvSpPr/>
          <p:nvPr/>
        </p:nvSpPr>
        <p:spPr>
          <a:xfrm>
            <a:off x="5770880" y="2784464"/>
            <a:ext cx="6217920" cy="128907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R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remarque que le membre à gauche de l'équation est un produit de facteurs et que le second membre est nul.</a:t>
            </a:r>
          </a:p>
          <a:p>
            <a:pPr>
              <a:lnSpc>
                <a:spcPct val="150000"/>
              </a:lnSpc>
            </a:pPr>
            <a:r>
              <a:rPr lang="fr-R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est donc dans le cadre d'application de la règle du produit nul.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969BD439-E668-4807-9C23-0A8E9D36E3B8}"/>
              </a:ext>
            </a:extLst>
          </p:cNvPr>
          <p:cNvSpPr/>
          <p:nvPr/>
        </p:nvSpPr>
        <p:spPr>
          <a:xfrm>
            <a:off x="4001407" y="3260784"/>
            <a:ext cx="1442720" cy="2697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D3AD6A0-0420-480A-905D-DCE918DD7AA7}"/>
                  </a:ext>
                </a:extLst>
              </p:cNvPr>
              <p:cNvSpPr txBox="1"/>
              <p:nvPr/>
            </p:nvSpPr>
            <p:spPr>
              <a:xfrm>
                <a:off x="4855391" y="4940649"/>
                <a:ext cx="4293163" cy="817788"/>
              </a:xfrm>
              <a:prstGeom prst="rect">
                <a:avLst/>
              </a:prstGeom>
              <a:no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Les solutions sont donc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et 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−3</m:t>
                    </m:r>
                  </m:oMath>
                </a14:m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D3AD6A0-0420-480A-905D-DCE918DD7A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391" y="4940649"/>
                <a:ext cx="4293163" cy="817788"/>
              </a:xfrm>
              <a:prstGeom prst="rect">
                <a:avLst/>
              </a:prstGeom>
              <a:blipFill>
                <a:blip r:embed="rId5"/>
                <a:stretch>
                  <a:fillRect l="-1980" b="-510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43423E1-A6CA-425D-80E8-89FFC741DA41}"/>
                  </a:ext>
                </a:extLst>
              </p:cNvPr>
              <p:cNvSpPr/>
              <p:nvPr/>
            </p:nvSpPr>
            <p:spPr>
              <a:xfrm>
                <a:off x="283391" y="4373301"/>
                <a:ext cx="381880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  −2</m:t>
                      </m:r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=−5  </m:t>
                      </m:r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=−3 </m:t>
                      </m:r>
                    </m:oMath>
                  </m:oMathPara>
                </a14:m>
                <a:endParaRPr lang="fr-FR" sz="24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43423E1-A6CA-425D-80E8-89FFC741DA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91" y="4373301"/>
                <a:ext cx="3818802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67CDF00-F865-412C-9ACD-664F48CAC157}"/>
                  </a:ext>
                </a:extLst>
              </p:cNvPr>
              <p:cNvSpPr/>
              <p:nvPr/>
            </p:nvSpPr>
            <p:spPr>
              <a:xfrm>
                <a:off x="283865" y="4788799"/>
                <a:ext cx="3983335" cy="14902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  </m:t>
                      </m:r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den>
                      </m:f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=−3</m:t>
                      </m:r>
                    </m:oMath>
                  </m:oMathPara>
                </a14:m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67CDF00-F865-412C-9ACD-664F48CAC1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65" y="4788799"/>
                <a:ext cx="3983335" cy="149028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172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EE3F61-3478-4573-A918-790806D1D9AA}"/>
              </a:ext>
            </a:extLst>
          </p:cNvPr>
          <p:cNvSpPr/>
          <p:nvPr/>
        </p:nvSpPr>
        <p:spPr>
          <a:xfrm>
            <a:off x="6004560" y="2576715"/>
            <a:ext cx="5303520" cy="170456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R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L'équation n'est pas de degré 1 et le membre à gauche de l'équation n'est pas un produit de facteurs.</a:t>
            </a:r>
          </a:p>
          <a:p>
            <a:pPr>
              <a:lnSpc>
                <a:spcPct val="150000"/>
              </a:lnSpc>
            </a:pPr>
            <a:r>
              <a:rPr lang="fr-R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peut factoriser pour se ramener dans le cadre d'application de la règle du produit nul.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2DE1933D-2E2C-41F6-9E41-A08573CC15D3}"/>
                  </a:ext>
                </a:extLst>
              </p:cNvPr>
              <p:cNvSpPr txBox="1"/>
              <p:nvPr/>
            </p:nvSpPr>
            <p:spPr>
              <a:xfrm>
                <a:off x="1968862" y="916384"/>
                <a:ext cx="7723778" cy="1133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Résoudre dans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les deux équations suivantes.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5−2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+3</m:t>
                        </m:r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b) 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sSup>
                      <m:sSupPr>
                        <m:ctrlP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−25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2DE1933D-2E2C-41F6-9E41-A08573CC1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862" y="916384"/>
                <a:ext cx="7723778" cy="1133452"/>
              </a:xfrm>
              <a:prstGeom prst="rect">
                <a:avLst/>
              </a:prstGeom>
              <a:blipFill>
                <a:blip r:embed="rId2"/>
                <a:stretch>
                  <a:fillRect l="-1263" b="-1182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 descr="ms2_2019/82559-1">
            <a:extLst>
              <a:ext uri="{FF2B5EF4-FFF2-40B4-BE49-F238E27FC236}">
                <a16:creationId xmlns:a16="http://schemas.microsoft.com/office/drawing/2014/main" id="{25CC12F0-8F28-4FA0-B20B-4B020A5453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89" b="86385"/>
          <a:stretch/>
        </p:blipFill>
        <p:spPr bwMode="auto">
          <a:xfrm>
            <a:off x="0" y="15347"/>
            <a:ext cx="7866018" cy="76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29049DB4-9D08-414B-95B9-73ACA8A20E99}"/>
                  </a:ext>
                </a:extLst>
              </p:cNvPr>
              <p:cNvSpPr txBox="1"/>
              <p:nvPr/>
            </p:nvSpPr>
            <p:spPr>
              <a:xfrm>
                <a:off x="701040" y="2214880"/>
                <a:ext cx="3566160" cy="14637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200000"/>
                  </a:lnSpc>
                </a:pPr>
                <a:r>
                  <a:rPr lang="fr-FR" sz="2400" b="1" dirty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</a:t>
                </a:r>
              </a:p>
              <a:p>
                <a:pPr lvl="1">
                  <a:lnSpc>
                    <a:spcPct val="200000"/>
                  </a:lnSpc>
                </a:pPr>
                <a:r>
                  <a:rPr lang="fr-FR" sz="2400" b="0" dirty="0">
                    <a:cs typeface="Times New Roman" panose="02020603050405020304" pitchFamily="18" charset="0"/>
                  </a:rPr>
                  <a:t>b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 5</m:t>
                    </m:r>
                    <m:sSup>
                      <m:sSupPr>
                        <m:ctrlP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−25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 </m:t>
                    </m:r>
                  </m:oMath>
                </a14:m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29049DB4-9D08-414B-95B9-73ACA8A20E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" y="2214880"/>
                <a:ext cx="3566160" cy="1463734"/>
              </a:xfrm>
              <a:prstGeom prst="rect">
                <a:avLst/>
              </a:prstGeom>
              <a:blipFill>
                <a:blip r:embed="rId4"/>
                <a:stretch>
                  <a:fillRect l="-2564" b="-87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969BD439-E668-4807-9C23-0A8E9D36E3B8}"/>
              </a:ext>
            </a:extLst>
          </p:cNvPr>
          <p:cNvSpPr/>
          <p:nvPr/>
        </p:nvSpPr>
        <p:spPr>
          <a:xfrm>
            <a:off x="4307841" y="3294141"/>
            <a:ext cx="1442720" cy="2697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8D3430F-7988-4612-A587-14B3203A721E}"/>
                  </a:ext>
                </a:extLst>
              </p:cNvPr>
              <p:cNvSpPr/>
              <p:nvPr/>
            </p:nvSpPr>
            <p:spPr>
              <a:xfrm>
                <a:off x="1568292" y="3899261"/>
                <a:ext cx="26697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  5</m:t>
                      </m:r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−5</m:t>
                          </m:r>
                        </m:e>
                      </m:d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8D3430F-7988-4612-A587-14B3203A72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292" y="3899261"/>
                <a:ext cx="266977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589CD6A-F675-4E82-886C-2955310CAA04}"/>
                  </a:ext>
                </a:extLst>
              </p:cNvPr>
              <p:cNvSpPr/>
              <p:nvPr/>
            </p:nvSpPr>
            <p:spPr>
              <a:xfrm>
                <a:off x="1565709" y="4607702"/>
                <a:ext cx="38568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  5</m:t>
                      </m:r>
                      <m:r>
                        <a:rPr lang="fr-FR" sz="24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d>
                        <m:dPr>
                          <m:ctrlP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−5</m:t>
                          </m:r>
                        </m:e>
                      </m:d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589CD6A-F675-4E82-886C-2955310CAA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709" y="4607702"/>
                <a:ext cx="385682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12A0D27-EAD8-4997-9F7C-7C9DEB1BC30F}"/>
                  </a:ext>
                </a:extLst>
              </p:cNvPr>
              <p:cNvSpPr/>
              <p:nvPr/>
            </p:nvSpPr>
            <p:spPr>
              <a:xfrm>
                <a:off x="1565709" y="5430864"/>
                <a:ext cx="289547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⇔  </m:t>
                      </m:r>
                      <m:r>
                        <a:rPr lang="fr-FR" sz="24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 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𝑜𝑢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fr-FR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12A0D27-EAD8-4997-9F7C-7C9DEB1BC3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709" y="5430864"/>
                <a:ext cx="289547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8A322FF5-9DE4-4E08-A5F8-B861066B98D2}"/>
                  </a:ext>
                </a:extLst>
              </p:cNvPr>
              <p:cNvSpPr txBox="1"/>
              <p:nvPr/>
            </p:nvSpPr>
            <p:spPr>
              <a:xfrm>
                <a:off x="5860291" y="5312562"/>
                <a:ext cx="4104009" cy="579967"/>
              </a:xfrm>
              <a:prstGeom prst="rect">
                <a:avLst/>
              </a:prstGeom>
              <a:no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Les solutions sont donc 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et 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8A322FF5-9DE4-4E08-A5F8-B861066B98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291" y="5312562"/>
                <a:ext cx="4104009" cy="579967"/>
              </a:xfrm>
              <a:prstGeom prst="rect">
                <a:avLst/>
              </a:prstGeom>
              <a:blipFill>
                <a:blip r:embed="rId8"/>
                <a:stretch>
                  <a:fillRect l="-2071" b="-2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997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  <p:bldP spid="7" grpId="0"/>
      <p:bldP spid="10" grpId="0"/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ms2_2019/82560-1">
            <a:extLst>
              <a:ext uri="{FF2B5EF4-FFF2-40B4-BE49-F238E27FC236}">
                <a16:creationId xmlns:a16="http://schemas.microsoft.com/office/drawing/2014/main" id="{F6882686-6D8F-4FB5-A4BB-E20018C95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674951"/>
            <a:ext cx="7885923" cy="57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ms2_2019/82561-1">
            <a:extLst>
              <a:ext uri="{FF2B5EF4-FFF2-40B4-BE49-F238E27FC236}">
                <a16:creationId xmlns:a16="http://schemas.microsoft.com/office/drawing/2014/main" id="{59086437-2F6F-4FC5-99F8-1D5E0030B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077" y="2572037"/>
            <a:ext cx="7885923" cy="99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ms2_2019/82562-1">
            <a:extLst>
              <a:ext uri="{FF2B5EF4-FFF2-40B4-BE49-F238E27FC236}">
                <a16:creationId xmlns:a16="http://schemas.microsoft.com/office/drawing/2014/main" id="{2DD6C54B-90CA-4DEC-B62C-3C7F7C60E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3883135"/>
            <a:ext cx="7885923" cy="61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ms2_2019/82563-1">
            <a:extLst>
              <a:ext uri="{FF2B5EF4-FFF2-40B4-BE49-F238E27FC236}">
                <a16:creationId xmlns:a16="http://schemas.microsoft.com/office/drawing/2014/main" id="{70461C3C-B4AC-4033-B135-3410DDC08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077" y="4886084"/>
            <a:ext cx="7885923" cy="95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8CF5AF1-DF8A-4077-ACEC-5FA7C70D65DA}"/>
              </a:ext>
            </a:extLst>
          </p:cNvPr>
          <p:cNvSpPr txBox="1"/>
          <p:nvPr/>
        </p:nvSpPr>
        <p:spPr>
          <a:xfrm>
            <a:off x="3281680" y="280042"/>
            <a:ext cx="617728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Exercices page 98 (Livre </a:t>
            </a:r>
            <a:r>
              <a:rPr lang="fr-FR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Sésamath</a:t>
            </a:r>
            <a:r>
              <a:rPr lang="fr-FR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535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B2F34B-9AAB-494C-8F6E-4799A9A9B619}"/>
                  </a:ext>
                </a:extLst>
              </p:cNvPr>
              <p:cNvSpPr/>
              <p:nvPr/>
            </p:nvSpPr>
            <p:spPr>
              <a:xfrm>
                <a:off x="149289" y="128422"/>
                <a:ext cx="12204441" cy="23914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Propriété - Résolution de l'équation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fr-FR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fr-FR" sz="20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0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𝒌</m:t>
                    </m:r>
                  </m:oMath>
                </a14:m>
                <a:r>
                  <a:rPr lang="fr-FR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fr-F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On considère l'équation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fr-FR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avec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appartenant à 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ℝ</m:t>
                    </m:r>
                  </m:oMath>
                </a14:m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800100" lvl="1" indent="-342900">
                  <a:lnSpc>
                    <a:spcPct val="150000"/>
                  </a:lnSpc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&lt; 0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, l'équation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n'a aucune solution réelle. </a:t>
                </a:r>
              </a:p>
              <a:p>
                <a:pPr marL="800100" lvl="1" indent="-342900">
                  <a:lnSpc>
                    <a:spcPct val="150000"/>
                  </a:lnSpc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= 0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, l'équation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a une seule solution réelle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𝑥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. </a:t>
                </a:r>
              </a:p>
              <a:p>
                <a:pPr marL="800100" lvl="1" indent="-342900">
                  <a:lnSpc>
                    <a:spcPct val="150000"/>
                  </a:lnSpc>
                  <a:buFont typeface="Times New Roman" panose="02020603050405020304" pitchFamily="18" charset="0"/>
                  <a:buChar char="•"/>
                </a:pPr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&gt; 0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, l'équation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a deux solutions réelles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𝑥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=</m:t>
                    </m:r>
                    <m:rad>
                      <m:radPr>
                        <m:degHide m:val="on"/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𝑘</m:t>
                        </m:r>
                      </m:e>
                    </m:ra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𝑥</m:t>
                    </m:r>
                    <m:r>
                      <a:rPr lang="fr-FR" sz="20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𝑘</m:t>
                        </m:r>
                      </m:e>
                    </m:ra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B2F34B-9AAB-494C-8F6E-4799A9A9B6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89" y="128422"/>
                <a:ext cx="12204441" cy="2391489"/>
              </a:xfrm>
              <a:prstGeom prst="rect">
                <a:avLst/>
              </a:prstGeom>
              <a:blipFill>
                <a:blip r:embed="rId2"/>
                <a:stretch>
                  <a:fillRect l="-499" b="-38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6EDED8E-EA8D-4B23-944D-EE8D4D3F1ED2}"/>
                  </a:ext>
                </a:extLst>
              </p:cNvPr>
              <p:cNvSpPr/>
              <p:nvPr/>
            </p:nvSpPr>
            <p:spPr>
              <a:xfrm>
                <a:off x="430991" y="2887316"/>
                <a:ext cx="10121932" cy="9664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b="1" dirty="0">
                    <a:solidFill>
                      <a:srgbClr val="538135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Exemples </a:t>
                </a:r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Sitka Small" panose="02000505000000020004" pitchFamily="2" charset="0"/>
                    <a:ea typeface="Calibri" panose="020F0502020204030204" pitchFamily="34" charset="0"/>
                    <a:cs typeface="Arial" panose="020B0604020202020204" pitchFamily="34" charset="0"/>
                  </a:rPr>
                  <a:t>①</a:t>
                </a: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=64 ⇔  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6EDED8E-EA8D-4B23-944D-EE8D4D3F1E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91" y="2887316"/>
                <a:ext cx="10121932" cy="966418"/>
              </a:xfrm>
              <a:prstGeom prst="rect">
                <a:avLst/>
              </a:prstGeom>
              <a:blipFill>
                <a:blip r:embed="rId3"/>
                <a:stretch>
                  <a:fillRect l="-542" b="-94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4B97A4E2-542D-4E00-8A39-E4DA4B55E1FD}"/>
              </a:ext>
            </a:extLst>
          </p:cNvPr>
          <p:cNvSpPr/>
          <p:nvPr/>
        </p:nvSpPr>
        <p:spPr>
          <a:xfrm>
            <a:off x="430991" y="5948500"/>
            <a:ext cx="8211328" cy="670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Remarque</a:t>
            </a:r>
            <a:endParaRPr lang="fr-FR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peut aussi utiliser une factorisation pour résoudre ce type d'équations.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C84E0AB-AD61-49B4-AF15-8BE9517D2B0E}"/>
                  </a:ext>
                </a:extLst>
              </p:cNvPr>
              <p:cNvSpPr/>
              <p:nvPr/>
            </p:nvSpPr>
            <p:spPr>
              <a:xfrm>
                <a:off x="430991" y="4146050"/>
                <a:ext cx="10442099" cy="6850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Sitka Small" panose="02000505000000020004" pitchFamily="2" charset="0"/>
                    <a:ea typeface="Calibri" panose="020F0502020204030204" pitchFamily="34" charset="0"/>
                    <a:cs typeface="Arial" panose="020B0604020202020204" pitchFamily="34" charset="0"/>
                  </a:rPr>
                  <a:t>②</a:t>
                </a: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Pour résoudre dans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ℝ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l'équation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+ 4</m:t>
                            </m:r>
                          </m:e>
                        </m:d>
                      </m:e>
                      <m:sup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= 9</m:t>
                    </m:r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on utilise la propriété précédente de la manière suivante :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C84E0AB-AD61-49B4-AF15-8BE9517D2B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91" y="4146050"/>
                <a:ext cx="10442099" cy="685059"/>
              </a:xfrm>
              <a:prstGeom prst="rect">
                <a:avLst/>
              </a:prstGeom>
              <a:blipFill>
                <a:blip r:embed="rId4"/>
                <a:stretch>
                  <a:fillRect l="-525" t="-4425" r="-6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318FE90-3E67-456F-9CB6-F7BD9E2C5F00}"/>
                  </a:ext>
                </a:extLst>
              </p:cNvPr>
              <p:cNvSpPr/>
              <p:nvPr/>
            </p:nvSpPr>
            <p:spPr>
              <a:xfrm>
                <a:off x="6823399" y="3451764"/>
                <a:ext cx="2199303" cy="3687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Donc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−8 ;8</m:t>
                        </m:r>
                      </m:e>
                    </m:d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318FE90-3E67-456F-9CB6-F7BD9E2C5F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399" y="3451764"/>
                <a:ext cx="2199303" cy="368755"/>
              </a:xfrm>
              <a:prstGeom prst="rect">
                <a:avLst/>
              </a:prstGeom>
              <a:blipFill>
                <a:blip r:embed="rId5"/>
                <a:stretch>
                  <a:fillRect l="-2216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3776725-2C06-4525-A582-E6C6E89E8057}"/>
                  </a:ext>
                </a:extLst>
              </p:cNvPr>
              <p:cNvSpPr/>
              <p:nvPr/>
            </p:nvSpPr>
            <p:spPr>
              <a:xfrm>
                <a:off x="2110060" y="3451764"/>
                <a:ext cx="2609176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64</m:t>
                          </m:r>
                        </m:e>
                      </m:rad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𝑜𝑢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64</m:t>
                          </m:r>
                        </m:e>
                      </m:rad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3776725-2C06-4525-A582-E6C6E89E80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060" y="3451764"/>
                <a:ext cx="2609176" cy="4019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66DF317-0A7A-4D17-929B-3ED97AF84ABF}"/>
                  </a:ext>
                </a:extLst>
              </p:cNvPr>
              <p:cNvSpPr/>
              <p:nvPr/>
            </p:nvSpPr>
            <p:spPr>
              <a:xfrm>
                <a:off x="4610651" y="3468083"/>
                <a:ext cx="24038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⇔  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=8  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𝑜𝑢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=−8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66DF317-0A7A-4D17-929B-3ED97AF84A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651" y="3468083"/>
                <a:ext cx="24038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3E5D1E1-20A7-441E-A28E-C04D4AF0785A}"/>
                  </a:ext>
                </a:extLst>
              </p:cNvPr>
              <p:cNvSpPr/>
              <p:nvPr/>
            </p:nvSpPr>
            <p:spPr>
              <a:xfrm>
                <a:off x="1189552" y="5268689"/>
                <a:ext cx="2225096" cy="533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Donc 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fr-F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; −</m:t>
                        </m:r>
                        <m:f>
                          <m:fPr>
                            <m:ctrlPr>
                              <a:rPr lang="fr-F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7</m:t>
                            </m:r>
                          </m:num>
                          <m:den>
                            <m:r>
                              <a:rPr lang="fr-F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fr-FR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3E5D1E1-20A7-441E-A28E-C04D4AF078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552" y="5268689"/>
                <a:ext cx="2225096" cy="533223"/>
              </a:xfrm>
              <a:prstGeom prst="rect">
                <a:avLst/>
              </a:prstGeom>
              <a:blipFill>
                <a:blip r:embed="rId8"/>
                <a:stretch>
                  <a:fillRect l="-2192" b="-45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4C02693-4ABE-43E9-A44C-DE8CEAC22062}"/>
                  </a:ext>
                </a:extLst>
              </p:cNvPr>
              <p:cNvSpPr/>
              <p:nvPr/>
            </p:nvSpPr>
            <p:spPr>
              <a:xfrm>
                <a:off x="9279086" y="4517891"/>
                <a:ext cx="2692340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⇔  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𝑜𝑢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=−</m:t>
                      </m:r>
                      <m:f>
                        <m:f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4C02693-4ABE-43E9-A44C-DE8CEAC220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9086" y="4517891"/>
                <a:ext cx="2692340" cy="6109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68CD555-9043-418C-A858-B7B5E12368BF}"/>
                  </a:ext>
                </a:extLst>
              </p:cNvPr>
              <p:cNvSpPr/>
              <p:nvPr/>
            </p:nvSpPr>
            <p:spPr>
              <a:xfrm>
                <a:off x="6520753" y="4661887"/>
                <a:ext cx="28847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⇔  2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=−1  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𝑜𝑢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 2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=−7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68CD555-9043-418C-A858-B7B5E12368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753" y="4661887"/>
                <a:ext cx="288470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46D5551-3F6A-4F6B-B5A3-99570CD9F364}"/>
                  </a:ext>
                </a:extLst>
              </p:cNvPr>
              <p:cNvSpPr/>
              <p:nvPr/>
            </p:nvSpPr>
            <p:spPr>
              <a:xfrm>
                <a:off x="3205174" y="4617494"/>
                <a:ext cx="3417089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+4=</m:t>
                      </m:r>
                      <m:rad>
                        <m:radPr>
                          <m:degHide m:val="on"/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e>
                      </m:rad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𝑜𝑢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 2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+4=−</m:t>
                      </m:r>
                      <m:rad>
                        <m:radPr>
                          <m:degHide m:val="on"/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9</m:t>
                          </m:r>
                        </m:e>
                      </m:rad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46D5551-3F6A-4F6B-B5A3-99570CD9F3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174" y="4617494"/>
                <a:ext cx="3417089" cy="40197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AC3B7A8-5F23-45B1-A2C1-45DE1141C910}"/>
                  </a:ext>
                </a:extLst>
              </p:cNvPr>
              <p:cNvSpPr/>
              <p:nvPr/>
            </p:nvSpPr>
            <p:spPr>
              <a:xfrm>
                <a:off x="1170899" y="4661887"/>
                <a:ext cx="20342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fr-F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=9 ⇔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AC3B7A8-5F23-45B1-A2C1-45DE1141C9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899" y="4661887"/>
                <a:ext cx="2034275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737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s2_2019/82629-1">
            <a:extLst>
              <a:ext uri="{FF2B5EF4-FFF2-40B4-BE49-F238E27FC236}">
                <a16:creationId xmlns:a16="http://schemas.microsoft.com/office/drawing/2014/main" id="{7987CF06-832F-4DE6-9E04-411F6AFE8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11430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569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AE63633-BCFC-44EB-A6A8-4E2FA5709B0C}"/>
                  </a:ext>
                </a:extLst>
              </p:cNvPr>
              <p:cNvSpPr/>
              <p:nvPr/>
            </p:nvSpPr>
            <p:spPr>
              <a:xfrm>
                <a:off x="360782" y="763027"/>
                <a:ext cx="10754258" cy="2824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Propriété - Résolution de l'équation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rad>
                    <m:r>
                      <a:rPr lang="fr-FR" sz="24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𝒌</m:t>
                    </m:r>
                  </m:oMath>
                </a14:m>
                <a:r>
                  <a:rPr lang="fr-FR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fr-FR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On considère l'équation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fr-F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rad>
                    <m:r>
                      <a:rPr lang="fr-F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fr-F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avec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fr-F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appartenant à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ℝ</m:t>
                    </m:r>
                  </m:oMath>
                </a14:m>
                <a:endParaRPr lang="fr-FR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Times New Roman" panose="02020603050405020304" pitchFamily="18" charset="0"/>
                  <a:buChar char="•"/>
                </a:pPr>
                <a:r>
                  <a:rPr lang="fr-FR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  <m:r>
                      <a:rPr lang="fr-FR" sz="24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&lt;0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l'équation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e>
                    </m:rad>
                    <m:r>
                      <a:rPr lang="fr-FR" sz="24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fr-FR" sz="24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n'a aucune solution réelle. </a:t>
                </a:r>
              </a:p>
              <a:p>
                <a:pPr marL="800100" lvl="1" indent="-342900">
                  <a:lnSpc>
                    <a:spcPct val="150000"/>
                  </a:lnSpc>
                  <a:buFont typeface="Times New Roman" panose="02020603050405020304" pitchFamily="18" charset="0"/>
                  <a:buChar char="•"/>
                </a:pPr>
                <a:r>
                  <a:rPr lang="fr-FR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  <m:r>
                      <a:rPr lang="fr-FR" sz="24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≥0 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l'équation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radPr>
                      <m:deg/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𝑥</m:t>
                        </m:r>
                      </m:e>
                    </m:rad>
                    <m:r>
                      <a:rPr lang="fr-FR" sz="24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fr-FR" sz="24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𝑘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 a une seule solution réelle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𝑥</m:t>
                    </m:r>
                    <m:r>
                      <a:rPr lang="fr-FR" sz="24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𝑘</m:t>
                        </m:r>
                      </m:e>
                      <m:sup>
                        <m:r>
                          <a:rPr 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.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AE63633-BCFC-44EB-A6A8-4E2FA5709B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782" y="763027"/>
                <a:ext cx="10754258" cy="2824619"/>
              </a:xfrm>
              <a:prstGeom prst="rect">
                <a:avLst/>
              </a:prstGeom>
              <a:blipFill>
                <a:blip r:embed="rId2"/>
                <a:stretch>
                  <a:fillRect l="-8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EF532D2-389C-4961-AE58-D2867B5FD291}"/>
                  </a:ext>
                </a:extLst>
              </p:cNvPr>
              <p:cNvSpPr/>
              <p:nvPr/>
            </p:nvSpPr>
            <p:spPr>
              <a:xfrm>
                <a:off x="360782" y="3429000"/>
                <a:ext cx="7803906" cy="11378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400" b="1" dirty="0">
                    <a:solidFill>
                      <a:srgbClr val="538135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Exemple </a:t>
                </a:r>
                <a:endParaRPr lang="fr-FR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L’équation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fr-F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rad>
                    <m:r>
                      <a:rPr lang="fr-F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a pour solution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fr-F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fr-F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fr-F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  <m:sup>
                        <m:r>
                          <a:rPr lang="fr-F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fr-FR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=16</m:t>
                    </m:r>
                  </m:oMath>
                </a14:m>
                <a:r>
                  <a:rPr lang="fr-F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EF532D2-389C-4961-AE58-D2867B5FD2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782" y="3429000"/>
                <a:ext cx="7803906" cy="1137876"/>
              </a:xfrm>
              <a:prstGeom prst="rect">
                <a:avLst/>
              </a:prstGeom>
              <a:blipFill>
                <a:blip r:embed="rId3"/>
                <a:stretch>
                  <a:fillRect l="-1172" b="-112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677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lnSpc>
            <a:spcPct val="150000"/>
          </a:lnSpc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644</Words>
  <Application>Microsoft Office PowerPoint</Application>
  <PresentationFormat>Grand écran</PresentationFormat>
  <Paragraphs>66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Sitka Small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DEFOSSE</dc:creator>
  <cp:lastModifiedBy>Christophe DEFOSSE</cp:lastModifiedBy>
  <cp:revision>47</cp:revision>
  <dcterms:created xsi:type="dcterms:W3CDTF">2020-03-11T06:48:02Z</dcterms:created>
  <dcterms:modified xsi:type="dcterms:W3CDTF">2020-03-29T10:33:16Z</dcterms:modified>
</cp:coreProperties>
</file>