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81" r:id="rId3"/>
    <p:sldId id="282" r:id="rId4"/>
    <p:sldId id="263" r:id="rId5"/>
    <p:sldId id="283" r:id="rId6"/>
    <p:sldId id="284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BD428D-FDC8-4489-A4F2-AFC316318C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D9CF754-1EF9-46ED-8245-F2CDA80F24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EFCEEE-BD87-4090-8F92-B3D3A662E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970A42-B2F2-46E6-B6FA-9FE70D600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FB106B-0BA6-4681-91BA-347F49616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126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B79B8C-E987-4C47-8774-0B01A9D32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227352B-A5BA-4C29-AF13-B88706ED60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337617-96D4-42D0-B88C-5C35CEA77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3DE029-3BEC-4AED-B4DF-0B756B7BD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99BA9D-8B73-4725-8E25-0E190CCA3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419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A505C52-A6CD-46D5-8B8B-BA8A31DAD8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992FD82-EE72-4DF3-8ABD-DB8D9C705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3BC0B4-49BD-4E50-A547-E0B68E46C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1143E1-3956-4C5D-B0FC-FA52821CA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CDE117-E6FD-4729-8733-7C0E3AB81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78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B3052F-18A5-4761-BAA9-9A92F4021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15A88E-2BDE-4DFB-844F-89DE18DD9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FB228C-6690-41E3-A712-FA6A1EE3C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C9A263-FB1C-449B-B30F-94A83522E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D23DF7-5861-4561-8E3F-D0EE1E4FD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6947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8835D1-B88D-4FAD-B729-8BF351DF8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CB28C0-FCCC-44A5-AE68-E6403CAAD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5030DB-10C5-4662-809D-27DA14A34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144167-317E-4894-B6DB-D519F00BE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6F92D4-CF3F-4474-BC09-F5F180B28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965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F0FED3-67DE-4DC2-9E18-21265FE03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274089-FA56-477C-8FD6-7650244702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9A05C2D-1D23-48A3-BA6C-34754D35B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A287C2B-BEA4-46B0-AE30-643FC0B23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843B3E8-E751-413D-89DD-63C5E6374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7E0A158-2E17-4065-80D5-4374B2DCE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8837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E6599C-4756-4FF0-B090-84A17BD5E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86A0D17-A027-4348-965A-F5D9EC1C6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7CE090C-4309-47F9-B14C-F5488EFE3D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12B8330-3E99-4309-9155-000AB7BA05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74035C4-3524-4217-A118-2DA06D98FB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A44590E-6276-4428-A34E-D78AB75DB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CE4B37C-4799-4AF9-81D0-D926B687F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E113D22-CCE2-4C87-B376-1A485D8F8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40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A99C10-A922-4175-B171-2C1821ABE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86306CF-31A3-4193-8C5D-FCF0A7C07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B5BEDCD-E1E1-4A7C-A2C6-92E20ABB3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E9565EF-BFFD-40F4-A596-22D517C87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180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FD7AEA3-CEE2-4289-B6C0-AE9640CB2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D3D60F8-E816-4AB9-8BB9-120FE8357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F986D8D-4613-40F3-8206-CEFE075B4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6599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373409-D4E5-4252-8DDA-A65F9EA17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C1DA29-D8CB-415D-BC55-BD6D53EFF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6A3F34A-BA26-40CF-AA93-AC80C88781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7FB0609-9F53-465E-B164-243943C8E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DFFC58E-4D8E-47A6-B488-9BF6BBF7F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7D6327C-B75B-4466-9C21-4E8FB95C9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835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176EA9-7880-4849-B1A5-879447830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CA2884B-5D41-45BE-B486-CE3EC68AC1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96F1EBB-7FEC-4C16-AE3D-863431DB5B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3AD5BF1-12DF-4F65-9E83-944742EBC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15A8561-5CE1-48D6-BC92-77C6E71D2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9BE802C-77AB-4138-8384-7F436F777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2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9163140-76D5-415F-BFDA-F9DC9DF3A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DF175FA-C359-494C-B4F7-5DE2D8C18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05B38B-A95E-4A64-B555-B453ADE09E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46605-41D4-4CFD-8502-D08A1B844851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0E9A95-CEF3-4B37-9845-0855735565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A99A4C-C31F-4C1F-8CB3-E534E8D86D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1759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ms2_2019/82560-1">
            <a:extLst>
              <a:ext uri="{FF2B5EF4-FFF2-40B4-BE49-F238E27FC236}">
                <a16:creationId xmlns:a16="http://schemas.microsoft.com/office/drawing/2014/main" id="{F6882686-6D8F-4FB5-A4BB-E20018C956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674951"/>
            <a:ext cx="7885923" cy="578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ms2_2019/82561-1">
            <a:extLst>
              <a:ext uri="{FF2B5EF4-FFF2-40B4-BE49-F238E27FC236}">
                <a16:creationId xmlns:a16="http://schemas.microsoft.com/office/drawing/2014/main" id="{59086437-2F6F-4FC5-99F8-1D5E0030B7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077" y="2572037"/>
            <a:ext cx="7885923" cy="992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ms2_2019/82562-1">
            <a:extLst>
              <a:ext uri="{FF2B5EF4-FFF2-40B4-BE49-F238E27FC236}">
                <a16:creationId xmlns:a16="http://schemas.microsoft.com/office/drawing/2014/main" id="{2DD6C54B-90CA-4DEC-B62C-3C7F7C60E8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3883135"/>
            <a:ext cx="7885923" cy="617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ms2_2019/82563-1">
            <a:extLst>
              <a:ext uri="{FF2B5EF4-FFF2-40B4-BE49-F238E27FC236}">
                <a16:creationId xmlns:a16="http://schemas.microsoft.com/office/drawing/2014/main" id="{70461C3C-B4AC-4033-B135-3410DDC08D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077" y="4886084"/>
            <a:ext cx="7885923" cy="952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E8CF5AF1-DF8A-4077-ACEC-5FA7C70D65DA}"/>
              </a:ext>
            </a:extLst>
          </p:cNvPr>
          <p:cNvSpPr txBox="1"/>
          <p:nvPr/>
        </p:nvSpPr>
        <p:spPr>
          <a:xfrm>
            <a:off x="3281680" y="280042"/>
            <a:ext cx="6177280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fr-FR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Exercices page 98 (Livre </a:t>
            </a:r>
            <a:r>
              <a:rPr lang="fr-FR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Sésamath</a:t>
            </a:r>
            <a:r>
              <a:rPr lang="fr-FR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3535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0409B722-8C85-4A4D-8706-935B74048DB2}"/>
                  </a:ext>
                </a:extLst>
              </p:cNvPr>
              <p:cNvSpPr txBox="1"/>
              <p:nvPr/>
            </p:nvSpPr>
            <p:spPr>
              <a:xfrm>
                <a:off x="887763" y="70839"/>
                <a:ext cx="4110364" cy="44818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7)   </m:t>
                      </m:r>
                      <m:d>
                        <m:dPr>
                          <m:ctrlPr>
                            <a:rPr lang="fr-FR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𝟏𝟎𝟎</m:t>
                          </m:r>
                          <m:r>
                            <a:rPr lang="fr-FR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fr-FR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  <m:r>
                            <a:rPr lang="fr-FR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d>
                        <m:dPr>
                          <m:ctrlPr>
                            <a:rPr lang="fr-FR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𝟓</m:t>
                          </m:r>
                          <m:r>
                            <a:rPr lang="fr-FR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  <m:r>
                            <a:rPr lang="fr-FR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fr-FR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𝟗</m:t>
                          </m:r>
                        </m:e>
                      </m:d>
                      <m:r>
                        <a:rPr lang="fr-FR" sz="2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sz="2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fr-FR" sz="2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⇔  100−2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   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𝑜𝑢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5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+9=0  ⇔   −2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=−100   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𝑜𝑢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5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=−9 </m:t>
                      </m:r>
                      <m:r>
                        <m:rPr>
                          <m:brk/>
                        </m:rP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⇔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den>
                      </m:f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𝑜𝑢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⇔  </m:t>
                      </m:r>
                      <m:borderBox>
                        <m:borderBox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borderBoxPr>
                        <m:e>
                          <m:r>
                            <a:rPr lang="fr-FR" sz="2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fr-FR" sz="2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=50  </m:t>
                          </m:r>
                          <m:r>
                            <a:rPr lang="fr-FR" sz="2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𝑜𝑢</m:t>
                          </m:r>
                          <m:r>
                            <a:rPr lang="fr-FR" sz="2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 </m:t>
                          </m:r>
                          <m:r>
                            <a:rPr lang="fr-FR" sz="2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fr-FR" sz="2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=−</m:t>
                          </m:r>
                          <m:f>
                            <m:fPr>
                              <m:ctrlPr>
                                <a:rPr lang="fr-FR" sz="20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fr-FR" sz="20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fr-FR" sz="20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rderBox>
                    </m:oMath>
                  </m:oMathPara>
                </a14:m>
                <a:endParaRPr lang="fr-F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0409B722-8C85-4A4D-8706-935B74048D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763" y="70839"/>
                <a:ext cx="4110364" cy="44818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Image 12">
            <a:extLst>
              <a:ext uri="{FF2B5EF4-FFF2-40B4-BE49-F238E27FC236}">
                <a16:creationId xmlns:a16="http://schemas.microsoft.com/office/drawing/2014/main" id="{6D3ED2B4-3984-4281-B248-1EF50FDCEB7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0148"/>
          <a:stretch/>
        </p:blipFill>
        <p:spPr>
          <a:xfrm>
            <a:off x="252852" y="4427903"/>
            <a:ext cx="5380186" cy="217304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2161E651-F6EF-4AB1-87FD-09F46833B1C9}"/>
                  </a:ext>
                </a:extLst>
              </p:cNvPr>
              <p:cNvSpPr txBox="1"/>
              <p:nvPr/>
            </p:nvSpPr>
            <p:spPr>
              <a:xfrm>
                <a:off x="5411126" y="0"/>
                <a:ext cx="7485557" cy="39032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8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   </m:t>
                      </m:r>
                      <m:d>
                        <m:dPr>
                          <m:ctrlPr>
                            <a:rPr lang="fr-FR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𝟓</m:t>
                          </m:r>
                          <m:r>
                            <a:rPr lang="fr-FR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fr-FR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d>
                        <m:dPr>
                          <m:ctrlPr>
                            <a:rPr lang="fr-FR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  <m:r>
                            <a:rPr lang="fr-FR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  <m:r>
                            <a:rPr lang="fr-FR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fr-FR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e>
                      </m:d>
                      <m:r>
                        <a:rPr lang="fr-FR" sz="2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fr-FR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𝟒</m:t>
                          </m:r>
                          <m:r>
                            <a:rPr lang="fr-FR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  <m:r>
                            <a:rPr lang="fr-FR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fr-FR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e>
                      </m:d>
                      <m:d>
                        <m:dPr>
                          <m:ctrlPr>
                            <a:rPr lang="fr-FR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𝟓</m:t>
                          </m:r>
                          <m:r>
                            <a:rPr lang="fr-FR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fr-FR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fr-FR" sz="2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sz="2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fr-FR" sz="2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⇔  </m:t>
                      </m:r>
                      <m:d>
                        <m:d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5−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</m:d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 ⇔  </m:t>
                      </m:r>
                      <m:d>
                        <m:d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5−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−1−4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e>
                      </m:d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 </m:t>
                      </m:r>
                      <m:r>
                        <m:rPr>
                          <m:brk/>
                        </m:rP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⇔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d>
                        <m:d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5−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−3</m:t>
                          </m:r>
                        </m:e>
                      </m:d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 </m:t>
                      </m:r>
                      <m:r>
                        <m:rPr>
                          <m:brk/>
                        </m:rP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⇔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5−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   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𝑜𝑢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−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−3=0 </m:t>
                      </m:r>
                      <m:r>
                        <m:rPr>
                          <m:brk/>
                        </m:rP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⇔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borderBox>
                        <m:borderBox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borderBoxPr>
                        <m:e>
                          <m:r>
                            <a:rPr lang="fr-FR" sz="2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fr-FR" sz="2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=5   </m:t>
                          </m:r>
                          <m:r>
                            <a:rPr lang="fr-FR" sz="2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𝑜𝑢</m:t>
                          </m:r>
                          <m:r>
                            <a:rPr lang="fr-FR" sz="2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  </m:t>
                          </m:r>
                          <m:r>
                            <a:rPr lang="fr-FR" sz="2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fr-FR" sz="2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=−3</m:t>
                          </m:r>
                        </m:e>
                      </m:borderBox>
                    </m:oMath>
                  </m:oMathPara>
                </a14:m>
                <a:endParaRPr lang="fr-F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2161E651-F6EF-4AB1-87FD-09F46833B1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1126" y="0"/>
                <a:ext cx="7485557" cy="390324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Image 16">
            <a:extLst>
              <a:ext uri="{FF2B5EF4-FFF2-40B4-BE49-F238E27FC236}">
                <a16:creationId xmlns:a16="http://schemas.microsoft.com/office/drawing/2014/main" id="{BCC302E7-9505-45C7-A540-25113ACB66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4237" y="4241472"/>
            <a:ext cx="5204911" cy="195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32965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925931D3-4D8A-41AB-840C-C6975665CDC1}"/>
                  </a:ext>
                </a:extLst>
              </p:cNvPr>
              <p:cNvSpPr txBox="1"/>
              <p:nvPr/>
            </p:nvSpPr>
            <p:spPr>
              <a:xfrm>
                <a:off x="7039047" y="0"/>
                <a:ext cx="4033421" cy="46360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 algn="l">
                  <a:lnSpc>
                    <a:spcPct val="200000"/>
                  </a:lnSpc>
                  <a:buAutoNum type="arabicParenR" startAt="10"/>
                </a:pPr>
                <a14:m>
                  <m:oMath xmlns:m="http://schemas.openxmlformats.org/officeDocument/2006/math">
                    <m:r>
                      <a:rPr lang="fr-FR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4</m:t>
                    </m:r>
                    <m:r>
                      <a:rPr lang="fr-FR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d>
                      <m:dPr>
                        <m:ctrlPr>
                          <a:rPr lang="fr-F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1+</m:t>
                        </m:r>
                        <m:r>
                          <a:rPr lang="fr-F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fr-FR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fr-FR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d>
                      <m:dPr>
                        <m:ctrlPr>
                          <a:rPr lang="fr-F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5−4</m:t>
                        </m:r>
                        <m:r>
                          <a:rPr lang="fr-F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fr-FR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 </m:t>
                    </m:r>
                  </m:oMath>
                </a14:m>
                <a:endParaRPr lang="fr-FR" sz="2000" b="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brk/>
                        </m:rP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⇔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d>
                        <m:d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d>
                            <m:dPr>
                              <m:ctrlP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1+</m:t>
                              </m:r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5−4</m:t>
                              </m:r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 </m:t>
                      </m:r>
                      <m:r>
                        <m:rPr>
                          <m:brk/>
                        </m:rP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⇔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d>
                        <m:d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4+4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−5+4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 ⇔  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d>
                        <m:d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e>
                      </m:d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 </m:t>
                      </m:r>
                      <m:r>
                        <m:rPr>
                          <m:brk/>
                        </m:rP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⇔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   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𝑜𝑢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8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−1=0 </m:t>
                      </m:r>
                      <m:r>
                        <m:rPr>
                          <m:brk/>
                        </m:rP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⇔</m:t>
                      </m:r>
                      <m:borderBox>
                        <m:borderBox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borderBoxPr>
                        <m:e>
                          <m:r>
                            <a:rPr lang="fr-FR" sz="2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fr-FR" sz="2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=0   </m:t>
                          </m:r>
                          <m:r>
                            <a:rPr lang="fr-FR" sz="2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𝑜𝑢</m:t>
                          </m:r>
                          <m:r>
                            <a:rPr lang="fr-FR" sz="2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  </m:t>
                          </m:r>
                          <m:r>
                            <a:rPr lang="fr-FR" sz="2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fr-FR" sz="2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fr-FR" sz="20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fr-FR" sz="20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fr-FR" sz="20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borderBox>
                    </m:oMath>
                  </m:oMathPara>
                </a14:m>
                <a:endParaRPr lang="fr-F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925931D3-4D8A-41AB-840C-C6975665CD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9047" y="0"/>
                <a:ext cx="4033421" cy="4636013"/>
              </a:xfrm>
              <a:prstGeom prst="rect">
                <a:avLst/>
              </a:prstGeom>
              <a:blipFill>
                <a:blip r:embed="rId2"/>
                <a:stretch>
                  <a:fillRect l="-151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 3">
            <a:extLst>
              <a:ext uri="{FF2B5EF4-FFF2-40B4-BE49-F238E27FC236}">
                <a16:creationId xmlns:a16="http://schemas.microsoft.com/office/drawing/2014/main" id="{833E39D2-EC72-49DB-9F68-4593BE65E7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9047" y="4520605"/>
            <a:ext cx="4976291" cy="201947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61E0846F-BCAF-4BD1-B39D-D35B755C5295}"/>
                  </a:ext>
                </a:extLst>
              </p:cNvPr>
              <p:cNvSpPr txBox="1"/>
              <p:nvPr/>
            </p:nvSpPr>
            <p:spPr>
              <a:xfrm>
                <a:off x="162837" y="284086"/>
                <a:ext cx="4252404" cy="2631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9)  </m:t>
                      </m:r>
                      <m:sSup>
                        <m:sSupPr>
                          <m:ctrlPr>
                            <a:rPr lang="fr-FR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fr-FR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fr-FR" sz="2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fr-FR" sz="2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𝟒</m:t>
                      </m:r>
                      <m:r>
                        <a:rPr lang="fr-FR" sz="2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fr-FR" sz="2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fr-FR" sz="2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𝟒</m:t>
                      </m:r>
                      <m:r>
                        <a:rPr lang="fr-FR" sz="2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sz="2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fr-FR" sz="2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⇔  </m:t>
                      </m:r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+2×2×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 ⇔  </m:t>
                      </m:r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 ⇔  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+2=0 ⇔  </m:t>
                      </m:r>
                      <m:borderBox>
                        <m:borderBox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borderBoxPr>
                        <m:e>
                          <m:r>
                            <a:rPr lang="fr-FR" sz="2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fr-FR" sz="2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=−2</m:t>
                          </m:r>
                        </m:e>
                      </m:borderBox>
                    </m:oMath>
                  </m:oMathPara>
                </a14:m>
                <a:endParaRPr lang="fr-F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61E0846F-BCAF-4BD1-B39D-D35B755C52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837" y="284086"/>
                <a:ext cx="4252404" cy="26316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Image 10">
            <a:extLst>
              <a:ext uri="{FF2B5EF4-FFF2-40B4-BE49-F238E27FC236}">
                <a16:creationId xmlns:a16="http://schemas.microsoft.com/office/drawing/2014/main" id="{40338F6E-1AB1-4853-8692-857CBA7BC2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0491" y="3429000"/>
            <a:ext cx="4892464" cy="23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8265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ms2_2019/82629-1">
            <a:extLst>
              <a:ext uri="{FF2B5EF4-FFF2-40B4-BE49-F238E27FC236}">
                <a16:creationId xmlns:a16="http://schemas.microsoft.com/office/drawing/2014/main" id="{7987CF06-832F-4DE6-9E04-411F6AFE82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38400"/>
            <a:ext cx="114300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569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ms2_2019/82629-1">
            <a:extLst>
              <a:ext uri="{FF2B5EF4-FFF2-40B4-BE49-F238E27FC236}">
                <a16:creationId xmlns:a16="http://schemas.microsoft.com/office/drawing/2014/main" id="{7987CF06-832F-4DE6-9E04-411F6AFE82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634" y="0"/>
            <a:ext cx="7158731" cy="1240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id="{40060F33-D598-4AA5-9FE9-408597CA5B43}"/>
                  </a:ext>
                </a:extLst>
              </p:cNvPr>
              <p:cNvSpPr txBox="1"/>
              <p:nvPr/>
            </p:nvSpPr>
            <p:spPr>
              <a:xfrm>
                <a:off x="0" y="1601603"/>
                <a:ext cx="5974672" cy="19814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   </m:t>
                      </m:r>
                      <m:sSup>
                        <m:sSupPr>
                          <m:ctrlPr>
                            <a:rPr lang="fr-FR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sz="20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0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  <m:r>
                                <a:rPr lang="fr-FR" sz="20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fr-FR" sz="20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𝟒</m:t>
                              </m:r>
                            </m:e>
                          </m:d>
                        </m:e>
                        <m:sup>
                          <m:r>
                            <a:rPr lang="fr-FR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fr-FR" sz="2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sz="2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𝟏𝟐𝟏</m:t>
                      </m:r>
                      <m:r>
                        <a:rPr lang="fr-FR" sz="2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brk/>
                        </m:rP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⇔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+4=</m:t>
                      </m:r>
                      <m:rad>
                        <m:radPr>
                          <m:degHide m:val="on"/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121</m:t>
                          </m:r>
                        </m:e>
                      </m:rad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 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𝑜𝑢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+4=−</m:t>
                      </m:r>
                      <m:rad>
                        <m:radPr>
                          <m:degHide m:val="on"/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121</m:t>
                          </m:r>
                        </m:e>
                      </m:rad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brk/>
                        </m:rP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⇔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=11−4   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𝑜𝑢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=−11−4 </m:t>
                      </m:r>
                      <m:r>
                        <m:rPr>
                          <m:brk/>
                        </m:rP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⇔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fr-FR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=7   </m:t>
                      </m:r>
                      <m:r>
                        <a:rPr lang="fr-FR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𝑜𝑢</m:t>
                      </m:r>
                      <m:r>
                        <a:rPr lang="fr-FR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</m:t>
                      </m:r>
                      <m:r>
                        <a:rPr lang="fr-FR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=−15</m:t>
                      </m:r>
                    </m:oMath>
                  </m:oMathPara>
                </a14:m>
                <a:endParaRPr lang="fr-F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id="{40060F33-D598-4AA5-9FE9-408597CA5B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601603"/>
                <a:ext cx="5974672" cy="198144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E5E99244-7D67-4B6C-846A-CD0FF1449EAA}"/>
                  </a:ext>
                </a:extLst>
              </p:cNvPr>
              <p:cNvSpPr txBox="1"/>
              <p:nvPr/>
            </p:nvSpPr>
            <p:spPr>
              <a:xfrm>
                <a:off x="6095999" y="1660760"/>
                <a:ext cx="5974672" cy="23885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   </m:t>
                      </m:r>
                      <m:sSup>
                        <m:sSupPr>
                          <m:ctrlPr>
                            <a:rPr lang="fr-FR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sz="20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0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  <m:r>
                                <a:rPr lang="fr-FR" sz="20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  <m:r>
                                <a:rPr lang="fr-FR" sz="20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fr-FR" sz="20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fr-FR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fr-FR" sz="2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fr-FR" sz="2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𝟗</m:t>
                      </m:r>
                      <m:r>
                        <a:rPr lang="fr-FR" sz="2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sz="2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fr-FR" sz="2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brk/>
                        </m:rP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⇔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=9 </m:t>
                      </m:r>
                      <m:r>
                        <m:rPr>
                          <m:brk/>
                        </m:rP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⇔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2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+1=3   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𝑜𝑢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2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+1=−3 </m:t>
                      </m:r>
                      <m:r>
                        <m:rPr>
                          <m:brk/>
                        </m:rP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⇔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2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=2   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𝑜𝑢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2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=−4 </m:t>
                      </m:r>
                      <m:r>
                        <m:rPr>
                          <m:brk/>
                        </m:rP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⇔</m:t>
                      </m:r>
                      <m:r>
                        <a:rPr lang="fr-FR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   </m:t>
                      </m:r>
                      <m:r>
                        <a:rPr lang="fr-FR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𝑜𝑢</m:t>
                      </m:r>
                      <m:r>
                        <a:rPr lang="fr-FR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</m:t>
                      </m:r>
                      <m:r>
                        <a:rPr lang="fr-FR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=−2</m:t>
                      </m:r>
                    </m:oMath>
                  </m:oMathPara>
                </a14:m>
                <a:endParaRPr lang="fr-F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E5E99244-7D67-4B6C-846A-CD0FF1449E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9" y="1660760"/>
                <a:ext cx="5974672" cy="23885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0AEA339D-2391-4894-8D25-3323297BC071}"/>
                  </a:ext>
                </a:extLst>
              </p:cNvPr>
              <p:cNvSpPr txBox="1"/>
              <p:nvPr/>
            </p:nvSpPr>
            <p:spPr>
              <a:xfrm>
                <a:off x="-470702" y="3864541"/>
                <a:ext cx="5974672" cy="27837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   </m:t>
                      </m:r>
                      <m:r>
                        <a:rPr lang="fr-FR" sz="2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fr-FR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sz="20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0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  <m:r>
                                <a:rPr lang="fr-FR" sz="20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fr-FR" sz="20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r>
                            <a:rPr lang="fr-FR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sz="2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𝟒𝟖</m:t>
                      </m:r>
                      <m:r>
                        <m:rPr>
                          <m:brk/>
                        </m:rP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⇔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2−</m:t>
                              </m:r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48</m:t>
                          </m:r>
                        </m:num>
                        <m:den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=16 </m:t>
                      </m:r>
                      <m:r>
                        <m:rPr>
                          <m:brk/>
                        </m:rP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⇔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2−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=4   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𝑜𝑢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2−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=−4 </m:t>
                      </m:r>
                      <m:r>
                        <m:rPr>
                          <m:brk/>
                        </m:rP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⇔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−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=2   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𝑜𝑢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−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=−6 </m:t>
                      </m:r>
                      <m:r>
                        <m:rPr>
                          <m:brk/>
                        </m:rP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⇔</m:t>
                      </m:r>
                      <m:r>
                        <a:rPr lang="fr-FR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=−2   </m:t>
                      </m:r>
                      <m:r>
                        <a:rPr lang="fr-FR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𝑜𝑢</m:t>
                      </m:r>
                      <m:r>
                        <a:rPr lang="fr-FR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</m:t>
                      </m:r>
                      <m:r>
                        <a:rPr lang="fr-FR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=6</m:t>
                      </m:r>
                    </m:oMath>
                  </m:oMathPara>
                </a14:m>
                <a:endParaRPr lang="fr-F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0AEA339D-2391-4894-8D25-3323297BC0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70702" y="3864541"/>
                <a:ext cx="5974672" cy="278371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EC4C0F94-B331-429A-98ED-9C5DE6E22236}"/>
                  </a:ext>
                </a:extLst>
              </p:cNvPr>
              <p:cNvSpPr txBox="1"/>
              <p:nvPr/>
            </p:nvSpPr>
            <p:spPr>
              <a:xfrm>
                <a:off x="6791417" y="4469212"/>
                <a:ext cx="5279254" cy="1421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fr-FR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fr-FR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   </m:t>
                    </m:r>
                    <m:sSup>
                      <m:sSupPr>
                        <m:ctrlPr>
                          <a:rPr lang="fr-FR" sz="2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FR" sz="20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fr-FR" sz="20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𝟓</m:t>
                            </m:r>
                            <m:r>
                              <a:rPr lang="fr-FR" sz="20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fr-FR" sz="20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</m:d>
                      </m:e>
                      <m:sup>
                        <m:r>
                          <a:rPr lang="fr-FR" sz="2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fr-FR" sz="20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</m:t>
                    </m:r>
                    <m:r>
                      <a:rPr lang="fr-FR" sz="20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</m:t>
                    </m:r>
                  </m:oMath>
                </a14:m>
                <a:r>
                  <a:rPr lang="fr-FR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est une équation impossible puisque  </a:t>
                </a:r>
                <a14:m>
                  <m:oMath xmlns:m="http://schemas.openxmlformats.org/officeDocument/2006/math">
                    <m:r>
                      <a:rPr lang="fr-FR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−2&lt;0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et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FR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fr-FR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5−</m:t>
                            </m:r>
                            <m:r>
                              <a:rPr lang="fr-FR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fr-F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fr-FR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&gt;0.</m:t>
                    </m:r>
                  </m:oMath>
                </a14:m>
                <a:endParaRPr lang="fr-F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fr-F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L’équation n’admet aucune solution dans </a:t>
                </a:r>
                <a14:m>
                  <m:oMath xmlns:m="http://schemas.openxmlformats.org/officeDocument/2006/math">
                    <m:r>
                      <a:rPr lang="fr-FR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EC4C0F94-B331-429A-98ED-9C5DE6E222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1417" y="4469212"/>
                <a:ext cx="5279254" cy="1421992"/>
              </a:xfrm>
              <a:prstGeom prst="rect">
                <a:avLst/>
              </a:prstGeom>
              <a:blipFill>
                <a:blip r:embed="rId6"/>
                <a:stretch>
                  <a:fillRect l="-1155" b="-772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049105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F05C3E89-FE82-4D18-98C5-EC4F6197FA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6782" y="196986"/>
            <a:ext cx="5479170" cy="144748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2BB3B156-3562-4F7E-A406-72202A97E4EA}"/>
              </a:ext>
            </a:extLst>
          </p:cNvPr>
          <p:cNvSpPr txBox="1"/>
          <p:nvPr/>
        </p:nvSpPr>
        <p:spPr>
          <a:xfrm>
            <a:off x="122269" y="155753"/>
            <a:ext cx="4064000" cy="498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Exercice page 101 (livre </a:t>
            </a:r>
            <a:r>
              <a:rPr lang="fr-F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Sésamath</a:t>
            </a: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106A0848-4843-429C-941F-BB66C6E064F3}"/>
                  </a:ext>
                </a:extLst>
              </p:cNvPr>
              <p:cNvSpPr txBox="1"/>
              <p:nvPr/>
            </p:nvSpPr>
            <p:spPr>
              <a:xfrm>
                <a:off x="386010" y="2226785"/>
                <a:ext cx="5479170" cy="5591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   </m:t>
                      </m:r>
                      <m:rad>
                        <m:radPr>
                          <m:degHide m:val="on"/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rad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=12 ⇔  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=144  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𝑐𝑎𝑟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12&gt;0</m:t>
                      </m:r>
                    </m:oMath>
                  </m:oMathPara>
                </a14:m>
                <a:endParaRPr lang="fr-FR" sz="20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106A0848-4843-429C-941F-BB66C6E064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010" y="2226785"/>
                <a:ext cx="5479170" cy="5591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C98CCCD-4E99-4FB9-868B-99FCCF37F0D3}"/>
                  </a:ext>
                </a:extLst>
              </p:cNvPr>
              <p:cNvSpPr/>
              <p:nvPr/>
            </p:nvSpPr>
            <p:spPr>
              <a:xfrm>
                <a:off x="4803962" y="3152090"/>
                <a:ext cx="5943165" cy="5430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fr-FR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fr-FR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   </m:t>
                    </m:r>
                    <m:rad>
                      <m:radPr>
                        <m:degHide m:val="on"/>
                        <m:ctrlPr>
                          <a:rPr lang="fr-FR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fr-FR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rad>
                    <m:r>
                      <a:rPr lang="fr-FR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=−2</m:t>
                    </m:r>
                  </m:oMath>
                </a14:m>
                <a:r>
                  <a:rPr lang="fr-FR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n’admet aucune solution car </a:t>
                </a:r>
                <a14:m>
                  <m:oMath xmlns:m="http://schemas.openxmlformats.org/officeDocument/2006/math">
                    <m:r>
                      <a:rPr lang="fr-FR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−2&lt;0</m:t>
                    </m:r>
                  </m:oMath>
                </a14:m>
                <a:endParaRPr lang="fr-FR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C98CCCD-4E99-4FB9-868B-99FCCF37F0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3962" y="3152090"/>
                <a:ext cx="5943165" cy="543097"/>
              </a:xfrm>
              <a:prstGeom prst="rect">
                <a:avLst/>
              </a:prstGeom>
              <a:blipFill>
                <a:blip r:embed="rId4"/>
                <a:stretch>
                  <a:fillRect l="-103" b="-2359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E581CFB7-6700-4FF0-923B-9B47D34EA1F0}"/>
                  </a:ext>
                </a:extLst>
              </p:cNvPr>
              <p:cNvSpPr txBox="1"/>
              <p:nvPr/>
            </p:nvSpPr>
            <p:spPr>
              <a:xfrm>
                <a:off x="616830" y="4075656"/>
                <a:ext cx="6177379" cy="507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fr-FR" sz="2000" b="0" dirty="0">
                    <a:cs typeface="Times New Roman" panose="02020603050405020304" pitchFamily="18" charset="0"/>
                  </a:rPr>
                  <a:t>c</a:t>
                </a:r>
                <a14:m>
                  <m:oMath xmlns:m="http://schemas.openxmlformats.org/officeDocument/2006/math">
                    <m:r>
                      <a:rPr lang="fr-FR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   </m:t>
                    </m:r>
                    <m:rad>
                      <m:radPr>
                        <m:degHide m:val="on"/>
                        <m:ctrlPr>
                          <a:rPr lang="fr-F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fr-F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rad>
                    <m:r>
                      <a:rPr lang="fr-FR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=11,5 ⇔  </m:t>
                    </m:r>
                    <m:r>
                      <a:rPr lang="fr-FR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fr-FR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fr-F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11,5</m:t>
                        </m:r>
                      </m:e>
                      <m:sup>
                        <m:r>
                          <a:rPr lang="fr-F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fr-FR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=132,25  </m:t>
                    </m:r>
                    <m:r>
                      <a:rPr lang="fr-FR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𝑐𝑎𝑟</m:t>
                    </m:r>
                    <m:r>
                      <a:rPr lang="fr-FR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11,5&gt;0</m:t>
                    </m:r>
                  </m:oMath>
                </a14:m>
                <a:endParaRPr lang="fr-FR" sz="20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E581CFB7-6700-4FF0-923B-9B47D34EA1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830" y="4075656"/>
                <a:ext cx="6177379" cy="507960"/>
              </a:xfrm>
              <a:prstGeom prst="rect">
                <a:avLst/>
              </a:prstGeom>
              <a:blipFill>
                <a:blip r:embed="rId5"/>
                <a:stretch>
                  <a:fillRect l="-986" b="-2168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809302DF-20F7-46CB-971D-D429750708BC}"/>
                  </a:ext>
                </a:extLst>
              </p:cNvPr>
              <p:cNvSpPr txBox="1"/>
              <p:nvPr/>
            </p:nvSpPr>
            <p:spPr>
              <a:xfrm>
                <a:off x="4571998" y="5202809"/>
                <a:ext cx="6533967" cy="5591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𝑑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   3</m:t>
                      </m:r>
                      <m:rad>
                        <m:radPr>
                          <m:degHide m:val="on"/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rad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=21 ⇔  </m:t>
                      </m:r>
                      <m:rad>
                        <m:radPr>
                          <m:degHide m:val="on"/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rad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=7 ⇔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=49  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𝑐𝑎𝑟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7&gt;0</m:t>
                      </m:r>
                    </m:oMath>
                  </m:oMathPara>
                </a14:m>
                <a:endParaRPr lang="fr-F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809302DF-20F7-46CB-971D-D429750708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8" y="5202809"/>
                <a:ext cx="6533967" cy="55919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2510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lnSpc>
            <a:spcPct val="150000"/>
          </a:lnSpc>
          <a:defRPr sz="2000"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366</Words>
  <Application>Microsoft Office PowerPoint</Application>
  <PresentationFormat>Grand écran</PresentationFormat>
  <Paragraphs>16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Christophe DEFOSSE</dc:creator>
  <cp:lastModifiedBy>Christophe DEFOSSE</cp:lastModifiedBy>
  <cp:revision>59</cp:revision>
  <dcterms:created xsi:type="dcterms:W3CDTF">2020-03-11T06:48:02Z</dcterms:created>
  <dcterms:modified xsi:type="dcterms:W3CDTF">2020-03-30T14:34:54Z</dcterms:modified>
</cp:coreProperties>
</file>