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90" r:id="rId6"/>
    <p:sldId id="257" r:id="rId7"/>
    <p:sldId id="258" r:id="rId8"/>
    <p:sldId id="259" r:id="rId9"/>
    <p:sldId id="260" r:id="rId10"/>
    <p:sldId id="261" r:id="rId11"/>
    <p:sldId id="262" r:id="rId12"/>
    <p:sldId id="263" r:id="rId13"/>
    <p:sldId id="26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468C4F-40B5-40D3-8718-405FB63EE37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1A79C8F-0DAF-4B56-B00F-C4D5C106B1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CED4A67-FCF3-4C89-B23C-141F0D2C6E81}"/>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5" name="Espace réservé du pied de page 4">
            <a:extLst>
              <a:ext uri="{FF2B5EF4-FFF2-40B4-BE49-F238E27FC236}">
                <a16:creationId xmlns:a16="http://schemas.microsoft.com/office/drawing/2014/main" id="{97AB60A2-1923-4222-A26A-2280D0F006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D26B03-F4E4-48D5-94B5-521433D13868}"/>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258090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5B2F9C-A7AE-4B4C-B9BD-C9CAD231A5B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E74109D-8554-48DD-9966-9DC93D7B144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6BC5C30-9EE0-40FB-842C-899CCEFCA0B4}"/>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5" name="Espace réservé du pied de page 4">
            <a:extLst>
              <a:ext uri="{FF2B5EF4-FFF2-40B4-BE49-F238E27FC236}">
                <a16:creationId xmlns:a16="http://schemas.microsoft.com/office/drawing/2014/main" id="{3B4F28B3-EDE1-4841-BD86-BBE452ED23F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8FC981-AB26-46D3-99DA-24D599A8F0E9}"/>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8533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11213AC-9E80-45E5-A563-11F6C99C7CB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E281B35-9B10-47C5-B3F3-3B90CFE8F3B3}"/>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F22FE7-5056-4C02-A5B5-FD1A0C4C563D}"/>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5" name="Espace réservé du pied de page 4">
            <a:extLst>
              <a:ext uri="{FF2B5EF4-FFF2-40B4-BE49-F238E27FC236}">
                <a16:creationId xmlns:a16="http://schemas.microsoft.com/office/drawing/2014/main" id="{F54250C7-B8D1-4433-AECA-D192862C02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CAD1E72-0737-432A-84D0-73C80424A703}"/>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83704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00D2C-235B-4030-ADA3-E883C1A6B7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BF06895-0297-441F-B16A-4D962F3252ED}"/>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A20F6C-44BF-4C93-B0DF-C7A21A016142}"/>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5" name="Espace réservé du pied de page 4">
            <a:extLst>
              <a:ext uri="{FF2B5EF4-FFF2-40B4-BE49-F238E27FC236}">
                <a16:creationId xmlns:a16="http://schemas.microsoft.com/office/drawing/2014/main" id="{CB398997-7175-49B8-9E26-66EB9E82AD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8904D7-03F8-4508-8DC0-C87FAE2B67A8}"/>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71228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78AC1-7309-425F-A1F1-8DF379E7624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B42E521-2F88-4F66-8B6A-444813552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D82297B-23E6-4FA3-8F5F-2EEF30B93D02}"/>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5" name="Espace réservé du pied de page 4">
            <a:extLst>
              <a:ext uri="{FF2B5EF4-FFF2-40B4-BE49-F238E27FC236}">
                <a16:creationId xmlns:a16="http://schemas.microsoft.com/office/drawing/2014/main" id="{85E3A98D-0649-4F40-A557-A5033B4754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27664D-F16C-4CD3-9B9F-896F9CCE097D}"/>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305135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82B41C-071A-43E5-82EB-A76CEB0D69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3DD7D0B-2B03-40B4-BA3A-5ABE1CB5545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1AB57B3-9FF3-420B-AE55-459F5FDB39A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97E07-AC53-472C-AE01-02B26781F858}"/>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6" name="Espace réservé du pied de page 5">
            <a:extLst>
              <a:ext uri="{FF2B5EF4-FFF2-40B4-BE49-F238E27FC236}">
                <a16:creationId xmlns:a16="http://schemas.microsoft.com/office/drawing/2014/main" id="{8B4CF640-B8E6-4FB7-B269-1EE0142942B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08B815B-E552-47D7-BC05-CAA3E700BDFC}"/>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231889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9E1A72-84A9-4133-A5FF-0BE07D785B9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C903DD3-11BA-4E36-BDB8-E7D087229D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F4D19C2-E170-4483-BE64-8E1E897F752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A33C50B-49C5-469C-A9E2-66B25AF24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D39DBB1-2EC5-4C16-931F-DFDA4ACD4FF1}"/>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7E3CB23-EEE9-4DA1-B843-A0DB68CAB726}"/>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8" name="Espace réservé du pied de page 7">
            <a:extLst>
              <a:ext uri="{FF2B5EF4-FFF2-40B4-BE49-F238E27FC236}">
                <a16:creationId xmlns:a16="http://schemas.microsoft.com/office/drawing/2014/main" id="{B4F8AAAF-B62C-4F41-B25F-0245819F428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47E8765-B32E-4C0D-8CBE-78469CAA044F}"/>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154704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FCD28D-472B-4D06-A7CC-2607E44038E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4EA9646-AFFF-435F-B220-7BC9D38473E7}"/>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4" name="Espace réservé du pied de page 3">
            <a:extLst>
              <a:ext uri="{FF2B5EF4-FFF2-40B4-BE49-F238E27FC236}">
                <a16:creationId xmlns:a16="http://schemas.microsoft.com/office/drawing/2014/main" id="{648C3A0A-B97F-4FDD-8099-2040F2E3D26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83537E3-3015-4880-9103-B51EAE03826B}"/>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157887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E6CC3B2-D809-4452-B44E-DD7A92CADA47}"/>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3" name="Espace réservé du pied de page 2">
            <a:extLst>
              <a:ext uri="{FF2B5EF4-FFF2-40B4-BE49-F238E27FC236}">
                <a16:creationId xmlns:a16="http://schemas.microsoft.com/office/drawing/2014/main" id="{57FC3158-5132-44B3-AD3B-0AF06667013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5DE72EC-1F33-4830-8539-F1DDCEA735BF}"/>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192067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7633CE-03FD-4284-9550-4861962A58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EF3AC34-9C83-4E53-8FAC-07C140195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D99B148-20EA-4AC0-B592-D8BE8DCC4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0FE3FD5-BA81-4023-A70B-1AA0E477556E}"/>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6" name="Espace réservé du pied de page 5">
            <a:extLst>
              <a:ext uri="{FF2B5EF4-FFF2-40B4-BE49-F238E27FC236}">
                <a16:creationId xmlns:a16="http://schemas.microsoft.com/office/drawing/2014/main" id="{8212A3CE-94A2-4137-91B5-136599EC3A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B5389B-3180-4E57-84B0-23BF14B0EC26}"/>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178711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90E241-BEEE-426F-A101-3EAF31907C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AF16265-26D1-4A85-95C7-54896408A8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EB5AAB9-61DC-4754-89D9-00E9F38F8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B640C47-73F1-4651-A0E5-7E31F42339A1}"/>
              </a:ext>
            </a:extLst>
          </p:cNvPr>
          <p:cNvSpPr>
            <a:spLocks noGrp="1"/>
          </p:cNvSpPr>
          <p:nvPr>
            <p:ph type="dt" sz="half" idx="10"/>
          </p:nvPr>
        </p:nvSpPr>
        <p:spPr/>
        <p:txBody>
          <a:bodyPr/>
          <a:lstStyle/>
          <a:p>
            <a:fld id="{3A993DAA-0676-4BEF-BFE3-50D5D77A2C98}" type="datetimeFigureOut">
              <a:rPr lang="fr-FR" smtClean="0"/>
              <a:t>31/03/2020</a:t>
            </a:fld>
            <a:endParaRPr lang="fr-FR"/>
          </a:p>
        </p:txBody>
      </p:sp>
      <p:sp>
        <p:nvSpPr>
          <p:cNvPr id="6" name="Espace réservé du pied de page 5">
            <a:extLst>
              <a:ext uri="{FF2B5EF4-FFF2-40B4-BE49-F238E27FC236}">
                <a16:creationId xmlns:a16="http://schemas.microsoft.com/office/drawing/2014/main" id="{DD5284CF-EFBF-4C84-9501-C69EC61F04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8076844-B706-4749-90CE-33CAF571F8A6}"/>
              </a:ext>
            </a:extLst>
          </p:cNvPr>
          <p:cNvSpPr>
            <a:spLocks noGrp="1"/>
          </p:cNvSpPr>
          <p:nvPr>
            <p:ph type="sldNum" sz="quarter" idx="12"/>
          </p:nvPr>
        </p:nvSpPr>
        <p:spPr/>
        <p:txBody>
          <a:bodyPr/>
          <a:lstStyle/>
          <a:p>
            <a:fld id="{89DD0D53-5EA5-4E04-81F3-4F3E33D84009}" type="slidenum">
              <a:rPr lang="fr-FR" smtClean="0"/>
              <a:t>‹N°›</a:t>
            </a:fld>
            <a:endParaRPr lang="fr-FR"/>
          </a:p>
        </p:txBody>
      </p:sp>
    </p:spTree>
    <p:extLst>
      <p:ext uri="{BB962C8B-B14F-4D97-AF65-F5344CB8AC3E}">
        <p14:creationId xmlns:p14="http://schemas.microsoft.com/office/powerpoint/2010/main" val="37239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2000" b="-2000"/>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2684F87-686D-43F6-B520-BA6666C2DC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CB4FAF6-92BF-4B4C-AC81-248CAB6A4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4658B6-FF4C-4CE4-9990-57420CA35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93DAA-0676-4BEF-BFE3-50D5D77A2C98}" type="datetimeFigureOut">
              <a:rPr lang="fr-FR" smtClean="0"/>
              <a:t>31/03/2020</a:t>
            </a:fld>
            <a:endParaRPr lang="fr-FR"/>
          </a:p>
        </p:txBody>
      </p:sp>
      <p:sp>
        <p:nvSpPr>
          <p:cNvPr id="5" name="Espace réservé du pied de page 4">
            <a:extLst>
              <a:ext uri="{FF2B5EF4-FFF2-40B4-BE49-F238E27FC236}">
                <a16:creationId xmlns:a16="http://schemas.microsoft.com/office/drawing/2014/main" id="{5765B027-097C-4670-BE70-E8DAF5364C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6C87714-D38B-4F05-8CBF-4AAA1A3F80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D0D53-5EA5-4E04-81F3-4F3E33D84009}" type="slidenum">
              <a:rPr lang="fr-FR" smtClean="0"/>
              <a:t>‹N°›</a:t>
            </a:fld>
            <a:endParaRPr lang="fr-FR"/>
          </a:p>
        </p:txBody>
      </p:sp>
    </p:spTree>
    <p:extLst>
      <p:ext uri="{BB962C8B-B14F-4D97-AF65-F5344CB8AC3E}">
        <p14:creationId xmlns:p14="http://schemas.microsoft.com/office/powerpoint/2010/main" val="19501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70.png"/><Relationship Id="rId1" Type="http://schemas.openxmlformats.org/officeDocument/2006/relationships/slideLayout" Target="../slideLayouts/slideLayout2.xml"/><Relationship Id="rId4" Type="http://schemas.openxmlformats.org/officeDocument/2006/relationships/image" Target="../media/image190.png"/></Relationships>
</file>

<file path=ppt/slides/_rels/slide11.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20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80.png"/><Relationship Id="rId3" Type="http://schemas.openxmlformats.org/officeDocument/2006/relationships/image" Target="../media/image32.png"/><Relationship Id="rId7" Type="http://schemas.openxmlformats.org/officeDocument/2006/relationships/image" Target="../media/image270.png"/><Relationship Id="rId2" Type="http://schemas.openxmlformats.org/officeDocument/2006/relationships/image" Target="../media/image230.png"/><Relationship Id="rId1" Type="http://schemas.openxmlformats.org/officeDocument/2006/relationships/slideLayout" Target="../slideLayouts/slideLayout2.xml"/><Relationship Id="rId6" Type="http://schemas.openxmlformats.org/officeDocument/2006/relationships/image" Target="../media/image260.png"/><Relationship Id="rId5" Type="http://schemas.openxmlformats.org/officeDocument/2006/relationships/image" Target="../media/image250.png"/><Relationship Id="rId4" Type="http://schemas.openxmlformats.org/officeDocument/2006/relationships/image" Target="../media/image240.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6.png"/><Relationship Id="rId7"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1.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6.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D3C363-8FD6-475C-80B7-1B0B9974C655}"/>
              </a:ext>
            </a:extLst>
          </p:cNvPr>
          <p:cNvSpPr/>
          <p:nvPr/>
        </p:nvSpPr>
        <p:spPr>
          <a:xfrm>
            <a:off x="1713204" y="2682738"/>
            <a:ext cx="8765592" cy="1492524"/>
          </a:xfrm>
          <a:prstGeom prst="rect">
            <a:avLst/>
          </a:prstGeom>
          <a:ln>
            <a:solidFill>
              <a:srgbClr val="FF0000"/>
            </a:solidFill>
          </a:ln>
        </p:spPr>
        <p:txBody>
          <a:bodyPr wrap="square">
            <a:spAutoFit/>
          </a:bodyPr>
          <a:lstStyle/>
          <a:p>
            <a:pPr algn="ctr">
              <a:lnSpc>
                <a:spcPct val="107000"/>
              </a:lnSpc>
              <a:spcAft>
                <a:spcPts val="0"/>
              </a:spcAft>
            </a:pPr>
            <a:r>
              <a:rPr lang="fr-FR" sz="4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Produit scalaire dans l’espace et applications</a:t>
            </a:r>
            <a:endParaRPr lang="fr-FR"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55195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34CC60D2-3AAA-4697-860C-2BB3DA8E8E75}"/>
                  </a:ext>
                </a:extLst>
              </p:cNvPr>
              <p:cNvSpPr/>
              <p:nvPr/>
            </p:nvSpPr>
            <p:spPr>
              <a:xfrm>
                <a:off x="562252" y="618910"/>
                <a:ext cx="7331923" cy="1704569"/>
              </a:xfrm>
              <a:prstGeom prst="rect">
                <a:avLst/>
              </a:prstGeom>
            </p:spPr>
            <p:txBody>
              <a:bodyPr wrap="square">
                <a:spAutoFit/>
              </a:bodyPr>
              <a:lstStyle/>
              <a:p>
                <a:pPr>
                  <a:lnSpc>
                    <a:spcPct val="150000"/>
                  </a:lnSpc>
                  <a:spcAft>
                    <a:spcPts val="0"/>
                  </a:spcAft>
                </a:pPr>
                <a:r>
                  <a:rPr lang="fr-FR"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Méthode n°1 - Calculer la mesure d’un angle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Pour calculer un angle géométrique formé par deux vecteurs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on exprime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deux façons différentes : l’une permettant d’obtenir la valeur du produit scalaire, l’autre faisant intervenir l’angle.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2" name="Rectangle 1">
                <a:extLst>
                  <a:ext uri="{FF2B5EF4-FFF2-40B4-BE49-F238E27FC236}">
                    <a16:creationId xmlns:a16="http://schemas.microsoft.com/office/drawing/2014/main" id="{34CC60D2-3AAA-4697-860C-2BB3DA8E8E75}"/>
                  </a:ext>
                </a:extLst>
              </p:cNvPr>
              <p:cNvSpPr>
                <a:spLocks noRot="1" noChangeAspect="1" noMove="1" noResize="1" noEditPoints="1" noAdjustHandles="1" noChangeArrowheads="1" noChangeShapeType="1" noTextEdit="1"/>
              </p:cNvSpPr>
              <p:nvPr/>
            </p:nvSpPr>
            <p:spPr>
              <a:xfrm>
                <a:off x="562252" y="618910"/>
                <a:ext cx="7331923" cy="1704569"/>
              </a:xfrm>
              <a:prstGeom prst="rect">
                <a:avLst/>
              </a:prstGeom>
              <a:blipFill>
                <a:blip r:embed="rId2"/>
                <a:stretch>
                  <a:fillRect l="-665" b="-5018"/>
                </a:stretch>
              </a:blipFill>
            </p:spPr>
            <p:txBody>
              <a:bodyPr/>
              <a:lstStyle/>
              <a:p>
                <a:r>
                  <a:rPr lang="fr-FR">
                    <a:noFill/>
                  </a:rPr>
                  <a:t> </a:t>
                </a:r>
              </a:p>
            </p:txBody>
          </p:sp>
        </mc:Fallback>
      </mc:AlternateContent>
      <p:pic>
        <p:nvPicPr>
          <p:cNvPr id="3" name="Image 2">
            <a:extLst>
              <a:ext uri="{FF2B5EF4-FFF2-40B4-BE49-F238E27FC236}">
                <a16:creationId xmlns:a16="http://schemas.microsoft.com/office/drawing/2014/main" id="{73201BFA-E445-408F-AEC6-A14B8C37B81B}"/>
              </a:ext>
            </a:extLst>
          </p:cNvPr>
          <p:cNvPicPr/>
          <p:nvPr/>
        </p:nvPicPr>
        <p:blipFill>
          <a:blip r:embed="rId3">
            <a:extLst>
              <a:ext uri="{28A0092B-C50C-407E-A947-70E740481C1C}">
                <a14:useLocalDpi xmlns:a14="http://schemas.microsoft.com/office/drawing/2010/main" val="0"/>
              </a:ext>
            </a:extLst>
          </a:blip>
          <a:stretch>
            <a:fillRect/>
          </a:stretch>
        </p:blipFill>
        <p:spPr>
          <a:xfrm>
            <a:off x="8453469" y="527937"/>
            <a:ext cx="3176279" cy="3040171"/>
          </a:xfrm>
          <a:prstGeom prst="rect">
            <a:avLst/>
          </a:prstGeom>
        </p:spPr>
      </p:pic>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34F68D5F-D816-4787-A883-483EA66E8E0B}"/>
                  </a:ext>
                </a:extLst>
              </p:cNvPr>
              <p:cNvSpPr/>
              <p:nvPr/>
            </p:nvSpPr>
            <p:spPr>
              <a:xfrm>
                <a:off x="562252" y="3653094"/>
                <a:ext cx="8708994" cy="1762855"/>
              </a:xfrm>
              <a:prstGeom prst="rect">
                <a:avLst/>
              </a:prstGeom>
            </p:spPr>
            <p:txBody>
              <a:bodyPr wrap="square">
                <a:spAutoFit/>
              </a:bodyPr>
              <a:lstStyle/>
              <a:p>
                <a:pPr>
                  <a:lnSpc>
                    <a:spcPct val="150000"/>
                  </a:lnSpc>
                  <a:spcAft>
                    <a:spcPts val="0"/>
                  </a:spcAft>
                </a:pPr>
                <a:r>
                  <a:rPr lang="fr-FR"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Exercice d’application</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Soit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𝐴𝐵𝐶𝐷𝐸𝐹𝐺𝐻</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 cube de côté 1 et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 centre de la face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𝐸𝐹𝐺𝐻</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 se place dans le repère orthonormé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𝐴𝐷</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𝐴𝐸</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Déterminer, au degré près, les mesures des angles :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𝐼𝐵𝐹</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𝐵𝐼𝐷</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4" name="Rectangle 3">
                <a:extLst>
                  <a:ext uri="{FF2B5EF4-FFF2-40B4-BE49-F238E27FC236}">
                    <a16:creationId xmlns:a16="http://schemas.microsoft.com/office/drawing/2014/main" id="{34F68D5F-D816-4787-A883-483EA66E8E0B}"/>
                  </a:ext>
                </a:extLst>
              </p:cNvPr>
              <p:cNvSpPr>
                <a:spLocks noRot="1" noChangeAspect="1" noMove="1" noResize="1" noEditPoints="1" noAdjustHandles="1" noChangeArrowheads="1" noChangeShapeType="1" noTextEdit="1"/>
              </p:cNvSpPr>
              <p:nvPr/>
            </p:nvSpPr>
            <p:spPr>
              <a:xfrm>
                <a:off x="562252" y="3653094"/>
                <a:ext cx="8708994" cy="1762855"/>
              </a:xfrm>
              <a:prstGeom prst="rect">
                <a:avLst/>
              </a:prstGeom>
              <a:blipFill>
                <a:blip r:embed="rId4"/>
                <a:stretch>
                  <a:fillRect l="-560" b="-4844"/>
                </a:stretch>
              </a:blipFill>
            </p:spPr>
            <p:txBody>
              <a:bodyPr/>
              <a:lstStyle/>
              <a:p>
                <a:r>
                  <a:rPr lang="fr-FR">
                    <a:noFill/>
                  </a:rPr>
                  <a:t> </a:t>
                </a:r>
              </a:p>
            </p:txBody>
          </p:sp>
        </mc:Fallback>
      </mc:AlternateContent>
    </p:spTree>
    <p:extLst>
      <p:ext uri="{BB962C8B-B14F-4D97-AF65-F5344CB8AC3E}">
        <p14:creationId xmlns:p14="http://schemas.microsoft.com/office/powerpoint/2010/main" val="20285418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500"/>
                                        <p:tgtEl>
                                          <p:spTgt spid="4">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500"/>
                                        <p:tgtEl>
                                          <p:spTgt spid="4">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87EE2813-E6FB-4C21-9841-91801D3708CE}"/>
                  </a:ext>
                </a:extLst>
              </p:cNvPr>
              <p:cNvSpPr/>
              <p:nvPr/>
            </p:nvSpPr>
            <p:spPr>
              <a:xfrm>
                <a:off x="482353" y="1754750"/>
                <a:ext cx="11567604" cy="4695966"/>
              </a:xfrm>
              <a:prstGeom prst="rect">
                <a:avLst/>
              </a:prstGeom>
            </p:spPr>
            <p:txBody>
              <a:bodyPr wrap="square">
                <a:spAutoFit/>
              </a:bodyPr>
              <a:lstStyle/>
              <a:p>
                <a:pPr>
                  <a:lnSpc>
                    <a:spcPct val="107000"/>
                  </a:lnSpc>
                  <a:spcAft>
                    <a:spcPts val="0"/>
                  </a:spcAft>
                </a:pPr>
                <a:r>
                  <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Correction</a:t>
                </a:r>
              </a:p>
              <a:p>
                <a:pPr>
                  <a:lnSpc>
                    <a:spcPct val="107000"/>
                  </a:lnSpc>
                  <a:spcAft>
                    <a:spcPts val="0"/>
                  </a:spcAft>
                </a:pPr>
                <a:endPar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 le projeté orthogonal de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r>
                      <a:rPr lang="fr-FR" b="0" i="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sur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Ainsi,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D’autre part,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𝐵𝐹</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plus,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 ;0 ;0)</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m:t>
                    </m:r>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;1</m:t>
                        </m:r>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donc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d>
                          </m:e>
                          <m: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e>
                            </m:d>
                          </m:e>
                          <m: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e>
                    </m:ra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e>
                    </m:ra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Ainsi, </a:t>
                </a:r>
                <a14:m>
                  <m:oMath xmlns:m="http://schemas.openxmlformats.org/officeDocument/2006/math">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e>
                    </m:ra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donc </a:t>
                </a:r>
                <a14:m>
                  <m:oMath xmlns:m="http://schemas.openxmlformats.org/officeDocument/2006/math">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den>
                        </m:f>
                      </m:e>
                    </m:ra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On en déduit alors que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≈35</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1"/>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0,5</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0,5</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mr>
                        </m:m>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𝐼𝐷</m:t>
                        </m:r>
                      </m:e>
                    </m:acc>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1"/>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0,5</m:t>
                              </m:r>
                            </m:e>
                          </m:mr>
                          <m:m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0,5</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mr>
                        </m:m>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donc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𝐼𝐷</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0,25</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0,25+1=0,5=</m:t>
                    </m:r>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D’autre part, </a:t>
                </a:r>
                <a14:m>
                  <m:oMath xmlns:m="http://schemas.openxmlformats.org/officeDocument/2006/math">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𝐼𝐷</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𝐼𝐷</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e>
                    </m:ra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e>
                    </m:ra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Par conséquent, </a:t>
                </a:r>
                <a14:m>
                  <m:oMath xmlns:m="http://schemas.openxmlformats.org/officeDocument/2006/math">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donc </a:t>
                </a:r>
                <a14:m>
                  <m:oMath xmlns:m="http://schemas.openxmlformats.org/officeDocument/2006/math">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cos</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3</m:t>
                        </m:r>
                      </m:den>
                    </m:f>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On en déduit alors que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≈71</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p>
            </p:txBody>
          </p:sp>
        </mc:Choice>
        <mc:Fallback xmlns="">
          <p:sp>
            <p:nvSpPr>
              <p:cNvPr id="2" name="Rectangle 1">
                <a:extLst>
                  <a:ext uri="{FF2B5EF4-FFF2-40B4-BE49-F238E27FC236}">
                    <a16:creationId xmlns:a16="http://schemas.microsoft.com/office/drawing/2014/main" id="{87EE2813-E6FB-4C21-9841-91801D3708CE}"/>
                  </a:ext>
                </a:extLst>
              </p:cNvPr>
              <p:cNvSpPr>
                <a:spLocks noRot="1" noChangeAspect="1" noMove="1" noResize="1" noEditPoints="1" noAdjustHandles="1" noChangeArrowheads="1" noChangeShapeType="1" noTextEdit="1"/>
              </p:cNvSpPr>
              <p:nvPr/>
            </p:nvSpPr>
            <p:spPr>
              <a:xfrm>
                <a:off x="482353" y="1754750"/>
                <a:ext cx="11567604" cy="4695966"/>
              </a:xfrm>
              <a:prstGeom prst="rect">
                <a:avLst/>
              </a:prstGeom>
              <a:blipFill>
                <a:blip r:embed="rId2"/>
                <a:stretch>
                  <a:fillRect l="-421" t="-77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19139EC2-DA70-4E57-8B34-12E4E8C1378C}"/>
                  </a:ext>
                </a:extLst>
              </p:cNvPr>
              <p:cNvSpPr/>
              <p:nvPr/>
            </p:nvSpPr>
            <p:spPr>
              <a:xfrm>
                <a:off x="482353" y="137536"/>
                <a:ext cx="8708994" cy="1242969"/>
              </a:xfrm>
              <a:prstGeom prst="rect">
                <a:avLst/>
              </a:prstGeom>
            </p:spPr>
            <p:txBody>
              <a:bodyPr wrap="square">
                <a:spAutoFit/>
              </a:bodyPr>
              <a:lstStyle/>
              <a:p>
                <a:pPr>
                  <a:spcAft>
                    <a:spcPts val="0"/>
                  </a:spcAft>
                </a:pPr>
                <a:r>
                  <a:rPr lang="fr-FR"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Exercice d’application</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Soit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𝐴𝐵𝐶𝐷𝐸𝐹𝐺𝐻</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 cube de côté 1 et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 centre de la face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𝐸𝐹𝐺𝐻</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 se place dans le repère orthonormé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𝐴𝐷</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𝐴𝐸</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Déterminer, au degré près, les mesures des angles :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𝛼</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𝐼𝐵𝐹</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𝛽</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𝐵𝐼𝐷</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3" name="Rectangle 2">
                <a:extLst>
                  <a:ext uri="{FF2B5EF4-FFF2-40B4-BE49-F238E27FC236}">
                    <a16:creationId xmlns:a16="http://schemas.microsoft.com/office/drawing/2014/main" id="{19139EC2-DA70-4E57-8B34-12E4E8C1378C}"/>
                  </a:ext>
                </a:extLst>
              </p:cNvPr>
              <p:cNvSpPr>
                <a:spLocks noRot="1" noChangeAspect="1" noMove="1" noResize="1" noEditPoints="1" noAdjustHandles="1" noChangeArrowheads="1" noChangeShapeType="1" noTextEdit="1"/>
              </p:cNvSpPr>
              <p:nvPr/>
            </p:nvSpPr>
            <p:spPr>
              <a:xfrm>
                <a:off x="482353" y="137536"/>
                <a:ext cx="8708994" cy="1242969"/>
              </a:xfrm>
              <a:prstGeom prst="rect">
                <a:avLst/>
              </a:prstGeom>
              <a:blipFill>
                <a:blip r:embed="rId3"/>
                <a:stretch>
                  <a:fillRect l="-560" t="-2956" b="-7389"/>
                </a:stretch>
              </a:blipFill>
            </p:spPr>
            <p:txBody>
              <a:bodyPr/>
              <a:lstStyle/>
              <a:p>
                <a:r>
                  <a:rPr lang="fr-FR">
                    <a:noFill/>
                  </a:rPr>
                  <a:t> </a:t>
                </a:r>
              </a:p>
            </p:txBody>
          </p:sp>
        </mc:Fallback>
      </mc:AlternateContent>
    </p:spTree>
    <p:extLst>
      <p:ext uri="{BB962C8B-B14F-4D97-AF65-F5344CB8AC3E}">
        <p14:creationId xmlns:p14="http://schemas.microsoft.com/office/powerpoint/2010/main" val="1197457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B4E0ECC-A265-40FC-986D-94A0938C7AAB}"/>
              </a:ext>
            </a:extLst>
          </p:cNvPr>
          <p:cNvSpPr/>
          <p:nvPr/>
        </p:nvSpPr>
        <p:spPr>
          <a:xfrm>
            <a:off x="296711" y="325120"/>
            <a:ext cx="8024329" cy="2468880"/>
          </a:xfrm>
          <a:prstGeom prst="rect">
            <a:avLst/>
          </a:prstGeom>
          <a:solidFill>
            <a:schemeClr val="accent1">
              <a:lumMod val="20000"/>
              <a:lumOff val="80000"/>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2CDA5C2B-4391-4EB8-88D0-5A9836406385}"/>
                  </a:ext>
                </a:extLst>
              </p:cNvPr>
              <p:cNvSpPr/>
              <p:nvPr/>
            </p:nvSpPr>
            <p:spPr>
              <a:xfrm>
                <a:off x="390617" y="239024"/>
                <a:ext cx="10830758" cy="5748497"/>
              </a:xfrm>
              <a:prstGeom prst="rect">
                <a:avLst/>
              </a:prstGeom>
            </p:spPr>
            <p:txBody>
              <a:bodyPr wrap="square">
                <a:spAutoFit/>
              </a:bodyPr>
              <a:lstStyle/>
              <a:p>
                <a:pPr>
                  <a:lnSpc>
                    <a:spcPct val="150000"/>
                  </a:lnSpc>
                  <a:spcAft>
                    <a:spcPts val="0"/>
                  </a:spcAft>
                </a:pPr>
                <a:r>
                  <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Propriété - Propriétés algébriques</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Soient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𝑤</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trois vecteurs et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𝜆</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 réel. Alors :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1257300" lvl="2" indent="-342900">
                  <a:lnSpc>
                    <a:spcPct val="150000"/>
                  </a:lnSpc>
                  <a:buFont typeface="Times New Roman" panose="02020603050405020304" pitchFamily="18" charset="0"/>
                  <a:buChar char="•"/>
                </a:pP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𝑤</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𝑤</m:t>
                        </m:r>
                      </m:e>
                    </m:acc>
                  </m:oMath>
                </a14:m>
                <a:r>
                  <a:rPr lang="fr-FR" dirty="0">
                    <a:latin typeface="Times New Roman" panose="02020603050405020304" pitchFamily="18" charset="0"/>
                    <a:ea typeface="Times New Roman" panose="02020603050405020304" pitchFamily="18" charset="0"/>
                  </a:rPr>
                  <a:t> </a:t>
                </a:r>
              </a:p>
              <a:p>
                <a:pPr marL="1257300" lvl="2" indent="-342900">
                  <a:lnSpc>
                    <a:spcPct val="150000"/>
                  </a:lnSpc>
                  <a:buFont typeface="Times New Roman" panose="02020603050405020304" pitchFamily="18" charset="0"/>
                  <a:buChar char="•"/>
                </a:pP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𝜆</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𝜆</m:t>
                    </m:r>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a:t>
                </a:r>
              </a:p>
              <a:p>
                <a:pPr marL="1257300" lvl="2" indent="-342900">
                  <a:lnSpc>
                    <a:spcPct val="150000"/>
                  </a:lnSpc>
                  <a:buFont typeface="Times New Roman" panose="02020603050405020304" pitchFamily="18" charset="0"/>
                  <a:buChar char="•"/>
                </a:pPr>
                <a14:m>
                  <m:oMath xmlns:m="http://schemas.openxmlformats.org/officeDocument/2006/math">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sSup>
                      <m:sSupPr>
                        <m:ctrlPr>
                          <a:rPr lang="fr-FR" i="1">
                            <a:latin typeface="Cambria Math" panose="02040503050406030204" pitchFamily="18" charset="0"/>
                            <a:ea typeface="Times New Roman" panose="02020603050405020304" pitchFamily="18" charset="0"/>
                          </a:rPr>
                        </m:ctrlPr>
                      </m:sSupPr>
                      <m:e>
                        <m:r>
                          <a:rPr lang="fr-FR">
                            <a:latin typeface="Cambria Math" panose="02040503050406030204" pitchFamily="18" charset="0"/>
                            <a:ea typeface="Times New Roman" panose="02020603050405020304" pitchFamily="18" charset="0"/>
                          </a:rPr>
                          <m:t>)</m:t>
                        </m:r>
                      </m:e>
                      <m:sup>
                        <m:r>
                          <a:rPr lang="fr-FR">
                            <a:latin typeface="Cambria Math" panose="02040503050406030204" pitchFamily="18" charset="0"/>
                            <a:ea typeface="Times New Roman" panose="02020603050405020304" pitchFamily="18" charset="0"/>
                          </a:rPr>
                          <m:t>2</m:t>
                        </m:r>
                      </m:sup>
                    </m:sSup>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e>
                      <m:sup>
                        <m:r>
                          <a:rPr lang="fr-FR">
                            <a:latin typeface="Cambria Math" panose="02040503050406030204" pitchFamily="18" charset="0"/>
                            <a:ea typeface="Times New Roman" panose="02020603050405020304" pitchFamily="18" charset="0"/>
                          </a:rPr>
                          <m:t>2</m:t>
                        </m:r>
                      </m:sup>
                    </m:sSup>
                    <m:r>
                      <a:rPr lang="fr-FR">
                        <a:latin typeface="Cambria Math" panose="02040503050406030204" pitchFamily="18" charset="0"/>
                        <a:ea typeface="Times New Roman" panose="02020603050405020304" pitchFamily="18" charset="0"/>
                      </a:rPr>
                      <m:t>+2</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e>
                      <m:sup>
                        <m:r>
                          <a:rPr lang="fr-FR">
                            <a:latin typeface="Cambria Math" panose="02040503050406030204" pitchFamily="18" charset="0"/>
                            <a:ea typeface="Times New Roman" panose="02020603050405020304" pitchFamily="18" charset="0"/>
                          </a:rPr>
                          <m:t>2</m:t>
                        </m:r>
                      </m:sup>
                    </m:sSup>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i="1">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sSup>
                      <m:sSupPr>
                        <m:ctrlPr>
                          <a:rPr lang="fr-FR" i="1">
                            <a:latin typeface="Cambria Math" panose="02040503050406030204" pitchFamily="18" charset="0"/>
                            <a:ea typeface="Times New Roman" panose="02020603050405020304" pitchFamily="18" charset="0"/>
                          </a:rPr>
                        </m:ctrlPr>
                      </m:sSupPr>
                      <m:e>
                        <m:r>
                          <a:rPr lang="fr-FR">
                            <a:latin typeface="Cambria Math" panose="02040503050406030204" pitchFamily="18" charset="0"/>
                            <a:ea typeface="Times New Roman" panose="02020603050405020304" pitchFamily="18" charset="0"/>
                          </a:rPr>
                          <m:t>)</m:t>
                        </m:r>
                      </m:e>
                      <m:sup>
                        <m:r>
                          <a:rPr lang="fr-FR">
                            <a:latin typeface="Cambria Math" panose="02040503050406030204" pitchFamily="18" charset="0"/>
                            <a:ea typeface="Times New Roman" panose="02020603050405020304" pitchFamily="18" charset="0"/>
                          </a:rPr>
                          <m:t>2</m:t>
                        </m:r>
                      </m:sup>
                    </m:sSup>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e>
                      <m:sup>
                        <m:r>
                          <a:rPr lang="fr-FR">
                            <a:latin typeface="Cambria Math" panose="02040503050406030204" pitchFamily="18" charset="0"/>
                            <a:ea typeface="Times New Roman" panose="02020603050405020304" pitchFamily="18" charset="0"/>
                          </a:rPr>
                          <m:t>2</m:t>
                        </m:r>
                      </m:sup>
                    </m:sSup>
                    <m:r>
                      <a:rPr lang="fr-FR" i="1">
                        <a:latin typeface="Cambria Math" panose="02040503050406030204" pitchFamily="18" charset="0"/>
                        <a:ea typeface="Times New Roman" panose="02020603050405020304" pitchFamily="18" charset="0"/>
                      </a:rPr>
                      <m:t>−</m:t>
                    </m:r>
                    <m:r>
                      <a:rPr lang="fr-FR">
                        <a:latin typeface="Cambria Math" panose="02040503050406030204" pitchFamily="18" charset="0"/>
                        <a:ea typeface="Times New Roman" panose="02020603050405020304" pitchFamily="18" charset="0"/>
                      </a:rPr>
                      <m:t>2</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e>
                      <m:sup>
                        <m:r>
                          <a:rPr lang="fr-FR">
                            <a:latin typeface="Cambria Math" panose="02040503050406030204" pitchFamily="18" charset="0"/>
                            <a:ea typeface="Times New Roman" panose="02020603050405020304" pitchFamily="18" charset="0"/>
                          </a:rPr>
                          <m:t>2</m:t>
                        </m:r>
                      </m:sup>
                    </m:sSup>
                  </m:oMath>
                </a14:m>
                <a:r>
                  <a:rPr lang="fr-FR" dirty="0">
                    <a:latin typeface="Times New Roman" panose="02020603050405020304" pitchFamily="18" charset="0"/>
                    <a:ea typeface="Times New Roman" panose="02020603050405020304" pitchFamily="18" charset="0"/>
                  </a:rPr>
                  <a:t> </a:t>
                </a:r>
              </a:p>
              <a:p>
                <a:pPr marL="1257300" lvl="2" indent="-342900">
                  <a:lnSpc>
                    <a:spcPct val="150000"/>
                  </a:lnSpc>
                  <a:buFont typeface="Times New Roman" panose="02020603050405020304" pitchFamily="18" charset="0"/>
                  <a:buChar char="•"/>
                </a:pPr>
                <a14:m>
                  <m:oMath xmlns:m="http://schemas.openxmlformats.org/officeDocument/2006/math">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r>
                      <a:rPr lang="fr-FR" i="1">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e>
                      <m:sup>
                        <m:r>
                          <a:rPr lang="fr-FR">
                            <a:latin typeface="Cambria Math" panose="02040503050406030204" pitchFamily="18" charset="0"/>
                            <a:ea typeface="Times New Roman" panose="02020603050405020304" pitchFamily="18" charset="0"/>
                          </a:rPr>
                          <m:t>2</m:t>
                        </m:r>
                      </m:sup>
                    </m:sSup>
                    <m:r>
                      <a:rPr lang="fr-FR" i="1">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e>
                      <m:sup>
                        <m:r>
                          <a:rPr lang="fr-FR">
                            <a:latin typeface="Cambria Math" panose="02040503050406030204" pitchFamily="18" charset="0"/>
                            <a:ea typeface="Times New Roman" panose="02020603050405020304" pitchFamily="18" charset="0"/>
                          </a:rPr>
                          <m:t>2</m:t>
                        </m:r>
                      </m:sup>
                    </m:sSup>
                  </m:oMath>
                </a14:m>
                <a:r>
                  <a:rPr lang="fr-FR" dirty="0">
                    <a:latin typeface="Times New Roman" panose="02020603050405020304" pitchFamily="18" charset="0"/>
                    <a:ea typeface="Times New Roman" panose="02020603050405020304" pitchFamily="18" charset="0"/>
                  </a:rPr>
                  <a:t> </a:t>
                </a: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Remarque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Seul le premier point requiert réellement une démonstration. En effet, ce produit scalaire fait intervenir 	trois vecteurs et ne peut donc pas, dans le cas général, être considéré dans un seul et même plan.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b="1" dirty="0">
                    <a:solidFill>
                      <a:srgbClr val="FF7C80"/>
                    </a:solidFill>
                    <a:latin typeface="Times New Roman" panose="02020603050405020304" pitchFamily="18" charset="0"/>
                    <a:ea typeface="Times New Roman" panose="02020603050405020304" pitchFamily="18" charset="0"/>
                    <a:cs typeface="Times New Roman" panose="02020603050405020304" pitchFamily="18" charset="0"/>
                  </a:rPr>
                  <a:t>PREUVE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800100" lvl="1" indent="-342900">
                  <a:buFont typeface="Times New Roman" panose="02020603050405020304" pitchFamily="18" charset="0"/>
                  <a:buChar char="•"/>
                </a:pPr>
                <a:r>
                  <a:rPr lang="fr-FR" dirty="0">
                    <a:latin typeface="Times New Roman" panose="02020603050405020304" pitchFamily="18" charset="0"/>
                    <a:ea typeface="Times New Roman" panose="02020603050405020304" pitchFamily="18" charset="0"/>
                  </a:rPr>
                  <a:t>Pour le premier point, on exprime analytiquement le membre de gauche et le membre de droite puis on compare les expressions obtenues. </a:t>
                </a:r>
              </a:p>
              <a:p>
                <a:pPr marL="800100" lvl="1" indent="-342900">
                  <a:buFont typeface="Times New Roman" panose="02020603050405020304" pitchFamily="18" charset="0"/>
                  <a:buChar char="•"/>
                </a:pPr>
                <a:r>
                  <a:rPr lang="fr-FR" dirty="0">
                    <a:latin typeface="Times New Roman" panose="02020603050405020304" pitchFamily="18" charset="0"/>
                    <a:ea typeface="Times New Roman" panose="02020603050405020304" pitchFamily="18" charset="0"/>
                  </a:rPr>
                  <a:t>Pour les trois derniers points, on se place dans le plan engendré par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𝑢</m:t>
                        </m:r>
                      </m:e>
                    </m:acc>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𝑣</m:t>
                        </m:r>
                      </m:e>
                    </m:acc>
                  </m:oMath>
                </a14:m>
                <a:r>
                  <a:rPr lang="fr-FR" dirty="0">
                    <a:latin typeface="Times New Roman" panose="02020603050405020304" pitchFamily="18" charset="0"/>
                    <a:ea typeface="Times New Roman" panose="02020603050405020304" pitchFamily="18" charset="0"/>
                  </a:rPr>
                  <a:t>, où l’on utilise les propriétés établies dans le plan en Première S.</a:t>
                </a:r>
              </a:p>
              <a:p>
                <a:pPr lvl="1"/>
                <a:r>
                  <a:rPr lang="fr-FR" dirty="0">
                    <a:latin typeface="Times New Roman" panose="02020603050405020304" pitchFamily="18" charset="0"/>
                    <a:ea typeface="Times New Roman" panose="02020603050405020304" pitchFamily="18" charset="0"/>
                  </a:rPr>
                  <a:t>      Plus particulièrement, l’avant-dernier point provient des formules avec les carrés scalaires. </a:t>
                </a:r>
              </a:p>
            </p:txBody>
          </p:sp>
        </mc:Choice>
        <mc:Fallback xmlns="">
          <p:sp>
            <p:nvSpPr>
              <p:cNvPr id="2" name="Rectangle 1">
                <a:extLst>
                  <a:ext uri="{FF2B5EF4-FFF2-40B4-BE49-F238E27FC236}">
                    <a16:creationId xmlns:a16="http://schemas.microsoft.com/office/drawing/2014/main" id="{2CDA5C2B-4391-4EB8-88D0-5A9836406385}"/>
                  </a:ext>
                </a:extLst>
              </p:cNvPr>
              <p:cNvSpPr>
                <a:spLocks noRot="1" noChangeAspect="1" noMove="1" noResize="1" noEditPoints="1" noAdjustHandles="1" noChangeArrowheads="1" noChangeShapeType="1" noTextEdit="1"/>
              </p:cNvSpPr>
              <p:nvPr/>
            </p:nvSpPr>
            <p:spPr>
              <a:xfrm>
                <a:off x="390617" y="239024"/>
                <a:ext cx="10830758" cy="5748497"/>
              </a:xfrm>
              <a:prstGeom prst="rect">
                <a:avLst/>
              </a:prstGeom>
              <a:blipFill>
                <a:blip r:embed="rId2"/>
                <a:stretch>
                  <a:fillRect l="-450" b="-742"/>
                </a:stretch>
              </a:blipFill>
            </p:spPr>
            <p:txBody>
              <a:bodyPr/>
              <a:lstStyle/>
              <a:p>
                <a:r>
                  <a:rPr lang="fr-FR">
                    <a:noFill/>
                  </a:rPr>
                  <a:t> </a:t>
                </a:r>
              </a:p>
            </p:txBody>
          </p:sp>
        </mc:Fallback>
      </mc:AlternateContent>
    </p:spTree>
    <p:extLst>
      <p:ext uri="{BB962C8B-B14F-4D97-AF65-F5344CB8AC3E}">
        <p14:creationId xmlns:p14="http://schemas.microsoft.com/office/powerpoint/2010/main" val="39160665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fade">
                                      <p:cBhvr>
                                        <p:cTn id="45" dur="500"/>
                                        <p:tgtEl>
                                          <p:spTgt spid="2">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 calcmode="lin" valueType="num">
                                      <p:cBhvr additive="base">
                                        <p:cTn id="50"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Effect transition="in" filter="fade">
                                      <p:cBhvr>
                                        <p:cTn id="56" dur="500"/>
                                        <p:tgtEl>
                                          <p:spTgt spid="2">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Effect transition="in" filter="fade">
                                      <p:cBhvr>
                                        <p:cTn id="61" dur="500"/>
                                        <p:tgtEl>
                                          <p:spTgt spid="2">
                                            <p:txEl>
                                              <p:pRg st="12" end="1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
                                            <p:txEl>
                                              <p:pRg st="13" end="13"/>
                                            </p:txEl>
                                          </p:spTgt>
                                        </p:tgtEl>
                                        <p:attrNameLst>
                                          <p:attrName>style.visibility</p:attrName>
                                        </p:attrNameLst>
                                      </p:cBhvr>
                                      <p:to>
                                        <p:strVal val="visible"/>
                                      </p:to>
                                    </p:set>
                                    <p:animEffect transition="in" filter="fade">
                                      <p:cBhvr>
                                        <p:cTn id="66"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71938E44-22F3-4CA3-A7F6-D4CC136CD388}"/>
                  </a:ext>
                </a:extLst>
              </p:cNvPr>
              <p:cNvSpPr/>
              <p:nvPr/>
            </p:nvSpPr>
            <p:spPr>
              <a:xfrm>
                <a:off x="854181" y="598692"/>
                <a:ext cx="9251844" cy="1058047"/>
              </a:xfrm>
              <a:prstGeom prst="rect">
                <a:avLst/>
              </a:prstGeom>
            </p:spPr>
            <p:txBody>
              <a:bodyPr wrap="square">
                <a:spAutoFit/>
              </a:bodyPr>
              <a:lstStyle/>
              <a:p>
                <a:pPr>
                  <a:lnSpc>
                    <a:spcPct val="107000"/>
                  </a:lnSpc>
                  <a:spcAft>
                    <a:spcPts val="0"/>
                  </a:spcAft>
                </a:pPr>
                <a:r>
                  <a:rPr lang="fr-FR"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Exemple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 se place dans le cube </a:t>
                </a:r>
                <a14:m>
                  <m:oMath xmlns:m="http://schemas.openxmlformats.org/officeDocument/2006/math">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𝐴𝐵𝐶𝐷𝐸𝐹𝐺𝐻</m:t>
                    </m:r>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comme décrit dans la méthode précédente.</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2" name="Rectangle 1">
                <a:extLst>
                  <a:ext uri="{FF2B5EF4-FFF2-40B4-BE49-F238E27FC236}">
                    <a16:creationId xmlns:a16="http://schemas.microsoft.com/office/drawing/2014/main" id="{71938E44-22F3-4CA3-A7F6-D4CC136CD388}"/>
                  </a:ext>
                </a:extLst>
              </p:cNvPr>
              <p:cNvSpPr>
                <a:spLocks noRot="1" noChangeAspect="1" noMove="1" noResize="1" noEditPoints="1" noAdjustHandles="1" noChangeArrowheads="1" noChangeShapeType="1" noTextEdit="1"/>
              </p:cNvSpPr>
              <p:nvPr/>
            </p:nvSpPr>
            <p:spPr>
              <a:xfrm>
                <a:off x="854181" y="598692"/>
                <a:ext cx="9251844" cy="1058047"/>
              </a:xfrm>
              <a:prstGeom prst="rect">
                <a:avLst/>
              </a:prstGeom>
              <a:blipFill>
                <a:blip r:embed="rId2"/>
                <a:stretch>
                  <a:fillRect l="-659" t="-2874"/>
                </a:stretch>
              </a:blipFill>
            </p:spPr>
            <p:txBody>
              <a:bodyPr/>
              <a:lstStyle/>
              <a:p>
                <a:r>
                  <a:rPr lang="fr-FR">
                    <a:noFill/>
                  </a:rPr>
                  <a:t> </a:t>
                </a:r>
              </a:p>
            </p:txBody>
          </p:sp>
        </mc:Fallback>
      </mc:AlternateContent>
      <p:pic>
        <p:nvPicPr>
          <p:cNvPr id="3" name="Image 2">
            <a:extLst>
              <a:ext uri="{FF2B5EF4-FFF2-40B4-BE49-F238E27FC236}">
                <a16:creationId xmlns:a16="http://schemas.microsoft.com/office/drawing/2014/main" id="{4D912CE4-BEED-4FC2-BBFE-33D780A4AB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6309" y="1250584"/>
            <a:ext cx="2898668" cy="2937915"/>
          </a:xfrm>
          <a:prstGeom prst="rect">
            <a:avLst/>
          </a:prstGeom>
        </p:spPr>
      </p:pic>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CC2E6254-8CC5-4F5B-B16E-EFDBA1089491}"/>
                  </a:ext>
                </a:extLst>
              </p:cNvPr>
              <p:cNvSpPr/>
              <p:nvPr/>
            </p:nvSpPr>
            <p:spPr>
              <a:xfrm>
                <a:off x="977628" y="4744531"/>
                <a:ext cx="5961665" cy="430118"/>
              </a:xfrm>
              <a:prstGeom prst="rect">
                <a:avLst/>
              </a:prstGeom>
            </p:spPr>
            <p:txBody>
              <a:bodyPr wrap="square">
                <a:spAutoFit/>
              </a:bodyPr>
              <a:lstStyle/>
              <a:p>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Comme </a:t>
                </a:r>
                <a14:m>
                  <m:oMath xmlns:m="http://schemas.openxmlformats.org/officeDocument/2006/math">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𝐹𝐵</m:t>
                    </m:r>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que </a:t>
                </a:r>
                <a14:m>
                  <m:oMath xmlns:m="http://schemas.openxmlformats.org/officeDocument/2006/math">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𝐻𝐹</m:t>
                    </m:r>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e>
                    </m:rad>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on en déduit que </a:t>
                </a:r>
                <a:endParaRPr lang="fr-FR" sz="2000" dirty="0"/>
              </a:p>
            </p:txBody>
          </p:sp>
        </mc:Choice>
        <mc:Fallback xmlns="">
          <p:sp>
            <p:nvSpPr>
              <p:cNvPr id="4" name="Rectangle 3">
                <a:extLst>
                  <a:ext uri="{FF2B5EF4-FFF2-40B4-BE49-F238E27FC236}">
                    <a16:creationId xmlns:a16="http://schemas.microsoft.com/office/drawing/2014/main" id="{CC2E6254-8CC5-4F5B-B16E-EFDBA1089491}"/>
                  </a:ext>
                </a:extLst>
              </p:cNvPr>
              <p:cNvSpPr>
                <a:spLocks noRot="1" noChangeAspect="1" noMove="1" noResize="1" noEditPoints="1" noAdjustHandles="1" noChangeArrowheads="1" noChangeShapeType="1" noTextEdit="1"/>
              </p:cNvSpPr>
              <p:nvPr/>
            </p:nvSpPr>
            <p:spPr>
              <a:xfrm>
                <a:off x="977628" y="4744531"/>
                <a:ext cx="5961665" cy="430118"/>
              </a:xfrm>
              <a:prstGeom prst="rect">
                <a:avLst/>
              </a:prstGeom>
              <a:blipFill>
                <a:blip r:embed="rId4"/>
                <a:stretch>
                  <a:fillRect l="-1022" t="-1408" b="-2253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8524D8C4-8739-4D1E-AB91-D85C2C178EBB}"/>
                  </a:ext>
                </a:extLst>
              </p:cNvPr>
              <p:cNvSpPr/>
              <p:nvPr/>
            </p:nvSpPr>
            <p:spPr>
              <a:xfrm>
                <a:off x="977628" y="1842934"/>
                <a:ext cx="4485139"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sz="20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𝐼𝐷</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𝐻𝐹</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𝐹𝐵</m:t>
                              </m:r>
                            </m:e>
                          </m:acc>
                        </m:e>
                      </m:d>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𝐹𝐻</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𝐻𝐷</m:t>
                              </m:r>
                            </m:e>
                          </m:acc>
                        </m:e>
                      </m:d>
                    </m:oMath>
                  </m:oMathPara>
                </a14:m>
                <a:endParaRPr lang="fr-FR" sz="2000" dirty="0"/>
              </a:p>
            </p:txBody>
          </p:sp>
        </mc:Choice>
        <mc:Fallback xmlns="">
          <p:sp>
            <p:nvSpPr>
              <p:cNvPr id="5" name="Rectangle 4">
                <a:extLst>
                  <a:ext uri="{FF2B5EF4-FFF2-40B4-BE49-F238E27FC236}">
                    <a16:creationId xmlns:a16="http://schemas.microsoft.com/office/drawing/2014/main" id="{8524D8C4-8739-4D1E-AB91-D85C2C178EBB}"/>
                  </a:ext>
                </a:extLst>
              </p:cNvPr>
              <p:cNvSpPr>
                <a:spLocks noRot="1" noChangeAspect="1" noMove="1" noResize="1" noEditPoints="1" noAdjustHandles="1" noChangeArrowheads="1" noChangeShapeType="1" noTextEdit="1"/>
              </p:cNvSpPr>
              <p:nvPr/>
            </p:nvSpPr>
            <p:spPr>
              <a:xfrm>
                <a:off x="977628" y="1842934"/>
                <a:ext cx="4485139" cy="783869"/>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C85E08F-EA2B-4647-8FF3-1A7350B2FDD3}"/>
                  </a:ext>
                </a:extLst>
              </p:cNvPr>
              <p:cNvSpPr/>
              <p:nvPr/>
            </p:nvSpPr>
            <p:spPr>
              <a:xfrm>
                <a:off x="1705791" y="2840377"/>
                <a:ext cx="3634969" cy="783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200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𝐹𝐵</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𝐻𝐹</m:t>
                              </m:r>
                            </m:e>
                          </m:acc>
                        </m:e>
                      </m:d>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𝐹𝐵</m:t>
                              </m:r>
                            </m:e>
                          </m:acc>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𝐻𝐹</m:t>
                              </m:r>
                            </m:e>
                          </m:acc>
                        </m:e>
                      </m:d>
                    </m:oMath>
                  </m:oMathPara>
                </a14:m>
                <a:endParaRPr lang="fr-FR" sz="2000" dirty="0"/>
              </a:p>
            </p:txBody>
          </p:sp>
        </mc:Choice>
        <mc:Fallback xmlns="">
          <p:sp>
            <p:nvSpPr>
              <p:cNvPr id="6" name="Rectangle 5">
                <a:extLst>
                  <a:ext uri="{FF2B5EF4-FFF2-40B4-BE49-F238E27FC236}">
                    <a16:creationId xmlns:a16="http://schemas.microsoft.com/office/drawing/2014/main" id="{DC85E08F-EA2B-4647-8FF3-1A7350B2FDD3}"/>
                  </a:ext>
                </a:extLst>
              </p:cNvPr>
              <p:cNvSpPr>
                <a:spLocks noRot="1" noChangeAspect="1" noMove="1" noResize="1" noEditPoints="1" noAdjustHandles="1" noChangeArrowheads="1" noChangeShapeType="1" noTextEdit="1"/>
              </p:cNvSpPr>
              <p:nvPr/>
            </p:nvSpPr>
            <p:spPr>
              <a:xfrm>
                <a:off x="1705791" y="2840377"/>
                <a:ext cx="3634969" cy="783869"/>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E39CC3A-C274-4B75-8587-E1F6A10F9F12}"/>
                  </a:ext>
                </a:extLst>
              </p:cNvPr>
              <p:cNvSpPr/>
              <p:nvPr/>
            </p:nvSpPr>
            <p:spPr>
              <a:xfrm>
                <a:off x="1705791" y="3736810"/>
                <a:ext cx="1922386"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2000"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𝐹𝐵</m:t>
                              </m:r>
                            </m:e>
                          </m:acc>
                        </m:e>
                        <m:sup>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4</m:t>
                          </m:r>
                        </m:den>
                      </m:f>
                      <m:sSup>
                        <m:sSup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𝐻𝐹</m:t>
                              </m:r>
                            </m:e>
                          </m:acc>
                        </m:e>
                        <m:sup>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fr-FR" sz="2000" dirty="0"/>
              </a:p>
            </p:txBody>
          </p:sp>
        </mc:Choice>
        <mc:Fallback xmlns="">
          <p:sp>
            <p:nvSpPr>
              <p:cNvPr id="7" name="Rectangle 6">
                <a:extLst>
                  <a:ext uri="{FF2B5EF4-FFF2-40B4-BE49-F238E27FC236}">
                    <a16:creationId xmlns:a16="http://schemas.microsoft.com/office/drawing/2014/main" id="{6E39CC3A-C274-4B75-8587-E1F6A10F9F12}"/>
                  </a:ext>
                </a:extLst>
              </p:cNvPr>
              <p:cNvSpPr>
                <a:spLocks noRot="1" noChangeAspect="1" noMove="1" noResize="1" noEditPoints="1" noAdjustHandles="1" noChangeArrowheads="1" noChangeShapeType="1" noTextEdit="1"/>
              </p:cNvSpPr>
              <p:nvPr/>
            </p:nvSpPr>
            <p:spPr>
              <a:xfrm>
                <a:off x="1705791" y="3736810"/>
                <a:ext cx="1922386" cy="668516"/>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1D8210F3-415D-4397-B01B-B5BB12209E4F}"/>
                  </a:ext>
                </a:extLst>
              </p:cNvPr>
              <p:cNvSpPr/>
              <p:nvPr/>
            </p:nvSpPr>
            <p:spPr>
              <a:xfrm>
                <a:off x="6522951" y="4625332"/>
                <a:ext cx="2828147"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fr-FR" sz="200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𝐼𝐷</m:t>
                          </m:r>
                        </m:e>
                      </m:acc>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4</m:t>
                          </m:r>
                        </m:den>
                      </m:f>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f>
                        <m:fPr>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num>
                        <m:den>
                          <m:r>
                            <a:rPr lang="fr-FR" sz="200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den>
                      </m:f>
                    </m:oMath>
                  </m:oMathPara>
                </a14:m>
                <a:endParaRPr lang="fr-FR" sz="2000" dirty="0"/>
              </a:p>
            </p:txBody>
          </p:sp>
        </mc:Choice>
        <mc:Fallback xmlns="">
          <p:sp>
            <p:nvSpPr>
              <p:cNvPr id="8" name="Rectangle 7">
                <a:extLst>
                  <a:ext uri="{FF2B5EF4-FFF2-40B4-BE49-F238E27FC236}">
                    <a16:creationId xmlns:a16="http://schemas.microsoft.com/office/drawing/2014/main" id="{1D8210F3-415D-4397-B01B-B5BB12209E4F}"/>
                  </a:ext>
                </a:extLst>
              </p:cNvPr>
              <p:cNvSpPr>
                <a:spLocks noRot="1" noChangeAspect="1" noMove="1" noResize="1" noEditPoints="1" noAdjustHandles="1" noChangeArrowheads="1" noChangeShapeType="1" noTextEdit="1"/>
              </p:cNvSpPr>
              <p:nvPr/>
            </p:nvSpPr>
            <p:spPr>
              <a:xfrm>
                <a:off x="6522951" y="4625332"/>
                <a:ext cx="2828147" cy="668516"/>
              </a:xfrm>
              <a:prstGeom prst="rect">
                <a:avLst/>
              </a:prstGeom>
              <a:blipFill>
                <a:blip r:embed="rId8"/>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36159649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B9772D40-E880-47C7-ADE6-D70223E7529D}"/>
                  </a:ext>
                </a:extLst>
              </p:cNvPr>
              <p:cNvSpPr/>
              <p:nvPr/>
            </p:nvSpPr>
            <p:spPr>
              <a:xfrm>
                <a:off x="535619" y="746556"/>
                <a:ext cx="10730144" cy="404791"/>
              </a:xfrm>
              <a:prstGeom prst="rect">
                <a:avLst/>
              </a:prstGeom>
            </p:spPr>
            <p:txBody>
              <a:bodyPr wrap="square">
                <a:spAutoFit/>
              </a:bodyPr>
              <a:lstStyle/>
              <a:p>
                <a:pPr marL="342900" lvl="0" indent="-342900">
                  <a:spcAft>
                    <a:spcPts val="0"/>
                  </a:spcAft>
                  <a:buFont typeface="+mj-lt"/>
                  <a:buAutoNum type="arabicPeriod"/>
                </a:pPr>
                <a:r>
                  <a:rPr lang="fr-FR" dirty="0">
                    <a:latin typeface="Times New Roman" panose="02020603050405020304" pitchFamily="18" charset="0"/>
                    <a:ea typeface="Times New Roman" panose="02020603050405020304" pitchFamily="18" charset="0"/>
                  </a:rPr>
                  <a:t>Soit </a:t>
                </a:r>
                <a14:m>
                  <m:oMath xmlns:m="http://schemas.openxmlformats.org/officeDocument/2006/math">
                    <m:r>
                      <a:rPr lang="fr-FR" i="1">
                        <a:latin typeface="Cambria Math" panose="02040503050406030204" pitchFamily="18" charset="0"/>
                        <a:ea typeface="Times New Roman" panose="02020603050405020304" pitchFamily="18" charset="0"/>
                      </a:rPr>
                      <m:t>𝐴𝐵𝐶𝐷</m:t>
                    </m:r>
                  </m:oMath>
                </a14:m>
                <a:r>
                  <a:rPr lang="fr-FR" dirty="0">
                    <a:latin typeface="Times New Roman" panose="02020603050405020304" pitchFamily="18" charset="0"/>
                    <a:ea typeface="Times New Roman" panose="02020603050405020304" pitchFamily="18" charset="0"/>
                  </a:rPr>
                  <a:t> un rectangle tel que </a:t>
                </a:r>
                <a14:m>
                  <m:oMath xmlns:m="http://schemas.openxmlformats.org/officeDocument/2006/math">
                    <m:r>
                      <a:rPr lang="fr-FR" i="1">
                        <a:latin typeface="Cambria Math" panose="02040503050406030204" pitchFamily="18" charset="0"/>
                        <a:ea typeface="Times New Roman" panose="02020603050405020304" pitchFamily="18" charset="0"/>
                      </a:rPr>
                      <m:t>𝐴𝐵</m:t>
                    </m:r>
                    <m:r>
                      <a:rPr lang="fr-FR">
                        <a:latin typeface="Cambria Math" panose="02040503050406030204" pitchFamily="18" charset="0"/>
                        <a:ea typeface="Times New Roman" panose="02020603050405020304" pitchFamily="18" charset="0"/>
                      </a:rPr>
                      <m:t>=4</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𝐴𝐷</m:t>
                    </m:r>
                    <m:r>
                      <a:rPr lang="fr-FR">
                        <a:latin typeface="Cambria Math" panose="02040503050406030204" pitchFamily="18" charset="0"/>
                        <a:ea typeface="Times New Roman" panose="02020603050405020304" pitchFamily="18" charset="0"/>
                      </a:rPr>
                      <m:t>=1,5</m:t>
                    </m:r>
                  </m:oMath>
                </a14:m>
                <a:r>
                  <a:rPr lang="fr-FR" dirty="0">
                    <a:latin typeface="Times New Roman" panose="02020603050405020304" pitchFamily="18" charset="0"/>
                    <a:ea typeface="Times New Roman" panose="02020603050405020304" pitchFamily="18" charset="0"/>
                  </a:rPr>
                  <a:t>. Soit </a:t>
                </a:r>
                <a14:m>
                  <m:oMath xmlns:m="http://schemas.openxmlformats.org/officeDocument/2006/math">
                    <m:r>
                      <a:rPr lang="fr-FR" i="1">
                        <a:latin typeface="Cambria Math" panose="02040503050406030204" pitchFamily="18" charset="0"/>
                        <a:ea typeface="Times New Roman" panose="02020603050405020304" pitchFamily="18" charset="0"/>
                      </a:rPr>
                      <m:t>𝐼</m:t>
                    </m:r>
                  </m:oMath>
                </a14:m>
                <a:r>
                  <a:rPr lang="fr-FR" dirty="0">
                    <a:latin typeface="Times New Roman" panose="02020603050405020304" pitchFamily="18" charset="0"/>
                    <a:ea typeface="Times New Roman" panose="02020603050405020304" pitchFamily="18" charset="0"/>
                  </a:rPr>
                  <a:t> le milieu de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𝐴𝐵</m:t>
                    </m:r>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𝐽</m:t>
                    </m:r>
                  </m:oMath>
                </a14:m>
                <a:r>
                  <a:rPr lang="fr-FR" dirty="0">
                    <a:latin typeface="Times New Roman" panose="02020603050405020304" pitchFamily="18" charset="0"/>
                    <a:ea typeface="Times New Roman" panose="02020603050405020304" pitchFamily="18" charset="0"/>
                  </a:rPr>
                  <a:t> le point tel que </a:t>
                </a:r>
                <a14:m>
                  <m:oMath xmlns:m="http://schemas.openxmlformats.org/officeDocument/2006/math">
                    <m:r>
                      <a:rPr lang="fr-FR">
                        <a:latin typeface="Cambria Math" panose="02040503050406030204" pitchFamily="18" charset="0"/>
                        <a:ea typeface="Times New Roman" panose="02020603050405020304" pitchFamily="18" charset="0"/>
                      </a:rPr>
                      <m:t>4</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𝐷𝐽</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𝐷𝐶</m:t>
                        </m:r>
                      </m:e>
                    </m:acc>
                  </m:oMath>
                </a14:m>
                <a:r>
                  <a:rPr lang="fr-FR" dirty="0">
                    <a:latin typeface="Times New Roman" panose="02020603050405020304" pitchFamily="18" charset="0"/>
                    <a:ea typeface="Times New Roman" panose="02020603050405020304" pitchFamily="18" charset="0"/>
                  </a:rPr>
                  <a:t>.  </a:t>
                </a:r>
              </a:p>
            </p:txBody>
          </p:sp>
        </mc:Choice>
        <mc:Fallback xmlns="">
          <p:sp>
            <p:nvSpPr>
              <p:cNvPr id="6" name="Rectangle 5">
                <a:extLst>
                  <a:ext uri="{FF2B5EF4-FFF2-40B4-BE49-F238E27FC236}">
                    <a16:creationId xmlns:a16="http://schemas.microsoft.com/office/drawing/2014/main" id="{B9772D40-E880-47C7-ADE6-D70223E7529D}"/>
                  </a:ext>
                </a:extLst>
              </p:cNvPr>
              <p:cNvSpPr>
                <a:spLocks noRot="1" noChangeAspect="1" noMove="1" noResize="1" noEditPoints="1" noAdjustHandles="1" noChangeArrowheads="1" noChangeShapeType="1" noTextEdit="1"/>
              </p:cNvSpPr>
              <p:nvPr/>
            </p:nvSpPr>
            <p:spPr>
              <a:xfrm>
                <a:off x="535619" y="746556"/>
                <a:ext cx="10730144" cy="404791"/>
              </a:xfrm>
              <a:prstGeom prst="rect">
                <a:avLst/>
              </a:prstGeom>
              <a:blipFill>
                <a:blip r:embed="rId2"/>
                <a:stretch>
                  <a:fillRect l="-398" b="-22388"/>
                </a:stretch>
              </a:blipFill>
            </p:spPr>
            <p:txBody>
              <a:bodyPr/>
              <a:lstStyle/>
              <a:p>
                <a:r>
                  <a:rPr lang="fr-FR">
                    <a:noFill/>
                  </a:rPr>
                  <a:t> </a:t>
                </a:r>
              </a:p>
            </p:txBody>
          </p:sp>
        </mc:Fallback>
      </mc:AlternateContent>
      <p:pic>
        <p:nvPicPr>
          <p:cNvPr id="7" name="Image 6">
            <a:extLst>
              <a:ext uri="{FF2B5EF4-FFF2-40B4-BE49-F238E27FC236}">
                <a16:creationId xmlns:a16="http://schemas.microsoft.com/office/drawing/2014/main" id="{AA74D455-67EA-44F5-992A-A9C6F0DA307D}"/>
              </a:ext>
            </a:extLst>
          </p:cNvPr>
          <p:cNvPicPr/>
          <p:nvPr/>
        </p:nvPicPr>
        <p:blipFill>
          <a:blip r:embed="rId3"/>
          <a:stretch>
            <a:fillRect/>
          </a:stretch>
        </p:blipFill>
        <p:spPr>
          <a:xfrm>
            <a:off x="8902668" y="1266401"/>
            <a:ext cx="2274318" cy="1268670"/>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9173B91-27B8-40DC-A98D-584F4F4415F2}"/>
                  </a:ext>
                </a:extLst>
              </p:cNvPr>
              <p:cNvSpPr/>
              <p:nvPr/>
            </p:nvSpPr>
            <p:spPr>
              <a:xfrm>
                <a:off x="793227" y="1270655"/>
                <a:ext cx="7871380" cy="396712"/>
              </a:xfrm>
              <a:prstGeom prst="rect">
                <a:avLst/>
              </a:prstGeom>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Calculer les produits scalaires suivants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𝐴𝐶</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𝐽𝐼</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𝐽𝐼</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𝐴𝐶</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𝐽𝐼</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8" name="Rectangle 7">
                <a:extLst>
                  <a:ext uri="{FF2B5EF4-FFF2-40B4-BE49-F238E27FC236}">
                    <a16:creationId xmlns:a16="http://schemas.microsoft.com/office/drawing/2014/main" id="{79173B91-27B8-40DC-A98D-584F4F4415F2}"/>
                  </a:ext>
                </a:extLst>
              </p:cNvPr>
              <p:cNvSpPr>
                <a:spLocks noRot="1" noChangeAspect="1" noMove="1" noResize="1" noEditPoints="1" noAdjustHandles="1" noChangeArrowheads="1" noChangeShapeType="1" noTextEdit="1"/>
              </p:cNvSpPr>
              <p:nvPr/>
            </p:nvSpPr>
            <p:spPr>
              <a:xfrm>
                <a:off x="793227" y="1270655"/>
                <a:ext cx="7871380" cy="396712"/>
              </a:xfrm>
              <a:prstGeom prst="rect">
                <a:avLst/>
              </a:prstGeom>
              <a:blipFill>
                <a:blip r:embed="rId4"/>
                <a:stretch>
                  <a:fillRect b="-2272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26CCDD3E-9E21-436C-B2C8-A668B33C4BE3}"/>
                  </a:ext>
                </a:extLst>
              </p:cNvPr>
              <p:cNvSpPr/>
              <p:nvPr/>
            </p:nvSpPr>
            <p:spPr>
              <a:xfrm>
                <a:off x="535620" y="2959492"/>
                <a:ext cx="7621032" cy="368755"/>
              </a:xfrm>
              <a:prstGeom prst="rect">
                <a:avLst/>
              </a:prstGeom>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2.  </a:t>
                </a:r>
                <a:r>
                  <a:rPr lang="fr-FR" dirty="0">
                    <a:latin typeface="Times New Roman" panose="02020603050405020304" pitchFamily="18" charset="0"/>
                    <a:ea typeface="Times New Roman" panose="02020603050405020304" pitchFamily="18" charset="0"/>
                  </a:rPr>
                  <a:t>Soit </a:t>
                </a:r>
                <a14:m>
                  <m:oMath xmlns:m="http://schemas.openxmlformats.org/officeDocument/2006/math">
                    <m:r>
                      <a:rPr lang="fr-FR" i="1">
                        <a:latin typeface="Cambria Math" panose="02040503050406030204" pitchFamily="18" charset="0"/>
                        <a:ea typeface="Times New Roman" panose="02020603050405020304" pitchFamily="18" charset="0"/>
                      </a:rPr>
                      <m:t>𝐴𝐵𝐶𝐷</m:t>
                    </m:r>
                  </m:oMath>
                </a14:m>
                <a:r>
                  <a:rPr lang="fr-FR" dirty="0">
                    <a:latin typeface="Times New Roman" panose="02020603050405020304" pitchFamily="18" charset="0"/>
                    <a:ea typeface="Times New Roman" panose="02020603050405020304" pitchFamily="18" charset="0"/>
                  </a:rPr>
                  <a:t> un parallélogramme tel que </a:t>
                </a:r>
                <a14:m>
                  <m:oMath xmlns:m="http://schemas.openxmlformats.org/officeDocument/2006/math">
                    <m:r>
                      <a:rPr lang="fr-FR" i="1">
                        <a:latin typeface="Cambria Math" panose="02040503050406030204" pitchFamily="18" charset="0"/>
                        <a:ea typeface="Times New Roman" panose="02020603050405020304" pitchFamily="18" charset="0"/>
                      </a:rPr>
                      <m:t>𝐴𝐵</m:t>
                    </m:r>
                    <m:r>
                      <a:rPr lang="fr-FR">
                        <a:latin typeface="Cambria Math" panose="02040503050406030204" pitchFamily="18" charset="0"/>
                        <a:ea typeface="Times New Roman" panose="02020603050405020304" pitchFamily="18" charset="0"/>
                      </a:rPr>
                      <m:t>=4</m:t>
                    </m:r>
                  </m:oMath>
                </a14:m>
                <a:r>
                  <a:rPr lang="fr-FR" dirty="0">
                    <a:latin typeface="Times New Roman" panose="02020603050405020304" pitchFamily="18" charset="0"/>
                    <a:ea typeface="Times New Roman" panose="02020603050405020304" pitchFamily="18" charset="0"/>
                  </a:rPr>
                  <a:t>, </a:t>
                </a:r>
                <a14:m>
                  <m:oMath xmlns:m="http://schemas.openxmlformats.org/officeDocument/2006/math">
                    <m:r>
                      <a:rPr lang="fr-FR" i="1">
                        <a:latin typeface="Cambria Math" panose="02040503050406030204" pitchFamily="18" charset="0"/>
                        <a:ea typeface="Times New Roman" panose="02020603050405020304" pitchFamily="18" charset="0"/>
                      </a:rPr>
                      <m:t>𝐴𝐷</m:t>
                    </m:r>
                    <m:r>
                      <a:rPr lang="fr-FR">
                        <a:latin typeface="Cambria Math" panose="02040503050406030204" pitchFamily="18" charset="0"/>
                        <a:ea typeface="Times New Roman" panose="02020603050405020304" pitchFamily="18" charset="0"/>
                      </a:rPr>
                      <m:t>=2</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𝐴𝐶</m:t>
                    </m:r>
                    <m:r>
                      <a:rPr lang="fr-FR">
                        <a:latin typeface="Cambria Math" panose="02040503050406030204" pitchFamily="18" charset="0"/>
                        <a:ea typeface="Times New Roman" panose="02020603050405020304" pitchFamily="18" charset="0"/>
                      </a:rPr>
                      <m:t>=5</m:t>
                    </m:r>
                  </m:oMath>
                </a14:m>
                <a:r>
                  <a:rPr lang="fr-FR" dirty="0">
                    <a:latin typeface="Times New Roman" panose="02020603050405020304" pitchFamily="18" charset="0"/>
                    <a:ea typeface="Times New Roman" panose="02020603050405020304" pitchFamily="18" charset="0"/>
                  </a:rPr>
                  <a:t>.  </a:t>
                </a:r>
              </a:p>
            </p:txBody>
          </p:sp>
        </mc:Choice>
        <mc:Fallback xmlns="">
          <p:sp>
            <p:nvSpPr>
              <p:cNvPr id="9" name="Rectangle 8">
                <a:extLst>
                  <a:ext uri="{FF2B5EF4-FFF2-40B4-BE49-F238E27FC236}">
                    <a16:creationId xmlns:a16="http://schemas.microsoft.com/office/drawing/2014/main" id="{26CCDD3E-9E21-436C-B2C8-A668B33C4BE3}"/>
                  </a:ext>
                </a:extLst>
              </p:cNvPr>
              <p:cNvSpPr>
                <a:spLocks noRot="1" noChangeAspect="1" noMove="1" noResize="1" noEditPoints="1" noAdjustHandles="1" noChangeArrowheads="1" noChangeShapeType="1" noTextEdit="1"/>
              </p:cNvSpPr>
              <p:nvPr/>
            </p:nvSpPr>
            <p:spPr>
              <a:xfrm>
                <a:off x="535620" y="2959492"/>
                <a:ext cx="7621032" cy="368755"/>
              </a:xfrm>
              <a:prstGeom prst="rect">
                <a:avLst/>
              </a:prstGeom>
              <a:blipFill>
                <a:blip r:embed="rId5"/>
                <a:stretch>
                  <a:fillRect t="-8197" b="-24590"/>
                </a:stretch>
              </a:blipFill>
            </p:spPr>
            <p:txBody>
              <a:bodyPr/>
              <a:lstStyle/>
              <a:p>
                <a:r>
                  <a:rPr lang="fr-FR">
                    <a:noFill/>
                  </a:rPr>
                  <a:t> </a:t>
                </a:r>
              </a:p>
            </p:txBody>
          </p:sp>
        </mc:Fallback>
      </mc:AlternateContent>
      <p:pic>
        <p:nvPicPr>
          <p:cNvPr id="10" name="Image 9">
            <a:extLst>
              <a:ext uri="{FF2B5EF4-FFF2-40B4-BE49-F238E27FC236}">
                <a16:creationId xmlns:a16="http://schemas.microsoft.com/office/drawing/2014/main" id="{00705308-8D9B-40CE-89C3-1BB0D65ABD71}"/>
              </a:ext>
            </a:extLst>
          </p:cNvPr>
          <p:cNvPicPr/>
          <p:nvPr/>
        </p:nvPicPr>
        <p:blipFill>
          <a:blip r:embed="rId6"/>
          <a:stretch>
            <a:fillRect/>
          </a:stretch>
        </p:blipFill>
        <p:spPr>
          <a:xfrm>
            <a:off x="8340695" y="3019255"/>
            <a:ext cx="2836292" cy="1419772"/>
          </a:xfrm>
          <a:prstGeom prst="rect">
            <a:avLst/>
          </a:prstGeom>
        </p:spPr>
      </p:pic>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F533BCBD-F0B5-4D10-A288-A128CAFEF392}"/>
                  </a:ext>
                </a:extLst>
              </p:cNvPr>
              <p:cNvSpPr/>
              <p:nvPr/>
            </p:nvSpPr>
            <p:spPr>
              <a:xfrm>
                <a:off x="793227" y="3284924"/>
                <a:ext cx="7547468" cy="1001684"/>
              </a:xfrm>
              <a:prstGeom prst="rect">
                <a:avLst/>
              </a:prstGeom>
            </p:spPr>
            <p:txBody>
              <a:bodyPr wrap="square">
                <a:spAutoFit/>
              </a:bodyPr>
              <a:lstStyle/>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Calculer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oMath>
                </a14:m>
                <a:r>
                  <a:rPr lang="fr-FR" dirty="0">
                    <a:latin typeface="Times New Roman" panose="02020603050405020304" pitchFamily="18" charset="0"/>
                    <a:ea typeface="Times New Roman" panose="02020603050405020304" pitchFamily="18" charset="0"/>
                  </a:rPr>
                  <a:t>.</a:t>
                </a:r>
              </a:p>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En déduire la mesure de l’angle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𝐵𝐴𝐷</m:t>
                        </m:r>
                      </m:e>
                    </m:acc>
                  </m:oMath>
                </a14:m>
                <a:r>
                  <a:rPr lang="fr-FR" dirty="0">
                    <a:latin typeface="Times New Roman" panose="02020603050405020304" pitchFamily="18" charset="0"/>
                    <a:ea typeface="Times New Roman" panose="02020603050405020304" pitchFamily="18" charset="0"/>
                  </a:rPr>
                  <a:t>, au dixième de degré près.</a:t>
                </a:r>
              </a:p>
              <a:p>
                <a:pPr lvl="0">
                  <a:spcAft>
                    <a:spcPts val="0"/>
                  </a:spcAft>
                </a:pPr>
                <a:r>
                  <a:rPr lang="fr-FR" dirty="0">
                    <a:latin typeface="Times New Roman" panose="02020603050405020304" pitchFamily="18" charset="0"/>
                    <a:ea typeface="Times New Roman" panose="02020603050405020304" pitchFamily="18" charset="0"/>
                  </a:rPr>
                  <a:t>	En remarquant que </a:t>
                </a:r>
                <a14:m>
                  <m:oMath xmlns:m="http://schemas.openxmlformats.org/officeDocument/2006/math">
                    <m:r>
                      <a:rPr lang="fr-FR" i="1">
                        <a:latin typeface="Cambria Math" panose="02040503050406030204" pitchFamily="18" charset="0"/>
                        <a:ea typeface="Times New Roman" panose="02020603050405020304" pitchFamily="18" charset="0"/>
                      </a:rPr>
                      <m:t>𝐵</m:t>
                    </m:r>
                    <m:sSup>
                      <m:sSupPr>
                        <m:ctrlPr>
                          <a:rPr lang="fr-FR" i="1">
                            <a:latin typeface="Cambria Math" panose="02040503050406030204" pitchFamily="18" charset="0"/>
                            <a:ea typeface="Times New Roman" panose="02020603050405020304" pitchFamily="18" charset="0"/>
                          </a:rPr>
                        </m:ctrlPr>
                      </m:sSupPr>
                      <m:e>
                        <m:r>
                          <a:rPr lang="fr-FR" i="1">
                            <a:latin typeface="Cambria Math" panose="02040503050406030204" pitchFamily="18" charset="0"/>
                            <a:ea typeface="Times New Roman" panose="02020603050405020304" pitchFamily="18" charset="0"/>
                          </a:rPr>
                          <m:t>𝐷</m:t>
                        </m:r>
                      </m:e>
                      <m:sup>
                        <m:r>
                          <a:rPr lang="fr-FR">
                            <a:latin typeface="Cambria Math" panose="02040503050406030204" pitchFamily="18" charset="0"/>
                            <a:ea typeface="Times New Roman" panose="02020603050405020304" pitchFamily="18" charset="0"/>
                          </a:rPr>
                          <m:t>2</m:t>
                        </m:r>
                      </m:sup>
                    </m:sSup>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𝐵𝐷</m:t>
                            </m:r>
                          </m:e>
                        </m:acc>
                      </m:e>
                      <m:sup>
                        <m:r>
                          <a:rPr lang="fr-FR" i="1">
                            <a:latin typeface="Cambria Math" panose="02040503050406030204" pitchFamily="18" charset="0"/>
                            <a:ea typeface="Times New Roman" panose="02020603050405020304" pitchFamily="18" charset="0"/>
                          </a:rPr>
                          <m:t>2</m:t>
                        </m:r>
                      </m:sup>
                    </m:sSup>
                  </m:oMath>
                </a14:m>
                <a:r>
                  <a:rPr lang="fr-FR" dirty="0">
                    <a:latin typeface="Times New Roman" panose="02020603050405020304" pitchFamily="18" charset="0"/>
                    <a:ea typeface="Times New Roman" panose="02020603050405020304" pitchFamily="18" charset="0"/>
                  </a:rPr>
                  <a:t>, en déduire que </a:t>
                </a:r>
                <a14:m>
                  <m:oMath xmlns:m="http://schemas.openxmlformats.org/officeDocument/2006/math">
                    <m:r>
                      <a:rPr lang="fr-FR" i="1">
                        <a:latin typeface="Cambria Math" panose="02040503050406030204" pitchFamily="18" charset="0"/>
                        <a:ea typeface="Times New Roman" panose="02020603050405020304" pitchFamily="18" charset="0"/>
                      </a:rPr>
                      <m:t>𝐵𝐷</m:t>
                    </m:r>
                    <m:r>
                      <a:rPr lang="fr-FR">
                        <a:latin typeface="Cambria Math" panose="02040503050406030204" pitchFamily="18" charset="0"/>
                        <a:ea typeface="Times New Roman" panose="02020603050405020304" pitchFamily="18" charset="0"/>
                      </a:rPr>
                      <m:t>=</m:t>
                    </m:r>
                    <m:rad>
                      <m:radPr>
                        <m:degHide m:val="on"/>
                        <m:ctrlPr>
                          <a:rPr lang="fr-FR" i="1">
                            <a:latin typeface="Cambria Math" panose="02040503050406030204" pitchFamily="18" charset="0"/>
                            <a:ea typeface="Times New Roman" panose="02020603050405020304" pitchFamily="18" charset="0"/>
                          </a:rPr>
                        </m:ctrlPr>
                      </m:radPr>
                      <m:deg/>
                      <m:e>
                        <m:r>
                          <a:rPr lang="fr-FR">
                            <a:latin typeface="Cambria Math" panose="02040503050406030204" pitchFamily="18" charset="0"/>
                            <a:ea typeface="Times New Roman" panose="02020603050405020304" pitchFamily="18" charset="0"/>
                          </a:rPr>
                          <m:t>15</m:t>
                        </m:r>
                      </m:e>
                    </m:rad>
                  </m:oMath>
                </a14:m>
                <a:r>
                  <a:rPr lang="fr-FR" dirty="0">
                    <a:latin typeface="Times New Roman" panose="02020603050405020304" pitchFamily="18" charset="0"/>
                    <a:ea typeface="Times New Roman" panose="02020603050405020304" pitchFamily="18" charset="0"/>
                  </a:rPr>
                  <a:t>.</a:t>
                </a:r>
                <a:endParaRPr lang="fr-FR" dirty="0"/>
              </a:p>
            </p:txBody>
          </p:sp>
        </mc:Choice>
        <mc:Fallback xmlns="">
          <p:sp>
            <p:nvSpPr>
              <p:cNvPr id="11" name="Rectangle 10">
                <a:extLst>
                  <a:ext uri="{FF2B5EF4-FFF2-40B4-BE49-F238E27FC236}">
                    <a16:creationId xmlns:a16="http://schemas.microsoft.com/office/drawing/2014/main" id="{F533BCBD-F0B5-4D10-A288-A128CAFEF392}"/>
                  </a:ext>
                </a:extLst>
              </p:cNvPr>
              <p:cNvSpPr>
                <a:spLocks noRot="1" noChangeAspect="1" noMove="1" noResize="1" noEditPoints="1" noAdjustHandles="1" noChangeArrowheads="1" noChangeShapeType="1" noTextEdit="1"/>
              </p:cNvSpPr>
              <p:nvPr/>
            </p:nvSpPr>
            <p:spPr>
              <a:xfrm>
                <a:off x="793227" y="3284924"/>
                <a:ext cx="7547468" cy="1001684"/>
              </a:xfrm>
              <a:prstGeom prst="rect">
                <a:avLst/>
              </a:prstGeom>
              <a:blipFill>
                <a:blip r:embed="rId7"/>
                <a:stretch>
                  <a:fillRect l="-485" b="-853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E581697-FFBB-4F64-ABB3-DD2B8874235E}"/>
                  </a:ext>
                </a:extLst>
              </p:cNvPr>
              <p:cNvSpPr/>
              <p:nvPr/>
            </p:nvSpPr>
            <p:spPr>
              <a:xfrm>
                <a:off x="535619" y="4900705"/>
                <a:ext cx="6770703" cy="646331"/>
              </a:xfrm>
              <a:prstGeom prst="rect">
                <a:avLst/>
              </a:prstGeom>
            </p:spPr>
            <p:txBody>
              <a:bodyPr wrap="square">
                <a:spAutoFit/>
              </a:bodyPr>
              <a:lstStyle/>
              <a:p>
                <a:pPr marL="342900" lvl="0" indent="-342900">
                  <a:spcAft>
                    <a:spcPts val="0"/>
                  </a:spcAft>
                  <a:buAutoNum type="arabicPeriod" startAt="3"/>
                </a:pPr>
                <a:r>
                  <a:rPr lang="fr-FR" dirty="0">
                    <a:latin typeface="Times New Roman" panose="02020603050405020304" pitchFamily="18" charset="0"/>
                    <a:ea typeface="Times New Roman" panose="02020603050405020304" pitchFamily="18" charset="0"/>
                  </a:rPr>
                  <a:t>On considère un cube </a:t>
                </a:r>
                <a14:m>
                  <m:oMath xmlns:m="http://schemas.openxmlformats.org/officeDocument/2006/math">
                    <m:r>
                      <a:rPr lang="fr-FR" i="1">
                        <a:latin typeface="Cambria Math" panose="02040503050406030204" pitchFamily="18" charset="0"/>
                        <a:ea typeface="Times New Roman" panose="02020603050405020304" pitchFamily="18" charset="0"/>
                      </a:rPr>
                      <m:t>𝐴𝐵𝐶𝐷𝐸𝐹𝐺𝐻</m:t>
                    </m:r>
                  </m:oMath>
                </a14:m>
                <a:r>
                  <a:rPr lang="fr-FR" dirty="0">
                    <a:latin typeface="Times New Roman" panose="02020603050405020304" pitchFamily="18" charset="0"/>
                    <a:ea typeface="Times New Roman" panose="02020603050405020304" pitchFamily="18" charset="0"/>
                  </a:rPr>
                  <a:t> de côté 1.</a:t>
                </a:r>
              </a:p>
              <a:p>
                <a:pPr lvl="0">
                  <a:spcAft>
                    <a:spcPts val="0"/>
                  </a:spcAft>
                </a:pPr>
                <a:r>
                  <a:rPr lang="fr-FR" dirty="0">
                    <a:latin typeface="Times New Roman" panose="02020603050405020304" pitchFamily="18" charset="0"/>
                    <a:ea typeface="Times New Roman" panose="02020603050405020304" pitchFamily="18" charset="0"/>
                  </a:rPr>
                  <a:t>	Soient </a:t>
                </a:r>
                <a14:m>
                  <m:oMath xmlns:m="http://schemas.openxmlformats.org/officeDocument/2006/math">
                    <m:r>
                      <a:rPr lang="fr-FR" i="1">
                        <a:latin typeface="Cambria Math" panose="02040503050406030204" pitchFamily="18" charset="0"/>
                        <a:ea typeface="Times New Roman" panose="02020603050405020304" pitchFamily="18" charset="0"/>
                      </a:rPr>
                      <m:t>𝐼</m:t>
                    </m:r>
                  </m:oMath>
                </a14:m>
                <a:r>
                  <a:rPr lang="fr-FR" dirty="0">
                    <a:latin typeface="Times New Roman" panose="02020603050405020304" pitchFamily="18" charset="0"/>
                    <a:ea typeface="Times New Roman" panose="02020603050405020304" pitchFamily="18" charset="0"/>
                  </a:rPr>
                  <a:t> le milieu de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𝐸𝐻</m:t>
                    </m:r>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𝐽</m:t>
                    </m:r>
                  </m:oMath>
                </a14:m>
                <a:r>
                  <a:rPr lang="fr-FR" dirty="0">
                    <a:latin typeface="Times New Roman" panose="02020603050405020304" pitchFamily="18" charset="0"/>
                    <a:ea typeface="Times New Roman" panose="02020603050405020304" pitchFamily="18" charset="0"/>
                  </a:rPr>
                  <a:t> le centre de la face </a:t>
                </a:r>
                <a14:m>
                  <m:oMath xmlns:m="http://schemas.openxmlformats.org/officeDocument/2006/math">
                    <m:r>
                      <a:rPr lang="fr-FR" i="1">
                        <a:latin typeface="Cambria Math" panose="02040503050406030204" pitchFamily="18" charset="0"/>
                        <a:ea typeface="Times New Roman" panose="02020603050405020304" pitchFamily="18" charset="0"/>
                      </a:rPr>
                      <m:t>𝐶𝐷𝐻𝐺</m:t>
                    </m:r>
                  </m:oMath>
                </a14:m>
                <a:r>
                  <a:rPr lang="fr-FR" dirty="0">
                    <a:latin typeface="Times New Roman" panose="02020603050405020304" pitchFamily="18" charset="0"/>
                    <a:ea typeface="Times New Roman" panose="02020603050405020304" pitchFamily="18" charset="0"/>
                  </a:rPr>
                  <a:t>.   </a:t>
                </a:r>
              </a:p>
            </p:txBody>
          </p:sp>
        </mc:Choice>
        <mc:Fallback xmlns="">
          <p:sp>
            <p:nvSpPr>
              <p:cNvPr id="12" name="Rectangle 11">
                <a:extLst>
                  <a:ext uri="{FF2B5EF4-FFF2-40B4-BE49-F238E27FC236}">
                    <a16:creationId xmlns:a16="http://schemas.microsoft.com/office/drawing/2014/main" id="{EE581697-FFBB-4F64-ABB3-DD2B8874235E}"/>
                  </a:ext>
                </a:extLst>
              </p:cNvPr>
              <p:cNvSpPr>
                <a:spLocks noRot="1" noChangeAspect="1" noMove="1" noResize="1" noEditPoints="1" noAdjustHandles="1" noChangeArrowheads="1" noChangeShapeType="1" noTextEdit="1"/>
              </p:cNvSpPr>
              <p:nvPr/>
            </p:nvSpPr>
            <p:spPr>
              <a:xfrm>
                <a:off x="535619" y="4900705"/>
                <a:ext cx="6770703" cy="646331"/>
              </a:xfrm>
              <a:prstGeom prst="rect">
                <a:avLst/>
              </a:prstGeom>
              <a:blipFill>
                <a:blip r:embed="rId8"/>
                <a:stretch>
                  <a:fillRect l="-630" t="-5660" b="-14151"/>
                </a:stretch>
              </a:blipFill>
            </p:spPr>
            <p:txBody>
              <a:bodyPr/>
              <a:lstStyle/>
              <a:p>
                <a:r>
                  <a:rPr lang="fr-FR">
                    <a:noFill/>
                  </a:rPr>
                  <a:t> </a:t>
                </a:r>
              </a:p>
            </p:txBody>
          </p:sp>
        </mc:Fallback>
      </mc:AlternateContent>
      <p:pic>
        <p:nvPicPr>
          <p:cNvPr id="13" name="Image 12">
            <a:extLst>
              <a:ext uri="{FF2B5EF4-FFF2-40B4-BE49-F238E27FC236}">
                <a16:creationId xmlns:a16="http://schemas.microsoft.com/office/drawing/2014/main" id="{5EFE7009-DEBC-496F-A6ED-3BE7D799D554}"/>
              </a:ext>
            </a:extLst>
          </p:cNvPr>
          <p:cNvPicPr/>
          <p:nvPr/>
        </p:nvPicPr>
        <p:blipFill>
          <a:blip r:embed="rId9"/>
          <a:stretch>
            <a:fillRect/>
          </a:stretch>
        </p:blipFill>
        <p:spPr>
          <a:xfrm>
            <a:off x="9866423" y="4810361"/>
            <a:ext cx="2194713" cy="1946135"/>
          </a:xfrm>
          <a:prstGeom prst="rect">
            <a:avLst/>
          </a:prstGeom>
        </p:spPr>
      </p:pic>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F2699A7B-DAAC-4AED-92A5-7EAB32136509}"/>
                  </a:ext>
                </a:extLst>
              </p:cNvPr>
              <p:cNvSpPr/>
              <p:nvPr/>
            </p:nvSpPr>
            <p:spPr>
              <a:xfrm>
                <a:off x="1023891" y="5547036"/>
                <a:ext cx="9330804" cy="958789"/>
              </a:xfrm>
              <a:prstGeom prst="rect">
                <a:avLst/>
              </a:prstGeom>
            </p:spPr>
            <p:txBody>
              <a:bodyPr wrap="square">
                <a:spAutoFit/>
              </a:bodyPr>
              <a:lstStyle/>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Donner les coordonnées du point </a:t>
                </a:r>
                <a14:m>
                  <m:oMath xmlns:m="http://schemas.openxmlformats.org/officeDocument/2006/math">
                    <m:r>
                      <a:rPr lang="fr-FR" i="1">
                        <a:latin typeface="Cambria Math" panose="02040503050406030204" pitchFamily="18" charset="0"/>
                        <a:ea typeface="Times New Roman" panose="02020603050405020304" pitchFamily="18" charset="0"/>
                      </a:rPr>
                      <m:t>𝐺</m:t>
                    </m:r>
                  </m:oMath>
                </a14:m>
                <a:r>
                  <a:rPr lang="fr-FR" dirty="0">
                    <a:latin typeface="Times New Roman" panose="02020603050405020304" pitchFamily="18" charset="0"/>
                    <a:ea typeface="Times New Roman" panose="02020603050405020304" pitchFamily="18" charset="0"/>
                  </a:rPr>
                  <a:t> dans le repère :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𝐴</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𝐴𝐸</m:t>
                        </m:r>
                      </m:e>
                    </m:acc>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𝐶</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𝐶𝐺</m:t>
                        </m:r>
                      </m:e>
                    </m:acc>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a:t>
                </a:r>
              </a:p>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Même question avec le point </a:t>
                </a:r>
                <a14:m>
                  <m:oMath xmlns:m="http://schemas.openxmlformats.org/officeDocument/2006/math">
                    <m:r>
                      <a:rPr lang="fr-FR" i="1">
                        <a:latin typeface="Cambria Math" panose="02040503050406030204" pitchFamily="18" charset="0"/>
                        <a:ea typeface="Times New Roman" panose="02020603050405020304" pitchFamily="18" charset="0"/>
                      </a:rPr>
                      <m:t>𝐵</m:t>
                    </m:r>
                    <m:r>
                      <a:rPr lang="fr-FR" i="1">
                        <a:latin typeface="Cambria Math" panose="02040503050406030204" pitchFamily="18" charset="0"/>
                        <a:ea typeface="Times New Roman" panose="02020603050405020304" pitchFamily="18" charset="0"/>
                      </a:rPr>
                      <m:t>. </m:t>
                    </m:r>
                  </m:oMath>
                </a14:m>
                <a:endParaRPr lang="fr-FR"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14:m>
                  <m:oMath xmlns:m="http://schemas.openxmlformats.org/officeDocument/2006/math">
                    <m:r>
                      <m:rPr>
                        <m:sty m:val="p"/>
                      </m:rPr>
                      <a:rPr lang="fr-FR">
                        <a:latin typeface="Cambria Math" panose="02040503050406030204" pitchFamily="18" charset="0"/>
                        <a:ea typeface="Times New Roman" panose="02020603050405020304" pitchFamily="18" charset="0"/>
                      </a:rPr>
                      <m:t>M</m:t>
                    </m:r>
                    <m:r>
                      <a:rPr lang="fr-FR">
                        <a:latin typeface="Cambria Math" panose="02040503050406030204" pitchFamily="18" charset="0"/>
                        <a:ea typeface="Times New Roman" panose="02020603050405020304" pitchFamily="18" charset="0"/>
                      </a:rPr>
                      <m:t>ê</m:t>
                    </m:r>
                    <m:r>
                      <m:rPr>
                        <m:sty m:val="p"/>
                      </m:rPr>
                      <a:rPr lang="fr-FR">
                        <a:latin typeface="Cambria Math" panose="02040503050406030204" pitchFamily="18" charset="0"/>
                        <a:ea typeface="Times New Roman" panose="02020603050405020304" pitchFamily="18" charset="0"/>
                      </a:rPr>
                      <m:t>me</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question</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avec</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le</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point</m:t>
                    </m:r>
                    <m:r>
                      <a:rPr lang="fr-FR">
                        <a:latin typeface="Cambria Math" panose="02040503050406030204" pitchFamily="18" charset="0"/>
                        <a:ea typeface="Times New Roman" panose="02020603050405020304" pitchFamily="18" charset="0"/>
                      </a:rPr>
                      <m:t> </m:t>
                    </m:r>
                    <m:r>
                      <a:rPr lang="fr-FR" i="1">
                        <a:latin typeface="Cambria Math" panose="02040503050406030204" pitchFamily="18" charset="0"/>
                        <a:ea typeface="Times New Roman" panose="02020603050405020304" pitchFamily="18" charset="0"/>
                      </a:rPr>
                      <m:t>𝐽</m:t>
                    </m:r>
                    <m:r>
                      <a:rPr lang="fr-FR">
                        <a:latin typeface="Cambria Math" panose="02040503050406030204" pitchFamily="18" charset="0"/>
                        <a:ea typeface="Times New Roman" panose="02020603050405020304" pitchFamily="18" charset="0"/>
                      </a:rPr>
                      <m:t>.  </m:t>
                    </m:r>
                  </m:oMath>
                </a14:m>
                <a:endParaRPr lang="fr-FR" dirty="0">
                  <a:latin typeface="Times New Roman" panose="02020603050405020304" pitchFamily="18" charset="0"/>
                  <a:ea typeface="Times New Roman" panose="02020603050405020304" pitchFamily="18" charset="0"/>
                </a:endParaRPr>
              </a:p>
            </p:txBody>
          </p:sp>
        </mc:Choice>
        <mc:Fallback xmlns="">
          <p:sp>
            <p:nvSpPr>
              <p:cNvPr id="14" name="Rectangle 13">
                <a:extLst>
                  <a:ext uri="{FF2B5EF4-FFF2-40B4-BE49-F238E27FC236}">
                    <a16:creationId xmlns:a16="http://schemas.microsoft.com/office/drawing/2014/main" id="{F2699A7B-DAAC-4AED-92A5-7EAB32136509}"/>
                  </a:ext>
                </a:extLst>
              </p:cNvPr>
              <p:cNvSpPr>
                <a:spLocks noRot="1" noChangeAspect="1" noMove="1" noResize="1" noEditPoints="1" noAdjustHandles="1" noChangeArrowheads="1" noChangeShapeType="1" noTextEdit="1"/>
              </p:cNvSpPr>
              <p:nvPr/>
            </p:nvSpPr>
            <p:spPr>
              <a:xfrm>
                <a:off x="1023891" y="5547036"/>
                <a:ext cx="9330804" cy="958789"/>
              </a:xfrm>
              <a:prstGeom prst="rect">
                <a:avLst/>
              </a:prstGeom>
              <a:blipFill>
                <a:blip r:embed="rId10"/>
                <a:stretch>
                  <a:fillRect l="-523" b="-8280"/>
                </a:stretch>
              </a:blipFill>
            </p:spPr>
            <p:txBody>
              <a:bodyPr/>
              <a:lstStyle/>
              <a:p>
                <a:r>
                  <a:rPr lang="fr-FR">
                    <a:noFill/>
                  </a:rPr>
                  <a:t> </a:t>
                </a:r>
              </a:p>
            </p:txBody>
          </p:sp>
        </mc:Fallback>
      </mc:AlternateContent>
    </p:spTree>
    <p:extLst>
      <p:ext uri="{BB962C8B-B14F-4D97-AF65-F5344CB8AC3E}">
        <p14:creationId xmlns:p14="http://schemas.microsoft.com/office/powerpoint/2010/main" val="5512215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B9772D40-E880-47C7-ADE6-D70223E7529D}"/>
                  </a:ext>
                </a:extLst>
              </p:cNvPr>
              <p:cNvSpPr/>
              <p:nvPr/>
            </p:nvSpPr>
            <p:spPr>
              <a:xfrm>
                <a:off x="535619" y="316719"/>
                <a:ext cx="10730144" cy="404791"/>
              </a:xfrm>
              <a:prstGeom prst="rect">
                <a:avLst/>
              </a:prstGeom>
            </p:spPr>
            <p:txBody>
              <a:bodyPr wrap="square">
                <a:spAutoFit/>
              </a:bodyPr>
              <a:lstStyle/>
              <a:p>
                <a:pPr marL="342900" lvl="0" indent="-342900">
                  <a:spcAft>
                    <a:spcPts val="0"/>
                  </a:spcAft>
                  <a:buFont typeface="+mj-lt"/>
                  <a:buAutoNum type="arabicPeriod"/>
                </a:pPr>
                <a:r>
                  <a:rPr lang="fr-FR" dirty="0">
                    <a:latin typeface="Times New Roman" panose="02020603050405020304" pitchFamily="18" charset="0"/>
                    <a:ea typeface="Times New Roman" panose="02020603050405020304" pitchFamily="18" charset="0"/>
                  </a:rPr>
                  <a:t>Soit </a:t>
                </a:r>
                <a14:m>
                  <m:oMath xmlns:m="http://schemas.openxmlformats.org/officeDocument/2006/math">
                    <m:r>
                      <a:rPr lang="fr-FR" i="1">
                        <a:latin typeface="Cambria Math" panose="02040503050406030204" pitchFamily="18" charset="0"/>
                        <a:ea typeface="Times New Roman" panose="02020603050405020304" pitchFamily="18" charset="0"/>
                      </a:rPr>
                      <m:t>𝐴𝐵𝐶𝐷</m:t>
                    </m:r>
                  </m:oMath>
                </a14:m>
                <a:r>
                  <a:rPr lang="fr-FR" dirty="0">
                    <a:latin typeface="Times New Roman" panose="02020603050405020304" pitchFamily="18" charset="0"/>
                    <a:ea typeface="Times New Roman" panose="02020603050405020304" pitchFamily="18" charset="0"/>
                  </a:rPr>
                  <a:t> un rectangle tel que </a:t>
                </a:r>
                <a14:m>
                  <m:oMath xmlns:m="http://schemas.openxmlformats.org/officeDocument/2006/math">
                    <m:r>
                      <a:rPr lang="fr-FR" i="1">
                        <a:latin typeface="Cambria Math" panose="02040503050406030204" pitchFamily="18" charset="0"/>
                        <a:ea typeface="Times New Roman" panose="02020603050405020304" pitchFamily="18" charset="0"/>
                      </a:rPr>
                      <m:t>𝐴𝐵</m:t>
                    </m:r>
                    <m:r>
                      <a:rPr lang="fr-FR">
                        <a:latin typeface="Cambria Math" panose="02040503050406030204" pitchFamily="18" charset="0"/>
                        <a:ea typeface="Times New Roman" panose="02020603050405020304" pitchFamily="18" charset="0"/>
                      </a:rPr>
                      <m:t>=4</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𝐴𝐷</m:t>
                    </m:r>
                    <m:r>
                      <a:rPr lang="fr-FR">
                        <a:latin typeface="Cambria Math" panose="02040503050406030204" pitchFamily="18" charset="0"/>
                        <a:ea typeface="Times New Roman" panose="02020603050405020304" pitchFamily="18" charset="0"/>
                      </a:rPr>
                      <m:t>=1,5</m:t>
                    </m:r>
                  </m:oMath>
                </a14:m>
                <a:r>
                  <a:rPr lang="fr-FR" dirty="0">
                    <a:latin typeface="Times New Roman" panose="02020603050405020304" pitchFamily="18" charset="0"/>
                    <a:ea typeface="Times New Roman" panose="02020603050405020304" pitchFamily="18" charset="0"/>
                  </a:rPr>
                  <a:t>. Soit </a:t>
                </a:r>
                <a14:m>
                  <m:oMath xmlns:m="http://schemas.openxmlformats.org/officeDocument/2006/math">
                    <m:r>
                      <a:rPr lang="fr-FR" i="1">
                        <a:latin typeface="Cambria Math" panose="02040503050406030204" pitchFamily="18" charset="0"/>
                        <a:ea typeface="Times New Roman" panose="02020603050405020304" pitchFamily="18" charset="0"/>
                      </a:rPr>
                      <m:t>𝐼</m:t>
                    </m:r>
                  </m:oMath>
                </a14:m>
                <a:r>
                  <a:rPr lang="fr-FR" dirty="0">
                    <a:latin typeface="Times New Roman" panose="02020603050405020304" pitchFamily="18" charset="0"/>
                    <a:ea typeface="Times New Roman" panose="02020603050405020304" pitchFamily="18" charset="0"/>
                  </a:rPr>
                  <a:t> le milieu de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𝐴𝐵</m:t>
                    </m:r>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𝐽</m:t>
                    </m:r>
                  </m:oMath>
                </a14:m>
                <a:r>
                  <a:rPr lang="fr-FR" dirty="0">
                    <a:latin typeface="Times New Roman" panose="02020603050405020304" pitchFamily="18" charset="0"/>
                    <a:ea typeface="Times New Roman" panose="02020603050405020304" pitchFamily="18" charset="0"/>
                  </a:rPr>
                  <a:t> le point tel que </a:t>
                </a:r>
                <a14:m>
                  <m:oMath xmlns:m="http://schemas.openxmlformats.org/officeDocument/2006/math">
                    <m:r>
                      <a:rPr lang="fr-FR">
                        <a:latin typeface="Cambria Math" panose="02040503050406030204" pitchFamily="18" charset="0"/>
                        <a:ea typeface="Times New Roman" panose="02020603050405020304" pitchFamily="18" charset="0"/>
                      </a:rPr>
                      <m:t>4</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𝐷𝐽</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𝐷𝐶</m:t>
                        </m:r>
                      </m:e>
                    </m:acc>
                  </m:oMath>
                </a14:m>
                <a:r>
                  <a:rPr lang="fr-FR" dirty="0">
                    <a:latin typeface="Times New Roman" panose="02020603050405020304" pitchFamily="18" charset="0"/>
                    <a:ea typeface="Times New Roman" panose="02020603050405020304" pitchFamily="18" charset="0"/>
                  </a:rPr>
                  <a:t>.  </a:t>
                </a:r>
              </a:p>
            </p:txBody>
          </p:sp>
        </mc:Choice>
        <mc:Fallback>
          <p:sp>
            <p:nvSpPr>
              <p:cNvPr id="6" name="Rectangle 5">
                <a:extLst>
                  <a:ext uri="{FF2B5EF4-FFF2-40B4-BE49-F238E27FC236}">
                    <a16:creationId xmlns:a16="http://schemas.microsoft.com/office/drawing/2014/main" id="{B9772D40-E880-47C7-ADE6-D70223E7529D}"/>
                  </a:ext>
                </a:extLst>
              </p:cNvPr>
              <p:cNvSpPr>
                <a:spLocks noRot="1" noChangeAspect="1" noMove="1" noResize="1" noEditPoints="1" noAdjustHandles="1" noChangeArrowheads="1" noChangeShapeType="1" noTextEdit="1"/>
              </p:cNvSpPr>
              <p:nvPr/>
            </p:nvSpPr>
            <p:spPr>
              <a:xfrm>
                <a:off x="535619" y="316719"/>
                <a:ext cx="10730144" cy="404791"/>
              </a:xfrm>
              <a:prstGeom prst="rect">
                <a:avLst/>
              </a:prstGeom>
              <a:blipFill>
                <a:blip r:embed="rId2"/>
                <a:stretch>
                  <a:fillRect l="-398" b="-24242"/>
                </a:stretch>
              </a:blipFill>
            </p:spPr>
            <p:txBody>
              <a:bodyPr/>
              <a:lstStyle/>
              <a:p>
                <a:r>
                  <a:rPr lang="fr-FR">
                    <a:noFill/>
                  </a:rPr>
                  <a:t> </a:t>
                </a:r>
              </a:p>
            </p:txBody>
          </p:sp>
        </mc:Fallback>
      </mc:AlternateContent>
      <p:pic>
        <p:nvPicPr>
          <p:cNvPr id="7" name="Image 6">
            <a:extLst>
              <a:ext uri="{FF2B5EF4-FFF2-40B4-BE49-F238E27FC236}">
                <a16:creationId xmlns:a16="http://schemas.microsoft.com/office/drawing/2014/main" id="{AA74D455-67EA-44F5-992A-A9C6F0DA307D}"/>
              </a:ext>
            </a:extLst>
          </p:cNvPr>
          <p:cNvPicPr/>
          <p:nvPr/>
        </p:nvPicPr>
        <p:blipFill>
          <a:blip r:embed="rId3"/>
          <a:stretch>
            <a:fillRect/>
          </a:stretch>
        </p:blipFill>
        <p:spPr>
          <a:xfrm>
            <a:off x="8902668" y="836564"/>
            <a:ext cx="2274318" cy="1268670"/>
          </a:xfrm>
          <a:prstGeom prst="rect">
            <a:avLst/>
          </a:prstGeom>
        </p:spPr>
      </p:pic>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79173B91-27B8-40DC-A98D-584F4F4415F2}"/>
                  </a:ext>
                </a:extLst>
              </p:cNvPr>
              <p:cNvSpPr/>
              <p:nvPr/>
            </p:nvSpPr>
            <p:spPr>
              <a:xfrm>
                <a:off x="793227" y="840818"/>
                <a:ext cx="7871380" cy="396712"/>
              </a:xfrm>
              <a:prstGeom prst="rect">
                <a:avLst/>
              </a:prstGeom>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Calculer les produits scalaires suivants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𝐴𝐶</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𝐽𝐼</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𝐽𝐼</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𝐴𝐶</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𝐽𝐼</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p:sp>
            <p:nvSpPr>
              <p:cNvPr id="8" name="Rectangle 7">
                <a:extLst>
                  <a:ext uri="{FF2B5EF4-FFF2-40B4-BE49-F238E27FC236}">
                    <a16:creationId xmlns:a16="http://schemas.microsoft.com/office/drawing/2014/main" id="{79173B91-27B8-40DC-A98D-584F4F4415F2}"/>
                  </a:ext>
                </a:extLst>
              </p:cNvPr>
              <p:cNvSpPr>
                <a:spLocks noRot="1" noChangeAspect="1" noMove="1" noResize="1" noEditPoints="1" noAdjustHandles="1" noChangeArrowheads="1" noChangeShapeType="1" noTextEdit="1"/>
              </p:cNvSpPr>
              <p:nvPr/>
            </p:nvSpPr>
            <p:spPr>
              <a:xfrm>
                <a:off x="793227" y="840818"/>
                <a:ext cx="7871380" cy="396712"/>
              </a:xfrm>
              <a:prstGeom prst="rect">
                <a:avLst/>
              </a:prstGeom>
              <a:blipFill>
                <a:blip r:embed="rId4"/>
                <a:stretch>
                  <a:fillRect t="-1538" b="-24615"/>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 name="ZoneTexte 1">
                <a:extLst>
                  <a:ext uri="{FF2B5EF4-FFF2-40B4-BE49-F238E27FC236}">
                    <a16:creationId xmlns:a16="http://schemas.microsoft.com/office/drawing/2014/main" id="{E5CF11F5-5DB4-441F-B34F-211454DA9A04}"/>
                  </a:ext>
                </a:extLst>
              </p:cNvPr>
              <p:cNvSpPr txBox="1"/>
              <p:nvPr/>
            </p:nvSpPr>
            <p:spPr>
              <a:xfrm>
                <a:off x="793227" y="1804432"/>
                <a:ext cx="7427495" cy="63741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fr-FR"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𝐴𝐶</m:t>
                          </m:r>
                        </m:e>
                      </m:acc>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e>
                      </m:d>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e>
                        <m:sup>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e>
                          </m:groupChr>
                        </m:e>
                        <m:lim>
                          <m:r>
                            <a:rPr lang="fr-FR" b="0" i="1" smtClean="0">
                              <a:solidFill>
                                <a:srgbClr val="000000"/>
                              </a:solidFill>
                              <a:latin typeface="Cambria Math" panose="02040503050406030204" pitchFamily="18" charset="0"/>
                              <a:cs typeface="Times New Roman" panose="02020603050405020304" pitchFamily="18" charset="0"/>
                            </a:rPr>
                            <m:t>𝑜𝑟𝑡h𝑜𝑔𝑜𝑛𝑎𝑢𝑥</m:t>
                          </m:r>
                        </m:lim>
                      </m:limLow>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m:t>
                      </m:r>
                      <m:sSup>
                        <m:sSup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m:t>
                          </m:r>
                        </m:e>
                        <m:sup>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+0=</m:t>
                      </m:r>
                      <m:sSup>
                        <m:sSup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4</m:t>
                          </m:r>
                        </m:e>
                        <m:sup>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=16</m:t>
                      </m:r>
                    </m:oMath>
                  </m:oMathPara>
                </a14:m>
                <a:endParaRPr lang="fr-FR" dirty="0"/>
              </a:p>
            </p:txBody>
          </p:sp>
        </mc:Choice>
        <mc:Fallback>
          <p:sp>
            <p:nvSpPr>
              <p:cNvPr id="2" name="ZoneTexte 1">
                <a:extLst>
                  <a:ext uri="{FF2B5EF4-FFF2-40B4-BE49-F238E27FC236}">
                    <a16:creationId xmlns:a16="http://schemas.microsoft.com/office/drawing/2014/main" id="{E5CF11F5-5DB4-441F-B34F-211454DA9A04}"/>
                  </a:ext>
                </a:extLst>
              </p:cNvPr>
              <p:cNvSpPr txBox="1">
                <a:spLocks noRot="1" noChangeAspect="1" noMove="1" noResize="1" noEditPoints="1" noAdjustHandles="1" noChangeArrowheads="1" noChangeShapeType="1" noTextEdit="1"/>
              </p:cNvSpPr>
              <p:nvPr/>
            </p:nvSpPr>
            <p:spPr>
              <a:xfrm>
                <a:off x="793227" y="1804432"/>
                <a:ext cx="7427495" cy="637419"/>
              </a:xfrm>
              <a:prstGeom prst="rect">
                <a:avLst/>
              </a:prstGeom>
              <a:blipFill>
                <a:blip r:embed="rId5"/>
                <a:stretch>
                  <a:fillRect b="-4762"/>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5" name="ZoneTexte 14">
                <a:extLst>
                  <a:ext uri="{FF2B5EF4-FFF2-40B4-BE49-F238E27FC236}">
                    <a16:creationId xmlns:a16="http://schemas.microsoft.com/office/drawing/2014/main" id="{D738454F-1520-4F45-B2D3-5825101E42A3}"/>
                  </a:ext>
                </a:extLst>
              </p:cNvPr>
              <p:cNvSpPr txBox="1"/>
              <p:nvPr/>
            </p:nvSpPr>
            <p:spPr>
              <a:xfrm>
                <a:off x="535619" y="2657635"/>
                <a:ext cx="10164697" cy="63741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fr-FR"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𝐼𝐽</m:t>
                          </m:r>
                        </m:e>
                      </m:acc>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𝐶𝐽</m:t>
                              </m:r>
                            </m:e>
                          </m:acc>
                        </m:e>
                      </m:d>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𝐼𝐵</m:t>
                                  </m:r>
                                </m:e>
                              </m:acc>
                            </m:e>
                          </m:groupChr>
                        </m:e>
                        <m:lim>
                          <m:r>
                            <a:rPr lang="fr-FR" b="0" i="1" smtClean="0">
                              <a:solidFill>
                                <a:srgbClr val="000000"/>
                              </a:solidFill>
                              <a:latin typeface="Cambria Math" panose="02040503050406030204" pitchFamily="18" charset="0"/>
                              <a:cs typeface="Times New Roman" panose="02020603050405020304" pitchFamily="18" charset="0"/>
                            </a:rPr>
                            <m:t>𝑐𝑜𝑙𝑖𝑛</m:t>
                          </m:r>
                          <m:r>
                            <a:rPr lang="fr-FR" b="0" i="1" smtClean="0">
                              <a:solidFill>
                                <a:srgbClr val="000000"/>
                              </a:solidFill>
                              <a:latin typeface="Cambria Math" panose="02040503050406030204" pitchFamily="18" charset="0"/>
                              <a:cs typeface="Times New Roman" panose="02020603050405020304" pitchFamily="18" charset="0"/>
                            </a:rPr>
                            <m:t>é</m:t>
                          </m:r>
                          <m:r>
                            <a:rPr lang="fr-FR" b="0" i="1" smtClean="0">
                              <a:solidFill>
                                <a:srgbClr val="000000"/>
                              </a:solidFill>
                              <a:latin typeface="Cambria Math" panose="02040503050406030204" pitchFamily="18" charset="0"/>
                              <a:cs typeface="Times New Roman" panose="02020603050405020304" pitchFamily="18" charset="0"/>
                            </a:rPr>
                            <m:t>𝑎𝑖𝑟𝑒𝑠</m:t>
                          </m:r>
                        </m:lim>
                      </m:limLow>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e>
                          </m:groupChr>
                        </m:e>
                        <m:lim>
                          <m:r>
                            <a:rPr lang="fr-FR" b="0" i="1" smtClean="0">
                              <a:solidFill>
                                <a:srgbClr val="000000"/>
                              </a:solidFill>
                              <a:latin typeface="Cambria Math" panose="02040503050406030204" pitchFamily="18" charset="0"/>
                              <a:cs typeface="Times New Roman" panose="02020603050405020304" pitchFamily="18" charset="0"/>
                            </a:rPr>
                            <m:t>𝑜𝑟𝑡h𝑜𝑔𝑜𝑛𝑎𝑢𝑥</m:t>
                          </m:r>
                        </m:lim>
                      </m:limLow>
                      <m:r>
                        <a:rPr lang="fr-FR" b="0" i="1" smtClean="0">
                          <a:solidFill>
                            <a:srgbClr val="000000"/>
                          </a:solidFill>
                          <a:latin typeface="Cambria Math" panose="020405030504060302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𝐶𝐽</m:t>
                                  </m:r>
                                </m:e>
                              </m:acc>
                            </m:e>
                          </m:groupChr>
                        </m:e>
                        <m:lim>
                          <m:r>
                            <a:rPr lang="fr-FR" b="0" i="1" smtClean="0">
                              <a:solidFill>
                                <a:srgbClr val="000000"/>
                              </a:solidFill>
                              <a:latin typeface="Cambria Math" panose="02040503050406030204" pitchFamily="18" charset="0"/>
                              <a:cs typeface="Times New Roman" panose="02020603050405020304" pitchFamily="18" charset="0"/>
                            </a:rPr>
                            <m:t>𝑐𝑜𝑙𝑖𝑛</m:t>
                          </m:r>
                          <m:r>
                            <a:rPr lang="fr-FR" b="0" i="1" smtClean="0">
                              <a:solidFill>
                                <a:srgbClr val="000000"/>
                              </a:solidFill>
                              <a:latin typeface="Cambria Math" panose="02040503050406030204" pitchFamily="18" charset="0"/>
                              <a:cs typeface="Times New Roman" panose="02020603050405020304" pitchFamily="18" charset="0"/>
                            </a:rPr>
                            <m:t>é</m:t>
                          </m:r>
                          <m:r>
                            <a:rPr lang="fr-FR" b="0" i="1" smtClean="0">
                              <a:solidFill>
                                <a:srgbClr val="000000"/>
                              </a:solidFill>
                              <a:latin typeface="Cambria Math" panose="02040503050406030204" pitchFamily="18" charset="0"/>
                              <a:cs typeface="Times New Roman" panose="02020603050405020304" pitchFamily="18" charset="0"/>
                            </a:rPr>
                            <m:t>𝑎𝑖𝑟𝑒𝑠</m:t>
                          </m:r>
                        </m:lim>
                      </m:limLow>
                      <m:r>
                        <a:rPr lang="fr-FR" b="0" i="1" smtClean="0">
                          <a:solidFill>
                            <a:srgbClr val="000000"/>
                          </a:solidFill>
                          <a:latin typeface="Cambria Math" panose="02040503050406030204" pitchFamily="18" charset="0"/>
                          <a:cs typeface="Times New Roman" panose="02020603050405020304" pitchFamily="18" charset="0"/>
                        </a:rPr>
                        <m:t>=4×2+0−4×1=4</m:t>
                      </m:r>
                    </m:oMath>
                  </m:oMathPara>
                </a14:m>
                <a:endParaRPr lang="fr-FR" dirty="0"/>
              </a:p>
            </p:txBody>
          </p:sp>
        </mc:Choice>
        <mc:Fallback>
          <p:sp>
            <p:nvSpPr>
              <p:cNvPr id="15" name="ZoneTexte 14">
                <a:extLst>
                  <a:ext uri="{FF2B5EF4-FFF2-40B4-BE49-F238E27FC236}">
                    <a16:creationId xmlns:a16="http://schemas.microsoft.com/office/drawing/2014/main" id="{D738454F-1520-4F45-B2D3-5825101E42A3}"/>
                  </a:ext>
                </a:extLst>
              </p:cNvPr>
              <p:cNvSpPr txBox="1">
                <a:spLocks noRot="1" noChangeAspect="1" noMove="1" noResize="1" noEditPoints="1" noAdjustHandles="1" noChangeArrowheads="1" noChangeShapeType="1" noTextEdit="1"/>
              </p:cNvSpPr>
              <p:nvPr/>
            </p:nvSpPr>
            <p:spPr>
              <a:xfrm>
                <a:off x="535619" y="2657635"/>
                <a:ext cx="10164697" cy="637419"/>
              </a:xfrm>
              <a:prstGeom prst="rect">
                <a:avLst/>
              </a:prstGeom>
              <a:blipFill>
                <a:blip r:embed="rId6"/>
                <a:stretch>
                  <a:fillRect b="-3810"/>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6" name="ZoneTexte 15">
                <a:extLst>
                  <a:ext uri="{FF2B5EF4-FFF2-40B4-BE49-F238E27FC236}">
                    <a16:creationId xmlns:a16="http://schemas.microsoft.com/office/drawing/2014/main" id="{440FE4C6-CE72-48EF-B839-0C1CC337ACA2}"/>
                  </a:ext>
                </a:extLst>
              </p:cNvPr>
              <p:cNvSpPr txBox="1"/>
              <p:nvPr/>
            </p:nvSpPr>
            <p:spPr>
              <a:xfrm>
                <a:off x="535619" y="3562947"/>
                <a:ext cx="10164697" cy="661271"/>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fr-FR"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𝐽𝐼</m:t>
                          </m:r>
                        </m:e>
                      </m:acc>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𝐽𝐶</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e>
                      </m:d>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𝐽𝐶</m:t>
                                  </m:r>
                                </m:e>
                              </m:acc>
                            </m:e>
                          </m:groupChr>
                        </m:e>
                        <m:lim>
                          <m:r>
                            <a:rPr lang="fr-FR" b="0" i="1" smtClean="0">
                              <a:solidFill>
                                <a:srgbClr val="000000"/>
                              </a:solidFill>
                              <a:latin typeface="Cambria Math" panose="02040503050406030204" pitchFamily="18" charset="0"/>
                              <a:cs typeface="Times New Roman" panose="02020603050405020304" pitchFamily="18" charset="0"/>
                            </a:rPr>
                            <m:t>𝑜𝑟𝑡h𝑜𝑔𝑜𝑛𝑎𝑢𝑥</m:t>
                          </m:r>
                        </m:lim>
                      </m:limLow>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𝐶𝐵</m:t>
                                  </m:r>
                                </m:e>
                              </m:acc>
                            </m:e>
                          </m:groupChr>
                        </m:e>
                        <m:lim>
                          <m:r>
                            <a:rPr lang="fr-FR" b="0" i="1" smtClean="0">
                              <a:solidFill>
                                <a:srgbClr val="000000"/>
                              </a:solidFill>
                              <a:latin typeface="Cambria Math" panose="02040503050406030204" pitchFamily="18" charset="0"/>
                              <a:cs typeface="Times New Roman" panose="02020603050405020304" pitchFamily="18" charset="0"/>
                            </a:rPr>
                            <m:t>𝑐𝑜𝑙𝑖𝑛</m:t>
                          </m:r>
                          <m:r>
                            <a:rPr lang="fr-FR" b="0" i="1" smtClean="0">
                              <a:solidFill>
                                <a:srgbClr val="000000"/>
                              </a:solidFill>
                              <a:latin typeface="Cambria Math" panose="02040503050406030204" pitchFamily="18" charset="0"/>
                              <a:cs typeface="Times New Roman" panose="02020603050405020304" pitchFamily="18" charset="0"/>
                            </a:rPr>
                            <m:t>é</m:t>
                          </m:r>
                          <m:r>
                            <a:rPr lang="fr-FR" b="0" i="1" smtClean="0">
                              <a:solidFill>
                                <a:srgbClr val="000000"/>
                              </a:solidFill>
                              <a:latin typeface="Cambria Math" panose="02040503050406030204" pitchFamily="18" charset="0"/>
                              <a:cs typeface="Times New Roman" panose="02020603050405020304" pitchFamily="18" charset="0"/>
                            </a:rPr>
                            <m:t>𝑎𝑖𝑟𝑒𝑠</m:t>
                          </m:r>
                        </m:lim>
                      </m:limLow>
                      <m:r>
                        <a:rPr lang="fr-FR" b="0" i="1" smtClean="0">
                          <a:solidFill>
                            <a:srgbClr val="000000"/>
                          </a:solidFill>
                          <a:latin typeface="Cambria Math" panose="020405030504060302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e>
                          </m:groupChr>
                        </m:e>
                        <m:lim>
                          <m:r>
                            <a:rPr lang="fr-FR" b="0" i="1" smtClean="0">
                              <a:solidFill>
                                <a:srgbClr val="000000"/>
                              </a:solidFill>
                              <a:latin typeface="Cambria Math" panose="02040503050406030204" pitchFamily="18" charset="0"/>
                              <a:cs typeface="Times New Roman" panose="02020603050405020304" pitchFamily="18" charset="0"/>
                            </a:rPr>
                            <m:t>𝑜𝑟𝑡h𝑜𝑔𝑜𝑛𝑎𝑢𝑥</m:t>
                          </m:r>
                        </m:lim>
                      </m:limLow>
                      <m:r>
                        <a:rPr lang="fr-FR" b="0" i="1" smtClean="0">
                          <a:solidFill>
                            <a:srgbClr val="000000"/>
                          </a:solidFill>
                          <a:latin typeface="Cambria Math" panose="02040503050406030204" pitchFamily="18" charset="0"/>
                          <a:cs typeface="Times New Roman" panose="02020603050405020304" pitchFamily="18" charset="0"/>
                        </a:rPr>
                        <m:t>=0−</m:t>
                      </m:r>
                      <m:sSup>
                        <m:sSupPr>
                          <m:ctrlPr>
                            <a:rPr lang="fr-FR" b="0" i="1" smtClean="0">
                              <a:solidFill>
                                <a:srgbClr val="000000"/>
                              </a:solidFill>
                              <a:latin typeface="Cambria Math" panose="02040503050406030204" pitchFamily="18" charset="0"/>
                              <a:cs typeface="Times New Roman" panose="02020603050405020304" pitchFamily="18" charset="0"/>
                            </a:rPr>
                          </m:ctrlPr>
                        </m:sSupPr>
                        <m:e>
                          <m:r>
                            <a:rPr lang="fr-FR" b="0" i="1" smtClean="0">
                              <a:solidFill>
                                <a:srgbClr val="000000"/>
                              </a:solidFill>
                              <a:latin typeface="Cambria Math" panose="02040503050406030204" pitchFamily="18" charset="0"/>
                              <a:cs typeface="Times New Roman" panose="02020603050405020304" pitchFamily="18" charset="0"/>
                            </a:rPr>
                            <m:t>1,5</m:t>
                          </m:r>
                        </m:e>
                        <m:sup>
                          <m:r>
                            <a:rPr lang="fr-FR" b="0" i="1" smtClean="0">
                              <a:solidFill>
                                <a:srgbClr val="000000"/>
                              </a:solidFill>
                              <a:latin typeface="Cambria Math" panose="02040503050406030204" pitchFamily="18" charset="0"/>
                              <a:cs typeface="Times New Roman" panose="02020603050405020304" pitchFamily="18" charset="0"/>
                            </a:rPr>
                            <m:t>2</m:t>
                          </m:r>
                        </m:sup>
                      </m:sSup>
                      <m:r>
                        <a:rPr lang="fr-FR" b="0" i="1" smtClean="0">
                          <a:solidFill>
                            <a:srgbClr val="000000"/>
                          </a:solidFill>
                          <a:latin typeface="Cambria Math" panose="02040503050406030204" pitchFamily="18" charset="0"/>
                          <a:cs typeface="Times New Roman" panose="02020603050405020304" pitchFamily="18" charset="0"/>
                        </a:rPr>
                        <m:t>+0=−2,25</m:t>
                      </m:r>
                    </m:oMath>
                  </m:oMathPara>
                </a14:m>
                <a:endParaRPr lang="fr-FR" dirty="0"/>
              </a:p>
            </p:txBody>
          </p:sp>
        </mc:Choice>
        <mc:Fallback>
          <p:sp>
            <p:nvSpPr>
              <p:cNvPr id="16" name="ZoneTexte 15">
                <a:extLst>
                  <a:ext uri="{FF2B5EF4-FFF2-40B4-BE49-F238E27FC236}">
                    <a16:creationId xmlns:a16="http://schemas.microsoft.com/office/drawing/2014/main" id="{440FE4C6-CE72-48EF-B839-0C1CC337ACA2}"/>
                  </a:ext>
                </a:extLst>
              </p:cNvPr>
              <p:cNvSpPr txBox="1">
                <a:spLocks noRot="1" noChangeAspect="1" noMove="1" noResize="1" noEditPoints="1" noAdjustHandles="1" noChangeArrowheads="1" noChangeShapeType="1" noTextEdit="1"/>
              </p:cNvSpPr>
              <p:nvPr/>
            </p:nvSpPr>
            <p:spPr>
              <a:xfrm>
                <a:off x="535619" y="3562947"/>
                <a:ext cx="10164697" cy="661271"/>
              </a:xfrm>
              <a:prstGeom prst="rect">
                <a:avLst/>
              </a:prstGeom>
              <a:blipFill>
                <a:blip r:embed="rId7"/>
                <a:stretch>
                  <a:fillRect b="-917"/>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7" name="ZoneTexte 16">
                <a:extLst>
                  <a:ext uri="{FF2B5EF4-FFF2-40B4-BE49-F238E27FC236}">
                    <a16:creationId xmlns:a16="http://schemas.microsoft.com/office/drawing/2014/main" id="{3DDD5A30-AA1C-4035-8543-6D84B477AF6B}"/>
                  </a:ext>
                </a:extLst>
              </p:cNvPr>
              <p:cNvSpPr txBox="1"/>
              <p:nvPr/>
            </p:nvSpPr>
            <p:spPr>
              <a:xfrm>
                <a:off x="0" y="4492108"/>
                <a:ext cx="10164697" cy="677686"/>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fr-FR"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𝐴𝐶</m:t>
                          </m:r>
                        </m:e>
                      </m:acc>
                      <m:r>
                        <a:rPr lang="fr-FR">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𝐽𝐼</m:t>
                          </m:r>
                        </m:e>
                      </m:acc>
                      <m:r>
                        <a:rPr lang="fr-FR" b="0" i="1" smtClean="0">
                          <a:solidFill>
                            <a:srgbClr val="0070C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e>
                      </m:d>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𝐽𝐶</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e>
                      </m:d>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𝐽𝐶</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e>
                      </m:d>
                      <m:r>
                        <a:rPr lang="fr-FR" b="0" i="1" smtClean="0">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b="0" i="1" smtClean="0">
                              <a:solidFill>
                                <a:srgbClr val="000000"/>
                              </a:solidFill>
                              <a:latin typeface="Cambria Math" panose="02040503050406030204" pitchFamily="18" charset="0"/>
                              <a:cs typeface="Times New Roman" panose="02020603050405020304" pitchFamily="18" charset="0"/>
                            </a:rPr>
                          </m:ctrlPr>
                        </m:limLowPr>
                        <m:e>
                          <m:groupChr>
                            <m:groupChrPr>
                              <m:chr m:val="⏟"/>
                              <m:ctrlPr>
                                <a:rPr lang="fr-FR" b="0" i="1" smtClean="0">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𝐵𝐶</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𝐽𝐶</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e>
                              </m:d>
                            </m:e>
                          </m:groupChr>
                        </m:e>
                        <m:lim>
                          <m:r>
                            <a:rPr lang="fr-FR" b="0" i="1" smtClean="0">
                              <a:solidFill>
                                <a:srgbClr val="000000"/>
                              </a:solidFill>
                              <a:latin typeface="Cambria Math" panose="02040503050406030204" pitchFamily="18" charset="0"/>
                              <a:cs typeface="Times New Roman" panose="02020603050405020304" pitchFamily="18" charset="0"/>
                            </a:rPr>
                            <m:t>−2,25</m:t>
                          </m:r>
                        </m:lim>
                      </m:limLow>
                    </m:oMath>
                  </m:oMathPara>
                </a14:m>
                <a:endParaRPr lang="fr-FR" dirty="0"/>
              </a:p>
            </p:txBody>
          </p:sp>
        </mc:Choice>
        <mc:Fallback>
          <p:sp>
            <p:nvSpPr>
              <p:cNvPr id="17" name="ZoneTexte 16">
                <a:extLst>
                  <a:ext uri="{FF2B5EF4-FFF2-40B4-BE49-F238E27FC236}">
                    <a16:creationId xmlns:a16="http://schemas.microsoft.com/office/drawing/2014/main" id="{3DDD5A30-AA1C-4035-8543-6D84B477AF6B}"/>
                  </a:ext>
                </a:extLst>
              </p:cNvPr>
              <p:cNvSpPr txBox="1">
                <a:spLocks noRot="1" noChangeAspect="1" noMove="1" noResize="1" noEditPoints="1" noAdjustHandles="1" noChangeArrowheads="1" noChangeShapeType="1" noTextEdit="1"/>
              </p:cNvSpPr>
              <p:nvPr/>
            </p:nvSpPr>
            <p:spPr>
              <a:xfrm>
                <a:off x="0" y="4492108"/>
                <a:ext cx="10164697" cy="677686"/>
              </a:xfrm>
              <a:prstGeom prst="rect">
                <a:avLst/>
              </a:prstGeom>
              <a:blipFill>
                <a:blip r:embed="rId8"/>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2CFE696A-4450-47C5-AEC8-458F2878916B}"/>
                  </a:ext>
                </a:extLst>
              </p:cNvPr>
              <p:cNvSpPr/>
              <p:nvPr/>
            </p:nvSpPr>
            <p:spPr>
              <a:xfrm>
                <a:off x="3855051" y="5169794"/>
                <a:ext cx="6096000" cy="637419"/>
              </a:xfrm>
              <a:prstGeom prst="rect">
                <a:avLst/>
              </a:prstGeom>
            </p:spPr>
            <p:txBody>
              <a:bodyPr>
                <a:spAutoFit/>
              </a:bodyPr>
              <a:lstStyle/>
              <a:p>
                <a14:m>
                  <m:oMathPara xmlns:m="http://schemas.openxmlformats.org/officeDocument/2006/math">
                    <m:oMathParaPr>
                      <m:jc m:val="centerGroup"/>
                    </m:oMathParaPr>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i="1">
                              <a:solidFill>
                                <a:srgbClr val="000000"/>
                              </a:solidFill>
                              <a:latin typeface="Cambria Math" panose="02040503050406030204" pitchFamily="18" charset="0"/>
                              <a:cs typeface="Times New Roman" panose="02020603050405020304" pitchFamily="18" charset="0"/>
                            </a:rPr>
                          </m:ctrlPr>
                        </m:limLowPr>
                        <m:e>
                          <m:groupChr>
                            <m:groupChrPr>
                              <m:chr m:val="⏟"/>
                              <m:ctrlPr>
                                <a:rPr lang="fr-FR" i="1">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𝐽𝐶</m:t>
                                  </m:r>
                                </m:e>
                              </m:acc>
                            </m:e>
                          </m:groupChr>
                        </m:e>
                        <m:lim>
                          <m:r>
                            <a:rPr lang="fr-FR" i="1">
                              <a:solidFill>
                                <a:srgbClr val="000000"/>
                              </a:solidFill>
                              <a:latin typeface="Cambria Math" panose="02040503050406030204" pitchFamily="18" charset="0"/>
                              <a:cs typeface="Times New Roman" panose="02020603050405020304" pitchFamily="18" charset="0"/>
                            </a:rPr>
                            <m:t>𝑐𝑜𝑙𝑖𝑛</m:t>
                          </m:r>
                          <m:r>
                            <a:rPr lang="fr-FR" i="1">
                              <a:solidFill>
                                <a:srgbClr val="000000"/>
                              </a:solidFill>
                              <a:latin typeface="Cambria Math" panose="02040503050406030204" pitchFamily="18" charset="0"/>
                              <a:cs typeface="Times New Roman" panose="02020603050405020304" pitchFamily="18" charset="0"/>
                            </a:rPr>
                            <m:t>é</m:t>
                          </m:r>
                          <m:r>
                            <a:rPr lang="fr-FR" i="1">
                              <a:solidFill>
                                <a:srgbClr val="000000"/>
                              </a:solidFill>
                              <a:latin typeface="Cambria Math" panose="02040503050406030204" pitchFamily="18" charset="0"/>
                              <a:cs typeface="Times New Roman" panose="02020603050405020304" pitchFamily="18" charset="0"/>
                            </a:rPr>
                            <m:t>𝑎𝑖𝑟𝑒𝑠</m:t>
                          </m:r>
                        </m:lim>
                      </m:limLow>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limLow>
                        <m:limLowPr>
                          <m:ctrlPr>
                            <a:rPr lang="fr-FR" i="1">
                              <a:solidFill>
                                <a:srgbClr val="000000"/>
                              </a:solidFill>
                              <a:latin typeface="Cambria Math" panose="02040503050406030204" pitchFamily="18" charset="0"/>
                              <a:cs typeface="Times New Roman" panose="02020603050405020304" pitchFamily="18" charset="0"/>
                            </a:rPr>
                          </m:ctrlPr>
                        </m:limLowPr>
                        <m:e>
                          <m:groupChr>
                            <m:groupChrPr>
                              <m:chr m:val="⏟"/>
                              <m:ctrlPr>
                                <a:rPr lang="fr-FR" i="1">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𝐶𝐵</m:t>
                                  </m:r>
                                </m:e>
                              </m:acc>
                            </m:e>
                          </m:groupChr>
                        </m:e>
                        <m:lim>
                          <m:r>
                            <a:rPr lang="fr-FR" i="1">
                              <a:solidFill>
                                <a:srgbClr val="000000"/>
                              </a:solidFill>
                              <a:latin typeface="Cambria Math" panose="02040503050406030204" pitchFamily="18" charset="0"/>
                              <a:cs typeface="Times New Roman" panose="02020603050405020304" pitchFamily="18" charset="0"/>
                            </a:rPr>
                            <m:t>𝑜𝑟𝑡h𝑜𝑔𝑜𝑛𝑎𝑢𝑥</m:t>
                          </m:r>
                        </m:lim>
                      </m:limLow>
                      <m:r>
                        <a:rPr lang="fr-FR" i="1">
                          <a:solidFill>
                            <a:srgbClr val="000000"/>
                          </a:solidFill>
                          <a:latin typeface="Cambria Math" panose="02040503050406030204" pitchFamily="18" charset="0"/>
                          <a:cs typeface="Times New Roman" panose="02020603050405020304" pitchFamily="18" charset="0"/>
                        </a:rPr>
                        <m:t>+</m:t>
                      </m:r>
                      <m:limLow>
                        <m:limLowPr>
                          <m:ctrlPr>
                            <a:rPr lang="fr-FR" i="1">
                              <a:solidFill>
                                <a:srgbClr val="000000"/>
                              </a:solidFill>
                              <a:latin typeface="Cambria Math" panose="02040503050406030204" pitchFamily="18" charset="0"/>
                              <a:cs typeface="Times New Roman" panose="02020603050405020304" pitchFamily="18" charset="0"/>
                            </a:rPr>
                          </m:ctrlPr>
                        </m:limLowPr>
                        <m:e>
                          <m:groupChr>
                            <m:groupChrPr>
                              <m:chr m:val="⏟"/>
                              <m:ctrlPr>
                                <a:rPr lang="fr-FR" i="1">
                                  <a:solidFill>
                                    <a:srgbClr val="000000"/>
                                  </a:solidFill>
                                  <a:latin typeface="Cambria Math" panose="02040503050406030204" pitchFamily="18" charset="0"/>
                                  <a:cs typeface="Times New Roman" panose="02020603050405020304" pitchFamily="18" charset="0"/>
                                </a:rPr>
                              </m:ctrlPr>
                            </m:groupChr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𝐴𝐵</m:t>
                                  </m:r>
                                </m:e>
                              </m:acc>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𝐵𝐼</m:t>
                                  </m:r>
                                </m:e>
                              </m:acc>
                            </m:e>
                          </m:groupChr>
                        </m:e>
                        <m:lim>
                          <m:r>
                            <a:rPr lang="fr-FR" i="1">
                              <a:solidFill>
                                <a:srgbClr val="000000"/>
                              </a:solidFill>
                              <a:latin typeface="Cambria Math" panose="02040503050406030204" pitchFamily="18" charset="0"/>
                              <a:cs typeface="Times New Roman" panose="02020603050405020304" pitchFamily="18" charset="0"/>
                            </a:rPr>
                            <m:t>𝑐𝑜𝑙𝑖𝑛</m:t>
                          </m:r>
                          <m:r>
                            <a:rPr lang="fr-FR" i="1">
                              <a:solidFill>
                                <a:srgbClr val="000000"/>
                              </a:solidFill>
                              <a:latin typeface="Cambria Math" panose="02040503050406030204" pitchFamily="18" charset="0"/>
                              <a:cs typeface="Times New Roman" panose="02020603050405020304" pitchFamily="18" charset="0"/>
                            </a:rPr>
                            <m:t>é</m:t>
                          </m:r>
                          <m:r>
                            <a:rPr lang="fr-FR" i="1">
                              <a:solidFill>
                                <a:srgbClr val="000000"/>
                              </a:solidFill>
                              <a:latin typeface="Cambria Math" panose="02040503050406030204" pitchFamily="18" charset="0"/>
                              <a:cs typeface="Times New Roman" panose="02020603050405020304" pitchFamily="18" charset="0"/>
                            </a:rPr>
                            <m:t>𝑎𝑖𝑟𝑒𝑠</m:t>
                          </m:r>
                        </m:lim>
                      </m:limLow>
                      <m:r>
                        <a:rPr lang="fr-FR" i="1">
                          <a:solidFill>
                            <a:srgbClr val="000000"/>
                          </a:solidFill>
                          <a:latin typeface="Cambria Math" panose="02040503050406030204" pitchFamily="18" charset="0"/>
                          <a:cs typeface="Times New Roman" panose="02020603050405020304" pitchFamily="18" charset="0"/>
                        </a:rPr>
                        <m:t>−2,25</m:t>
                      </m:r>
                    </m:oMath>
                  </m:oMathPara>
                </a14:m>
                <a:endParaRPr lang="fr-FR" dirty="0"/>
              </a:p>
            </p:txBody>
          </p:sp>
        </mc:Choice>
        <mc:Fallback>
          <p:sp>
            <p:nvSpPr>
              <p:cNvPr id="4" name="Rectangle 3">
                <a:extLst>
                  <a:ext uri="{FF2B5EF4-FFF2-40B4-BE49-F238E27FC236}">
                    <a16:creationId xmlns:a16="http://schemas.microsoft.com/office/drawing/2014/main" id="{2CFE696A-4450-47C5-AEC8-458F2878916B}"/>
                  </a:ext>
                </a:extLst>
              </p:cNvPr>
              <p:cNvSpPr>
                <a:spLocks noRot="1" noChangeAspect="1" noMove="1" noResize="1" noEditPoints="1" noAdjustHandles="1" noChangeArrowheads="1" noChangeShapeType="1" noTextEdit="1"/>
              </p:cNvSpPr>
              <p:nvPr/>
            </p:nvSpPr>
            <p:spPr>
              <a:xfrm>
                <a:off x="3855051" y="5169794"/>
                <a:ext cx="6096000" cy="637419"/>
              </a:xfrm>
              <a:prstGeom prst="rect">
                <a:avLst/>
              </a:prstGeom>
              <a:blipFill>
                <a:blip r:embed="rId9"/>
                <a:stretch>
                  <a:fillRect b="-4762"/>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335D6C84-3748-4F8A-85C0-F64A84245FA3}"/>
                  </a:ext>
                </a:extLst>
              </p:cNvPr>
              <p:cNvSpPr/>
              <p:nvPr/>
            </p:nvSpPr>
            <p:spPr>
              <a:xfrm>
                <a:off x="4580410" y="5945807"/>
                <a:ext cx="3249608"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a:solidFill>
                            <a:srgbClr val="000000"/>
                          </a:solidFill>
                          <a:latin typeface="Cambria Math" panose="02040503050406030204" pitchFamily="18" charset="0"/>
                          <a:cs typeface="Times New Roman" panose="02020603050405020304" pitchFamily="18" charset="0"/>
                        </a:rPr>
                        <m:t>=4×3+0−8−2,25=1,75</m:t>
                      </m:r>
                    </m:oMath>
                  </m:oMathPara>
                </a14:m>
                <a:endParaRPr lang="fr-FR" dirty="0"/>
              </a:p>
            </p:txBody>
          </p:sp>
        </mc:Choice>
        <mc:Fallback>
          <p:sp>
            <p:nvSpPr>
              <p:cNvPr id="5" name="Rectangle 4">
                <a:extLst>
                  <a:ext uri="{FF2B5EF4-FFF2-40B4-BE49-F238E27FC236}">
                    <a16:creationId xmlns:a16="http://schemas.microsoft.com/office/drawing/2014/main" id="{335D6C84-3748-4F8A-85C0-F64A84245FA3}"/>
                  </a:ext>
                </a:extLst>
              </p:cNvPr>
              <p:cNvSpPr>
                <a:spLocks noRot="1" noChangeAspect="1" noMove="1" noResize="1" noEditPoints="1" noAdjustHandles="1" noChangeArrowheads="1" noChangeShapeType="1" noTextEdit="1"/>
              </p:cNvSpPr>
              <p:nvPr/>
            </p:nvSpPr>
            <p:spPr>
              <a:xfrm>
                <a:off x="4580410" y="5945807"/>
                <a:ext cx="3249608" cy="369332"/>
              </a:xfrm>
              <a:prstGeom prst="rect">
                <a:avLst/>
              </a:prstGeom>
              <a:blipFill>
                <a:blip r:embed="rId10"/>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3595143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26CCDD3E-9E21-436C-B2C8-A668B33C4BE3}"/>
                  </a:ext>
                </a:extLst>
              </p:cNvPr>
              <p:cNvSpPr/>
              <p:nvPr/>
            </p:nvSpPr>
            <p:spPr>
              <a:xfrm>
                <a:off x="366945" y="307973"/>
                <a:ext cx="7621032" cy="368755"/>
              </a:xfrm>
              <a:prstGeom prst="rect">
                <a:avLst/>
              </a:prstGeom>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2.  </a:t>
                </a:r>
                <a:r>
                  <a:rPr lang="fr-FR" dirty="0">
                    <a:latin typeface="Times New Roman" panose="02020603050405020304" pitchFamily="18" charset="0"/>
                    <a:ea typeface="Times New Roman" panose="02020603050405020304" pitchFamily="18" charset="0"/>
                  </a:rPr>
                  <a:t>Soit </a:t>
                </a:r>
                <a14:m>
                  <m:oMath xmlns:m="http://schemas.openxmlformats.org/officeDocument/2006/math">
                    <m:r>
                      <a:rPr lang="fr-FR" i="1">
                        <a:latin typeface="Cambria Math" panose="02040503050406030204" pitchFamily="18" charset="0"/>
                        <a:ea typeface="Times New Roman" panose="02020603050405020304" pitchFamily="18" charset="0"/>
                      </a:rPr>
                      <m:t>𝐴𝐵𝐶𝐷</m:t>
                    </m:r>
                  </m:oMath>
                </a14:m>
                <a:r>
                  <a:rPr lang="fr-FR" dirty="0">
                    <a:latin typeface="Times New Roman" panose="02020603050405020304" pitchFamily="18" charset="0"/>
                    <a:ea typeface="Times New Roman" panose="02020603050405020304" pitchFamily="18" charset="0"/>
                  </a:rPr>
                  <a:t> un parallélogramme tel que </a:t>
                </a:r>
                <a14:m>
                  <m:oMath xmlns:m="http://schemas.openxmlformats.org/officeDocument/2006/math">
                    <m:r>
                      <a:rPr lang="fr-FR" i="1">
                        <a:latin typeface="Cambria Math" panose="02040503050406030204" pitchFamily="18" charset="0"/>
                        <a:ea typeface="Times New Roman" panose="02020603050405020304" pitchFamily="18" charset="0"/>
                      </a:rPr>
                      <m:t>𝐴𝐵</m:t>
                    </m:r>
                    <m:r>
                      <a:rPr lang="fr-FR">
                        <a:latin typeface="Cambria Math" panose="02040503050406030204" pitchFamily="18" charset="0"/>
                        <a:ea typeface="Times New Roman" panose="02020603050405020304" pitchFamily="18" charset="0"/>
                      </a:rPr>
                      <m:t>=4</m:t>
                    </m:r>
                  </m:oMath>
                </a14:m>
                <a:r>
                  <a:rPr lang="fr-FR" dirty="0">
                    <a:latin typeface="Times New Roman" panose="02020603050405020304" pitchFamily="18" charset="0"/>
                    <a:ea typeface="Times New Roman" panose="02020603050405020304" pitchFamily="18" charset="0"/>
                  </a:rPr>
                  <a:t>, </a:t>
                </a:r>
                <a14:m>
                  <m:oMath xmlns:m="http://schemas.openxmlformats.org/officeDocument/2006/math">
                    <m:r>
                      <a:rPr lang="fr-FR" i="1">
                        <a:latin typeface="Cambria Math" panose="02040503050406030204" pitchFamily="18" charset="0"/>
                        <a:ea typeface="Times New Roman" panose="02020603050405020304" pitchFamily="18" charset="0"/>
                      </a:rPr>
                      <m:t>𝐴𝐷</m:t>
                    </m:r>
                    <m:r>
                      <a:rPr lang="fr-FR">
                        <a:latin typeface="Cambria Math" panose="02040503050406030204" pitchFamily="18" charset="0"/>
                        <a:ea typeface="Times New Roman" panose="02020603050405020304" pitchFamily="18" charset="0"/>
                      </a:rPr>
                      <m:t>=2</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𝐴𝐶</m:t>
                    </m:r>
                    <m:r>
                      <a:rPr lang="fr-FR">
                        <a:latin typeface="Cambria Math" panose="02040503050406030204" pitchFamily="18" charset="0"/>
                        <a:ea typeface="Times New Roman" panose="02020603050405020304" pitchFamily="18" charset="0"/>
                      </a:rPr>
                      <m:t>=5</m:t>
                    </m:r>
                  </m:oMath>
                </a14:m>
                <a:r>
                  <a:rPr lang="fr-FR" dirty="0">
                    <a:latin typeface="Times New Roman" panose="02020603050405020304" pitchFamily="18" charset="0"/>
                    <a:ea typeface="Times New Roman" panose="02020603050405020304" pitchFamily="18" charset="0"/>
                  </a:rPr>
                  <a:t>.  </a:t>
                </a:r>
              </a:p>
            </p:txBody>
          </p:sp>
        </mc:Choice>
        <mc:Fallback>
          <p:sp>
            <p:nvSpPr>
              <p:cNvPr id="9" name="Rectangle 8">
                <a:extLst>
                  <a:ext uri="{FF2B5EF4-FFF2-40B4-BE49-F238E27FC236}">
                    <a16:creationId xmlns:a16="http://schemas.microsoft.com/office/drawing/2014/main" id="{26CCDD3E-9E21-436C-B2C8-A668B33C4BE3}"/>
                  </a:ext>
                </a:extLst>
              </p:cNvPr>
              <p:cNvSpPr>
                <a:spLocks noRot="1" noChangeAspect="1" noMove="1" noResize="1" noEditPoints="1" noAdjustHandles="1" noChangeArrowheads="1" noChangeShapeType="1" noTextEdit="1"/>
              </p:cNvSpPr>
              <p:nvPr/>
            </p:nvSpPr>
            <p:spPr>
              <a:xfrm>
                <a:off x="366945" y="307973"/>
                <a:ext cx="7621032" cy="368755"/>
              </a:xfrm>
              <a:prstGeom prst="rect">
                <a:avLst/>
              </a:prstGeom>
              <a:blipFill>
                <a:blip r:embed="rId2"/>
                <a:stretch>
                  <a:fillRect t="-10000" b="-26667"/>
                </a:stretch>
              </a:blipFill>
            </p:spPr>
            <p:txBody>
              <a:bodyPr/>
              <a:lstStyle/>
              <a:p>
                <a:r>
                  <a:rPr lang="fr-FR">
                    <a:noFill/>
                  </a:rPr>
                  <a:t> </a:t>
                </a:r>
              </a:p>
            </p:txBody>
          </p:sp>
        </mc:Fallback>
      </mc:AlternateContent>
      <p:pic>
        <p:nvPicPr>
          <p:cNvPr id="10" name="Image 9">
            <a:extLst>
              <a:ext uri="{FF2B5EF4-FFF2-40B4-BE49-F238E27FC236}">
                <a16:creationId xmlns:a16="http://schemas.microsoft.com/office/drawing/2014/main" id="{00705308-8D9B-40CE-89C3-1BB0D65ABD71}"/>
              </a:ext>
            </a:extLst>
          </p:cNvPr>
          <p:cNvPicPr/>
          <p:nvPr/>
        </p:nvPicPr>
        <p:blipFill>
          <a:blip r:embed="rId3"/>
          <a:stretch>
            <a:fillRect/>
          </a:stretch>
        </p:blipFill>
        <p:spPr>
          <a:xfrm>
            <a:off x="8678046" y="237193"/>
            <a:ext cx="2836292" cy="1419772"/>
          </a:xfrm>
          <a:prstGeom prst="rect">
            <a:avLst/>
          </a:prstGeom>
        </p:spPr>
      </p:pic>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F533BCBD-F0B5-4D10-A288-A128CAFEF392}"/>
                  </a:ext>
                </a:extLst>
              </p:cNvPr>
              <p:cNvSpPr/>
              <p:nvPr/>
            </p:nvSpPr>
            <p:spPr>
              <a:xfrm>
                <a:off x="793227" y="655281"/>
                <a:ext cx="7547468" cy="1001684"/>
              </a:xfrm>
              <a:prstGeom prst="rect">
                <a:avLst/>
              </a:prstGeom>
            </p:spPr>
            <p:txBody>
              <a:bodyPr wrap="square">
                <a:spAutoFit/>
              </a:bodyPr>
              <a:lstStyle/>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Calculer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oMath>
                </a14:m>
                <a:r>
                  <a:rPr lang="fr-FR" dirty="0">
                    <a:latin typeface="Times New Roman" panose="02020603050405020304" pitchFamily="18" charset="0"/>
                    <a:ea typeface="Times New Roman" panose="02020603050405020304" pitchFamily="18" charset="0"/>
                  </a:rPr>
                  <a:t>.</a:t>
                </a:r>
              </a:p>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En déduire la mesure de l’angle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𝐵𝐴𝐷</m:t>
                        </m:r>
                      </m:e>
                    </m:acc>
                  </m:oMath>
                </a14:m>
                <a:r>
                  <a:rPr lang="fr-FR" dirty="0">
                    <a:latin typeface="Times New Roman" panose="02020603050405020304" pitchFamily="18" charset="0"/>
                    <a:ea typeface="Times New Roman" panose="02020603050405020304" pitchFamily="18" charset="0"/>
                  </a:rPr>
                  <a:t>, au dixième de degré près.</a:t>
                </a:r>
              </a:p>
              <a:p>
                <a:pPr lvl="0">
                  <a:spcAft>
                    <a:spcPts val="0"/>
                  </a:spcAft>
                </a:pPr>
                <a:r>
                  <a:rPr lang="fr-FR" dirty="0">
                    <a:latin typeface="Times New Roman" panose="02020603050405020304" pitchFamily="18" charset="0"/>
                    <a:ea typeface="Times New Roman" panose="02020603050405020304" pitchFamily="18" charset="0"/>
                  </a:rPr>
                  <a:t>	En remarquant que </a:t>
                </a:r>
                <a14:m>
                  <m:oMath xmlns:m="http://schemas.openxmlformats.org/officeDocument/2006/math">
                    <m:r>
                      <a:rPr lang="fr-FR" i="1">
                        <a:latin typeface="Cambria Math" panose="02040503050406030204" pitchFamily="18" charset="0"/>
                        <a:ea typeface="Times New Roman" panose="02020603050405020304" pitchFamily="18" charset="0"/>
                      </a:rPr>
                      <m:t>𝐵</m:t>
                    </m:r>
                    <m:sSup>
                      <m:sSupPr>
                        <m:ctrlPr>
                          <a:rPr lang="fr-FR" i="1">
                            <a:latin typeface="Cambria Math" panose="02040503050406030204" pitchFamily="18" charset="0"/>
                            <a:ea typeface="Times New Roman" panose="02020603050405020304" pitchFamily="18" charset="0"/>
                          </a:rPr>
                        </m:ctrlPr>
                      </m:sSupPr>
                      <m:e>
                        <m:r>
                          <a:rPr lang="fr-FR" i="1">
                            <a:latin typeface="Cambria Math" panose="02040503050406030204" pitchFamily="18" charset="0"/>
                            <a:ea typeface="Times New Roman" panose="02020603050405020304" pitchFamily="18" charset="0"/>
                          </a:rPr>
                          <m:t>𝐷</m:t>
                        </m:r>
                      </m:e>
                      <m:sup>
                        <m:r>
                          <a:rPr lang="fr-FR">
                            <a:latin typeface="Cambria Math" panose="02040503050406030204" pitchFamily="18" charset="0"/>
                            <a:ea typeface="Times New Roman" panose="02020603050405020304" pitchFamily="18" charset="0"/>
                          </a:rPr>
                          <m:t>2</m:t>
                        </m:r>
                      </m:sup>
                    </m:sSup>
                    <m:r>
                      <a:rPr lang="fr-FR">
                        <a:latin typeface="Cambria Math" panose="02040503050406030204" pitchFamily="18" charset="0"/>
                        <a:ea typeface="Times New Roman" panose="02020603050405020304" pitchFamily="18" charset="0"/>
                      </a:rPr>
                      <m:t>=</m:t>
                    </m:r>
                    <m:sSup>
                      <m:sSupPr>
                        <m:ctrlPr>
                          <a:rPr lang="fr-FR" i="1">
                            <a:latin typeface="Cambria Math" panose="02040503050406030204" pitchFamily="18" charset="0"/>
                            <a:ea typeface="Times New Roman" panose="02020603050405020304" pitchFamily="18" charset="0"/>
                          </a:rPr>
                        </m:ctrlPr>
                      </m:sSupPr>
                      <m:e>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𝐵𝐷</m:t>
                            </m:r>
                          </m:e>
                        </m:acc>
                      </m:e>
                      <m:sup>
                        <m:r>
                          <a:rPr lang="fr-FR" i="1">
                            <a:latin typeface="Cambria Math" panose="02040503050406030204" pitchFamily="18" charset="0"/>
                            <a:ea typeface="Times New Roman" panose="02020603050405020304" pitchFamily="18" charset="0"/>
                          </a:rPr>
                          <m:t>2</m:t>
                        </m:r>
                      </m:sup>
                    </m:sSup>
                  </m:oMath>
                </a14:m>
                <a:r>
                  <a:rPr lang="fr-FR" dirty="0">
                    <a:latin typeface="Times New Roman" panose="02020603050405020304" pitchFamily="18" charset="0"/>
                    <a:ea typeface="Times New Roman" panose="02020603050405020304" pitchFamily="18" charset="0"/>
                  </a:rPr>
                  <a:t>, en déduire que </a:t>
                </a:r>
                <a14:m>
                  <m:oMath xmlns:m="http://schemas.openxmlformats.org/officeDocument/2006/math">
                    <m:r>
                      <a:rPr lang="fr-FR" i="1">
                        <a:latin typeface="Cambria Math" panose="02040503050406030204" pitchFamily="18" charset="0"/>
                        <a:ea typeface="Times New Roman" panose="02020603050405020304" pitchFamily="18" charset="0"/>
                      </a:rPr>
                      <m:t>𝐵𝐷</m:t>
                    </m:r>
                    <m:r>
                      <a:rPr lang="fr-FR">
                        <a:latin typeface="Cambria Math" panose="02040503050406030204" pitchFamily="18" charset="0"/>
                        <a:ea typeface="Times New Roman" panose="02020603050405020304" pitchFamily="18" charset="0"/>
                      </a:rPr>
                      <m:t>=</m:t>
                    </m:r>
                    <m:rad>
                      <m:radPr>
                        <m:degHide m:val="on"/>
                        <m:ctrlPr>
                          <a:rPr lang="fr-FR" i="1">
                            <a:latin typeface="Cambria Math" panose="02040503050406030204" pitchFamily="18" charset="0"/>
                            <a:ea typeface="Times New Roman" panose="02020603050405020304" pitchFamily="18" charset="0"/>
                          </a:rPr>
                        </m:ctrlPr>
                      </m:radPr>
                      <m:deg/>
                      <m:e>
                        <m:r>
                          <a:rPr lang="fr-FR">
                            <a:latin typeface="Cambria Math" panose="02040503050406030204" pitchFamily="18" charset="0"/>
                            <a:ea typeface="Times New Roman" panose="02020603050405020304" pitchFamily="18" charset="0"/>
                          </a:rPr>
                          <m:t>15</m:t>
                        </m:r>
                      </m:e>
                    </m:rad>
                  </m:oMath>
                </a14:m>
                <a:r>
                  <a:rPr lang="fr-FR" dirty="0">
                    <a:latin typeface="Times New Roman" panose="02020603050405020304" pitchFamily="18" charset="0"/>
                    <a:ea typeface="Times New Roman" panose="02020603050405020304" pitchFamily="18" charset="0"/>
                  </a:rPr>
                  <a:t>.</a:t>
                </a:r>
                <a:endParaRPr lang="fr-FR" dirty="0"/>
              </a:p>
            </p:txBody>
          </p:sp>
        </mc:Choice>
        <mc:Fallback>
          <p:sp>
            <p:nvSpPr>
              <p:cNvPr id="11" name="Rectangle 10">
                <a:extLst>
                  <a:ext uri="{FF2B5EF4-FFF2-40B4-BE49-F238E27FC236}">
                    <a16:creationId xmlns:a16="http://schemas.microsoft.com/office/drawing/2014/main" id="{F533BCBD-F0B5-4D10-A288-A128CAFEF392}"/>
                  </a:ext>
                </a:extLst>
              </p:cNvPr>
              <p:cNvSpPr>
                <a:spLocks noRot="1" noChangeAspect="1" noMove="1" noResize="1" noEditPoints="1" noAdjustHandles="1" noChangeArrowheads="1" noChangeShapeType="1" noTextEdit="1"/>
              </p:cNvSpPr>
              <p:nvPr/>
            </p:nvSpPr>
            <p:spPr>
              <a:xfrm>
                <a:off x="793227" y="655281"/>
                <a:ext cx="7547468" cy="1001684"/>
              </a:xfrm>
              <a:prstGeom prst="rect">
                <a:avLst/>
              </a:prstGeom>
              <a:blipFill>
                <a:blip r:embed="rId4"/>
                <a:stretch>
                  <a:fillRect l="-485" b="-7879"/>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80D5256B-6159-4774-B47F-B80D2A0F448E}"/>
                  </a:ext>
                </a:extLst>
              </p:cNvPr>
              <p:cNvSpPr/>
              <p:nvPr/>
            </p:nvSpPr>
            <p:spPr>
              <a:xfrm>
                <a:off x="639555" y="2152407"/>
                <a:ext cx="7566815" cy="61651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b="0" i="1" dirty="0" smtClean="0">
                          <a:latin typeface="Cambria Math" panose="02040503050406030204" pitchFamily="18" charset="0"/>
                          <a:ea typeface="Times New Roman" panose="02020603050405020304" pitchFamily="18" charset="0"/>
                        </a:rPr>
                        <m:t>𝑎</m:t>
                      </m:r>
                      <m:r>
                        <a:rPr lang="fr-FR" b="0" i="1" dirty="0" smtClean="0">
                          <a:latin typeface="Cambria Math" panose="02040503050406030204" pitchFamily="18" charset="0"/>
                          <a:ea typeface="Times New Roman" panose="02020603050405020304" pitchFamily="18" charset="0"/>
                        </a:rPr>
                        <m:t>)   </m:t>
                      </m:r>
                      <m:acc>
                        <m:accPr>
                          <m:chr m:val="⃗"/>
                          <m:ctrlPr>
                            <a:rPr lang="fr-FR" i="1" dirty="0" smtClean="0">
                              <a:latin typeface="Cambria Math" panose="02040503050406030204" pitchFamily="18" charset="0"/>
                              <a:ea typeface="Times New Roman" panose="02020603050405020304" pitchFamily="18" charset="0"/>
                            </a:rPr>
                          </m:ctrlPr>
                        </m:accPr>
                        <m:e>
                          <m:r>
                            <a:rPr lang="fr-FR" i="1" dirty="0" smtClean="0">
                              <a:latin typeface="Cambria Math" panose="02040503050406030204" pitchFamily="18" charset="0"/>
                              <a:ea typeface="Times New Roman" panose="02020603050405020304" pitchFamily="18" charset="0"/>
                            </a:rPr>
                            <m:t>𝐴𝐵</m:t>
                          </m:r>
                        </m:e>
                      </m:acc>
                      <m:r>
                        <a:rPr lang="fr-FR" i="1" dirty="0" smtClean="0">
                          <a:latin typeface="Cambria Math" panose="02040503050406030204" pitchFamily="18" charset="0"/>
                          <a:ea typeface="Times New Roman" panose="02020603050405020304" pitchFamily="18" charset="0"/>
                        </a:rPr>
                        <m:t>⋅</m:t>
                      </m:r>
                      <m:acc>
                        <m:accPr>
                          <m:chr m:val="⃗"/>
                          <m:ctrlPr>
                            <a:rPr lang="fr-FR" i="1" dirty="0">
                              <a:latin typeface="Cambria Math" panose="02040503050406030204" pitchFamily="18" charset="0"/>
                              <a:ea typeface="Times New Roman" panose="02020603050405020304" pitchFamily="18" charset="0"/>
                            </a:rPr>
                          </m:ctrlPr>
                        </m:accPr>
                        <m:e>
                          <m:r>
                            <a:rPr lang="fr-FR" i="1" dirty="0">
                              <a:latin typeface="Cambria Math" panose="02040503050406030204" pitchFamily="18" charset="0"/>
                              <a:ea typeface="Times New Roman" panose="02020603050405020304" pitchFamily="18" charset="0"/>
                            </a:rPr>
                            <m:t>𝐴𝐷</m:t>
                          </m:r>
                        </m:e>
                      </m:acc>
                      <m:r>
                        <a:rPr lang="fr-FR" b="0" i="1" dirty="0" smtClean="0">
                          <a:latin typeface="Cambria Math" panose="02040503050406030204" pitchFamily="18" charset="0"/>
                          <a:ea typeface="Times New Roman" panose="02020603050405020304" pitchFamily="18" charset="0"/>
                        </a:rPr>
                        <m:t>=</m:t>
                      </m:r>
                      <m:f>
                        <m:fPr>
                          <m:ctrlPr>
                            <a:rPr lang="fr-FR" b="0" i="1" dirty="0" smtClean="0">
                              <a:latin typeface="Cambria Math" panose="02040503050406030204" pitchFamily="18" charset="0"/>
                              <a:ea typeface="Times New Roman" panose="02020603050405020304" pitchFamily="18" charset="0"/>
                            </a:rPr>
                          </m:ctrlPr>
                        </m:fPr>
                        <m:num>
                          <m:r>
                            <a:rPr lang="fr-FR" b="0" i="1" dirty="0" smtClean="0">
                              <a:latin typeface="Cambria Math" panose="02040503050406030204" pitchFamily="18" charset="0"/>
                              <a:ea typeface="Times New Roman" panose="02020603050405020304" pitchFamily="18" charset="0"/>
                            </a:rPr>
                            <m:t>1</m:t>
                          </m:r>
                        </m:num>
                        <m:den>
                          <m:r>
                            <a:rPr lang="fr-FR" b="0" i="1" dirty="0" smtClean="0">
                              <a:latin typeface="Cambria Math" panose="02040503050406030204" pitchFamily="18" charset="0"/>
                              <a:ea typeface="Times New Roman" panose="02020603050405020304" pitchFamily="18" charset="0"/>
                            </a:rPr>
                            <m:t>2</m:t>
                          </m:r>
                        </m:den>
                      </m:f>
                      <m:d>
                        <m:dPr>
                          <m:ctrlPr>
                            <a:rPr lang="fr-FR" i="1" dirty="0" smtClean="0">
                              <a:latin typeface="Cambria Math" panose="02040503050406030204" pitchFamily="18" charset="0"/>
                            </a:rPr>
                          </m:ctrlPr>
                        </m:dPr>
                        <m:e>
                          <m:sSup>
                            <m:sSupPr>
                              <m:ctrlPr>
                                <a:rPr lang="fr-FR" i="1" dirty="0">
                                  <a:latin typeface="Cambria Math" panose="02040503050406030204" pitchFamily="18" charset="0"/>
                                  <a:ea typeface="Times New Roman" panose="02020603050405020304" pitchFamily="18" charset="0"/>
                                </a:rPr>
                              </m:ctrlPr>
                            </m:sSupPr>
                            <m:e>
                              <m:d>
                                <m:dPr>
                                  <m:begChr m:val="‖"/>
                                  <m:endChr m:val="‖"/>
                                  <m:ctrlPr>
                                    <a:rPr lang="fr-FR" i="1" dirty="0">
                                      <a:latin typeface="Cambria Math" panose="02040503050406030204" pitchFamily="18" charset="0"/>
                                    </a:rPr>
                                  </m:ctrlPr>
                                </m:dPr>
                                <m:e>
                                  <m:acc>
                                    <m:accPr>
                                      <m:chr m:val="⃗"/>
                                      <m:ctrlPr>
                                        <a:rPr lang="fr-FR" i="1" dirty="0">
                                          <a:latin typeface="Cambria Math" panose="02040503050406030204" pitchFamily="18" charset="0"/>
                                        </a:rPr>
                                      </m:ctrlPr>
                                    </m:accPr>
                                    <m:e>
                                      <m:r>
                                        <a:rPr lang="fr-FR" i="1" dirty="0">
                                          <a:latin typeface="Cambria Math" panose="02040503050406030204" pitchFamily="18" charset="0"/>
                                        </a:rPr>
                                        <m:t>𝐴𝐵</m:t>
                                      </m:r>
                                    </m:e>
                                  </m:acc>
                                  <m:r>
                                    <a:rPr lang="fr-FR" i="1" dirty="0">
                                      <a:latin typeface="Cambria Math" panose="02040503050406030204" pitchFamily="18" charset="0"/>
                                    </a:rPr>
                                    <m:t>+</m:t>
                                  </m:r>
                                  <m:acc>
                                    <m:accPr>
                                      <m:chr m:val="⃗"/>
                                      <m:ctrlPr>
                                        <a:rPr lang="fr-FR" i="1" dirty="0">
                                          <a:latin typeface="Cambria Math" panose="02040503050406030204" pitchFamily="18" charset="0"/>
                                        </a:rPr>
                                      </m:ctrlPr>
                                    </m:accPr>
                                    <m:e>
                                      <m:r>
                                        <a:rPr lang="fr-FR" i="1" dirty="0">
                                          <a:latin typeface="Cambria Math" panose="02040503050406030204" pitchFamily="18" charset="0"/>
                                        </a:rPr>
                                        <m:t>𝐴𝐷</m:t>
                                      </m:r>
                                    </m:e>
                                  </m:acc>
                                </m:e>
                              </m:d>
                            </m:e>
                            <m:sup>
                              <m:r>
                                <a:rPr lang="fr-FR" i="1" dirty="0">
                                  <a:latin typeface="Cambria Math" panose="02040503050406030204" pitchFamily="18" charset="0"/>
                                </a:rPr>
                                <m:t>2</m:t>
                              </m:r>
                            </m:sup>
                          </m:sSup>
                          <m:r>
                            <a:rPr lang="fr-FR" i="1" dirty="0">
                              <a:latin typeface="Cambria Math" panose="02040503050406030204" pitchFamily="18" charset="0"/>
                            </a:rPr>
                            <m:t>−</m:t>
                          </m:r>
                          <m:sSup>
                            <m:sSupPr>
                              <m:ctrlPr>
                                <a:rPr lang="fr-FR" i="1" dirty="0">
                                  <a:latin typeface="Cambria Math" panose="02040503050406030204" pitchFamily="18" charset="0"/>
                                </a:rPr>
                              </m:ctrlPr>
                            </m:sSupPr>
                            <m:e>
                              <m:d>
                                <m:dPr>
                                  <m:begChr m:val="‖"/>
                                  <m:endChr m:val="‖"/>
                                  <m:ctrlPr>
                                    <a:rPr lang="fr-FR" i="1" dirty="0">
                                      <a:latin typeface="Cambria Math" panose="02040503050406030204" pitchFamily="18" charset="0"/>
                                    </a:rPr>
                                  </m:ctrlPr>
                                </m:dPr>
                                <m:e>
                                  <m:acc>
                                    <m:accPr>
                                      <m:chr m:val="⃗"/>
                                      <m:ctrlPr>
                                        <a:rPr lang="fr-FR" i="1" dirty="0">
                                          <a:latin typeface="Cambria Math" panose="02040503050406030204" pitchFamily="18" charset="0"/>
                                        </a:rPr>
                                      </m:ctrlPr>
                                    </m:accPr>
                                    <m:e>
                                      <m:r>
                                        <a:rPr lang="fr-FR" i="1" dirty="0">
                                          <a:latin typeface="Cambria Math" panose="02040503050406030204" pitchFamily="18" charset="0"/>
                                        </a:rPr>
                                        <m:t>𝐴𝐵</m:t>
                                      </m:r>
                                    </m:e>
                                  </m:acc>
                                </m:e>
                              </m:d>
                            </m:e>
                            <m:sup>
                              <m:r>
                                <a:rPr lang="fr-FR" dirty="0">
                                  <a:latin typeface="Cambria Math" panose="02040503050406030204" pitchFamily="18" charset="0"/>
                                </a:rPr>
                                <m:t>2</m:t>
                              </m:r>
                            </m:sup>
                          </m:sSup>
                          <m:r>
                            <a:rPr lang="fr-FR" dirty="0">
                              <a:latin typeface="Cambria Math" panose="02040503050406030204" pitchFamily="18" charset="0"/>
                            </a:rPr>
                            <m:t>−</m:t>
                          </m:r>
                          <m:r>
                            <m:rPr>
                              <m:nor/>
                            </m:rPr>
                            <a:rPr lang="fr-FR" dirty="0"/>
                            <m:t> </m:t>
                          </m:r>
                          <m:sSup>
                            <m:sSupPr>
                              <m:ctrlPr>
                                <a:rPr lang="fr-FR" i="1" dirty="0">
                                  <a:latin typeface="Cambria Math" panose="02040503050406030204" pitchFamily="18" charset="0"/>
                                </a:rPr>
                              </m:ctrlPr>
                            </m:sSupPr>
                            <m:e>
                              <m:d>
                                <m:dPr>
                                  <m:begChr m:val="‖"/>
                                  <m:endChr m:val="‖"/>
                                  <m:ctrlPr>
                                    <a:rPr lang="fr-FR" i="1" dirty="0">
                                      <a:latin typeface="Cambria Math" panose="02040503050406030204" pitchFamily="18" charset="0"/>
                                    </a:rPr>
                                  </m:ctrlPr>
                                </m:dPr>
                                <m:e>
                                  <m:acc>
                                    <m:accPr>
                                      <m:chr m:val="⃗"/>
                                      <m:ctrlPr>
                                        <a:rPr lang="fr-FR" i="1" dirty="0">
                                          <a:latin typeface="Cambria Math" panose="02040503050406030204" pitchFamily="18" charset="0"/>
                                        </a:rPr>
                                      </m:ctrlPr>
                                    </m:accPr>
                                    <m:e>
                                      <m:r>
                                        <a:rPr lang="fr-FR" i="1" dirty="0">
                                          <a:latin typeface="Cambria Math" panose="02040503050406030204" pitchFamily="18" charset="0"/>
                                        </a:rPr>
                                        <m:t>𝐴</m:t>
                                      </m:r>
                                      <m:r>
                                        <a:rPr lang="fr-FR" i="1" dirty="0">
                                          <a:latin typeface="Cambria Math" panose="02040503050406030204" pitchFamily="18" charset="0"/>
                                        </a:rPr>
                                        <m:t>𝐷</m:t>
                                      </m:r>
                                    </m:e>
                                  </m:acc>
                                </m:e>
                              </m:d>
                            </m:e>
                            <m:sup>
                              <m:r>
                                <a:rPr lang="fr-FR" dirty="0">
                                  <a:latin typeface="Cambria Math" panose="02040503050406030204" pitchFamily="18" charset="0"/>
                                </a:rPr>
                                <m:t>2</m:t>
                              </m:r>
                            </m:sup>
                          </m:sSup>
                        </m:e>
                      </m:d>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1</m:t>
                          </m:r>
                        </m:num>
                        <m:den>
                          <m:r>
                            <a:rPr lang="fr-FR" b="0" i="1" dirty="0" smtClean="0">
                              <a:latin typeface="Cambria Math" panose="02040503050406030204" pitchFamily="18" charset="0"/>
                            </a:rPr>
                            <m:t>2</m:t>
                          </m:r>
                        </m:den>
                      </m:f>
                      <m:d>
                        <m:dPr>
                          <m:ctrlPr>
                            <a:rPr lang="fr-FR" b="0" i="1" dirty="0" smtClean="0">
                              <a:latin typeface="Cambria Math" panose="02040503050406030204" pitchFamily="18" charset="0"/>
                            </a:rPr>
                          </m:ctrlPr>
                        </m:dPr>
                        <m:e>
                          <m:sSup>
                            <m:sSupPr>
                              <m:ctrlPr>
                                <a:rPr lang="fr-FR" b="0" i="1" dirty="0" smtClean="0">
                                  <a:latin typeface="Cambria Math" panose="02040503050406030204" pitchFamily="18" charset="0"/>
                                </a:rPr>
                              </m:ctrlPr>
                            </m:sSupPr>
                            <m:e>
                              <m:r>
                                <a:rPr lang="fr-FR" b="0" i="1" dirty="0" smtClean="0">
                                  <a:latin typeface="Cambria Math" panose="02040503050406030204" pitchFamily="18" charset="0"/>
                                </a:rPr>
                                <m:t>5</m:t>
                              </m:r>
                            </m:e>
                            <m:sup>
                              <m:r>
                                <a:rPr lang="fr-FR" b="0" i="1" dirty="0" smtClean="0">
                                  <a:latin typeface="Cambria Math" panose="02040503050406030204" pitchFamily="18" charset="0"/>
                                </a:rPr>
                                <m:t>2</m:t>
                              </m:r>
                            </m:sup>
                          </m:sSup>
                          <m:r>
                            <a:rPr lang="fr-FR" b="0" i="1" dirty="0" smtClean="0">
                              <a:latin typeface="Cambria Math" panose="02040503050406030204" pitchFamily="18" charset="0"/>
                            </a:rPr>
                            <m:t>−</m:t>
                          </m:r>
                          <m:sSup>
                            <m:sSupPr>
                              <m:ctrlPr>
                                <a:rPr lang="fr-FR" b="0" i="1" dirty="0" smtClean="0">
                                  <a:latin typeface="Cambria Math" panose="02040503050406030204" pitchFamily="18" charset="0"/>
                                </a:rPr>
                              </m:ctrlPr>
                            </m:sSupPr>
                            <m:e>
                              <m:r>
                                <a:rPr lang="fr-FR" b="0" i="1" dirty="0" smtClean="0">
                                  <a:latin typeface="Cambria Math" panose="02040503050406030204" pitchFamily="18" charset="0"/>
                                </a:rPr>
                                <m:t>4</m:t>
                              </m:r>
                            </m:e>
                            <m:sup>
                              <m:r>
                                <a:rPr lang="fr-FR" b="0" i="1" dirty="0" smtClean="0">
                                  <a:latin typeface="Cambria Math" panose="02040503050406030204" pitchFamily="18" charset="0"/>
                                </a:rPr>
                                <m:t>2</m:t>
                              </m:r>
                            </m:sup>
                          </m:sSup>
                          <m:r>
                            <a:rPr lang="fr-FR" b="0" i="1" dirty="0" smtClean="0">
                              <a:latin typeface="Cambria Math" panose="02040503050406030204" pitchFamily="18" charset="0"/>
                            </a:rPr>
                            <m:t>−</m:t>
                          </m:r>
                          <m:sSup>
                            <m:sSupPr>
                              <m:ctrlPr>
                                <a:rPr lang="fr-FR" b="0" i="1" dirty="0" smtClean="0">
                                  <a:latin typeface="Cambria Math" panose="02040503050406030204" pitchFamily="18" charset="0"/>
                                </a:rPr>
                              </m:ctrlPr>
                            </m:sSupPr>
                            <m:e>
                              <m:r>
                                <a:rPr lang="fr-FR" b="0" i="1" dirty="0" smtClean="0">
                                  <a:latin typeface="Cambria Math" panose="02040503050406030204" pitchFamily="18" charset="0"/>
                                </a:rPr>
                                <m:t>2</m:t>
                              </m:r>
                            </m:e>
                            <m:sup>
                              <m:r>
                                <a:rPr lang="fr-FR" b="0" i="1" dirty="0" smtClean="0">
                                  <a:latin typeface="Cambria Math" panose="02040503050406030204" pitchFamily="18" charset="0"/>
                                </a:rPr>
                                <m:t>2</m:t>
                              </m:r>
                            </m:sup>
                          </m:sSup>
                        </m:e>
                      </m:d>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5</m:t>
                          </m:r>
                        </m:num>
                        <m:den>
                          <m:r>
                            <a:rPr lang="fr-FR" b="0" i="1" dirty="0" smtClean="0">
                              <a:latin typeface="Cambria Math" panose="02040503050406030204" pitchFamily="18" charset="0"/>
                            </a:rPr>
                            <m:t>2</m:t>
                          </m:r>
                        </m:den>
                      </m:f>
                    </m:oMath>
                  </m:oMathPara>
                </a14:m>
                <a:endParaRPr lang="fr-FR" dirty="0"/>
              </a:p>
            </p:txBody>
          </p:sp>
        </mc:Choice>
        <mc:Fallback>
          <p:sp>
            <p:nvSpPr>
              <p:cNvPr id="2" name="Rectangle 1">
                <a:extLst>
                  <a:ext uri="{FF2B5EF4-FFF2-40B4-BE49-F238E27FC236}">
                    <a16:creationId xmlns:a16="http://schemas.microsoft.com/office/drawing/2014/main" id="{80D5256B-6159-4774-B47F-B80D2A0F448E}"/>
                  </a:ext>
                </a:extLst>
              </p:cNvPr>
              <p:cNvSpPr>
                <a:spLocks noRot="1" noChangeAspect="1" noMove="1" noResize="1" noEditPoints="1" noAdjustHandles="1" noChangeArrowheads="1" noChangeShapeType="1" noTextEdit="1"/>
              </p:cNvSpPr>
              <p:nvPr/>
            </p:nvSpPr>
            <p:spPr>
              <a:xfrm>
                <a:off x="639555" y="2152407"/>
                <a:ext cx="7566815" cy="616515"/>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5" name="Rectangle 14">
                <a:extLst>
                  <a:ext uri="{FF2B5EF4-FFF2-40B4-BE49-F238E27FC236}">
                    <a16:creationId xmlns:a16="http://schemas.microsoft.com/office/drawing/2014/main" id="{D84AFA97-CA83-48BC-B1B3-EE928E846233}"/>
                  </a:ext>
                </a:extLst>
              </p:cNvPr>
              <p:cNvSpPr/>
              <p:nvPr/>
            </p:nvSpPr>
            <p:spPr>
              <a:xfrm>
                <a:off x="639555" y="2956106"/>
                <a:ext cx="5646802" cy="427040"/>
              </a:xfrm>
              <a:prstGeom prst="rect">
                <a:avLst/>
              </a:prstGeom>
            </p:spPr>
            <p:txBody>
              <a:bodyPr wrap="none">
                <a:spAutoFit/>
              </a:bodyPr>
              <a:lstStyle/>
              <a:p>
                <a14:m>
                  <m:oMath xmlns:m="http://schemas.openxmlformats.org/officeDocument/2006/math">
                    <m:r>
                      <a:rPr lang="fr-FR" b="0" i="1" dirty="0" smtClean="0">
                        <a:latin typeface="Cambria Math" panose="02040503050406030204" pitchFamily="18" charset="0"/>
                        <a:ea typeface="Times New Roman" panose="02020603050405020304" pitchFamily="18" charset="0"/>
                      </a:rPr>
                      <m:t>𝑏</m:t>
                    </m:r>
                    <m:r>
                      <a:rPr lang="fr-FR" b="0" i="1" dirty="0" smtClean="0">
                        <a:latin typeface="Cambria Math" panose="02040503050406030204" pitchFamily="18" charset="0"/>
                        <a:ea typeface="Times New Roman" panose="02020603050405020304" pitchFamily="18" charset="0"/>
                      </a:rPr>
                      <m:t>)   </m:t>
                    </m:r>
                    <m:acc>
                      <m:accPr>
                        <m:chr m:val="⃗"/>
                        <m:ctrlPr>
                          <a:rPr lang="fr-FR" i="1" dirty="0" smtClean="0">
                            <a:latin typeface="Cambria Math" panose="02040503050406030204" pitchFamily="18" charset="0"/>
                            <a:ea typeface="Times New Roman" panose="02020603050405020304" pitchFamily="18" charset="0"/>
                          </a:rPr>
                        </m:ctrlPr>
                      </m:accPr>
                      <m:e>
                        <m:r>
                          <a:rPr lang="fr-FR" i="1" dirty="0" smtClean="0">
                            <a:latin typeface="Cambria Math" panose="02040503050406030204" pitchFamily="18" charset="0"/>
                            <a:ea typeface="Times New Roman" panose="02020603050405020304" pitchFamily="18" charset="0"/>
                          </a:rPr>
                          <m:t>𝐴𝐵</m:t>
                        </m:r>
                      </m:e>
                    </m:acc>
                    <m:r>
                      <a:rPr lang="fr-FR" i="1" dirty="0" smtClean="0">
                        <a:latin typeface="Cambria Math" panose="02040503050406030204" pitchFamily="18" charset="0"/>
                        <a:ea typeface="Times New Roman" panose="02020603050405020304" pitchFamily="18" charset="0"/>
                      </a:rPr>
                      <m:t>⋅</m:t>
                    </m:r>
                    <m:acc>
                      <m:accPr>
                        <m:chr m:val="⃗"/>
                        <m:ctrlPr>
                          <a:rPr lang="fr-FR" i="1" dirty="0">
                            <a:latin typeface="Cambria Math" panose="02040503050406030204" pitchFamily="18" charset="0"/>
                            <a:ea typeface="Times New Roman" panose="02020603050405020304" pitchFamily="18" charset="0"/>
                          </a:rPr>
                        </m:ctrlPr>
                      </m:accPr>
                      <m:e>
                        <m:r>
                          <a:rPr lang="fr-FR" i="1" dirty="0">
                            <a:latin typeface="Cambria Math" panose="02040503050406030204" pitchFamily="18" charset="0"/>
                            <a:ea typeface="Times New Roman" panose="02020603050405020304" pitchFamily="18" charset="0"/>
                          </a:rPr>
                          <m:t>𝐴𝐷</m:t>
                        </m:r>
                      </m:e>
                    </m:acc>
                    <m:r>
                      <a:rPr lang="fr-FR" b="0" i="1" dirty="0" smtClean="0">
                        <a:latin typeface="Cambria Math" panose="02040503050406030204" pitchFamily="18" charset="0"/>
                        <a:ea typeface="Times New Roman" panose="02020603050405020304" pitchFamily="18" charset="0"/>
                      </a:rPr>
                      <m:t>=</m:t>
                    </m:r>
                    <m:r>
                      <a:rPr lang="fr-FR" b="0" i="1" dirty="0" smtClean="0">
                        <a:latin typeface="Cambria Math" panose="02040503050406030204" pitchFamily="18" charset="0"/>
                        <a:ea typeface="Times New Roman" panose="02020603050405020304" pitchFamily="18" charset="0"/>
                      </a:rPr>
                      <m:t>𝐴𝐵</m:t>
                    </m:r>
                    <m:r>
                      <a:rPr lang="fr-FR" b="0" i="1" dirty="0" smtClean="0">
                        <a:latin typeface="Cambria Math" panose="02040503050406030204" pitchFamily="18" charset="0"/>
                        <a:ea typeface="Times New Roman" panose="02020603050405020304" pitchFamily="18" charset="0"/>
                      </a:rPr>
                      <m:t>×</m:t>
                    </m:r>
                    <m:r>
                      <a:rPr lang="fr-FR" b="0" i="1" dirty="0" smtClean="0">
                        <a:latin typeface="Cambria Math" panose="02040503050406030204" pitchFamily="18" charset="0"/>
                        <a:ea typeface="Times New Roman" panose="02020603050405020304" pitchFamily="18" charset="0"/>
                      </a:rPr>
                      <m:t>𝐴𝐷</m:t>
                    </m:r>
                    <m:r>
                      <a:rPr lang="fr-FR" b="0" i="1" dirty="0" smtClean="0">
                        <a:latin typeface="Cambria Math" panose="02040503050406030204" pitchFamily="18" charset="0"/>
                        <a:ea typeface="Times New Roman" panose="02020603050405020304" pitchFamily="18" charset="0"/>
                      </a:rPr>
                      <m:t>×</m:t>
                    </m:r>
                    <m:func>
                      <m:funcPr>
                        <m:ctrlPr>
                          <a:rPr lang="fr-FR" b="0" i="1" dirty="0" smtClean="0">
                            <a:latin typeface="Cambria Math" panose="02040503050406030204" pitchFamily="18" charset="0"/>
                            <a:ea typeface="Times New Roman" panose="02020603050405020304" pitchFamily="18" charset="0"/>
                          </a:rPr>
                        </m:ctrlPr>
                      </m:funcPr>
                      <m:fName>
                        <m:r>
                          <m:rPr>
                            <m:sty m:val="p"/>
                          </m:rPr>
                          <a:rPr lang="fr-FR" b="0" i="0" dirty="0" smtClean="0">
                            <a:latin typeface="Cambria Math" panose="02040503050406030204" pitchFamily="18" charset="0"/>
                            <a:ea typeface="Times New Roman" panose="02020603050405020304" pitchFamily="18" charset="0"/>
                          </a:rPr>
                          <m:t>cos</m:t>
                        </m:r>
                      </m:fName>
                      <m:e>
                        <m:d>
                          <m:dPr>
                            <m:ctrlPr>
                              <a:rPr lang="fr-FR" b="0" i="1" dirty="0" smtClean="0">
                                <a:latin typeface="Cambria Math" panose="02040503050406030204" pitchFamily="18" charset="0"/>
                                <a:ea typeface="Times New Roman" panose="02020603050405020304" pitchFamily="18" charset="0"/>
                              </a:rPr>
                            </m:ctrlPr>
                          </m:dPr>
                          <m:e>
                            <m:acc>
                              <m:accPr>
                                <m:chr m:val="̂"/>
                                <m:ctrlPr>
                                  <a:rPr lang="fr-FR" b="0" i="1" dirty="0" smtClean="0">
                                    <a:latin typeface="Cambria Math" panose="02040503050406030204" pitchFamily="18" charset="0"/>
                                  </a:rPr>
                                </m:ctrlPr>
                              </m:accPr>
                              <m:e>
                                <m:r>
                                  <a:rPr lang="fr-FR" b="0" i="1" dirty="0" smtClean="0">
                                    <a:latin typeface="Cambria Math" panose="02040503050406030204" pitchFamily="18" charset="0"/>
                                  </a:rPr>
                                  <m:t>𝐵𝐴𝐷</m:t>
                                </m:r>
                              </m:e>
                            </m:acc>
                          </m:e>
                        </m:d>
                      </m:e>
                    </m:func>
                    <m:r>
                      <a:rPr lang="fr-FR" b="0" i="1" dirty="0" smtClean="0">
                        <a:latin typeface="Cambria Math" panose="02040503050406030204" pitchFamily="18" charset="0"/>
                      </a:rPr>
                      <m:t>=8</m:t>
                    </m:r>
                  </m:oMath>
                </a14:m>
                <a:r>
                  <a:rPr lang="fr-FR" dirty="0">
                    <a:ea typeface="Times New Roman" panose="02020603050405020304" pitchFamily="18" charset="0"/>
                  </a:rPr>
                  <a:t> </a:t>
                </a:r>
                <a14:m>
                  <m:oMath xmlns:m="http://schemas.openxmlformats.org/officeDocument/2006/math">
                    <m:r>
                      <a:rPr lang="fr-FR" i="1" dirty="0">
                        <a:latin typeface="Cambria Math" panose="02040503050406030204" pitchFamily="18" charset="0"/>
                        <a:ea typeface="Times New Roman" panose="02020603050405020304" pitchFamily="18" charset="0"/>
                      </a:rPr>
                      <m:t>×</m:t>
                    </m:r>
                    <m:func>
                      <m:funcPr>
                        <m:ctrlPr>
                          <a:rPr lang="fr-FR" i="1" dirty="0">
                            <a:latin typeface="Cambria Math" panose="02040503050406030204" pitchFamily="18" charset="0"/>
                            <a:ea typeface="Times New Roman" panose="02020603050405020304" pitchFamily="18" charset="0"/>
                          </a:rPr>
                        </m:ctrlPr>
                      </m:funcPr>
                      <m:fName>
                        <m:r>
                          <m:rPr>
                            <m:sty m:val="p"/>
                          </m:rPr>
                          <a:rPr lang="fr-FR" dirty="0">
                            <a:latin typeface="Cambria Math" panose="02040503050406030204" pitchFamily="18" charset="0"/>
                            <a:ea typeface="Times New Roman" panose="02020603050405020304" pitchFamily="18" charset="0"/>
                          </a:rPr>
                          <m:t>cos</m:t>
                        </m:r>
                      </m:fName>
                      <m:e>
                        <m:d>
                          <m:dPr>
                            <m:ctrlPr>
                              <a:rPr lang="fr-FR" i="1" dirty="0">
                                <a:latin typeface="Cambria Math" panose="02040503050406030204" pitchFamily="18" charset="0"/>
                                <a:ea typeface="Times New Roman" panose="02020603050405020304" pitchFamily="18" charset="0"/>
                              </a:rPr>
                            </m:ctrlPr>
                          </m:dPr>
                          <m:e>
                            <m:acc>
                              <m:accPr>
                                <m:chr m:val="̂"/>
                                <m:ctrlPr>
                                  <a:rPr lang="fr-FR" i="1" dirty="0">
                                    <a:latin typeface="Cambria Math" panose="02040503050406030204" pitchFamily="18" charset="0"/>
                                  </a:rPr>
                                </m:ctrlPr>
                              </m:accPr>
                              <m:e>
                                <m:r>
                                  <a:rPr lang="fr-FR" i="1" dirty="0">
                                    <a:latin typeface="Cambria Math" panose="02040503050406030204" pitchFamily="18" charset="0"/>
                                  </a:rPr>
                                  <m:t>𝐵𝐴𝐷</m:t>
                                </m:r>
                              </m:e>
                            </m:acc>
                          </m:e>
                        </m:d>
                      </m:e>
                    </m:func>
                    <m:r>
                      <a:rPr lang="fr-FR" b="0" i="1" dirty="0" smtClean="0">
                        <a:latin typeface="Cambria Math" panose="02040503050406030204" pitchFamily="18" charset="0"/>
                      </a:rPr>
                      <m:t>   </m:t>
                    </m:r>
                  </m:oMath>
                </a14:m>
                <a:endParaRPr lang="fr-FR" dirty="0"/>
              </a:p>
            </p:txBody>
          </p:sp>
        </mc:Choice>
        <mc:Fallback>
          <p:sp>
            <p:nvSpPr>
              <p:cNvPr id="15" name="Rectangle 14">
                <a:extLst>
                  <a:ext uri="{FF2B5EF4-FFF2-40B4-BE49-F238E27FC236}">
                    <a16:creationId xmlns:a16="http://schemas.microsoft.com/office/drawing/2014/main" id="{D84AFA97-CA83-48BC-B1B3-EE928E846233}"/>
                  </a:ext>
                </a:extLst>
              </p:cNvPr>
              <p:cNvSpPr>
                <a:spLocks noRot="1" noChangeAspect="1" noMove="1" noResize="1" noEditPoints="1" noAdjustHandles="1" noChangeArrowheads="1" noChangeShapeType="1" noTextEdit="1"/>
              </p:cNvSpPr>
              <p:nvPr/>
            </p:nvSpPr>
            <p:spPr>
              <a:xfrm>
                <a:off x="639555" y="2956106"/>
                <a:ext cx="5646802" cy="427040"/>
              </a:xfrm>
              <a:prstGeom prst="rect">
                <a:avLst/>
              </a:prstGeom>
              <a:blipFill>
                <a:blip r:embed="rId6"/>
                <a:stretch>
                  <a:fillRect r="-15983" b="-7143"/>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CCE6A410-78E8-404A-90BF-A8C70B7218F6}"/>
                  </a:ext>
                </a:extLst>
              </p:cNvPr>
              <p:cNvSpPr/>
              <p:nvPr/>
            </p:nvSpPr>
            <p:spPr>
              <a:xfrm>
                <a:off x="3300673" y="3511630"/>
                <a:ext cx="3259417" cy="618311"/>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fr-FR" i="1" dirty="0" smtClean="0">
                          <a:latin typeface="Cambria Math" panose="02040503050406030204" pitchFamily="18" charset="0"/>
                        </a:rPr>
                        <m:t>𝑑𝑜𝑛𝑐</m:t>
                      </m:r>
                      <m:r>
                        <a:rPr lang="fr-FR" i="1" dirty="0" smtClean="0">
                          <a:latin typeface="Cambria Math" panose="02040503050406030204" pitchFamily="18" charset="0"/>
                        </a:rPr>
                        <m:t>  </m:t>
                      </m:r>
                      <m:func>
                        <m:funcPr>
                          <m:ctrlPr>
                            <a:rPr lang="fr-FR" i="1" dirty="0">
                              <a:latin typeface="Cambria Math" panose="02040503050406030204" pitchFamily="18" charset="0"/>
                              <a:ea typeface="Times New Roman" panose="02020603050405020304" pitchFamily="18" charset="0"/>
                            </a:rPr>
                          </m:ctrlPr>
                        </m:funcPr>
                        <m:fName>
                          <m:r>
                            <m:rPr>
                              <m:sty m:val="p"/>
                            </m:rPr>
                            <a:rPr lang="fr-FR" dirty="0">
                              <a:latin typeface="Cambria Math" panose="02040503050406030204" pitchFamily="18" charset="0"/>
                              <a:ea typeface="Times New Roman" panose="02020603050405020304" pitchFamily="18" charset="0"/>
                            </a:rPr>
                            <m:t>cos</m:t>
                          </m:r>
                        </m:fName>
                        <m:e>
                          <m:d>
                            <m:dPr>
                              <m:ctrlPr>
                                <a:rPr lang="fr-FR" i="1" dirty="0">
                                  <a:latin typeface="Cambria Math" panose="02040503050406030204" pitchFamily="18" charset="0"/>
                                  <a:ea typeface="Times New Roman" panose="02020603050405020304" pitchFamily="18" charset="0"/>
                                </a:rPr>
                              </m:ctrlPr>
                            </m:dPr>
                            <m:e>
                              <m:acc>
                                <m:accPr>
                                  <m:chr m:val="̂"/>
                                  <m:ctrlPr>
                                    <a:rPr lang="fr-FR" i="1" dirty="0">
                                      <a:latin typeface="Cambria Math" panose="02040503050406030204" pitchFamily="18" charset="0"/>
                                    </a:rPr>
                                  </m:ctrlPr>
                                </m:accPr>
                                <m:e>
                                  <m:r>
                                    <a:rPr lang="fr-FR" i="1" dirty="0">
                                      <a:latin typeface="Cambria Math" panose="02040503050406030204" pitchFamily="18" charset="0"/>
                                    </a:rPr>
                                    <m:t>𝐵𝐴𝐷</m:t>
                                  </m:r>
                                </m:e>
                              </m:acc>
                            </m:e>
                          </m:d>
                        </m:e>
                      </m:func>
                      <m:r>
                        <a:rPr lang="fr-FR" dirty="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5</m:t>
                          </m:r>
                        </m:num>
                        <m:den>
                          <m:r>
                            <a:rPr lang="fr-FR" b="0" i="1" dirty="0" smtClean="0">
                              <a:latin typeface="Cambria Math" panose="02040503050406030204" pitchFamily="18" charset="0"/>
                            </a:rPr>
                            <m:t>2</m:t>
                          </m:r>
                        </m:den>
                      </m:f>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1</m:t>
                          </m:r>
                        </m:num>
                        <m:den>
                          <m:r>
                            <a:rPr lang="fr-FR" b="0" i="1" dirty="0" smtClean="0">
                              <a:latin typeface="Cambria Math" panose="02040503050406030204" pitchFamily="18" charset="0"/>
                            </a:rPr>
                            <m:t>8</m:t>
                          </m:r>
                        </m:den>
                      </m:f>
                      <m:r>
                        <a:rPr lang="fr-FR" b="0" i="1" dirty="0" smtClean="0">
                          <a:latin typeface="Cambria Math" panose="02040503050406030204" pitchFamily="18" charset="0"/>
                        </a:rPr>
                        <m:t>=</m:t>
                      </m:r>
                      <m:f>
                        <m:fPr>
                          <m:ctrlPr>
                            <a:rPr lang="fr-FR" b="0" i="1" dirty="0" smtClean="0">
                              <a:latin typeface="Cambria Math" panose="02040503050406030204" pitchFamily="18" charset="0"/>
                            </a:rPr>
                          </m:ctrlPr>
                        </m:fPr>
                        <m:num>
                          <m:r>
                            <a:rPr lang="fr-FR" b="0" i="1" dirty="0" smtClean="0">
                              <a:latin typeface="Cambria Math" panose="02040503050406030204" pitchFamily="18" charset="0"/>
                            </a:rPr>
                            <m:t>5</m:t>
                          </m:r>
                        </m:num>
                        <m:den>
                          <m:r>
                            <a:rPr lang="fr-FR" b="0" i="1" dirty="0" smtClean="0">
                              <a:latin typeface="Cambria Math" panose="02040503050406030204" pitchFamily="18" charset="0"/>
                            </a:rPr>
                            <m:t>16</m:t>
                          </m:r>
                        </m:den>
                      </m:f>
                    </m:oMath>
                  </m:oMathPara>
                </a14:m>
                <a:endParaRPr lang="fr-FR" dirty="0"/>
              </a:p>
            </p:txBody>
          </p:sp>
        </mc:Choice>
        <mc:Fallback>
          <p:sp>
            <p:nvSpPr>
              <p:cNvPr id="3" name="Rectangle 2">
                <a:extLst>
                  <a:ext uri="{FF2B5EF4-FFF2-40B4-BE49-F238E27FC236}">
                    <a16:creationId xmlns:a16="http://schemas.microsoft.com/office/drawing/2014/main" id="{CCE6A410-78E8-404A-90BF-A8C70B7218F6}"/>
                  </a:ext>
                </a:extLst>
              </p:cNvPr>
              <p:cNvSpPr>
                <a:spLocks noRot="1" noChangeAspect="1" noMove="1" noResize="1" noEditPoints="1" noAdjustHandles="1" noChangeArrowheads="1" noChangeShapeType="1" noTextEdit="1"/>
              </p:cNvSpPr>
              <p:nvPr/>
            </p:nvSpPr>
            <p:spPr>
              <a:xfrm>
                <a:off x="3300673" y="3511630"/>
                <a:ext cx="3259417" cy="618311"/>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6" name="Rectangle 15">
                <a:extLst>
                  <a:ext uri="{FF2B5EF4-FFF2-40B4-BE49-F238E27FC236}">
                    <a16:creationId xmlns:a16="http://schemas.microsoft.com/office/drawing/2014/main" id="{3B3A86F3-53AC-4FB9-B829-B4E19C1CFCDC}"/>
                  </a:ext>
                </a:extLst>
              </p:cNvPr>
              <p:cNvSpPr/>
              <p:nvPr/>
            </p:nvSpPr>
            <p:spPr>
              <a:xfrm>
                <a:off x="3771189" y="4258425"/>
                <a:ext cx="2083776" cy="37863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p>
                        <m:sSupPr>
                          <m:ctrlPr>
                            <a:rPr lang="fr-FR" b="0" i="1" dirty="0" smtClean="0">
                              <a:latin typeface="Cambria Math" panose="02040503050406030204" pitchFamily="18" charset="0"/>
                            </a:rPr>
                          </m:ctrlPr>
                        </m:sSupPr>
                        <m:e>
                          <m:r>
                            <a:rPr lang="fr-FR" b="0" i="1" dirty="0" smtClean="0">
                              <a:latin typeface="Cambria Math" panose="02040503050406030204" pitchFamily="18" charset="0"/>
                            </a:rPr>
                            <m:t>𝑑</m:t>
                          </m:r>
                        </m:e>
                        <m:sup>
                          <m:r>
                            <a:rPr lang="fr-FR" b="0" i="1" dirty="0" smtClean="0">
                              <a:latin typeface="Cambria Math" panose="02040503050406030204" pitchFamily="18" charset="0"/>
                            </a:rPr>
                            <m:t>′</m:t>
                          </m:r>
                        </m:sup>
                      </m:sSup>
                      <m:r>
                        <a:rPr lang="fr-FR" b="0" i="1" dirty="0" smtClean="0">
                          <a:latin typeface="Cambria Math" panose="02040503050406030204" pitchFamily="18" charset="0"/>
                        </a:rPr>
                        <m:t>𝑜</m:t>
                      </m:r>
                      <m:r>
                        <a:rPr lang="fr-FR" b="0" i="1" dirty="0" smtClean="0">
                          <a:latin typeface="Cambria Math" panose="02040503050406030204" pitchFamily="18" charset="0"/>
                        </a:rPr>
                        <m:t>ù  </m:t>
                      </m:r>
                      <m:acc>
                        <m:accPr>
                          <m:chr m:val="̂"/>
                          <m:ctrlPr>
                            <a:rPr lang="fr-FR" i="1" dirty="0">
                              <a:latin typeface="Cambria Math" panose="02040503050406030204" pitchFamily="18" charset="0"/>
                            </a:rPr>
                          </m:ctrlPr>
                        </m:accPr>
                        <m:e>
                          <m:r>
                            <a:rPr lang="fr-FR" i="1" dirty="0">
                              <a:latin typeface="Cambria Math" panose="02040503050406030204" pitchFamily="18" charset="0"/>
                            </a:rPr>
                            <m:t>𝐵𝐴𝐷</m:t>
                          </m:r>
                        </m:e>
                      </m:acc>
                      <m:r>
                        <a:rPr lang="fr-FR" i="1" dirty="0" smtClean="0">
                          <a:latin typeface="Cambria Math" panose="02040503050406030204" pitchFamily="18" charset="0"/>
                          <a:ea typeface="Cambria Math" panose="02040503050406030204" pitchFamily="18" charset="0"/>
                        </a:rPr>
                        <m:t>≈</m:t>
                      </m:r>
                      <m:r>
                        <a:rPr lang="fr-FR" b="0" i="1" dirty="0" smtClean="0">
                          <a:latin typeface="Cambria Math" panose="02040503050406030204" pitchFamily="18" charset="0"/>
                          <a:ea typeface="Cambria Math" panose="02040503050406030204" pitchFamily="18" charset="0"/>
                        </a:rPr>
                        <m:t>71,8°</m:t>
                      </m:r>
                    </m:oMath>
                  </m:oMathPara>
                </a14:m>
                <a:endParaRPr lang="fr-FR" dirty="0"/>
              </a:p>
            </p:txBody>
          </p:sp>
        </mc:Choice>
        <mc:Fallback>
          <p:sp>
            <p:nvSpPr>
              <p:cNvPr id="16" name="Rectangle 15">
                <a:extLst>
                  <a:ext uri="{FF2B5EF4-FFF2-40B4-BE49-F238E27FC236}">
                    <a16:creationId xmlns:a16="http://schemas.microsoft.com/office/drawing/2014/main" id="{3B3A86F3-53AC-4FB9-B829-B4E19C1CFCDC}"/>
                  </a:ext>
                </a:extLst>
              </p:cNvPr>
              <p:cNvSpPr>
                <a:spLocks noRot="1" noChangeAspect="1" noMove="1" noResize="1" noEditPoints="1" noAdjustHandles="1" noChangeArrowheads="1" noChangeShapeType="1" noTextEdit="1"/>
              </p:cNvSpPr>
              <p:nvPr/>
            </p:nvSpPr>
            <p:spPr>
              <a:xfrm>
                <a:off x="3771189" y="4258425"/>
                <a:ext cx="2083776" cy="378630"/>
              </a:xfrm>
              <a:prstGeom prst="rect">
                <a:avLst/>
              </a:prstGeom>
              <a:blipFill>
                <a:blip r:embed="rId8"/>
                <a:stretch>
                  <a:fillRect t="-1613" r="-17889"/>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7" name="Rectangle 16">
                <a:extLst>
                  <a:ext uri="{FF2B5EF4-FFF2-40B4-BE49-F238E27FC236}">
                    <a16:creationId xmlns:a16="http://schemas.microsoft.com/office/drawing/2014/main" id="{8A6DCF8F-9CD5-424D-A066-31D32B51C644}"/>
                  </a:ext>
                </a:extLst>
              </p:cNvPr>
              <p:cNvSpPr/>
              <p:nvPr/>
            </p:nvSpPr>
            <p:spPr>
              <a:xfrm>
                <a:off x="652104" y="4872649"/>
                <a:ext cx="7050713" cy="481735"/>
              </a:xfrm>
              <a:prstGeom prst="rect">
                <a:avLst/>
              </a:prstGeom>
            </p:spPr>
            <p:txBody>
              <a:bodyPr wrap="none">
                <a:spAutoFit/>
              </a:bodyPr>
              <a:lstStyle/>
              <a:p>
                <a14:m>
                  <m:oMath xmlns:m="http://schemas.openxmlformats.org/officeDocument/2006/math">
                    <m:r>
                      <a:rPr lang="fr-FR" b="0" i="1" dirty="0" smtClean="0">
                        <a:latin typeface="Cambria Math" panose="02040503050406030204" pitchFamily="18" charset="0"/>
                        <a:ea typeface="Times New Roman" panose="02020603050405020304" pitchFamily="18" charset="0"/>
                      </a:rPr>
                      <m:t>𝑐</m:t>
                    </m:r>
                    <m:r>
                      <a:rPr lang="fr-FR" b="0" i="1" dirty="0" smtClean="0">
                        <a:latin typeface="Cambria Math" panose="02040503050406030204" pitchFamily="18" charset="0"/>
                        <a:ea typeface="Times New Roman" panose="02020603050405020304" pitchFamily="18" charset="0"/>
                      </a:rPr>
                      <m:t>)   </m:t>
                    </m:r>
                    <m:sSup>
                      <m:sSupPr>
                        <m:ctrlPr>
                          <a:rPr lang="fr-FR" b="0" i="1" dirty="0" smtClean="0">
                            <a:latin typeface="Cambria Math" panose="02040503050406030204" pitchFamily="18" charset="0"/>
                            <a:ea typeface="Times New Roman" panose="02020603050405020304" pitchFamily="18" charset="0"/>
                          </a:rPr>
                        </m:ctrlPr>
                      </m:sSupPr>
                      <m:e>
                        <m:acc>
                          <m:accPr>
                            <m:chr m:val="⃗"/>
                            <m:ctrlPr>
                              <a:rPr lang="fr-FR" i="1" dirty="0" smtClean="0">
                                <a:latin typeface="Cambria Math" panose="02040503050406030204" pitchFamily="18" charset="0"/>
                                <a:ea typeface="Times New Roman" panose="02020603050405020304" pitchFamily="18" charset="0"/>
                              </a:rPr>
                            </m:ctrlPr>
                          </m:accPr>
                          <m:e>
                            <m:r>
                              <a:rPr lang="fr-FR" b="0" i="1" dirty="0" smtClean="0">
                                <a:latin typeface="Cambria Math" panose="02040503050406030204" pitchFamily="18" charset="0"/>
                                <a:ea typeface="Times New Roman" panose="02020603050405020304" pitchFamily="18" charset="0"/>
                              </a:rPr>
                              <m:t>𝐵𝐷</m:t>
                            </m:r>
                          </m:e>
                        </m:acc>
                      </m:e>
                      <m:sup>
                        <m:r>
                          <a:rPr lang="fr-FR" b="0" i="1" dirty="0" smtClean="0">
                            <a:latin typeface="Cambria Math" panose="02040503050406030204" pitchFamily="18" charset="0"/>
                            <a:ea typeface="Times New Roman" panose="02020603050405020304" pitchFamily="18" charset="0"/>
                          </a:rPr>
                          <m:t>2</m:t>
                        </m:r>
                      </m:sup>
                    </m:sSup>
                    <m:r>
                      <a:rPr lang="fr-FR" b="0" i="1" dirty="0" smtClean="0">
                        <a:latin typeface="Cambria Math" panose="02040503050406030204" pitchFamily="18" charset="0"/>
                        <a:ea typeface="Times New Roman" panose="02020603050405020304" pitchFamily="18" charset="0"/>
                      </a:rPr>
                      <m:t>=</m:t>
                    </m:r>
                    <m:sSup>
                      <m:sSupPr>
                        <m:ctrlPr>
                          <a:rPr lang="fr-FR" b="0" i="1" dirty="0" smtClean="0">
                            <a:latin typeface="Cambria Math" panose="02040503050406030204" pitchFamily="18" charset="0"/>
                            <a:ea typeface="Times New Roman" panose="02020603050405020304" pitchFamily="18" charset="0"/>
                          </a:rPr>
                        </m:ctrlPr>
                      </m:sSupPr>
                      <m:e>
                        <m:d>
                          <m:dPr>
                            <m:ctrlPr>
                              <a:rPr lang="fr-FR" b="0" i="1" dirty="0" smtClean="0">
                                <a:latin typeface="Cambria Math" panose="02040503050406030204" pitchFamily="18" charset="0"/>
                                <a:ea typeface="Times New Roman" panose="02020603050405020304" pitchFamily="18" charset="0"/>
                              </a:rPr>
                            </m:ctrlPr>
                          </m:dPr>
                          <m:e>
                            <m:acc>
                              <m:accPr>
                                <m:chr m:val="⃗"/>
                                <m:ctrlPr>
                                  <a:rPr lang="fr-FR" b="0" i="1" dirty="0" smtClean="0">
                                    <a:latin typeface="Cambria Math" panose="02040503050406030204" pitchFamily="18" charset="0"/>
                                    <a:ea typeface="Times New Roman" panose="02020603050405020304" pitchFamily="18" charset="0"/>
                                  </a:rPr>
                                </m:ctrlPr>
                              </m:accPr>
                              <m:e>
                                <m:r>
                                  <a:rPr lang="fr-FR" b="0" i="1" dirty="0" smtClean="0">
                                    <a:latin typeface="Cambria Math" panose="02040503050406030204" pitchFamily="18" charset="0"/>
                                    <a:ea typeface="Times New Roman" panose="02020603050405020304" pitchFamily="18" charset="0"/>
                                  </a:rPr>
                                  <m:t>𝐵𝐴</m:t>
                                </m:r>
                              </m:e>
                            </m:acc>
                            <m:r>
                              <a:rPr lang="fr-FR" b="0" i="1" dirty="0" smtClean="0">
                                <a:latin typeface="Cambria Math" panose="02040503050406030204" pitchFamily="18" charset="0"/>
                                <a:ea typeface="Times New Roman" panose="02020603050405020304" pitchFamily="18" charset="0"/>
                              </a:rPr>
                              <m:t>+</m:t>
                            </m:r>
                            <m:acc>
                              <m:accPr>
                                <m:chr m:val="⃗"/>
                                <m:ctrlPr>
                                  <a:rPr lang="fr-FR" i="1" dirty="0">
                                    <a:latin typeface="Cambria Math" panose="02040503050406030204" pitchFamily="18" charset="0"/>
                                    <a:ea typeface="Times New Roman" panose="02020603050405020304" pitchFamily="18" charset="0"/>
                                  </a:rPr>
                                </m:ctrlPr>
                              </m:accPr>
                              <m:e>
                                <m:r>
                                  <a:rPr lang="fr-FR" i="1" dirty="0">
                                    <a:latin typeface="Cambria Math" panose="02040503050406030204" pitchFamily="18" charset="0"/>
                                    <a:ea typeface="Times New Roman" panose="02020603050405020304" pitchFamily="18" charset="0"/>
                                  </a:rPr>
                                  <m:t>𝐴𝐷</m:t>
                                </m:r>
                              </m:e>
                            </m:acc>
                          </m:e>
                        </m:d>
                      </m:e>
                      <m:sup>
                        <m:r>
                          <a:rPr lang="fr-FR" b="0" i="1" dirty="0" smtClean="0">
                            <a:latin typeface="Cambria Math" panose="02040503050406030204" pitchFamily="18" charset="0"/>
                            <a:ea typeface="Times New Roman" panose="02020603050405020304" pitchFamily="18" charset="0"/>
                          </a:rPr>
                          <m:t>2</m:t>
                        </m:r>
                      </m:sup>
                    </m:sSup>
                    <m:r>
                      <a:rPr lang="fr-FR" b="0" i="1" dirty="0" smtClean="0">
                        <a:latin typeface="Cambria Math" panose="02040503050406030204" pitchFamily="18" charset="0"/>
                        <a:ea typeface="Times New Roman" panose="02020603050405020304" pitchFamily="18" charset="0"/>
                      </a:rPr>
                      <m:t>=</m:t>
                    </m:r>
                    <m:r>
                      <a:rPr lang="fr-FR" b="0" i="1" dirty="0" smtClean="0">
                        <a:latin typeface="Cambria Math" panose="02040503050406030204" pitchFamily="18" charset="0"/>
                        <a:ea typeface="Times New Roman" panose="02020603050405020304" pitchFamily="18" charset="0"/>
                      </a:rPr>
                      <m:t>𝐵</m:t>
                    </m:r>
                    <m:sSup>
                      <m:sSupPr>
                        <m:ctrlPr>
                          <a:rPr lang="fr-FR" b="0" i="1" dirty="0" smtClean="0">
                            <a:latin typeface="Cambria Math" panose="02040503050406030204" pitchFamily="18" charset="0"/>
                            <a:ea typeface="Times New Roman" panose="02020603050405020304" pitchFamily="18" charset="0"/>
                          </a:rPr>
                        </m:ctrlPr>
                      </m:sSupPr>
                      <m:e>
                        <m:r>
                          <a:rPr lang="fr-FR" b="0" i="1" dirty="0" smtClean="0">
                            <a:latin typeface="Cambria Math" panose="02040503050406030204" pitchFamily="18" charset="0"/>
                            <a:ea typeface="Times New Roman" panose="02020603050405020304" pitchFamily="18" charset="0"/>
                          </a:rPr>
                          <m:t>𝐴</m:t>
                        </m:r>
                      </m:e>
                      <m:sup>
                        <m:r>
                          <a:rPr lang="fr-FR" b="0" i="1" dirty="0" smtClean="0">
                            <a:latin typeface="Cambria Math" panose="02040503050406030204" pitchFamily="18" charset="0"/>
                            <a:ea typeface="Times New Roman" panose="02020603050405020304" pitchFamily="18" charset="0"/>
                          </a:rPr>
                          <m:t>2</m:t>
                        </m:r>
                      </m:sup>
                    </m:sSup>
                    <m:r>
                      <a:rPr lang="fr-FR" b="0" i="1" dirty="0" smtClean="0">
                        <a:latin typeface="Cambria Math" panose="02040503050406030204" pitchFamily="18" charset="0"/>
                        <a:ea typeface="Times New Roman" panose="02020603050405020304" pitchFamily="18" charset="0"/>
                      </a:rPr>
                      <m:t>+2</m:t>
                    </m:r>
                  </m:oMath>
                </a14:m>
                <a:r>
                  <a:rPr lang="fr-FR" dirty="0">
                    <a:ea typeface="Times New Roman" panose="02020603050405020304" pitchFamily="18" charset="0"/>
                  </a:rPr>
                  <a:t> </a:t>
                </a:r>
                <a14:m>
                  <m:oMath xmlns:m="http://schemas.openxmlformats.org/officeDocument/2006/math">
                    <m:acc>
                      <m:accPr>
                        <m:chr m:val="⃗"/>
                        <m:ctrlPr>
                          <a:rPr lang="fr-FR" i="1" dirty="0">
                            <a:latin typeface="Cambria Math" panose="02040503050406030204" pitchFamily="18" charset="0"/>
                            <a:ea typeface="Times New Roman" panose="02020603050405020304" pitchFamily="18" charset="0"/>
                          </a:rPr>
                        </m:ctrlPr>
                      </m:accPr>
                      <m:e>
                        <m:r>
                          <a:rPr lang="fr-FR" i="1" dirty="0">
                            <a:latin typeface="Cambria Math" panose="02040503050406030204" pitchFamily="18" charset="0"/>
                            <a:ea typeface="Times New Roman" panose="02020603050405020304" pitchFamily="18" charset="0"/>
                          </a:rPr>
                          <m:t>𝐵𝐴</m:t>
                        </m:r>
                      </m:e>
                    </m:acc>
                    <m:r>
                      <a:rPr lang="fr-FR" b="0" i="1" dirty="0" smtClean="0">
                        <a:latin typeface="Cambria Math" panose="02040503050406030204" pitchFamily="18" charset="0"/>
                        <a:ea typeface="Times New Roman" panose="02020603050405020304" pitchFamily="18" charset="0"/>
                      </a:rPr>
                      <m:t>∙</m:t>
                    </m:r>
                    <m:acc>
                      <m:accPr>
                        <m:chr m:val="⃗"/>
                        <m:ctrlPr>
                          <a:rPr lang="fr-FR" b="0" i="1" dirty="0" smtClean="0">
                            <a:latin typeface="Cambria Math" panose="02040503050406030204" pitchFamily="18" charset="0"/>
                            <a:ea typeface="Times New Roman" panose="02020603050405020304" pitchFamily="18" charset="0"/>
                          </a:rPr>
                        </m:ctrlPr>
                      </m:accPr>
                      <m:e>
                        <m:r>
                          <a:rPr lang="fr-FR" b="0" i="1" dirty="0" smtClean="0">
                            <a:latin typeface="Cambria Math" panose="02040503050406030204" pitchFamily="18" charset="0"/>
                            <a:ea typeface="Times New Roman" panose="02020603050405020304" pitchFamily="18" charset="0"/>
                          </a:rPr>
                          <m:t>𝐴𝐷</m:t>
                        </m:r>
                      </m:e>
                    </m:acc>
                    <m:r>
                      <a:rPr lang="fr-FR" b="0" i="1" dirty="0" smtClean="0">
                        <a:latin typeface="Cambria Math" panose="02040503050406030204" pitchFamily="18" charset="0"/>
                        <a:ea typeface="Times New Roman" panose="02020603050405020304" pitchFamily="18" charset="0"/>
                      </a:rPr>
                      <m:t>+</m:t>
                    </m:r>
                    <m:r>
                      <a:rPr lang="fr-FR" b="0" i="1" dirty="0" smtClean="0">
                        <a:latin typeface="Cambria Math" panose="02040503050406030204" pitchFamily="18" charset="0"/>
                        <a:ea typeface="Times New Roman" panose="02020603050405020304" pitchFamily="18" charset="0"/>
                      </a:rPr>
                      <m:t>𝐴</m:t>
                    </m:r>
                    <m:sSup>
                      <m:sSupPr>
                        <m:ctrlPr>
                          <a:rPr lang="fr-FR" b="0" i="1" dirty="0" smtClean="0">
                            <a:latin typeface="Cambria Math" panose="02040503050406030204" pitchFamily="18" charset="0"/>
                            <a:ea typeface="Times New Roman" panose="02020603050405020304" pitchFamily="18" charset="0"/>
                          </a:rPr>
                        </m:ctrlPr>
                      </m:sSupPr>
                      <m:e>
                        <m:r>
                          <a:rPr lang="fr-FR" b="0" i="1" dirty="0" smtClean="0">
                            <a:latin typeface="Cambria Math" panose="02040503050406030204" pitchFamily="18" charset="0"/>
                            <a:ea typeface="Times New Roman" panose="02020603050405020304" pitchFamily="18" charset="0"/>
                          </a:rPr>
                          <m:t>𝐷</m:t>
                        </m:r>
                      </m:e>
                      <m:sup>
                        <m:r>
                          <a:rPr lang="fr-FR" b="0" i="1" dirty="0" smtClean="0">
                            <a:latin typeface="Cambria Math" panose="02040503050406030204" pitchFamily="18" charset="0"/>
                            <a:ea typeface="Times New Roman" panose="02020603050405020304" pitchFamily="18" charset="0"/>
                          </a:rPr>
                          <m:t>2</m:t>
                        </m:r>
                      </m:sup>
                    </m:sSup>
                    <m:r>
                      <a:rPr lang="fr-FR" b="0" i="1" dirty="0" smtClean="0">
                        <a:latin typeface="Cambria Math" panose="02040503050406030204" pitchFamily="18" charset="0"/>
                        <a:ea typeface="Times New Roman" panose="02020603050405020304" pitchFamily="18" charset="0"/>
                      </a:rPr>
                      <m:t>=16−5+4=15</m:t>
                    </m:r>
                  </m:oMath>
                </a14:m>
                <a:endParaRPr lang="fr-FR" dirty="0"/>
              </a:p>
            </p:txBody>
          </p:sp>
        </mc:Choice>
        <mc:Fallback>
          <p:sp>
            <p:nvSpPr>
              <p:cNvPr id="17" name="Rectangle 16">
                <a:extLst>
                  <a:ext uri="{FF2B5EF4-FFF2-40B4-BE49-F238E27FC236}">
                    <a16:creationId xmlns:a16="http://schemas.microsoft.com/office/drawing/2014/main" id="{8A6DCF8F-9CD5-424D-A066-31D32B51C644}"/>
                  </a:ext>
                </a:extLst>
              </p:cNvPr>
              <p:cNvSpPr>
                <a:spLocks noRot="1" noChangeAspect="1" noMove="1" noResize="1" noEditPoints="1" noAdjustHandles="1" noChangeArrowheads="1" noChangeShapeType="1" noTextEdit="1"/>
              </p:cNvSpPr>
              <p:nvPr/>
            </p:nvSpPr>
            <p:spPr>
              <a:xfrm>
                <a:off x="652104" y="4872649"/>
                <a:ext cx="7050713" cy="481735"/>
              </a:xfrm>
              <a:prstGeom prst="rect">
                <a:avLst/>
              </a:prstGeom>
              <a:blipFill>
                <a:blip r:embed="rId9"/>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FBAF7C3B-14A7-4C5C-B09E-7EEBCAE1ACDE}"/>
                  </a:ext>
                </a:extLst>
              </p:cNvPr>
              <p:cNvSpPr txBox="1"/>
              <p:nvPr/>
            </p:nvSpPr>
            <p:spPr>
              <a:xfrm>
                <a:off x="2745481" y="5486873"/>
                <a:ext cx="7350711" cy="402931"/>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Comme </a:t>
                </a:r>
                <a14:m>
                  <m:oMath xmlns:m="http://schemas.openxmlformats.org/officeDocument/2006/math">
                    <m:sSup>
                      <m:sSupPr>
                        <m:ctrlPr>
                          <a:rPr lang="fr-FR" i="1" dirty="0">
                            <a:latin typeface="Cambria Math" panose="02040503050406030204" pitchFamily="18" charset="0"/>
                            <a:ea typeface="Times New Roman" panose="02020603050405020304" pitchFamily="18" charset="0"/>
                          </a:rPr>
                        </m:ctrlPr>
                      </m:sSupPr>
                      <m:e>
                        <m:acc>
                          <m:accPr>
                            <m:chr m:val="⃗"/>
                            <m:ctrlPr>
                              <a:rPr lang="fr-FR" i="1" dirty="0">
                                <a:latin typeface="Cambria Math" panose="02040503050406030204" pitchFamily="18" charset="0"/>
                                <a:ea typeface="Times New Roman" panose="02020603050405020304" pitchFamily="18" charset="0"/>
                              </a:rPr>
                            </m:ctrlPr>
                          </m:accPr>
                          <m:e>
                            <m:r>
                              <a:rPr lang="fr-FR" i="1" dirty="0">
                                <a:latin typeface="Cambria Math" panose="02040503050406030204" pitchFamily="18" charset="0"/>
                                <a:ea typeface="Times New Roman" panose="02020603050405020304" pitchFamily="18" charset="0"/>
                              </a:rPr>
                              <m:t>𝐵𝐷</m:t>
                            </m:r>
                          </m:e>
                        </m:acc>
                      </m:e>
                      <m:sup>
                        <m:r>
                          <a:rPr lang="fr-FR" i="1" dirty="0">
                            <a:latin typeface="Cambria Math" panose="02040503050406030204" pitchFamily="18" charset="0"/>
                            <a:ea typeface="Times New Roman" panose="02020603050405020304" pitchFamily="18" charset="0"/>
                          </a:rPr>
                          <m:t>2</m:t>
                        </m:r>
                      </m:sup>
                    </m:sSup>
                    <m:r>
                      <a:rPr lang="fr-FR" b="0" i="0" dirty="0" smtClean="0">
                        <a:latin typeface="Cambria Math" panose="02040503050406030204" pitchFamily="18" charset="0"/>
                        <a:ea typeface="Times New Roman" panose="02020603050405020304" pitchFamily="18" charset="0"/>
                      </a:rPr>
                      <m:t>=</m:t>
                    </m:r>
                    <m:r>
                      <a:rPr lang="fr-FR" b="0" i="1" dirty="0" smtClean="0">
                        <a:latin typeface="Cambria Math" panose="02040503050406030204" pitchFamily="18" charset="0"/>
                        <a:ea typeface="Times New Roman" panose="02020603050405020304" pitchFamily="18" charset="0"/>
                      </a:rPr>
                      <m:t>𝐵𝐷</m:t>
                    </m:r>
                    <m:r>
                      <a:rPr lang="fr-FR" b="0" i="1" dirty="0" smtClean="0">
                        <a:latin typeface="Cambria Math" panose="02040503050406030204" pitchFamily="18" charset="0"/>
                        <a:ea typeface="Times New Roman" panose="02020603050405020304" pitchFamily="18" charset="0"/>
                      </a:rPr>
                      <m:t>²</m:t>
                    </m:r>
                  </m:oMath>
                </a14:m>
                <a:r>
                  <a:rPr lang="fr-FR" i="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on obtient bien le résultat attendu</a:t>
                </a:r>
                <a:endParaRPr lang="fr-FR" i="1" dirty="0">
                  <a:latin typeface="Times New Roman" panose="02020603050405020304" pitchFamily="18" charset="0"/>
                  <a:cs typeface="Times New Roman" panose="02020603050405020304" pitchFamily="18" charset="0"/>
                </a:endParaRPr>
              </a:p>
            </p:txBody>
          </p:sp>
        </mc:Choice>
        <mc:Fallback>
          <p:sp>
            <p:nvSpPr>
              <p:cNvPr id="4" name="ZoneTexte 3">
                <a:extLst>
                  <a:ext uri="{FF2B5EF4-FFF2-40B4-BE49-F238E27FC236}">
                    <a16:creationId xmlns:a16="http://schemas.microsoft.com/office/drawing/2014/main" id="{FBAF7C3B-14A7-4C5C-B09E-7EEBCAE1ACDE}"/>
                  </a:ext>
                </a:extLst>
              </p:cNvPr>
              <p:cNvSpPr txBox="1">
                <a:spLocks noRot="1" noChangeAspect="1" noMove="1" noResize="1" noEditPoints="1" noAdjustHandles="1" noChangeArrowheads="1" noChangeShapeType="1" noTextEdit="1"/>
              </p:cNvSpPr>
              <p:nvPr/>
            </p:nvSpPr>
            <p:spPr>
              <a:xfrm>
                <a:off x="2745481" y="5486873"/>
                <a:ext cx="7350711" cy="402931"/>
              </a:xfrm>
              <a:prstGeom prst="rect">
                <a:avLst/>
              </a:prstGeom>
              <a:blipFill>
                <a:blip r:embed="rId10"/>
                <a:stretch>
                  <a:fillRect l="-663" b="-24242"/>
                </a:stretch>
              </a:blipFill>
            </p:spPr>
            <p:txBody>
              <a:bodyPr/>
              <a:lstStyle/>
              <a:p>
                <a:r>
                  <a:rPr lang="fr-FR">
                    <a:noFill/>
                  </a:rPr>
                  <a:t> </a:t>
                </a:r>
              </a:p>
            </p:txBody>
          </p:sp>
        </mc:Fallback>
      </mc:AlternateContent>
    </p:spTree>
    <p:extLst>
      <p:ext uri="{BB962C8B-B14F-4D97-AF65-F5344CB8AC3E}">
        <p14:creationId xmlns:p14="http://schemas.microsoft.com/office/powerpoint/2010/main" val="5782565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2" name="Rectangle 11">
                <a:extLst>
                  <a:ext uri="{FF2B5EF4-FFF2-40B4-BE49-F238E27FC236}">
                    <a16:creationId xmlns:a16="http://schemas.microsoft.com/office/drawing/2014/main" id="{EE581697-FFBB-4F64-ABB3-DD2B8874235E}"/>
                  </a:ext>
                </a:extLst>
              </p:cNvPr>
              <p:cNvSpPr/>
              <p:nvPr/>
            </p:nvSpPr>
            <p:spPr>
              <a:xfrm>
                <a:off x="145002" y="239928"/>
                <a:ext cx="6770703" cy="646331"/>
              </a:xfrm>
              <a:prstGeom prst="rect">
                <a:avLst/>
              </a:prstGeom>
            </p:spPr>
            <p:txBody>
              <a:bodyPr wrap="square">
                <a:spAutoFit/>
              </a:bodyPr>
              <a:lstStyle/>
              <a:p>
                <a:pPr marL="342900" lvl="0" indent="-342900">
                  <a:spcAft>
                    <a:spcPts val="0"/>
                  </a:spcAft>
                  <a:buAutoNum type="arabicPeriod" startAt="3"/>
                </a:pPr>
                <a:r>
                  <a:rPr lang="fr-FR" dirty="0">
                    <a:latin typeface="Times New Roman" panose="02020603050405020304" pitchFamily="18" charset="0"/>
                    <a:ea typeface="Times New Roman" panose="02020603050405020304" pitchFamily="18" charset="0"/>
                  </a:rPr>
                  <a:t>On considère un cube </a:t>
                </a:r>
                <a14:m>
                  <m:oMath xmlns:m="http://schemas.openxmlformats.org/officeDocument/2006/math">
                    <m:r>
                      <a:rPr lang="fr-FR" i="1">
                        <a:latin typeface="Cambria Math" panose="02040503050406030204" pitchFamily="18" charset="0"/>
                        <a:ea typeface="Times New Roman" panose="02020603050405020304" pitchFamily="18" charset="0"/>
                      </a:rPr>
                      <m:t>𝐴𝐵𝐶𝐷𝐸𝐹𝐺𝐻</m:t>
                    </m:r>
                  </m:oMath>
                </a14:m>
                <a:r>
                  <a:rPr lang="fr-FR" dirty="0">
                    <a:latin typeface="Times New Roman" panose="02020603050405020304" pitchFamily="18" charset="0"/>
                    <a:ea typeface="Times New Roman" panose="02020603050405020304" pitchFamily="18" charset="0"/>
                  </a:rPr>
                  <a:t> de côté 1.</a:t>
                </a:r>
              </a:p>
              <a:p>
                <a:pPr lvl="0">
                  <a:spcAft>
                    <a:spcPts val="0"/>
                  </a:spcAft>
                </a:pPr>
                <a:r>
                  <a:rPr lang="fr-FR" dirty="0">
                    <a:latin typeface="Times New Roman" panose="02020603050405020304" pitchFamily="18" charset="0"/>
                    <a:ea typeface="Times New Roman" panose="02020603050405020304" pitchFamily="18" charset="0"/>
                  </a:rPr>
                  <a:t>	Soient </a:t>
                </a:r>
                <a14:m>
                  <m:oMath xmlns:m="http://schemas.openxmlformats.org/officeDocument/2006/math">
                    <m:r>
                      <a:rPr lang="fr-FR" i="1">
                        <a:latin typeface="Cambria Math" panose="02040503050406030204" pitchFamily="18" charset="0"/>
                        <a:ea typeface="Times New Roman" panose="02020603050405020304" pitchFamily="18" charset="0"/>
                      </a:rPr>
                      <m:t>𝐼</m:t>
                    </m:r>
                  </m:oMath>
                </a14:m>
                <a:r>
                  <a:rPr lang="fr-FR" dirty="0">
                    <a:latin typeface="Times New Roman" panose="02020603050405020304" pitchFamily="18" charset="0"/>
                    <a:ea typeface="Times New Roman" panose="02020603050405020304" pitchFamily="18" charset="0"/>
                  </a:rPr>
                  <a:t> le milieu de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𝐸𝐻</m:t>
                    </m:r>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et </a:t>
                </a:r>
                <a14:m>
                  <m:oMath xmlns:m="http://schemas.openxmlformats.org/officeDocument/2006/math">
                    <m:r>
                      <a:rPr lang="fr-FR" i="1">
                        <a:latin typeface="Cambria Math" panose="02040503050406030204" pitchFamily="18" charset="0"/>
                        <a:ea typeface="Times New Roman" panose="02020603050405020304" pitchFamily="18" charset="0"/>
                      </a:rPr>
                      <m:t>𝐽</m:t>
                    </m:r>
                  </m:oMath>
                </a14:m>
                <a:r>
                  <a:rPr lang="fr-FR" dirty="0">
                    <a:latin typeface="Times New Roman" panose="02020603050405020304" pitchFamily="18" charset="0"/>
                    <a:ea typeface="Times New Roman" panose="02020603050405020304" pitchFamily="18" charset="0"/>
                  </a:rPr>
                  <a:t> le centre de la face </a:t>
                </a:r>
                <a14:m>
                  <m:oMath xmlns:m="http://schemas.openxmlformats.org/officeDocument/2006/math">
                    <m:r>
                      <a:rPr lang="fr-FR" i="1">
                        <a:latin typeface="Cambria Math" panose="02040503050406030204" pitchFamily="18" charset="0"/>
                        <a:ea typeface="Times New Roman" panose="02020603050405020304" pitchFamily="18" charset="0"/>
                      </a:rPr>
                      <m:t>𝐶𝐷𝐻𝐺</m:t>
                    </m:r>
                  </m:oMath>
                </a14:m>
                <a:r>
                  <a:rPr lang="fr-FR" dirty="0">
                    <a:latin typeface="Times New Roman" panose="02020603050405020304" pitchFamily="18" charset="0"/>
                    <a:ea typeface="Times New Roman" panose="02020603050405020304" pitchFamily="18" charset="0"/>
                  </a:rPr>
                  <a:t>.   </a:t>
                </a:r>
              </a:p>
            </p:txBody>
          </p:sp>
        </mc:Choice>
        <mc:Fallback>
          <p:sp>
            <p:nvSpPr>
              <p:cNvPr id="12" name="Rectangle 11">
                <a:extLst>
                  <a:ext uri="{FF2B5EF4-FFF2-40B4-BE49-F238E27FC236}">
                    <a16:creationId xmlns:a16="http://schemas.microsoft.com/office/drawing/2014/main" id="{EE581697-FFBB-4F64-ABB3-DD2B8874235E}"/>
                  </a:ext>
                </a:extLst>
              </p:cNvPr>
              <p:cNvSpPr>
                <a:spLocks noRot="1" noChangeAspect="1" noMove="1" noResize="1" noEditPoints="1" noAdjustHandles="1" noChangeArrowheads="1" noChangeShapeType="1" noTextEdit="1"/>
              </p:cNvSpPr>
              <p:nvPr/>
            </p:nvSpPr>
            <p:spPr>
              <a:xfrm>
                <a:off x="145002" y="239928"/>
                <a:ext cx="6770703" cy="646331"/>
              </a:xfrm>
              <a:prstGeom prst="rect">
                <a:avLst/>
              </a:prstGeom>
              <a:blipFill>
                <a:blip r:embed="rId2"/>
                <a:stretch>
                  <a:fillRect l="-631" t="-4717" b="-14151"/>
                </a:stretch>
              </a:blipFill>
            </p:spPr>
            <p:txBody>
              <a:bodyPr/>
              <a:lstStyle/>
              <a:p>
                <a:r>
                  <a:rPr lang="fr-FR">
                    <a:noFill/>
                  </a:rPr>
                  <a:t> </a:t>
                </a:r>
              </a:p>
            </p:txBody>
          </p:sp>
        </mc:Fallback>
      </mc:AlternateContent>
      <p:pic>
        <p:nvPicPr>
          <p:cNvPr id="13" name="Image 12">
            <a:extLst>
              <a:ext uri="{FF2B5EF4-FFF2-40B4-BE49-F238E27FC236}">
                <a16:creationId xmlns:a16="http://schemas.microsoft.com/office/drawing/2014/main" id="{5EFE7009-DEBC-496F-A6ED-3BE7D799D554}"/>
              </a:ext>
            </a:extLst>
          </p:cNvPr>
          <p:cNvPicPr/>
          <p:nvPr/>
        </p:nvPicPr>
        <p:blipFill>
          <a:blip r:embed="rId3"/>
          <a:stretch>
            <a:fillRect/>
          </a:stretch>
        </p:blipFill>
        <p:spPr>
          <a:xfrm>
            <a:off x="9475806" y="149584"/>
            <a:ext cx="2194713" cy="1946135"/>
          </a:xfrm>
          <a:prstGeom prst="rect">
            <a:avLst/>
          </a:prstGeom>
        </p:spPr>
      </p:pic>
      <mc:AlternateContent xmlns:mc="http://schemas.openxmlformats.org/markup-compatibility/2006">
        <mc:Choice xmlns:a14="http://schemas.microsoft.com/office/drawing/2010/main" Requires="a14">
          <p:sp>
            <p:nvSpPr>
              <p:cNvPr id="14" name="Rectangle 13">
                <a:extLst>
                  <a:ext uri="{FF2B5EF4-FFF2-40B4-BE49-F238E27FC236}">
                    <a16:creationId xmlns:a16="http://schemas.microsoft.com/office/drawing/2014/main" id="{F2699A7B-DAAC-4AED-92A5-7EAB32136509}"/>
                  </a:ext>
                </a:extLst>
              </p:cNvPr>
              <p:cNvSpPr/>
              <p:nvPr/>
            </p:nvSpPr>
            <p:spPr>
              <a:xfrm>
                <a:off x="633274" y="886259"/>
                <a:ext cx="9330804" cy="958789"/>
              </a:xfrm>
              <a:prstGeom prst="rect">
                <a:avLst/>
              </a:prstGeom>
            </p:spPr>
            <p:txBody>
              <a:bodyPr wrap="square">
                <a:spAutoFit/>
              </a:bodyPr>
              <a:lstStyle/>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Donner les coordonnées du point </a:t>
                </a:r>
                <a14:m>
                  <m:oMath xmlns:m="http://schemas.openxmlformats.org/officeDocument/2006/math">
                    <m:r>
                      <a:rPr lang="fr-FR" i="1">
                        <a:latin typeface="Cambria Math" panose="02040503050406030204" pitchFamily="18" charset="0"/>
                        <a:ea typeface="Times New Roman" panose="02020603050405020304" pitchFamily="18" charset="0"/>
                      </a:rPr>
                      <m:t>𝐺</m:t>
                    </m:r>
                  </m:oMath>
                </a14:m>
                <a:r>
                  <a:rPr lang="fr-FR" dirty="0">
                    <a:latin typeface="Times New Roman" panose="02020603050405020304" pitchFamily="18" charset="0"/>
                    <a:ea typeface="Times New Roman" panose="02020603050405020304" pitchFamily="18" charset="0"/>
                  </a:rPr>
                  <a:t> dans le repère :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𝐴</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𝐴𝐸</m:t>
                        </m:r>
                      </m:e>
                    </m:acc>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  </a:t>
                </a:r>
                <a14:m>
                  <m:oMath xmlns:m="http://schemas.openxmlformats.org/officeDocument/2006/math">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𝐶</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𝐶𝐺</m:t>
                        </m:r>
                      </m:e>
                    </m:acc>
                    <m:r>
                      <a:rPr lang="fr-FR">
                        <a:latin typeface="Cambria Math" panose="02040503050406030204" pitchFamily="18" charset="0"/>
                        <a:ea typeface="Times New Roman" panose="02020603050405020304" pitchFamily="18" charset="0"/>
                      </a:rPr>
                      <m:t>)</m:t>
                    </m:r>
                  </m:oMath>
                </a14:m>
                <a:r>
                  <a:rPr lang="fr-FR" dirty="0">
                    <a:latin typeface="Times New Roman" panose="02020603050405020304" pitchFamily="18" charset="0"/>
                    <a:ea typeface="Times New Roman" panose="02020603050405020304" pitchFamily="18" charset="0"/>
                  </a:rPr>
                  <a:t> </a:t>
                </a:r>
              </a:p>
              <a:p>
                <a:pPr marL="342900" lvl="0" indent="-342900">
                  <a:spcAft>
                    <a:spcPts val="0"/>
                  </a:spcAft>
                  <a:buFont typeface="+mj-lt"/>
                  <a:buAutoNum type="alphaLcParenR"/>
                </a:pPr>
                <a:r>
                  <a:rPr lang="fr-FR" dirty="0">
                    <a:latin typeface="Times New Roman" panose="02020603050405020304" pitchFamily="18" charset="0"/>
                    <a:ea typeface="Times New Roman" panose="02020603050405020304" pitchFamily="18" charset="0"/>
                  </a:rPr>
                  <a:t>Même question avec le point </a:t>
                </a:r>
                <a14:m>
                  <m:oMath xmlns:m="http://schemas.openxmlformats.org/officeDocument/2006/math">
                    <m:r>
                      <a:rPr lang="fr-FR" i="1">
                        <a:latin typeface="Cambria Math" panose="02040503050406030204" pitchFamily="18" charset="0"/>
                        <a:ea typeface="Times New Roman" panose="02020603050405020304" pitchFamily="18" charset="0"/>
                      </a:rPr>
                      <m:t>𝐵</m:t>
                    </m:r>
                    <m:r>
                      <a:rPr lang="fr-FR" i="1">
                        <a:latin typeface="Cambria Math" panose="02040503050406030204" pitchFamily="18" charset="0"/>
                        <a:ea typeface="Times New Roman" panose="02020603050405020304" pitchFamily="18" charset="0"/>
                      </a:rPr>
                      <m:t>. </m:t>
                    </m:r>
                  </m:oMath>
                </a14:m>
                <a:endParaRPr lang="fr-FR"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lphaLcParenR"/>
                </a:pPr>
                <a14:m>
                  <m:oMath xmlns:m="http://schemas.openxmlformats.org/officeDocument/2006/math">
                    <m:r>
                      <m:rPr>
                        <m:sty m:val="p"/>
                      </m:rPr>
                      <a:rPr lang="fr-FR">
                        <a:latin typeface="Cambria Math" panose="02040503050406030204" pitchFamily="18" charset="0"/>
                        <a:ea typeface="Times New Roman" panose="02020603050405020304" pitchFamily="18" charset="0"/>
                      </a:rPr>
                      <m:t>M</m:t>
                    </m:r>
                    <m:r>
                      <a:rPr lang="fr-FR">
                        <a:latin typeface="Cambria Math" panose="02040503050406030204" pitchFamily="18" charset="0"/>
                        <a:ea typeface="Times New Roman" panose="02020603050405020304" pitchFamily="18" charset="0"/>
                      </a:rPr>
                      <m:t>ê</m:t>
                    </m:r>
                    <m:r>
                      <m:rPr>
                        <m:sty m:val="p"/>
                      </m:rPr>
                      <a:rPr lang="fr-FR">
                        <a:latin typeface="Cambria Math" panose="02040503050406030204" pitchFamily="18" charset="0"/>
                        <a:ea typeface="Times New Roman" panose="02020603050405020304" pitchFamily="18" charset="0"/>
                      </a:rPr>
                      <m:t>me</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question</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avec</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le</m:t>
                    </m:r>
                    <m:r>
                      <a:rPr lang="fr-FR">
                        <a:latin typeface="Cambria Math" panose="02040503050406030204" pitchFamily="18" charset="0"/>
                        <a:ea typeface="Times New Roman" panose="02020603050405020304" pitchFamily="18" charset="0"/>
                      </a:rPr>
                      <m:t> </m:t>
                    </m:r>
                    <m:r>
                      <m:rPr>
                        <m:sty m:val="p"/>
                      </m:rPr>
                      <a:rPr lang="fr-FR">
                        <a:latin typeface="Cambria Math" panose="02040503050406030204" pitchFamily="18" charset="0"/>
                        <a:ea typeface="Times New Roman" panose="02020603050405020304" pitchFamily="18" charset="0"/>
                      </a:rPr>
                      <m:t>point</m:t>
                    </m:r>
                    <m:r>
                      <a:rPr lang="fr-FR">
                        <a:latin typeface="Cambria Math" panose="02040503050406030204" pitchFamily="18" charset="0"/>
                        <a:ea typeface="Times New Roman" panose="02020603050405020304" pitchFamily="18" charset="0"/>
                      </a:rPr>
                      <m:t> </m:t>
                    </m:r>
                    <m:r>
                      <a:rPr lang="fr-FR" i="1">
                        <a:latin typeface="Cambria Math" panose="02040503050406030204" pitchFamily="18" charset="0"/>
                        <a:ea typeface="Times New Roman" panose="02020603050405020304" pitchFamily="18" charset="0"/>
                      </a:rPr>
                      <m:t>𝐽</m:t>
                    </m:r>
                    <m:r>
                      <a:rPr lang="fr-FR">
                        <a:latin typeface="Cambria Math" panose="02040503050406030204" pitchFamily="18" charset="0"/>
                        <a:ea typeface="Times New Roman" panose="02020603050405020304" pitchFamily="18" charset="0"/>
                      </a:rPr>
                      <m:t>.  </m:t>
                    </m:r>
                  </m:oMath>
                </a14:m>
                <a:endParaRPr lang="fr-FR" dirty="0">
                  <a:latin typeface="Times New Roman" panose="02020603050405020304" pitchFamily="18" charset="0"/>
                  <a:ea typeface="Times New Roman" panose="02020603050405020304" pitchFamily="18" charset="0"/>
                </a:endParaRPr>
              </a:p>
            </p:txBody>
          </p:sp>
        </mc:Choice>
        <mc:Fallback>
          <p:sp>
            <p:nvSpPr>
              <p:cNvPr id="14" name="Rectangle 13">
                <a:extLst>
                  <a:ext uri="{FF2B5EF4-FFF2-40B4-BE49-F238E27FC236}">
                    <a16:creationId xmlns:a16="http://schemas.microsoft.com/office/drawing/2014/main" id="{F2699A7B-DAAC-4AED-92A5-7EAB32136509}"/>
                  </a:ext>
                </a:extLst>
              </p:cNvPr>
              <p:cNvSpPr>
                <a:spLocks noRot="1" noChangeAspect="1" noMove="1" noResize="1" noEditPoints="1" noAdjustHandles="1" noChangeArrowheads="1" noChangeShapeType="1" noTextEdit="1"/>
              </p:cNvSpPr>
              <p:nvPr/>
            </p:nvSpPr>
            <p:spPr>
              <a:xfrm>
                <a:off x="633274" y="886259"/>
                <a:ext cx="9330804" cy="958789"/>
              </a:xfrm>
              <a:prstGeom prst="rect">
                <a:avLst/>
              </a:prstGeom>
              <a:blipFill>
                <a:blip r:embed="rId4"/>
                <a:stretch>
                  <a:fillRect l="-523" b="-7595"/>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 name="ZoneTexte 1">
                <a:extLst>
                  <a:ext uri="{FF2B5EF4-FFF2-40B4-BE49-F238E27FC236}">
                    <a16:creationId xmlns:a16="http://schemas.microsoft.com/office/drawing/2014/main" id="{73AAAB07-34D8-4396-8773-9E2664435F1D}"/>
                  </a:ext>
                </a:extLst>
              </p:cNvPr>
              <p:cNvSpPr txBox="1"/>
              <p:nvPr/>
            </p:nvSpPr>
            <p:spPr>
              <a:xfrm>
                <a:off x="145002" y="2191106"/>
                <a:ext cx="8336132" cy="42704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𝑎</m:t>
                      </m:r>
                      <m:r>
                        <a:rPr lang="fr-FR" b="0" i="1" smtClean="0">
                          <a:latin typeface="Cambria Math" panose="02040503050406030204" pitchFamily="18" charset="0"/>
                        </a:rPr>
                        <m:t>)   </m:t>
                      </m:r>
                      <m:r>
                        <a:rPr lang="fr-FR" b="0" i="1" smtClean="0">
                          <a:latin typeface="Cambria Math" panose="02040503050406030204" pitchFamily="18" charset="0"/>
                        </a:rPr>
                        <m:t>𝐺</m:t>
                      </m:r>
                      <m:d>
                        <m:dPr>
                          <m:ctrlPr>
                            <a:rPr lang="fr-FR" b="0" i="1" smtClean="0">
                              <a:latin typeface="Cambria Math" panose="02040503050406030204" pitchFamily="18" charset="0"/>
                            </a:rPr>
                          </m:ctrlPr>
                        </m:dPr>
                        <m:e>
                          <m:r>
                            <a:rPr lang="fr-FR" b="0" i="1" smtClean="0">
                              <a:latin typeface="Cambria Math" panose="02040503050406030204" pitchFamily="18" charset="0"/>
                            </a:rPr>
                            <m:t>1 ;1 ;1</m:t>
                          </m:r>
                        </m:e>
                      </m:d>
                      <m:r>
                        <a:rPr lang="fr-FR" b="0" i="1" smtClean="0">
                          <a:latin typeface="Cambria Math" panose="02040503050406030204" pitchFamily="18" charset="0"/>
                        </a:rPr>
                        <m:t>  </m:t>
                      </m:r>
                      <m:r>
                        <a:rPr lang="fr-FR" b="0" i="1" smtClean="0">
                          <a:latin typeface="Cambria Math" panose="02040503050406030204" pitchFamily="18" charset="0"/>
                        </a:rPr>
                        <m:t>𝑑𝑎𝑛𝑠</m:t>
                      </m:r>
                      <m:d>
                        <m:dPr>
                          <m:ctrlPr>
                            <a:rPr lang="fr-FR" b="0" i="1" smtClean="0">
                              <a:latin typeface="Cambria Math" panose="02040503050406030204" pitchFamily="18" charset="0"/>
                            </a:rPr>
                          </m:ctrlPr>
                        </m:dPr>
                        <m:e>
                          <m:r>
                            <a:rPr lang="fr-FR" i="1">
                              <a:latin typeface="Cambria Math" panose="02040503050406030204" pitchFamily="18" charset="0"/>
                              <a:ea typeface="Times New Roman" panose="02020603050405020304" pitchFamily="18" charset="0"/>
                            </a:rPr>
                            <m:t>𝐴</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𝐴𝐸</m:t>
                              </m:r>
                            </m:e>
                          </m:acc>
                        </m:e>
                      </m:d>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𝑒𝑡</m:t>
                      </m:r>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𝐺</m:t>
                      </m:r>
                      <m:d>
                        <m:dPr>
                          <m:ctrlPr>
                            <a:rPr lang="fr-FR" b="0" i="1" smtClean="0">
                              <a:latin typeface="Cambria Math" panose="02040503050406030204" pitchFamily="18" charset="0"/>
                              <a:ea typeface="Times New Roman" panose="02020603050405020304" pitchFamily="18" charset="0"/>
                            </a:rPr>
                          </m:ctrlPr>
                        </m:dPr>
                        <m:e>
                          <m:r>
                            <a:rPr lang="fr-FR" b="0" i="1" smtClean="0">
                              <a:latin typeface="Cambria Math" panose="02040503050406030204" pitchFamily="18" charset="0"/>
                              <a:ea typeface="Times New Roman" panose="02020603050405020304" pitchFamily="18" charset="0"/>
                            </a:rPr>
                            <m:t>0 ;0 ;1</m:t>
                          </m:r>
                        </m:e>
                      </m:d>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𝑑𝑎𝑛𝑠</m:t>
                      </m:r>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𝐶</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𝐶𝐺</m:t>
                          </m:r>
                        </m:e>
                      </m:acc>
                      <m:r>
                        <a:rPr lang="fr-FR">
                          <a:latin typeface="Cambria Math" panose="02040503050406030204" pitchFamily="18" charset="0"/>
                          <a:ea typeface="Times New Roman" panose="02020603050405020304" pitchFamily="18" charset="0"/>
                        </a:rPr>
                        <m:t>)</m:t>
                      </m:r>
                    </m:oMath>
                  </m:oMathPara>
                </a14:m>
                <a:endParaRPr lang="fr-FR" dirty="0"/>
              </a:p>
            </p:txBody>
          </p:sp>
        </mc:Choice>
        <mc:Fallback>
          <p:sp>
            <p:nvSpPr>
              <p:cNvPr id="2" name="ZoneTexte 1">
                <a:extLst>
                  <a:ext uri="{FF2B5EF4-FFF2-40B4-BE49-F238E27FC236}">
                    <a16:creationId xmlns:a16="http://schemas.microsoft.com/office/drawing/2014/main" id="{73AAAB07-34D8-4396-8773-9E2664435F1D}"/>
                  </a:ext>
                </a:extLst>
              </p:cNvPr>
              <p:cNvSpPr txBox="1">
                <a:spLocks noRot="1" noChangeAspect="1" noMove="1" noResize="1" noEditPoints="1" noAdjustHandles="1" noChangeArrowheads="1" noChangeShapeType="1" noTextEdit="1"/>
              </p:cNvSpPr>
              <p:nvPr/>
            </p:nvSpPr>
            <p:spPr>
              <a:xfrm>
                <a:off x="145002" y="2191106"/>
                <a:ext cx="8336132" cy="427040"/>
              </a:xfrm>
              <a:prstGeom prst="rect">
                <a:avLst/>
              </a:prstGeom>
              <a:blipFill>
                <a:blip r:embed="rId5"/>
                <a:stretch>
                  <a:fillRect b="-8571"/>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5" name="ZoneTexte 14">
                <a:extLst>
                  <a:ext uri="{FF2B5EF4-FFF2-40B4-BE49-F238E27FC236}">
                    <a16:creationId xmlns:a16="http://schemas.microsoft.com/office/drawing/2014/main" id="{55C45CA8-B450-4E72-90C7-0B1C88E41E71}"/>
                  </a:ext>
                </a:extLst>
              </p:cNvPr>
              <p:cNvSpPr txBox="1"/>
              <p:nvPr/>
            </p:nvSpPr>
            <p:spPr>
              <a:xfrm>
                <a:off x="145002" y="2936375"/>
                <a:ext cx="8336132" cy="42704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𝑏</m:t>
                      </m:r>
                      <m:r>
                        <a:rPr lang="fr-FR" b="0" i="1" smtClean="0">
                          <a:latin typeface="Cambria Math" panose="02040503050406030204" pitchFamily="18" charset="0"/>
                        </a:rPr>
                        <m:t>)   </m:t>
                      </m:r>
                      <m:r>
                        <a:rPr lang="fr-FR" b="0" i="1" smtClean="0">
                          <a:latin typeface="Cambria Math" panose="02040503050406030204" pitchFamily="18" charset="0"/>
                        </a:rPr>
                        <m:t>𝐵</m:t>
                      </m:r>
                      <m:d>
                        <m:dPr>
                          <m:ctrlPr>
                            <a:rPr lang="fr-FR" b="0" i="1" smtClean="0">
                              <a:latin typeface="Cambria Math" panose="02040503050406030204" pitchFamily="18" charset="0"/>
                            </a:rPr>
                          </m:ctrlPr>
                        </m:dPr>
                        <m:e>
                          <m:r>
                            <a:rPr lang="fr-FR" b="0" i="1" smtClean="0">
                              <a:latin typeface="Cambria Math" panose="02040503050406030204" pitchFamily="18" charset="0"/>
                            </a:rPr>
                            <m:t>1 ;0 ;0</m:t>
                          </m:r>
                        </m:e>
                      </m:d>
                      <m:r>
                        <a:rPr lang="fr-FR" b="0" i="1" smtClean="0">
                          <a:latin typeface="Cambria Math" panose="02040503050406030204" pitchFamily="18" charset="0"/>
                        </a:rPr>
                        <m:t>  </m:t>
                      </m:r>
                      <m:r>
                        <a:rPr lang="fr-FR" b="0" i="1" smtClean="0">
                          <a:latin typeface="Cambria Math" panose="02040503050406030204" pitchFamily="18" charset="0"/>
                        </a:rPr>
                        <m:t>𝑑𝑎𝑛𝑠</m:t>
                      </m:r>
                      <m:d>
                        <m:dPr>
                          <m:ctrlPr>
                            <a:rPr lang="fr-FR" b="0" i="1" smtClean="0">
                              <a:latin typeface="Cambria Math" panose="02040503050406030204" pitchFamily="18" charset="0"/>
                            </a:rPr>
                          </m:ctrlPr>
                        </m:dPr>
                        <m:e>
                          <m:r>
                            <a:rPr lang="fr-FR" i="1">
                              <a:latin typeface="Cambria Math" panose="02040503050406030204" pitchFamily="18" charset="0"/>
                              <a:ea typeface="Times New Roman" panose="02020603050405020304" pitchFamily="18" charset="0"/>
                            </a:rPr>
                            <m:t>𝐴</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𝐴𝐸</m:t>
                              </m:r>
                            </m:e>
                          </m:acc>
                        </m:e>
                      </m:d>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𝑒𝑡</m:t>
                      </m:r>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𝐵</m:t>
                      </m:r>
                      <m:d>
                        <m:dPr>
                          <m:ctrlPr>
                            <a:rPr lang="fr-FR" b="0" i="1" smtClean="0">
                              <a:latin typeface="Cambria Math" panose="02040503050406030204" pitchFamily="18" charset="0"/>
                              <a:ea typeface="Times New Roman" panose="02020603050405020304" pitchFamily="18" charset="0"/>
                            </a:rPr>
                          </m:ctrlPr>
                        </m:dPr>
                        <m:e>
                          <m:r>
                            <a:rPr lang="fr-FR" b="0" i="1" smtClean="0">
                              <a:latin typeface="Cambria Math" panose="02040503050406030204" pitchFamily="18" charset="0"/>
                              <a:ea typeface="Times New Roman" panose="02020603050405020304" pitchFamily="18" charset="0"/>
                            </a:rPr>
                            <m:t>1</m:t>
                          </m:r>
                          <m:r>
                            <a:rPr lang="fr-FR" b="0" i="1" smtClean="0">
                              <a:latin typeface="Cambria Math" panose="02040503050406030204" pitchFamily="18" charset="0"/>
                              <a:ea typeface="Times New Roman" panose="02020603050405020304" pitchFamily="18" charset="0"/>
                            </a:rPr>
                            <m:t> ;1 ;1</m:t>
                          </m:r>
                        </m:e>
                      </m:d>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𝑑𝑎𝑛𝑠</m:t>
                      </m:r>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𝐶</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𝐶𝐺</m:t>
                          </m:r>
                        </m:e>
                      </m:acc>
                      <m:r>
                        <a:rPr lang="fr-FR">
                          <a:latin typeface="Cambria Math" panose="02040503050406030204" pitchFamily="18" charset="0"/>
                          <a:ea typeface="Times New Roman" panose="02020603050405020304" pitchFamily="18" charset="0"/>
                        </a:rPr>
                        <m:t>)</m:t>
                      </m:r>
                    </m:oMath>
                  </m:oMathPara>
                </a14:m>
                <a:endParaRPr lang="fr-FR" dirty="0"/>
              </a:p>
            </p:txBody>
          </p:sp>
        </mc:Choice>
        <mc:Fallback>
          <p:sp>
            <p:nvSpPr>
              <p:cNvPr id="15" name="ZoneTexte 14">
                <a:extLst>
                  <a:ext uri="{FF2B5EF4-FFF2-40B4-BE49-F238E27FC236}">
                    <a16:creationId xmlns:a16="http://schemas.microsoft.com/office/drawing/2014/main" id="{55C45CA8-B450-4E72-90C7-0B1C88E41E71}"/>
                  </a:ext>
                </a:extLst>
              </p:cNvPr>
              <p:cNvSpPr txBox="1">
                <a:spLocks noRot="1" noChangeAspect="1" noMove="1" noResize="1" noEditPoints="1" noAdjustHandles="1" noChangeArrowheads="1" noChangeShapeType="1" noTextEdit="1"/>
              </p:cNvSpPr>
              <p:nvPr/>
            </p:nvSpPr>
            <p:spPr>
              <a:xfrm>
                <a:off x="145002" y="2936375"/>
                <a:ext cx="8336132" cy="427040"/>
              </a:xfrm>
              <a:prstGeom prst="rect">
                <a:avLst/>
              </a:prstGeom>
              <a:blipFill>
                <a:blip r:embed="rId6"/>
                <a:stretch>
                  <a:fillRect b="-7143"/>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6" name="ZoneTexte 15">
                <a:extLst>
                  <a:ext uri="{FF2B5EF4-FFF2-40B4-BE49-F238E27FC236}">
                    <a16:creationId xmlns:a16="http://schemas.microsoft.com/office/drawing/2014/main" id="{4436E26C-C97A-4CC0-B300-7F0DE60DAB97}"/>
                  </a:ext>
                </a:extLst>
              </p:cNvPr>
              <p:cNvSpPr txBox="1"/>
              <p:nvPr/>
            </p:nvSpPr>
            <p:spPr>
              <a:xfrm>
                <a:off x="251534" y="3565651"/>
                <a:ext cx="8336132" cy="714683"/>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𝑐</m:t>
                      </m:r>
                      <m:r>
                        <a:rPr lang="fr-FR" b="0" i="1" smtClean="0">
                          <a:latin typeface="Cambria Math" panose="02040503050406030204" pitchFamily="18" charset="0"/>
                        </a:rPr>
                        <m:t>)   </m:t>
                      </m:r>
                      <m:r>
                        <a:rPr lang="fr-FR" b="0" i="1" smtClean="0">
                          <a:latin typeface="Cambria Math" panose="02040503050406030204" pitchFamily="18" charset="0"/>
                        </a:rPr>
                        <m:t>𝐽</m:t>
                      </m:r>
                      <m:d>
                        <m:dPr>
                          <m:ctrlPr>
                            <a:rPr lang="fr-FR" b="0" i="1" smtClean="0">
                              <a:latin typeface="Cambria Math" panose="02040503050406030204" pitchFamily="18" charset="0"/>
                            </a:rPr>
                          </m:ctrlPr>
                        </m:dPr>
                        <m:e>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2</m:t>
                              </m:r>
                            </m:den>
                          </m:f>
                          <m:r>
                            <a:rPr lang="fr-FR" b="0" i="1" smtClean="0">
                              <a:latin typeface="Cambria Math" panose="02040503050406030204" pitchFamily="18" charset="0"/>
                            </a:rPr>
                            <m:t> ;1 ;</m:t>
                          </m:r>
                          <m:f>
                            <m:fPr>
                              <m:ctrlPr>
                                <a:rPr lang="fr-FR" b="0" i="1" smtClean="0">
                                  <a:latin typeface="Cambria Math" panose="02040503050406030204" pitchFamily="18" charset="0"/>
                                </a:rPr>
                              </m:ctrlPr>
                            </m:fPr>
                            <m:num>
                              <m:r>
                                <a:rPr lang="fr-FR" b="0" i="1" smtClean="0">
                                  <a:latin typeface="Cambria Math" panose="02040503050406030204" pitchFamily="18" charset="0"/>
                                </a:rPr>
                                <m:t>1</m:t>
                              </m:r>
                            </m:num>
                            <m:den>
                              <m:r>
                                <a:rPr lang="fr-FR" b="0" i="1" smtClean="0">
                                  <a:latin typeface="Cambria Math" panose="02040503050406030204" pitchFamily="18" charset="0"/>
                                </a:rPr>
                                <m:t>2</m:t>
                              </m:r>
                            </m:den>
                          </m:f>
                        </m:e>
                      </m:d>
                      <m:r>
                        <a:rPr lang="fr-FR" b="0" i="1" smtClean="0">
                          <a:latin typeface="Cambria Math" panose="02040503050406030204" pitchFamily="18" charset="0"/>
                        </a:rPr>
                        <m:t>  </m:t>
                      </m:r>
                      <m:r>
                        <a:rPr lang="fr-FR" b="0" i="1" smtClean="0">
                          <a:latin typeface="Cambria Math" panose="02040503050406030204" pitchFamily="18" charset="0"/>
                        </a:rPr>
                        <m:t>𝑑𝑎𝑛𝑠</m:t>
                      </m:r>
                      <m:d>
                        <m:dPr>
                          <m:ctrlPr>
                            <a:rPr lang="fr-FR" b="0" i="1" smtClean="0">
                              <a:latin typeface="Cambria Math" panose="02040503050406030204" pitchFamily="18" charset="0"/>
                            </a:rPr>
                          </m:ctrlPr>
                        </m:dPr>
                        <m:e>
                          <m:r>
                            <a:rPr lang="fr-FR" i="1">
                              <a:latin typeface="Cambria Math" panose="02040503050406030204" pitchFamily="18" charset="0"/>
                              <a:ea typeface="Times New Roman" panose="02020603050405020304" pitchFamily="18" charset="0"/>
                            </a:rPr>
                            <m:t>𝐴</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𝐴𝐸</m:t>
                              </m:r>
                            </m:e>
                          </m:acc>
                        </m:e>
                      </m:d>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𝑒𝑡</m:t>
                      </m:r>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𝐽</m:t>
                      </m:r>
                      <m:d>
                        <m:dPr>
                          <m:ctrlPr>
                            <a:rPr lang="fr-FR" b="0" i="1" smtClean="0">
                              <a:latin typeface="Cambria Math" panose="02040503050406030204" pitchFamily="18" charset="0"/>
                              <a:ea typeface="Times New Roman" panose="02020603050405020304" pitchFamily="18" charset="0"/>
                            </a:rPr>
                          </m:ctrlPr>
                        </m:dPr>
                        <m:e>
                          <m:r>
                            <a:rPr lang="fr-FR" b="0" i="1" smtClean="0">
                              <a:latin typeface="Cambria Math" panose="02040503050406030204" pitchFamily="18" charset="0"/>
                              <a:ea typeface="Times New Roman" panose="02020603050405020304" pitchFamily="18" charset="0"/>
                            </a:rPr>
                            <m:t>0</m:t>
                          </m:r>
                          <m:r>
                            <a:rPr lang="fr-FR" b="0" i="1" smtClean="0">
                              <a:latin typeface="Cambria Math" panose="02040503050406030204" pitchFamily="18" charset="0"/>
                              <a:ea typeface="Times New Roman" panose="02020603050405020304" pitchFamily="18" charset="0"/>
                            </a:rPr>
                            <m:t> ;</m:t>
                          </m:r>
                          <m:f>
                            <m:fPr>
                              <m:ctrlPr>
                                <a:rPr lang="fr-FR" b="0" i="1" smtClean="0">
                                  <a:latin typeface="Cambria Math" panose="02040503050406030204" pitchFamily="18" charset="0"/>
                                  <a:ea typeface="Times New Roman" panose="02020603050405020304" pitchFamily="18" charset="0"/>
                                </a:rPr>
                              </m:ctrlPr>
                            </m:fPr>
                            <m:num>
                              <m:r>
                                <a:rPr lang="fr-FR" b="0" i="1" smtClean="0">
                                  <a:latin typeface="Cambria Math" panose="02040503050406030204" pitchFamily="18" charset="0"/>
                                  <a:ea typeface="Times New Roman" panose="02020603050405020304" pitchFamily="18" charset="0"/>
                                </a:rPr>
                                <m:t>1</m:t>
                              </m:r>
                            </m:num>
                            <m:den>
                              <m:r>
                                <a:rPr lang="fr-FR" b="0" i="1" smtClean="0">
                                  <a:latin typeface="Cambria Math" panose="02040503050406030204" pitchFamily="18" charset="0"/>
                                  <a:ea typeface="Times New Roman" panose="02020603050405020304" pitchFamily="18" charset="0"/>
                                </a:rPr>
                                <m:t>2</m:t>
                              </m:r>
                            </m:den>
                          </m:f>
                          <m:r>
                            <a:rPr lang="fr-FR" b="0" i="1" smtClean="0">
                              <a:latin typeface="Cambria Math" panose="02040503050406030204" pitchFamily="18" charset="0"/>
                              <a:ea typeface="Times New Roman" panose="02020603050405020304" pitchFamily="18" charset="0"/>
                            </a:rPr>
                            <m:t> ;</m:t>
                          </m:r>
                          <m:f>
                            <m:fPr>
                              <m:ctrlPr>
                                <a:rPr lang="fr-FR" b="0" i="1" smtClean="0">
                                  <a:latin typeface="Cambria Math" panose="02040503050406030204" pitchFamily="18" charset="0"/>
                                  <a:ea typeface="Times New Roman" panose="02020603050405020304" pitchFamily="18" charset="0"/>
                                </a:rPr>
                              </m:ctrlPr>
                            </m:fPr>
                            <m:num>
                              <m:r>
                                <a:rPr lang="fr-FR" b="0" i="1" smtClean="0">
                                  <a:latin typeface="Cambria Math" panose="02040503050406030204" pitchFamily="18" charset="0"/>
                                  <a:ea typeface="Times New Roman" panose="02020603050405020304" pitchFamily="18" charset="0"/>
                                </a:rPr>
                                <m:t>1</m:t>
                              </m:r>
                            </m:num>
                            <m:den>
                              <m:r>
                                <a:rPr lang="fr-FR" b="0" i="1" smtClean="0">
                                  <a:latin typeface="Cambria Math" panose="02040503050406030204" pitchFamily="18" charset="0"/>
                                  <a:ea typeface="Times New Roman" panose="02020603050405020304" pitchFamily="18" charset="0"/>
                                </a:rPr>
                                <m:t>2</m:t>
                              </m:r>
                            </m:den>
                          </m:f>
                        </m:e>
                      </m:d>
                      <m:r>
                        <a:rPr lang="fr-FR" b="0" i="1" smtClean="0">
                          <a:latin typeface="Cambria Math" panose="02040503050406030204" pitchFamily="18" charset="0"/>
                          <a:ea typeface="Times New Roman" panose="02020603050405020304" pitchFamily="18" charset="0"/>
                        </a:rPr>
                        <m:t>   </m:t>
                      </m:r>
                      <m:r>
                        <a:rPr lang="fr-FR" b="0" i="1" smtClean="0">
                          <a:latin typeface="Cambria Math" panose="02040503050406030204" pitchFamily="18" charset="0"/>
                          <a:ea typeface="Times New Roman" panose="02020603050405020304" pitchFamily="18" charset="0"/>
                        </a:rPr>
                        <m:t>𝑑𝑎𝑛𝑠</m:t>
                      </m:r>
                      <m:r>
                        <a:rPr lang="fr-FR">
                          <a:latin typeface="Cambria Math" panose="02040503050406030204" pitchFamily="18" charset="0"/>
                          <a:ea typeface="Times New Roman" panose="02020603050405020304" pitchFamily="18" charset="0"/>
                        </a:rPr>
                        <m:t>(</m:t>
                      </m:r>
                      <m:r>
                        <a:rPr lang="fr-FR" i="1">
                          <a:latin typeface="Cambria Math" panose="02040503050406030204" pitchFamily="18" charset="0"/>
                          <a:ea typeface="Times New Roman" panose="02020603050405020304" pitchFamily="18" charset="0"/>
                        </a:rPr>
                        <m:t>𝐶</m:t>
                      </m:r>
                      <m:r>
                        <a:rPr lang="fr-FR">
                          <a:latin typeface="Cambria Math" panose="02040503050406030204" pitchFamily="18" charset="0"/>
                          <a:ea typeface="Times New Roman" panose="02020603050405020304" pitchFamily="18" charset="0"/>
                        </a:rPr>
                        <m:t> ;</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𝐶𝐵</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𝐶𝐷</m:t>
                          </m:r>
                        </m:e>
                      </m:acc>
                      <m:r>
                        <a:rPr lang="fr-FR">
                          <a:latin typeface="Cambria Math" panose="02040503050406030204" pitchFamily="18" charset="0"/>
                          <a:ea typeface="Times New Roman" panose="02020603050405020304" pitchFamily="18" charset="0"/>
                        </a:rPr>
                        <m:t>,</m:t>
                      </m:r>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rPr>
                            <m:t>𝐶𝐺</m:t>
                          </m:r>
                        </m:e>
                      </m:acc>
                      <m:r>
                        <a:rPr lang="fr-FR">
                          <a:latin typeface="Cambria Math" panose="02040503050406030204" pitchFamily="18" charset="0"/>
                          <a:ea typeface="Times New Roman" panose="02020603050405020304" pitchFamily="18" charset="0"/>
                        </a:rPr>
                        <m:t>)</m:t>
                      </m:r>
                    </m:oMath>
                  </m:oMathPara>
                </a14:m>
                <a:endParaRPr lang="fr-FR" dirty="0"/>
              </a:p>
            </p:txBody>
          </p:sp>
        </mc:Choice>
        <mc:Fallback>
          <p:sp>
            <p:nvSpPr>
              <p:cNvPr id="16" name="ZoneTexte 15">
                <a:extLst>
                  <a:ext uri="{FF2B5EF4-FFF2-40B4-BE49-F238E27FC236}">
                    <a16:creationId xmlns:a16="http://schemas.microsoft.com/office/drawing/2014/main" id="{4436E26C-C97A-4CC0-B300-7F0DE60DAB97}"/>
                  </a:ext>
                </a:extLst>
              </p:cNvPr>
              <p:cNvSpPr txBox="1">
                <a:spLocks noRot="1" noChangeAspect="1" noMove="1" noResize="1" noEditPoints="1" noAdjustHandles="1" noChangeArrowheads="1" noChangeShapeType="1" noTextEdit="1"/>
              </p:cNvSpPr>
              <p:nvPr/>
            </p:nvSpPr>
            <p:spPr>
              <a:xfrm>
                <a:off x="251534" y="3565651"/>
                <a:ext cx="8336132" cy="714683"/>
              </a:xfrm>
              <a:prstGeom prst="rect">
                <a:avLst/>
              </a:prstGeom>
              <a:blipFill>
                <a:blip r:embed="rId7"/>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11170771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3E3EE2-B61C-408B-A525-FB6EDB46D7DD}"/>
              </a:ext>
            </a:extLst>
          </p:cNvPr>
          <p:cNvSpPr/>
          <p:nvPr/>
        </p:nvSpPr>
        <p:spPr>
          <a:xfrm>
            <a:off x="634752" y="4030462"/>
            <a:ext cx="10311415" cy="1020932"/>
          </a:xfrm>
          <a:prstGeom prst="rect">
            <a:avLst/>
          </a:prstGeom>
          <a:solidFill>
            <a:schemeClr val="accent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3330B165-BC56-4D9A-9533-293ABC4BA550}"/>
                  </a:ext>
                </a:extLst>
              </p:cNvPr>
              <p:cNvSpPr/>
              <p:nvPr/>
            </p:nvSpPr>
            <p:spPr>
              <a:xfrm>
                <a:off x="292962" y="464697"/>
                <a:ext cx="11398929" cy="5948616"/>
              </a:xfrm>
              <a:prstGeom prst="rect">
                <a:avLst/>
              </a:prstGeom>
            </p:spPr>
            <p:txBody>
              <a:bodyPr wrap="square">
                <a:spAutoFit/>
              </a:bodyPr>
              <a:lstStyle/>
              <a:p>
                <a:pPr marL="342900" lvl="0" indent="-342900">
                  <a:lnSpc>
                    <a:spcPct val="150000"/>
                  </a:lnSpc>
                  <a:spcAft>
                    <a:spcPts val="0"/>
                  </a:spcAft>
                  <a:buClr>
                    <a:srgbClr val="FF0000"/>
                  </a:buClr>
                  <a:buSzPct val="100000"/>
                  <a:buFont typeface="+mj-lt"/>
                  <a:buAutoNum type="romanUcPeriod"/>
                </a:pPr>
                <a:r>
                  <a:rPr lang="fr-FR" sz="3200" u="sng" dirty="0">
                    <a:solidFill>
                      <a:srgbClr val="FF0000"/>
                    </a:solidFill>
                    <a:effectLst/>
                    <a:latin typeface="Times New Roman" panose="02020603050405020304" pitchFamily="18" charset="0"/>
                    <a:ea typeface="Times New Roman" panose="02020603050405020304" pitchFamily="18" charset="0"/>
                  </a:rPr>
                  <a:t>Produit scalaire dans l’espace</a:t>
                </a:r>
                <a:endParaRPr lang="fr-FR" sz="3200" dirty="0">
                  <a:latin typeface="Times New Roman" panose="02020603050405020304" pitchFamily="18" charset="0"/>
                  <a:ea typeface="Times New Roman" panose="02020603050405020304" pitchFamily="18" charset="0"/>
                </a:endParaRPr>
              </a:p>
              <a:p>
                <a:pPr>
                  <a:lnSpc>
                    <a:spcPct val="107000"/>
                  </a:lnSpc>
                  <a:spcAft>
                    <a:spcPts val="0"/>
                  </a:spcAft>
                </a:pPr>
                <a:endParaRPr lang="fr-FR" sz="2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7000"/>
                  </a:lnSpc>
                </a:pPr>
                <a:r>
                  <a:rPr lang="fr-FR" sz="2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Remarque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Deux vecteurs </a:t>
                </a:r>
                <a14:m>
                  <m:oMath xmlns:m="http://schemas.openxmlformats.org/officeDocument/2006/math">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l’espace sont nécessairement coplanaires :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1257300" lvl="2" indent="-342900">
                  <a:lnSpc>
                    <a:spcPct val="150000"/>
                  </a:lnSpc>
                  <a:buFont typeface="Times New Roman" panose="02020603050405020304" pitchFamily="18" charset="0"/>
                  <a:buChar char="•"/>
                </a:pPr>
                <a:r>
                  <a:rPr lang="fr-FR" sz="2000" dirty="0">
                    <a:latin typeface="Times New Roman" panose="02020603050405020304" pitchFamily="18" charset="0"/>
                    <a:ea typeface="Times New Roman" panose="02020603050405020304" pitchFamily="18" charset="0"/>
                  </a:rPr>
                  <a:t>s’ils sont colinéaires, alors il existe une infinité de plans contenant </a:t>
                </a:r>
                <a14:m>
                  <m:oMath xmlns:m="http://schemas.openxmlformats.org/officeDocument/2006/math">
                    <m:acc>
                      <m:accPr>
                        <m:chr m:val="⃗"/>
                        <m:ctrlPr>
                          <a:rPr lang="fr-FR" sz="2000" i="1">
                            <a:latin typeface="Cambria Math" panose="02040503050406030204" pitchFamily="18" charset="0"/>
                            <a:ea typeface="Times New Roman" panose="02020603050405020304" pitchFamily="18" charset="0"/>
                          </a:rPr>
                        </m:ctrlPr>
                      </m:accPr>
                      <m:e>
                        <m:r>
                          <a:rPr lang="fr-FR" sz="2000" i="1">
                            <a:latin typeface="Cambria Math" panose="02040503050406030204" pitchFamily="18" charset="0"/>
                            <a:ea typeface="Times New Roman" panose="02020603050405020304" pitchFamily="18" charset="0"/>
                          </a:rPr>
                          <m:t>𝑢</m:t>
                        </m:r>
                      </m:e>
                    </m:acc>
                  </m:oMath>
                </a14:m>
                <a:r>
                  <a:rPr lang="fr-FR" sz="2000" dirty="0">
                    <a:latin typeface="Times New Roman" panose="02020603050405020304" pitchFamily="18" charset="0"/>
                    <a:ea typeface="Times New Roman" panose="02020603050405020304" pitchFamily="18" charset="0"/>
                  </a:rPr>
                  <a:t> et </a:t>
                </a:r>
                <a14:m>
                  <m:oMath xmlns:m="http://schemas.openxmlformats.org/officeDocument/2006/math">
                    <m:acc>
                      <m:accPr>
                        <m:chr m:val="⃗"/>
                        <m:ctrlPr>
                          <a:rPr lang="fr-FR" sz="2000" i="1">
                            <a:latin typeface="Cambria Math" panose="02040503050406030204" pitchFamily="18" charset="0"/>
                            <a:ea typeface="Times New Roman" panose="02020603050405020304" pitchFamily="18" charset="0"/>
                          </a:rPr>
                        </m:ctrlPr>
                      </m:accPr>
                      <m:e>
                        <m:r>
                          <a:rPr lang="fr-FR" sz="2000" i="1">
                            <a:latin typeface="Cambria Math" panose="02040503050406030204" pitchFamily="18" charset="0"/>
                            <a:ea typeface="Times New Roman" panose="02020603050405020304" pitchFamily="18" charset="0"/>
                          </a:rPr>
                          <m:t>𝑣</m:t>
                        </m:r>
                      </m:e>
                    </m:acc>
                  </m:oMath>
                </a14:m>
                <a:r>
                  <a:rPr lang="fr-FR" sz="2000" dirty="0">
                    <a:latin typeface="Times New Roman" panose="02020603050405020304" pitchFamily="18" charset="0"/>
                    <a:ea typeface="Times New Roman" panose="02020603050405020304" pitchFamily="18" charset="0"/>
                  </a:rPr>
                  <a:t> ; </a:t>
                </a:r>
              </a:p>
              <a:p>
                <a:pPr marL="1257300" lvl="2" indent="-342900">
                  <a:lnSpc>
                    <a:spcPct val="150000"/>
                  </a:lnSpc>
                  <a:buFont typeface="Times New Roman" panose="02020603050405020304" pitchFamily="18" charset="0"/>
                  <a:buChar char="•"/>
                </a:pPr>
                <a:r>
                  <a:rPr lang="fr-FR" sz="2000" dirty="0">
                    <a:latin typeface="Times New Roman" panose="02020603050405020304" pitchFamily="18" charset="0"/>
                    <a:ea typeface="Times New Roman" panose="02020603050405020304" pitchFamily="18" charset="0"/>
                  </a:rPr>
                  <a:t>s’ils ne sont pas colinéaires, ramenons-les à une même origine </a:t>
                </a:r>
                <a14:m>
                  <m:oMath xmlns:m="http://schemas.openxmlformats.org/officeDocument/2006/math">
                    <m:r>
                      <a:rPr lang="fr-FR" sz="2000" i="1">
                        <a:latin typeface="Cambria Math" panose="02040503050406030204" pitchFamily="18" charset="0"/>
                        <a:ea typeface="Times New Roman" panose="02020603050405020304" pitchFamily="18" charset="0"/>
                      </a:rPr>
                      <m:t>𝐴</m:t>
                    </m:r>
                  </m:oMath>
                </a14:m>
                <a:r>
                  <a:rPr lang="fr-FR" sz="2000" dirty="0">
                    <a:latin typeface="Times New Roman" panose="02020603050405020304" pitchFamily="18" charset="0"/>
                    <a:ea typeface="Times New Roman" panose="02020603050405020304" pitchFamily="18" charset="0"/>
                  </a:rPr>
                  <a:t> et considérons le plan engendré par </a:t>
                </a:r>
                <a14:m>
                  <m:oMath xmlns:m="http://schemas.openxmlformats.org/officeDocument/2006/math">
                    <m:r>
                      <a:rPr lang="fr-FR" sz="2000" i="1">
                        <a:latin typeface="Cambria Math" panose="02040503050406030204" pitchFamily="18" charset="0"/>
                        <a:ea typeface="Times New Roman" panose="02020603050405020304" pitchFamily="18" charset="0"/>
                      </a:rPr>
                      <m:t>𝐴</m:t>
                    </m:r>
                  </m:oMath>
                </a14:m>
                <a:r>
                  <a:rPr lang="fr-FR" sz="2000" dirty="0">
                    <a:latin typeface="Times New Roman" panose="02020603050405020304" pitchFamily="18" charset="0"/>
                    <a:ea typeface="Times New Roman" panose="02020603050405020304" pitchFamily="18" charset="0"/>
                  </a:rPr>
                  <a:t>, </a:t>
                </a:r>
                <a14:m>
                  <m:oMath xmlns:m="http://schemas.openxmlformats.org/officeDocument/2006/math">
                    <m:acc>
                      <m:accPr>
                        <m:chr m:val="⃗"/>
                        <m:ctrlPr>
                          <a:rPr lang="fr-FR" sz="2000" i="1">
                            <a:latin typeface="Cambria Math" panose="02040503050406030204" pitchFamily="18" charset="0"/>
                            <a:ea typeface="Times New Roman" panose="02020603050405020304" pitchFamily="18" charset="0"/>
                          </a:rPr>
                        </m:ctrlPr>
                      </m:accPr>
                      <m:e>
                        <m:r>
                          <a:rPr lang="fr-FR" sz="2000" i="1">
                            <a:latin typeface="Cambria Math" panose="02040503050406030204" pitchFamily="18" charset="0"/>
                            <a:ea typeface="Times New Roman" panose="02020603050405020304" pitchFamily="18" charset="0"/>
                          </a:rPr>
                          <m:t>𝑢</m:t>
                        </m:r>
                      </m:e>
                    </m:acc>
                  </m:oMath>
                </a14:m>
                <a:r>
                  <a:rPr lang="fr-FR" sz="2000" dirty="0">
                    <a:latin typeface="Times New Roman" panose="02020603050405020304" pitchFamily="18" charset="0"/>
                    <a:ea typeface="Times New Roman" panose="02020603050405020304" pitchFamily="18" charset="0"/>
                  </a:rPr>
                  <a:t> et </a:t>
                </a:r>
                <a14:m>
                  <m:oMath xmlns:m="http://schemas.openxmlformats.org/officeDocument/2006/math">
                    <m:acc>
                      <m:accPr>
                        <m:chr m:val="⃗"/>
                        <m:ctrlPr>
                          <a:rPr lang="fr-FR" sz="2000" i="1">
                            <a:latin typeface="Cambria Math" panose="02040503050406030204" pitchFamily="18" charset="0"/>
                            <a:ea typeface="Times New Roman" panose="02020603050405020304" pitchFamily="18" charset="0"/>
                          </a:rPr>
                        </m:ctrlPr>
                      </m:accPr>
                      <m:e>
                        <m:r>
                          <a:rPr lang="fr-FR" sz="2000" i="1">
                            <a:latin typeface="Cambria Math" panose="02040503050406030204" pitchFamily="18" charset="0"/>
                            <a:ea typeface="Times New Roman" panose="02020603050405020304" pitchFamily="18" charset="0"/>
                          </a:rPr>
                          <m:t>𝑣</m:t>
                        </m:r>
                      </m:e>
                    </m:acc>
                  </m:oMath>
                </a14:m>
                <a:r>
                  <a:rPr lang="fr-FR" sz="2000" dirty="0">
                    <a:latin typeface="Times New Roman" panose="02020603050405020304" pitchFamily="18" charset="0"/>
                    <a:ea typeface="Times New Roman" panose="02020603050405020304" pitchFamily="18" charset="0"/>
                  </a:rPr>
                  <a:t> qui contient donc, par construction, les vecteurs </a:t>
                </a:r>
                <a14:m>
                  <m:oMath xmlns:m="http://schemas.openxmlformats.org/officeDocument/2006/math">
                    <m:acc>
                      <m:accPr>
                        <m:chr m:val="⃗"/>
                        <m:ctrlPr>
                          <a:rPr lang="fr-FR" sz="2000" i="1">
                            <a:latin typeface="Cambria Math" panose="02040503050406030204" pitchFamily="18" charset="0"/>
                            <a:ea typeface="Times New Roman" panose="02020603050405020304" pitchFamily="18" charset="0"/>
                          </a:rPr>
                        </m:ctrlPr>
                      </m:accPr>
                      <m:e>
                        <m:r>
                          <a:rPr lang="fr-FR" sz="2000" i="1">
                            <a:latin typeface="Cambria Math" panose="02040503050406030204" pitchFamily="18" charset="0"/>
                            <a:ea typeface="Times New Roman" panose="02020603050405020304" pitchFamily="18" charset="0"/>
                          </a:rPr>
                          <m:t>𝑢</m:t>
                        </m:r>
                      </m:e>
                    </m:acc>
                  </m:oMath>
                </a14:m>
                <a:r>
                  <a:rPr lang="fr-FR" sz="2000" dirty="0">
                    <a:latin typeface="Times New Roman" panose="02020603050405020304" pitchFamily="18" charset="0"/>
                    <a:ea typeface="Times New Roman" panose="02020603050405020304" pitchFamily="18" charset="0"/>
                  </a:rPr>
                  <a:t> et </a:t>
                </a:r>
                <a14:m>
                  <m:oMath xmlns:m="http://schemas.openxmlformats.org/officeDocument/2006/math">
                    <m:acc>
                      <m:accPr>
                        <m:chr m:val="⃗"/>
                        <m:ctrlPr>
                          <a:rPr lang="fr-FR" sz="2000" i="1">
                            <a:latin typeface="Cambria Math" panose="02040503050406030204" pitchFamily="18" charset="0"/>
                            <a:ea typeface="Times New Roman" panose="02020603050405020304" pitchFamily="18" charset="0"/>
                          </a:rPr>
                        </m:ctrlPr>
                      </m:accPr>
                      <m:e>
                        <m:r>
                          <a:rPr lang="fr-FR" sz="2000" i="1">
                            <a:latin typeface="Cambria Math" panose="02040503050406030204" pitchFamily="18" charset="0"/>
                            <a:ea typeface="Times New Roman" panose="02020603050405020304" pitchFamily="18" charset="0"/>
                          </a:rPr>
                          <m:t>𝑣</m:t>
                        </m:r>
                      </m:e>
                    </m:acc>
                  </m:oMath>
                </a14:m>
                <a:r>
                  <a:rPr lang="fr-FR" sz="2000" dirty="0">
                    <a:latin typeface="Times New Roman" panose="02020603050405020304" pitchFamily="18" charset="0"/>
                    <a:ea typeface="Times New Roman" panose="02020603050405020304" pitchFamily="18" charset="0"/>
                  </a:rPr>
                  <a:t>. </a:t>
                </a:r>
              </a:p>
              <a:p>
                <a:pPr>
                  <a:lnSpc>
                    <a:spcPct val="107000"/>
                  </a:lnSpc>
                  <a:spcAft>
                    <a:spcPts val="0"/>
                  </a:spcAft>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Définition</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 produit scalaire de deux vecteurs </a:t>
                </a:r>
                <a14:m>
                  <m:oMath xmlns:m="http://schemas.openxmlformats.org/officeDocument/2006/math">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sz="20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oMath>
                </a14:m>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dans l’espace est leur produit scalaire dans un plan les contenant.</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Remarque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définition donnée et les propriétés établies en classe de Première S dans le plan sont donc aussi valables dans l’espace. À savoir :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4" name="Rectangle 3">
                <a:extLst>
                  <a:ext uri="{FF2B5EF4-FFF2-40B4-BE49-F238E27FC236}">
                    <a16:creationId xmlns:a16="http://schemas.microsoft.com/office/drawing/2014/main" id="{3330B165-BC56-4D9A-9533-293ABC4BA550}"/>
                  </a:ext>
                </a:extLst>
              </p:cNvPr>
              <p:cNvSpPr>
                <a:spLocks noRot="1" noChangeAspect="1" noMove="1" noResize="1" noEditPoints="1" noAdjustHandles="1" noChangeArrowheads="1" noChangeShapeType="1" noTextEdit="1"/>
              </p:cNvSpPr>
              <p:nvPr/>
            </p:nvSpPr>
            <p:spPr>
              <a:xfrm>
                <a:off x="292962" y="464697"/>
                <a:ext cx="11398929" cy="5948616"/>
              </a:xfrm>
              <a:prstGeom prst="rect">
                <a:avLst/>
              </a:prstGeom>
              <a:blipFill>
                <a:blip r:embed="rId2"/>
                <a:stretch>
                  <a:fillRect l="-1176" b="-922"/>
                </a:stretch>
              </a:blipFill>
            </p:spPr>
            <p:txBody>
              <a:bodyPr/>
              <a:lstStyle/>
              <a:p>
                <a:r>
                  <a:rPr lang="fr-FR">
                    <a:noFill/>
                  </a:rPr>
                  <a:t> </a:t>
                </a:r>
              </a:p>
            </p:txBody>
          </p:sp>
        </mc:Fallback>
      </mc:AlternateContent>
    </p:spTree>
    <p:extLst>
      <p:ext uri="{BB962C8B-B14F-4D97-AF65-F5344CB8AC3E}">
        <p14:creationId xmlns:p14="http://schemas.microsoft.com/office/powerpoint/2010/main" val="29895768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additive="base">
                                        <p:cTn id="28"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500"/>
                                        <p:tgtEl>
                                          <p:spTgt spid="4">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4">
                                            <p:txEl>
                                              <p:pRg st="10" end="10"/>
                                            </p:txEl>
                                          </p:spTgt>
                                        </p:tgtEl>
                                        <p:attrNameLst>
                                          <p:attrName>style.visibility</p:attrName>
                                        </p:attrNameLst>
                                      </p:cBhvr>
                                      <p:to>
                                        <p:strVal val="visible"/>
                                      </p:to>
                                    </p:set>
                                    <p:anim calcmode="lin" valueType="num">
                                      <p:cBhvr additive="base">
                                        <p:cTn id="46"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fade">
                                      <p:cBhvr>
                                        <p:cTn id="5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3C1069-802B-4301-A68A-11647D544ED6}"/>
              </a:ext>
            </a:extLst>
          </p:cNvPr>
          <p:cNvSpPr/>
          <p:nvPr/>
        </p:nvSpPr>
        <p:spPr>
          <a:xfrm>
            <a:off x="802640" y="1138177"/>
            <a:ext cx="10820400" cy="4947663"/>
          </a:xfrm>
          <a:prstGeom prst="rect">
            <a:avLst/>
          </a:prstGeom>
          <a:solidFill>
            <a:schemeClr val="accent1">
              <a:lumMod val="20000"/>
              <a:lumOff val="80000"/>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E50CF9F-10C9-42CB-BFB5-D3A3825A5CD3}"/>
                  </a:ext>
                </a:extLst>
              </p:cNvPr>
              <p:cNvSpPr/>
              <p:nvPr/>
            </p:nvSpPr>
            <p:spPr>
              <a:xfrm>
                <a:off x="1024169" y="1321057"/>
                <a:ext cx="11082106" cy="4552528"/>
              </a:xfrm>
              <a:prstGeom prst="rect">
                <a:avLst/>
              </a:prstGeom>
            </p:spPr>
            <p:txBody>
              <a:bodyPr wrap="square">
                <a:spAutoFit/>
              </a:bodyPr>
              <a:lstStyle/>
              <a:p>
                <a:pPr marL="342900" lvl="0" indent="-342900">
                  <a:spcAft>
                    <a:spcPts val="0"/>
                  </a:spcAft>
                  <a:buFont typeface="Times New Roman" panose="02020603050405020304" pitchFamily="18" charset="0"/>
                  <a:buChar char="•"/>
                </a:pPr>
                <a14:m>
                  <m:oMath xmlns:m="http://schemas.openxmlformats.org/officeDocument/2006/math">
                    <m:acc>
                      <m:accPr>
                        <m:chr m:val="⃗"/>
                        <m:ctrlPr>
                          <a:rPr lang="fr-FR" sz="2400" i="1" smtClean="0">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e>
                    </m:d>
                    <m:r>
                      <a:rPr lang="fr-FR" sz="2400">
                        <a:latin typeface="Cambria Math" panose="02040503050406030204" pitchFamily="18" charset="0"/>
                        <a:ea typeface="Times New Roman" panose="02020603050405020304" pitchFamily="18" charset="0"/>
                      </a:rPr>
                      <m:t>×</m:t>
                    </m:r>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d>
                    <m:r>
                      <a:rPr lang="fr-FR" sz="2400">
                        <a:latin typeface="Cambria Math" panose="02040503050406030204" pitchFamily="18" charset="0"/>
                        <a:ea typeface="Times New Roman" panose="02020603050405020304" pitchFamily="18" charset="0"/>
                      </a:rPr>
                      <m:t>×</m:t>
                    </m:r>
                    <m:r>
                      <m:rPr>
                        <m:sty m:val="p"/>
                      </m:rPr>
                      <a:rPr lang="fr-FR" sz="2400">
                        <a:latin typeface="Cambria Math" panose="02040503050406030204" pitchFamily="18" charset="0"/>
                        <a:ea typeface="Times New Roman" panose="02020603050405020304" pitchFamily="18" charset="0"/>
                      </a:rPr>
                      <m:t>cos</m:t>
                    </m:r>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oMath>
                </a14:m>
                <a:r>
                  <a:rPr lang="fr-FR" sz="2400" dirty="0">
                    <a:latin typeface="Times New Roman" panose="02020603050405020304" pitchFamily="18" charset="0"/>
                    <a:ea typeface="Times New Roman" panose="02020603050405020304" pitchFamily="18" charset="0"/>
                  </a:rPr>
                  <a:t>, lorsque </a:t>
                </a: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≠0</m:t>
                    </m:r>
                  </m:oMath>
                </a14:m>
                <a:r>
                  <a:rPr lang="fr-FR" sz="2400" dirty="0">
                    <a:latin typeface="Times New Roman" panose="02020603050405020304" pitchFamily="18" charset="0"/>
                    <a:ea typeface="Times New Roman" panose="02020603050405020304" pitchFamily="18" charset="0"/>
                  </a:rPr>
                  <a:t> et </a:t>
                </a: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≠0</m:t>
                    </m:r>
                  </m:oMath>
                </a14:m>
                <a:r>
                  <a:rPr lang="fr-FR" sz="2400" dirty="0">
                    <a:latin typeface="Times New Roman" panose="02020603050405020304" pitchFamily="18" charset="0"/>
                    <a:ea typeface="Times New Roman" panose="02020603050405020304" pitchFamily="18" charset="0"/>
                  </a:rPr>
                  <a:t>. </a:t>
                </a:r>
              </a:p>
              <a:p>
                <a:pPr>
                  <a:lnSpc>
                    <a:spcPct val="107000"/>
                  </a:lnSpc>
                  <a:spcAft>
                    <a:spcPts val="0"/>
                  </a:spcAft>
                </a:pPr>
                <a:r>
                  <a:rPr lang="fr-F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spcAft>
                    <a:spcPts val="0"/>
                  </a:spcAft>
                  <a:buFont typeface="Times New Roman" panose="02020603050405020304" pitchFamily="18" charset="0"/>
                  <a:buChar char="•"/>
                </a:pP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=0⇔</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=0</m:t>
                    </m:r>
                  </m:oMath>
                </a14:m>
                <a:r>
                  <a:rPr lang="fr-FR" sz="2400" dirty="0">
                    <a:latin typeface="Times New Roman" panose="02020603050405020304" pitchFamily="18" charset="0"/>
                    <a:ea typeface="Times New Roman" panose="02020603050405020304" pitchFamily="18" charset="0"/>
                  </a:rPr>
                  <a:t> ou </a:t>
                </a: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=0</m:t>
                    </m:r>
                  </m:oMath>
                </a14:m>
                <a:r>
                  <a:rPr lang="fr-FR" sz="2400" dirty="0">
                    <a:latin typeface="Times New Roman" panose="02020603050405020304" pitchFamily="18" charset="0"/>
                    <a:ea typeface="Times New Roman" panose="02020603050405020304" pitchFamily="18" charset="0"/>
                  </a:rPr>
                  <a:t> ou </a:t>
                </a:r>
                <a14:m>
                  <m:oMath xmlns:m="http://schemas.openxmlformats.org/officeDocument/2006/math">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 ,</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f>
                      <m:fPr>
                        <m:ctrlPr>
                          <a:rPr lang="fr-FR" sz="2400" i="1">
                            <a:latin typeface="Cambria Math" panose="02040503050406030204" pitchFamily="18" charset="0"/>
                            <a:ea typeface="Times New Roman" panose="02020603050405020304" pitchFamily="18" charset="0"/>
                          </a:rPr>
                        </m:ctrlPr>
                      </m:fPr>
                      <m:num>
                        <m:r>
                          <a:rPr lang="fr-FR" sz="2400" i="1">
                            <a:latin typeface="Cambria Math" panose="02040503050406030204" pitchFamily="18" charset="0"/>
                            <a:ea typeface="Times New Roman" panose="02020603050405020304" pitchFamily="18" charset="0"/>
                          </a:rPr>
                          <m:t>𝜋</m:t>
                        </m:r>
                      </m:num>
                      <m:den>
                        <m:r>
                          <a:rPr lang="fr-FR" sz="2400">
                            <a:latin typeface="Cambria Math" panose="02040503050406030204" pitchFamily="18" charset="0"/>
                            <a:ea typeface="Times New Roman" panose="02020603050405020304" pitchFamily="18" charset="0"/>
                          </a:rPr>
                          <m:t>2</m:t>
                        </m:r>
                      </m:den>
                    </m:f>
                    <m:r>
                      <a:rPr lang="fr-FR" sz="2400">
                        <a:latin typeface="Cambria Math" panose="02040503050406030204" pitchFamily="18" charset="0"/>
                        <a:ea typeface="Times New Roman" panose="02020603050405020304" pitchFamily="18" charset="0"/>
                      </a:rPr>
                      <m:t>+</m:t>
                    </m:r>
                    <m:r>
                      <a:rPr lang="fr-FR" sz="2400" i="1">
                        <a:latin typeface="Cambria Math" panose="02040503050406030204" pitchFamily="18" charset="0"/>
                        <a:ea typeface="Times New Roman" panose="02020603050405020304" pitchFamily="18" charset="0"/>
                      </a:rPr>
                      <m:t>𝑘</m:t>
                    </m:r>
                    <m:r>
                      <a:rPr lang="fr-FR" sz="2400" i="1">
                        <a:latin typeface="Cambria Math" panose="02040503050406030204" pitchFamily="18" charset="0"/>
                        <a:ea typeface="Times New Roman" panose="02020603050405020304" pitchFamily="18" charset="0"/>
                      </a:rPr>
                      <m:t>𝜋</m:t>
                    </m:r>
                  </m:oMath>
                </a14:m>
                <a:r>
                  <a:rPr lang="fr-FR" sz="2400" dirty="0">
                    <a:latin typeface="Times New Roman" panose="02020603050405020304" pitchFamily="18" charset="0"/>
                    <a:ea typeface="Times New Roman" panose="02020603050405020304" pitchFamily="18" charset="0"/>
                  </a:rPr>
                  <a:t>, </a:t>
                </a:r>
                <a14:m>
                  <m:oMath xmlns:m="http://schemas.openxmlformats.org/officeDocument/2006/math">
                    <m:r>
                      <a:rPr lang="fr-FR" sz="2400" i="1">
                        <a:latin typeface="Cambria Math" panose="02040503050406030204" pitchFamily="18" charset="0"/>
                        <a:ea typeface="Times New Roman" panose="02020603050405020304" pitchFamily="18" charset="0"/>
                      </a:rPr>
                      <m:t>𝑘</m:t>
                    </m:r>
                    <m:r>
                      <a:rPr lang="fr-FR" sz="2400">
                        <a:latin typeface="Cambria Math" panose="02040503050406030204" pitchFamily="18" charset="0"/>
                        <a:ea typeface="Times New Roman" panose="02020603050405020304" pitchFamily="18" charset="0"/>
                      </a:rPr>
                      <m:t>∈</m:t>
                    </m:r>
                    <m:r>
                      <a:rPr lang="fr-FR" sz="2400" i="1">
                        <a:latin typeface="Cambria Math" panose="02040503050406030204" pitchFamily="18" charset="0"/>
                        <a:ea typeface="Times New Roman" panose="02020603050405020304" pitchFamily="18" charset="0"/>
                      </a:rPr>
                      <m:t>ℤ</m:t>
                    </m:r>
                  </m:oMath>
                </a14:m>
                <a:r>
                  <a:rPr lang="fr-FR" sz="2400" dirty="0">
                    <a:latin typeface="Times New Roman" panose="02020603050405020304" pitchFamily="18" charset="0"/>
                    <a:ea typeface="Times New Roman" panose="02020603050405020304" pitchFamily="18" charset="0"/>
                  </a:rPr>
                  <a:t>.</a:t>
                </a:r>
              </a:p>
              <a:p>
                <a:pPr marL="457200">
                  <a:spcAft>
                    <a:spcPts val="0"/>
                  </a:spcAft>
                </a:pPr>
                <a:r>
                  <a:rPr lang="fr-FR" sz="2400" dirty="0">
                    <a:latin typeface="Times New Roman" panose="02020603050405020304" pitchFamily="18" charset="0"/>
                    <a:ea typeface="Times New Roman" panose="02020603050405020304" pitchFamily="18" charset="0"/>
                  </a:rPr>
                  <a:t> </a:t>
                </a:r>
              </a:p>
              <a:p>
                <a:pPr marL="457200">
                  <a:spcAft>
                    <a:spcPts val="0"/>
                  </a:spcAft>
                </a:pPr>
                <a:r>
                  <a:rPr lang="fr-FR" sz="2400" dirty="0">
                    <a:latin typeface="Times New Roman" panose="02020603050405020304" pitchFamily="18" charset="0"/>
                    <a:ea typeface="Times New Roman" panose="02020603050405020304" pitchFamily="18" charset="0"/>
                  </a:rPr>
                  <a:t>Dans ce cas, on dit que les vecteurs sont orthogonaux. </a:t>
                </a:r>
              </a:p>
              <a:p>
                <a:pPr>
                  <a:lnSpc>
                    <a:spcPct val="107000"/>
                  </a:lnSpc>
                  <a:spcAft>
                    <a:spcPts val="0"/>
                  </a:spcAft>
                </a:pPr>
                <a:r>
                  <a:rPr lang="fr-F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spcAft>
                    <a:spcPts val="0"/>
                  </a:spcAft>
                  <a:buFont typeface="Times New Roman" panose="02020603050405020304" pitchFamily="18" charset="0"/>
                  <a:buChar char="•"/>
                </a:pP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sSub>
                      <m:sSubPr>
                        <m:ctrlPr>
                          <a:rPr lang="fr-FR" sz="2400" i="1">
                            <a:latin typeface="Cambria Math" panose="02040503050406030204" pitchFamily="18" charset="0"/>
                            <a:ea typeface="Times New Roman" panose="02020603050405020304" pitchFamily="18" charset="0"/>
                          </a:rPr>
                        </m:ctrlPr>
                      </m:sSub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sub>
                        <m:r>
                          <a:rPr lang="fr-FR" sz="2400" i="1">
                            <a:latin typeface="Cambria Math" panose="02040503050406030204" pitchFamily="18" charset="0"/>
                            <a:ea typeface="Times New Roman" panose="02020603050405020304" pitchFamily="18" charset="0"/>
                          </a:rPr>
                          <m:t>1</m:t>
                        </m:r>
                      </m:sub>
                    </m:sSub>
                  </m:oMath>
                </a14:m>
                <a:r>
                  <a:rPr lang="fr-FR" sz="2400" dirty="0">
                    <a:latin typeface="Times New Roman" panose="02020603050405020304" pitchFamily="18" charset="0"/>
                    <a:ea typeface="Times New Roman" panose="02020603050405020304" pitchFamily="18" charset="0"/>
                  </a:rPr>
                  <a:t> où </a:t>
                </a:r>
                <a14:m>
                  <m:oMath xmlns:m="http://schemas.openxmlformats.org/officeDocument/2006/math">
                    <m:sSub>
                      <m:sSubPr>
                        <m:ctrlPr>
                          <a:rPr lang="fr-FR" sz="2400" i="1">
                            <a:latin typeface="Cambria Math" panose="02040503050406030204" pitchFamily="18" charset="0"/>
                            <a:ea typeface="Times New Roman" panose="02020603050405020304" pitchFamily="18" charset="0"/>
                          </a:rPr>
                        </m:ctrlPr>
                      </m:sSub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sub>
                        <m:r>
                          <a:rPr lang="fr-FR" sz="2400">
                            <a:latin typeface="Cambria Math" panose="02040503050406030204" pitchFamily="18" charset="0"/>
                            <a:ea typeface="Times New Roman" panose="02020603050405020304" pitchFamily="18" charset="0"/>
                          </a:rPr>
                          <m:t>1</m:t>
                        </m:r>
                      </m:sub>
                    </m:sSub>
                  </m:oMath>
                </a14:m>
                <a:r>
                  <a:rPr lang="fr-FR" sz="2400" dirty="0">
                    <a:latin typeface="Times New Roman" panose="02020603050405020304" pitchFamily="18" charset="0"/>
                    <a:ea typeface="Times New Roman" panose="02020603050405020304" pitchFamily="18" charset="0"/>
                  </a:rPr>
                  <a:t> est le projeté orthogonal de </a:t>
                </a: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oMath>
                </a14:m>
                <a:r>
                  <a:rPr lang="fr-FR" sz="2400" dirty="0">
                    <a:latin typeface="Times New Roman" panose="02020603050405020304" pitchFamily="18" charset="0"/>
                    <a:ea typeface="Times New Roman" panose="02020603050405020304" pitchFamily="18" charset="0"/>
                  </a:rPr>
                  <a:t> sur une droite dirigée par </a:t>
                </a: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oMath>
                </a14:m>
                <a:r>
                  <a:rPr lang="fr-FR" sz="2400" dirty="0">
                    <a:latin typeface="Times New Roman" panose="02020603050405020304" pitchFamily="18" charset="0"/>
                    <a:ea typeface="Times New Roman" panose="02020603050405020304" pitchFamily="18" charset="0"/>
                  </a:rPr>
                  <a:t>. </a:t>
                </a:r>
              </a:p>
              <a:p>
                <a:pPr>
                  <a:lnSpc>
                    <a:spcPct val="107000"/>
                  </a:lnSpc>
                  <a:spcAft>
                    <a:spcPts val="0"/>
                  </a:spcAft>
                </a:pPr>
                <a:r>
                  <a:rPr lang="fr-F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spcAft>
                    <a:spcPts val="0"/>
                  </a:spcAft>
                  <a:buFont typeface="Times New Roman" panose="02020603050405020304" pitchFamily="18" charset="0"/>
                  <a:buChar char="•"/>
                </a:pP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f>
                      <m:fPr>
                        <m:ctrlPr>
                          <a:rPr lang="fr-FR" sz="2400" i="1">
                            <a:latin typeface="Cambria Math" panose="02040503050406030204" pitchFamily="18" charset="0"/>
                            <a:ea typeface="Times New Roman" panose="02020603050405020304" pitchFamily="18" charset="0"/>
                          </a:rPr>
                        </m:ctrlPr>
                      </m:fPr>
                      <m:num>
                        <m:r>
                          <a:rPr lang="fr-FR" sz="2400">
                            <a:latin typeface="Cambria Math" panose="02040503050406030204" pitchFamily="18" charset="0"/>
                            <a:ea typeface="Times New Roman" panose="02020603050405020304" pitchFamily="18" charset="0"/>
                          </a:rPr>
                          <m:t>1</m:t>
                        </m:r>
                      </m:num>
                      <m:den>
                        <m:r>
                          <a:rPr lang="fr-FR" sz="2400">
                            <a:latin typeface="Cambria Math" panose="02040503050406030204" pitchFamily="18" charset="0"/>
                            <a:ea typeface="Times New Roman" panose="02020603050405020304" pitchFamily="18" charset="0"/>
                          </a:rPr>
                          <m:t>2</m:t>
                        </m:r>
                      </m:den>
                    </m:f>
                    <m:d>
                      <m:dPr>
                        <m:ctrlPr>
                          <a:rPr lang="fr-FR" sz="2400" i="1">
                            <a:latin typeface="Cambria Math" panose="02040503050406030204" pitchFamily="18" charset="0"/>
                            <a:ea typeface="Times New Roman" panose="02020603050405020304" pitchFamily="18" charset="0"/>
                          </a:rPr>
                        </m:ctrlPr>
                      </m:dPr>
                      <m:e>
                        <m:sSup>
                          <m:sSupPr>
                            <m:ctrlPr>
                              <a:rPr lang="fr-FR" sz="2400" i="1">
                                <a:latin typeface="Cambria Math" panose="02040503050406030204" pitchFamily="18" charset="0"/>
                                <a:ea typeface="Times New Roman" panose="02020603050405020304" pitchFamily="18" charset="0"/>
                              </a:rPr>
                            </m:ctrlPr>
                          </m:sSupPr>
                          <m:e>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e>
                            </m:d>
                          </m:e>
                          <m:sup>
                            <m:r>
                              <a:rPr lang="fr-FR" sz="2400">
                                <a:latin typeface="Cambria Math" panose="02040503050406030204" pitchFamily="18" charset="0"/>
                                <a:ea typeface="Times New Roman" panose="02020603050405020304" pitchFamily="18" charset="0"/>
                              </a:rPr>
                              <m:t>2</m:t>
                            </m:r>
                          </m:sup>
                        </m:sSup>
                        <m:r>
                          <a:rPr lang="fr-FR" sz="2400">
                            <a:latin typeface="Cambria Math" panose="02040503050406030204" pitchFamily="18" charset="0"/>
                            <a:ea typeface="Times New Roman" panose="02020603050405020304" pitchFamily="18" charset="0"/>
                          </a:rPr>
                          <m:t>+</m:t>
                        </m:r>
                        <m:sSup>
                          <m:sSupPr>
                            <m:ctrlPr>
                              <a:rPr lang="fr-FR" sz="2400" i="1">
                                <a:latin typeface="Cambria Math" panose="02040503050406030204" pitchFamily="18" charset="0"/>
                                <a:ea typeface="Times New Roman" panose="02020603050405020304" pitchFamily="18" charset="0"/>
                              </a:rPr>
                            </m:ctrlPr>
                          </m:sSupPr>
                          <m:e>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d>
                          </m:e>
                          <m:sup>
                            <m:r>
                              <a:rPr lang="fr-FR" sz="2400">
                                <a:latin typeface="Cambria Math" panose="02040503050406030204" pitchFamily="18" charset="0"/>
                                <a:ea typeface="Times New Roman" panose="02020603050405020304" pitchFamily="18" charset="0"/>
                              </a:rPr>
                              <m:t>2</m:t>
                            </m:r>
                          </m:sup>
                        </m:sSup>
                        <m:r>
                          <a:rPr lang="fr-FR" sz="2400" i="1">
                            <a:latin typeface="Cambria Math" panose="02040503050406030204" pitchFamily="18" charset="0"/>
                            <a:ea typeface="Times New Roman" panose="02020603050405020304" pitchFamily="18" charset="0"/>
                          </a:rPr>
                          <m:t>−</m:t>
                        </m:r>
                        <m:sSup>
                          <m:sSupPr>
                            <m:ctrlPr>
                              <a:rPr lang="fr-FR" sz="2400" i="1">
                                <a:latin typeface="Cambria Math" panose="02040503050406030204" pitchFamily="18" charset="0"/>
                                <a:ea typeface="Times New Roman" panose="02020603050405020304" pitchFamily="18" charset="0"/>
                              </a:rPr>
                            </m:ctrlPr>
                          </m:sSupPr>
                          <m:e>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i="1">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d>
                          </m:e>
                          <m:sup>
                            <m:r>
                              <a:rPr lang="fr-FR" sz="2400">
                                <a:latin typeface="Cambria Math" panose="02040503050406030204" pitchFamily="18" charset="0"/>
                                <a:ea typeface="Times New Roman" panose="02020603050405020304" pitchFamily="18" charset="0"/>
                              </a:rPr>
                              <m:t>2</m:t>
                            </m:r>
                          </m:sup>
                        </m:sSup>
                      </m:e>
                    </m:d>
                  </m:oMath>
                </a14:m>
                <a:r>
                  <a:rPr lang="fr-FR" sz="2400" dirty="0">
                    <a:latin typeface="Times New Roman" panose="02020603050405020304" pitchFamily="18" charset="0"/>
                    <a:ea typeface="Times New Roman" panose="02020603050405020304" pitchFamily="18" charset="0"/>
                  </a:rPr>
                  <a:t> et </a:t>
                </a: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r>
                      <a:rPr lang="fr-FR" sz="2400">
                        <a:latin typeface="Cambria Math" panose="02040503050406030204" pitchFamily="18" charset="0"/>
                        <a:ea typeface="Times New Roman" panose="02020603050405020304" pitchFamily="18" charset="0"/>
                      </a:rPr>
                      <m:t>=</m:t>
                    </m:r>
                    <m:f>
                      <m:fPr>
                        <m:ctrlPr>
                          <a:rPr lang="fr-FR" sz="2400" i="1">
                            <a:latin typeface="Cambria Math" panose="02040503050406030204" pitchFamily="18" charset="0"/>
                            <a:ea typeface="Times New Roman" panose="02020603050405020304" pitchFamily="18" charset="0"/>
                          </a:rPr>
                        </m:ctrlPr>
                      </m:fPr>
                      <m:num>
                        <m:r>
                          <a:rPr lang="fr-FR" sz="2400">
                            <a:latin typeface="Cambria Math" panose="02040503050406030204" pitchFamily="18" charset="0"/>
                            <a:ea typeface="Times New Roman" panose="02020603050405020304" pitchFamily="18" charset="0"/>
                          </a:rPr>
                          <m:t>1</m:t>
                        </m:r>
                      </m:num>
                      <m:den>
                        <m:r>
                          <a:rPr lang="fr-FR" sz="2400">
                            <a:latin typeface="Cambria Math" panose="02040503050406030204" pitchFamily="18" charset="0"/>
                            <a:ea typeface="Times New Roman" panose="02020603050405020304" pitchFamily="18" charset="0"/>
                          </a:rPr>
                          <m:t>2</m:t>
                        </m:r>
                      </m:den>
                    </m:f>
                    <m:d>
                      <m:dPr>
                        <m:ctrlPr>
                          <a:rPr lang="fr-FR" sz="2400" i="1">
                            <a:latin typeface="Cambria Math" panose="02040503050406030204" pitchFamily="18" charset="0"/>
                            <a:ea typeface="Times New Roman" panose="02020603050405020304" pitchFamily="18" charset="0"/>
                          </a:rPr>
                        </m:ctrlPr>
                      </m:dPr>
                      <m:e>
                        <m:sSup>
                          <m:sSupPr>
                            <m:ctrlPr>
                              <a:rPr lang="fr-FR" sz="2400" i="1">
                                <a:latin typeface="Cambria Math" panose="02040503050406030204" pitchFamily="18" charset="0"/>
                                <a:ea typeface="Times New Roman" panose="02020603050405020304" pitchFamily="18" charset="0"/>
                              </a:rPr>
                            </m:ctrlPr>
                          </m:sSupPr>
                          <m:e>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d>
                          </m:e>
                          <m:sup>
                            <m:r>
                              <a:rPr lang="fr-FR" sz="2400">
                                <a:latin typeface="Cambria Math" panose="02040503050406030204" pitchFamily="18" charset="0"/>
                                <a:ea typeface="Times New Roman" panose="02020603050405020304" pitchFamily="18" charset="0"/>
                              </a:rPr>
                              <m:t>2</m:t>
                            </m:r>
                          </m:sup>
                        </m:sSup>
                        <m:r>
                          <a:rPr lang="fr-FR" sz="2400" i="1">
                            <a:latin typeface="Cambria Math" panose="02040503050406030204" pitchFamily="18" charset="0"/>
                            <a:ea typeface="Times New Roman" panose="02020603050405020304" pitchFamily="18" charset="0"/>
                          </a:rPr>
                          <m:t>−</m:t>
                        </m:r>
                        <m:sSup>
                          <m:sSupPr>
                            <m:ctrlPr>
                              <a:rPr lang="fr-FR" sz="2400" i="1">
                                <a:latin typeface="Cambria Math" panose="02040503050406030204" pitchFamily="18" charset="0"/>
                                <a:ea typeface="Times New Roman" panose="02020603050405020304" pitchFamily="18" charset="0"/>
                              </a:rPr>
                            </m:ctrlPr>
                          </m:sSupPr>
                          <m:e>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𝑢</m:t>
                                    </m:r>
                                  </m:e>
                                </m:acc>
                              </m:e>
                            </m:d>
                          </m:e>
                          <m:sup>
                            <m:r>
                              <a:rPr lang="fr-FR" sz="2400">
                                <a:latin typeface="Cambria Math" panose="02040503050406030204" pitchFamily="18" charset="0"/>
                                <a:ea typeface="Times New Roman" panose="02020603050405020304" pitchFamily="18" charset="0"/>
                              </a:rPr>
                              <m:t>2</m:t>
                            </m:r>
                          </m:sup>
                        </m:sSup>
                        <m:r>
                          <a:rPr lang="fr-FR" sz="2400" i="1">
                            <a:latin typeface="Cambria Math" panose="02040503050406030204" pitchFamily="18" charset="0"/>
                            <a:ea typeface="Times New Roman" panose="02020603050405020304" pitchFamily="18" charset="0"/>
                          </a:rPr>
                          <m:t>−</m:t>
                        </m:r>
                        <m:sSup>
                          <m:sSupPr>
                            <m:ctrlPr>
                              <a:rPr lang="fr-FR" sz="2400" i="1">
                                <a:latin typeface="Cambria Math" panose="02040503050406030204" pitchFamily="18" charset="0"/>
                                <a:ea typeface="Times New Roman" panose="02020603050405020304" pitchFamily="18" charset="0"/>
                              </a:rPr>
                            </m:ctrlPr>
                          </m:sSupPr>
                          <m:e>
                            <m:d>
                              <m:dPr>
                                <m:begChr m:val="‖"/>
                                <m:endChr m:val="‖"/>
                                <m:ctrlPr>
                                  <a:rPr lang="fr-FR" sz="2400" i="1">
                                    <a:latin typeface="Cambria Math" panose="02040503050406030204" pitchFamily="18" charset="0"/>
                                    <a:ea typeface="Times New Roman" panose="02020603050405020304" pitchFamily="18" charset="0"/>
                                  </a:rPr>
                                </m:ctrlPr>
                              </m:dPr>
                              <m:e>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𝑣</m:t>
                                    </m:r>
                                  </m:e>
                                </m:acc>
                              </m:e>
                            </m:d>
                          </m:e>
                          <m:sup>
                            <m:r>
                              <a:rPr lang="fr-FR" sz="2400">
                                <a:latin typeface="Cambria Math" panose="02040503050406030204" pitchFamily="18" charset="0"/>
                                <a:ea typeface="Times New Roman" panose="02020603050405020304" pitchFamily="18" charset="0"/>
                              </a:rPr>
                              <m:t>2</m:t>
                            </m:r>
                          </m:sup>
                        </m:sSup>
                      </m:e>
                    </m:d>
                  </m:oMath>
                </a14:m>
                <a:r>
                  <a:rPr lang="fr-FR" sz="2400" dirty="0">
                    <a:latin typeface="Times New Roman" panose="02020603050405020304" pitchFamily="18" charset="0"/>
                    <a:ea typeface="Times New Roman" panose="02020603050405020304" pitchFamily="18" charset="0"/>
                  </a:rPr>
                  <a:t>.</a:t>
                </a:r>
              </a:p>
              <a:p>
                <a:pPr lvl="0">
                  <a:spcAft>
                    <a:spcPts val="0"/>
                  </a:spcAft>
                </a:pPr>
                <a:endParaRPr lang="fr-FR" sz="2400" dirty="0">
                  <a:latin typeface="Times New Roman" panose="02020603050405020304" pitchFamily="18" charset="0"/>
                  <a:ea typeface="Times New Roman" panose="02020603050405020304" pitchFamily="18" charset="0"/>
                </a:endParaRPr>
              </a:p>
              <a:p>
                <a:pPr marL="342900" lvl="0" indent="-342900">
                  <a:spcAft>
                    <a:spcPts val="0"/>
                  </a:spcAft>
                  <a:buFont typeface="Times New Roman" panose="02020603050405020304" pitchFamily="18" charset="0"/>
                  <a:buChar char="•"/>
                </a:pPr>
                <a14:m>
                  <m:oMath xmlns:m="http://schemas.openxmlformats.org/officeDocument/2006/math">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𝐴𝐵</m:t>
                        </m:r>
                      </m:e>
                    </m:acc>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𝐴𝐶</m:t>
                        </m:r>
                      </m:e>
                    </m:acc>
                    <m:r>
                      <a:rPr lang="fr-FR" sz="2400">
                        <a:latin typeface="Cambria Math" panose="02040503050406030204" pitchFamily="18" charset="0"/>
                        <a:ea typeface="Times New Roman" panose="02020603050405020304" pitchFamily="18" charset="0"/>
                      </a:rPr>
                      <m:t>=</m:t>
                    </m:r>
                    <m:r>
                      <a:rPr lang="fr-FR" sz="2400" i="1">
                        <a:latin typeface="Cambria Math" panose="02040503050406030204" pitchFamily="18" charset="0"/>
                        <a:ea typeface="Times New Roman" panose="02020603050405020304" pitchFamily="18" charset="0"/>
                      </a:rPr>
                      <m:t>𝐴𝐵</m:t>
                    </m:r>
                    <m:r>
                      <a:rPr lang="fr-FR" sz="2400">
                        <a:latin typeface="Cambria Math" panose="02040503050406030204" pitchFamily="18" charset="0"/>
                        <a:ea typeface="Times New Roman" panose="02020603050405020304" pitchFamily="18" charset="0"/>
                      </a:rPr>
                      <m:t>×</m:t>
                    </m:r>
                    <m:r>
                      <a:rPr lang="fr-FR" sz="2400" i="1">
                        <a:latin typeface="Cambria Math" panose="02040503050406030204" pitchFamily="18" charset="0"/>
                        <a:ea typeface="Times New Roman" panose="02020603050405020304" pitchFamily="18" charset="0"/>
                      </a:rPr>
                      <m:t>𝐴𝐶</m:t>
                    </m:r>
                    <m:r>
                      <a:rPr lang="fr-FR" sz="2400">
                        <a:latin typeface="Cambria Math" panose="02040503050406030204" pitchFamily="18" charset="0"/>
                        <a:ea typeface="Times New Roman" panose="02020603050405020304" pitchFamily="18" charset="0"/>
                      </a:rPr>
                      <m:t>×</m:t>
                    </m:r>
                    <m:r>
                      <m:rPr>
                        <m:sty m:val="p"/>
                      </m:rPr>
                      <a:rPr lang="fr-FR" sz="2400">
                        <a:latin typeface="Cambria Math" panose="02040503050406030204" pitchFamily="18" charset="0"/>
                        <a:ea typeface="Times New Roman" panose="02020603050405020304" pitchFamily="18" charset="0"/>
                      </a:rPr>
                      <m:t>cos</m:t>
                    </m:r>
                    <m:r>
                      <a:rPr lang="fr-FR" sz="2400">
                        <a:latin typeface="Cambria Math" panose="02040503050406030204" pitchFamily="18" charset="0"/>
                        <a:ea typeface="Times New Roman" panose="02020603050405020304" pitchFamily="18" charset="0"/>
                      </a:rPr>
                      <m:t>(</m:t>
                    </m:r>
                    <m:acc>
                      <m:accPr>
                        <m:chr m:val="̂"/>
                        <m:ctrlPr>
                          <a:rPr lang="fr-FR" sz="2400" i="1">
                            <a:latin typeface="Cambria Math" panose="02040503050406030204" pitchFamily="18" charset="0"/>
                            <a:ea typeface="Times New Roman" panose="02020603050405020304" pitchFamily="18" charset="0"/>
                          </a:rPr>
                        </m:ctrlPr>
                      </m:accPr>
                      <m:e>
                        <m:r>
                          <a:rPr lang="fr-FR" sz="2400" i="1">
                            <a:latin typeface="Cambria Math" panose="02040503050406030204" pitchFamily="18" charset="0"/>
                            <a:ea typeface="Times New Roman" panose="02020603050405020304" pitchFamily="18" charset="0"/>
                          </a:rPr>
                          <m:t>𝐵𝐴𝐶</m:t>
                        </m:r>
                      </m:e>
                    </m:acc>
                    <m:r>
                      <a:rPr lang="fr-FR" sz="2400">
                        <a:latin typeface="Cambria Math" panose="02040503050406030204" pitchFamily="18" charset="0"/>
                        <a:ea typeface="Times New Roman" panose="02020603050405020304" pitchFamily="18" charset="0"/>
                      </a:rPr>
                      <m:t>)</m:t>
                    </m:r>
                  </m:oMath>
                </a14:m>
                <a:r>
                  <a:rPr lang="fr-FR" sz="2400" dirty="0">
                    <a:latin typeface="Times New Roman" panose="02020603050405020304" pitchFamily="18" charset="0"/>
                    <a:ea typeface="Times New Roman" panose="02020603050405020304" pitchFamily="18" charset="0"/>
                  </a:rPr>
                  <a:t>, où </a:t>
                </a:r>
                <a14:m>
                  <m:oMath xmlns:m="http://schemas.openxmlformats.org/officeDocument/2006/math">
                    <m:r>
                      <a:rPr lang="fr-FR" sz="2400" i="1">
                        <a:latin typeface="Cambria Math" panose="02040503050406030204" pitchFamily="18" charset="0"/>
                        <a:ea typeface="Times New Roman" panose="02020603050405020304" pitchFamily="18" charset="0"/>
                      </a:rPr>
                      <m:t>𝐴</m:t>
                    </m:r>
                  </m:oMath>
                </a14:m>
                <a:r>
                  <a:rPr lang="fr-FR" sz="2400" dirty="0">
                    <a:latin typeface="Times New Roman" panose="02020603050405020304" pitchFamily="18" charset="0"/>
                    <a:ea typeface="Times New Roman" panose="02020603050405020304" pitchFamily="18" charset="0"/>
                  </a:rPr>
                  <a:t>, </a:t>
                </a:r>
                <a14:m>
                  <m:oMath xmlns:m="http://schemas.openxmlformats.org/officeDocument/2006/math">
                    <m:r>
                      <a:rPr lang="fr-FR" sz="2400" i="1">
                        <a:latin typeface="Cambria Math" panose="02040503050406030204" pitchFamily="18" charset="0"/>
                        <a:ea typeface="Times New Roman" panose="02020603050405020304" pitchFamily="18" charset="0"/>
                      </a:rPr>
                      <m:t>𝐵</m:t>
                    </m:r>
                  </m:oMath>
                </a14:m>
                <a:r>
                  <a:rPr lang="fr-FR" sz="2400" dirty="0">
                    <a:latin typeface="Times New Roman" panose="02020603050405020304" pitchFamily="18" charset="0"/>
                    <a:ea typeface="Times New Roman" panose="02020603050405020304" pitchFamily="18" charset="0"/>
                  </a:rPr>
                  <a:t> et </a:t>
                </a:r>
                <a14:m>
                  <m:oMath xmlns:m="http://schemas.openxmlformats.org/officeDocument/2006/math">
                    <m:r>
                      <a:rPr lang="fr-FR" sz="2400" i="1">
                        <a:latin typeface="Cambria Math" panose="02040503050406030204" pitchFamily="18" charset="0"/>
                        <a:ea typeface="Times New Roman" panose="02020603050405020304" pitchFamily="18" charset="0"/>
                      </a:rPr>
                      <m:t>𝐶</m:t>
                    </m:r>
                  </m:oMath>
                </a14:m>
                <a:r>
                  <a:rPr lang="fr-FR" sz="2400" dirty="0">
                    <a:latin typeface="Times New Roman" panose="02020603050405020304" pitchFamily="18" charset="0"/>
                    <a:ea typeface="Times New Roman" panose="02020603050405020304" pitchFamily="18" charset="0"/>
                  </a:rPr>
                  <a:t> sont trois points distincts du plan. </a:t>
                </a:r>
              </a:p>
            </p:txBody>
          </p:sp>
        </mc:Choice>
        <mc:Fallback xmlns="">
          <p:sp>
            <p:nvSpPr>
              <p:cNvPr id="2" name="Rectangle 1">
                <a:extLst>
                  <a:ext uri="{FF2B5EF4-FFF2-40B4-BE49-F238E27FC236}">
                    <a16:creationId xmlns:a16="http://schemas.microsoft.com/office/drawing/2014/main" id="{DE50CF9F-10C9-42CB-BFB5-D3A3825A5CD3}"/>
                  </a:ext>
                </a:extLst>
              </p:cNvPr>
              <p:cNvSpPr>
                <a:spLocks noRot="1" noChangeAspect="1" noMove="1" noResize="1" noEditPoints="1" noAdjustHandles="1" noChangeArrowheads="1" noChangeShapeType="1" noTextEdit="1"/>
              </p:cNvSpPr>
              <p:nvPr/>
            </p:nvSpPr>
            <p:spPr>
              <a:xfrm>
                <a:off x="1024169" y="1321057"/>
                <a:ext cx="11082106" cy="4552528"/>
              </a:xfrm>
              <a:prstGeom prst="rect">
                <a:avLst/>
              </a:prstGeom>
              <a:blipFill>
                <a:blip r:embed="rId2"/>
                <a:stretch>
                  <a:fillRect l="-715" t="-1874" b="-2142"/>
                </a:stretch>
              </a:blipFill>
            </p:spPr>
            <p:txBody>
              <a:bodyPr/>
              <a:lstStyle/>
              <a:p>
                <a:r>
                  <a:rPr lang="fr-FR">
                    <a:noFill/>
                  </a:rPr>
                  <a:t> </a:t>
                </a:r>
              </a:p>
            </p:txBody>
          </p:sp>
        </mc:Fallback>
      </mc:AlternateContent>
    </p:spTree>
    <p:extLst>
      <p:ext uri="{BB962C8B-B14F-4D97-AF65-F5344CB8AC3E}">
        <p14:creationId xmlns:p14="http://schemas.microsoft.com/office/powerpoint/2010/main" val="7455237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1C7313-1338-4765-8AD6-3D40515015D4}"/>
              </a:ext>
            </a:extLst>
          </p:cNvPr>
          <p:cNvSpPr/>
          <p:nvPr/>
        </p:nvSpPr>
        <p:spPr>
          <a:xfrm>
            <a:off x="794551" y="501517"/>
            <a:ext cx="9660090" cy="798963"/>
          </a:xfrm>
          <a:prstGeom prst="rect">
            <a:avLst/>
          </a:prstGeom>
          <a:solidFill>
            <a:schemeClr val="accent1">
              <a:lumMod val="20000"/>
              <a:lumOff val="80000"/>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B46BBCB-F530-4CA6-988C-3C27F885344D}"/>
                  </a:ext>
                </a:extLst>
              </p:cNvPr>
              <p:cNvSpPr/>
              <p:nvPr/>
            </p:nvSpPr>
            <p:spPr>
              <a:xfrm>
                <a:off x="807868" y="501517"/>
                <a:ext cx="10298097" cy="4255652"/>
              </a:xfrm>
              <a:prstGeom prst="rect">
                <a:avLst/>
              </a:prstGeom>
            </p:spPr>
            <p:txBody>
              <a:bodyPr wrap="square">
                <a:spAutoFit/>
              </a:bodyPr>
              <a:lstStyle/>
              <a:p>
                <a:pPr>
                  <a:lnSpc>
                    <a:spcPct val="107000"/>
                  </a:lnSpc>
                  <a:spcAft>
                    <a:spcPts val="0"/>
                  </a:spcAft>
                </a:pPr>
                <a:r>
                  <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Propriété - Orthogonalité</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Deux droites sont orthogonales si et seulement si leurs vecteurs directeurs respectifs sont orthogonaux.</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50000"/>
                  </a:lnSpc>
                  <a:spcAft>
                    <a:spcPts val="0"/>
                  </a:spcAft>
                </a:pPr>
                <a:r>
                  <a:rPr lang="fr-FR" b="1" dirty="0">
                    <a:solidFill>
                      <a:srgbClr val="FF7C80"/>
                    </a:solidFill>
                    <a:latin typeface="Times New Roman" panose="02020603050405020304" pitchFamily="18" charset="0"/>
                    <a:ea typeface="Times New Roman" panose="02020603050405020304" pitchFamily="18" charset="0"/>
                    <a:cs typeface="Times New Roman" panose="02020603050405020304" pitchFamily="18" charset="0"/>
                  </a:rPr>
                  <a:t>PREUVE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50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Étant donné la colinéarité de tous les vecteurs directeurs d’une même droite, il suffit de démontrer la propriété en choisissant un vecteur directeur par droite.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Soient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deux droites, dirigées respectivement par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lvl="1">
                  <a:lnSpc>
                    <a:spcPct val="150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Considérons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Δ</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Δ</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les parallèles respectives à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passant par un même point ; elles sont aussi dirigées respectivement par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 orthogonale à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si, par définition,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Δ</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Δ</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sont perpendiculaires c’est-à -dire si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sont orthogonaux.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2" name="Rectangle 1">
                <a:extLst>
                  <a:ext uri="{FF2B5EF4-FFF2-40B4-BE49-F238E27FC236}">
                    <a16:creationId xmlns:a16="http://schemas.microsoft.com/office/drawing/2014/main" id="{DB46BBCB-F530-4CA6-988C-3C27F885344D}"/>
                  </a:ext>
                </a:extLst>
              </p:cNvPr>
              <p:cNvSpPr>
                <a:spLocks noRot="1" noChangeAspect="1" noMove="1" noResize="1" noEditPoints="1" noAdjustHandles="1" noChangeArrowheads="1" noChangeShapeType="1" noTextEdit="1"/>
              </p:cNvSpPr>
              <p:nvPr/>
            </p:nvSpPr>
            <p:spPr>
              <a:xfrm>
                <a:off x="807868" y="501517"/>
                <a:ext cx="10298097" cy="4255652"/>
              </a:xfrm>
              <a:prstGeom prst="rect">
                <a:avLst/>
              </a:prstGeom>
              <a:blipFill>
                <a:blip r:embed="rId2"/>
                <a:stretch>
                  <a:fillRect l="-533" t="-716" r="-710" b="-1433"/>
                </a:stretch>
              </a:blipFill>
            </p:spPr>
            <p:txBody>
              <a:bodyPr/>
              <a:lstStyle/>
              <a:p>
                <a:r>
                  <a:rPr lang="fr-FR">
                    <a:noFill/>
                  </a:rPr>
                  <a:t> </a:t>
                </a:r>
              </a:p>
            </p:txBody>
          </p:sp>
        </mc:Fallback>
      </mc:AlternateContent>
      <p:sp>
        <p:nvSpPr>
          <p:cNvPr id="5" name="Rectangle 4">
            <a:extLst>
              <a:ext uri="{FF2B5EF4-FFF2-40B4-BE49-F238E27FC236}">
                <a16:creationId xmlns:a16="http://schemas.microsoft.com/office/drawing/2014/main" id="{B0B1626B-5214-4328-88CE-83DAD2DAB0C1}"/>
              </a:ext>
            </a:extLst>
          </p:cNvPr>
          <p:cNvSpPr/>
          <p:nvPr/>
        </p:nvSpPr>
        <p:spPr>
          <a:xfrm>
            <a:off x="794550" y="5074372"/>
            <a:ext cx="10360241" cy="1075486"/>
          </a:xfrm>
          <a:prstGeom prst="rect">
            <a:avLst/>
          </a:prstGeom>
          <a:solidFill>
            <a:schemeClr val="accent1">
              <a:lumMod val="20000"/>
              <a:lumOff val="80000"/>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A0FCEB93-DC6C-41EA-9391-4271398836F3}"/>
                  </a:ext>
                </a:extLst>
              </p:cNvPr>
              <p:cNvSpPr/>
              <p:nvPr/>
            </p:nvSpPr>
            <p:spPr>
              <a:xfrm>
                <a:off x="807867" y="5047095"/>
                <a:ext cx="10360241" cy="1075487"/>
              </a:xfrm>
              <a:prstGeom prst="rect">
                <a:avLst/>
              </a:prstGeom>
            </p:spPr>
            <p:txBody>
              <a:bodyPr wrap="square">
                <a:spAutoFit/>
              </a:bodyPr>
              <a:lstStyle/>
              <a:p>
                <a:pPr>
                  <a:lnSpc>
                    <a:spcPct val="107000"/>
                  </a:lnSpc>
                  <a:spcAft>
                    <a:spcPts val="0"/>
                  </a:spcAft>
                </a:pPr>
                <a:r>
                  <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Définition - Repère orthonormé</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 repère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𝑂</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𝑖</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𝑗</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𝑘</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l’espace est dit orthonormé si les vecteurs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𝑖</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𝑗</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𝑘</m:t>
                        </m:r>
                      </m:e>
                    </m:acc>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sont orthogonaux deux à deux et si </a:t>
                </a:r>
                <a14:m>
                  <m:oMath xmlns:m="http://schemas.openxmlformats.org/officeDocument/2006/math">
                    <m:d>
                      <m:dPr>
                        <m:begChr m:val="‖"/>
                        <m:end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𝑖</m:t>
                            </m:r>
                          </m:e>
                        </m:acc>
                      </m:e>
                    </m: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𝑗</m:t>
                            </m:r>
                          </m:e>
                        </m:acc>
                      </m:e>
                    </m: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𝑘</m:t>
                            </m:r>
                          </m:e>
                        </m:acc>
                      </m:e>
                    </m: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3" name="Rectangle 2">
                <a:extLst>
                  <a:ext uri="{FF2B5EF4-FFF2-40B4-BE49-F238E27FC236}">
                    <a16:creationId xmlns:a16="http://schemas.microsoft.com/office/drawing/2014/main" id="{A0FCEB93-DC6C-41EA-9391-4271398836F3}"/>
                  </a:ext>
                </a:extLst>
              </p:cNvPr>
              <p:cNvSpPr>
                <a:spLocks noRot="1" noChangeAspect="1" noMove="1" noResize="1" noEditPoints="1" noAdjustHandles="1" noChangeArrowheads="1" noChangeShapeType="1" noTextEdit="1"/>
              </p:cNvSpPr>
              <p:nvPr/>
            </p:nvSpPr>
            <p:spPr>
              <a:xfrm>
                <a:off x="807867" y="5047095"/>
                <a:ext cx="10360241" cy="1075487"/>
              </a:xfrm>
              <a:prstGeom prst="rect">
                <a:avLst/>
              </a:prstGeom>
              <a:blipFill>
                <a:blip r:embed="rId3"/>
                <a:stretch>
                  <a:fillRect l="-530" t="-3409" r="-589" b="-6818"/>
                </a:stretch>
              </a:blipFill>
            </p:spPr>
            <p:txBody>
              <a:bodyPr/>
              <a:lstStyle/>
              <a:p>
                <a:r>
                  <a:rPr lang="fr-FR">
                    <a:noFill/>
                  </a:rPr>
                  <a:t> </a:t>
                </a:r>
              </a:p>
            </p:txBody>
          </p:sp>
        </mc:Fallback>
      </mc:AlternateContent>
    </p:spTree>
    <p:extLst>
      <p:ext uri="{BB962C8B-B14F-4D97-AF65-F5344CB8AC3E}">
        <p14:creationId xmlns:p14="http://schemas.microsoft.com/office/powerpoint/2010/main" val="1590960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fade">
                                      <p:cBhvr>
                                        <p:cTn id="40" dur="500"/>
                                        <p:tgtEl>
                                          <p:spTgt spid="2">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 calcmode="lin" valueType="num">
                                      <p:cBhvr additive="base">
                                        <p:cTn id="4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fade">
                                      <p:cBhvr>
                                        <p:cTn id="51" dur="500"/>
                                        <p:tgtEl>
                                          <p:spTgt spid="3">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F4E00EA-5214-4078-839B-0F61FB7458A5}"/>
              </a:ext>
            </a:extLst>
          </p:cNvPr>
          <p:cNvSpPr/>
          <p:nvPr/>
        </p:nvSpPr>
        <p:spPr>
          <a:xfrm>
            <a:off x="754602" y="380781"/>
            <a:ext cx="9131078" cy="1915379"/>
          </a:xfrm>
          <a:prstGeom prst="rect">
            <a:avLst/>
          </a:prstGeom>
          <a:solidFill>
            <a:schemeClr val="accent1">
              <a:lumMod val="20000"/>
              <a:lumOff val="80000"/>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677F5AEE-AF04-452D-AED5-E8F8AC427B94}"/>
                  </a:ext>
                </a:extLst>
              </p:cNvPr>
              <p:cNvSpPr/>
              <p:nvPr/>
            </p:nvSpPr>
            <p:spPr>
              <a:xfrm>
                <a:off x="754602" y="511116"/>
                <a:ext cx="11052699" cy="2274469"/>
              </a:xfrm>
              <a:prstGeom prst="rect">
                <a:avLst/>
              </a:prstGeom>
            </p:spPr>
            <p:txBody>
              <a:bodyPr wrap="square">
                <a:spAutoFit/>
              </a:bodyPr>
              <a:lstStyle/>
              <a:p>
                <a:pPr>
                  <a:lnSpc>
                    <a:spcPct val="107000"/>
                  </a:lnSpc>
                  <a:spcAft>
                    <a:spcPts val="0"/>
                  </a:spcAft>
                </a:pPr>
                <a:r>
                  <a:rPr lang="fr-F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Propriété - Expression analytique du produit scalaire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Dans l’espace muni d’un repère orthonormé, on considère deux vecteurs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1"/>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𝑥</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𝑦</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𝑧</m:t>
                              </m:r>
                            </m:e>
                          </m:mr>
                        </m:m>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1"/>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𝑥</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𝑦</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𝑧</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mr>
                        </m:m>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Alors </a:t>
                </a:r>
                <a14:m>
                  <m:oMath xmlns:m="http://schemas.openxmlformats.org/officeDocument/2006/math">
                    <m:d>
                      <m:dPr>
                        <m:begChr m:val="‖"/>
                        <m:end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𝑥</m:t>
                            </m:r>
                          </m:e>
                          <m: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𝑦</m:t>
                            </m:r>
                          </m:e>
                          <m: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p>
                          <m:sSup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p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𝑧</m:t>
                            </m:r>
                          </m:e>
                          <m:sup>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p>
                      </m:e>
                    </m:ra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𝑣</m:t>
                        </m:r>
                      </m:e>
                    </m:acc>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𝑥𝑥</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𝑦𝑦</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𝑧𝑧</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highlight>
                      <a:srgbClr val="C0C0C0"/>
                    </a:highlight>
                    <a:latin typeface="Times New Roman" panose="02020603050405020304" pitchFamily="18" charset="0"/>
                    <a:ea typeface="Times New Roman" panose="02020603050405020304" pitchFamily="18" charset="0"/>
                    <a:cs typeface="Times New Roman" panose="02020603050405020304" pitchFamily="18" charset="0"/>
                  </a:rPr>
                  <a:t>Voir exercice 71 page 320</a:t>
                </a:r>
                <a:endParaRPr lang="fr-FR" dirty="0">
                  <a:solidFill>
                    <a:srgbClr val="000000"/>
                  </a:solidFill>
                  <a:highlight>
                    <a:srgbClr val="C0C0C0"/>
                  </a:highlight>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2" name="Rectangle 1">
                <a:extLst>
                  <a:ext uri="{FF2B5EF4-FFF2-40B4-BE49-F238E27FC236}">
                    <a16:creationId xmlns:a16="http://schemas.microsoft.com/office/drawing/2014/main" id="{677F5AEE-AF04-452D-AED5-E8F8AC427B94}"/>
                  </a:ext>
                </a:extLst>
              </p:cNvPr>
              <p:cNvSpPr>
                <a:spLocks noRot="1" noChangeAspect="1" noMove="1" noResize="1" noEditPoints="1" noAdjustHandles="1" noChangeArrowheads="1" noChangeShapeType="1" noTextEdit="1"/>
              </p:cNvSpPr>
              <p:nvPr/>
            </p:nvSpPr>
            <p:spPr>
              <a:xfrm>
                <a:off x="754602" y="511116"/>
                <a:ext cx="11052699" cy="2274469"/>
              </a:xfrm>
              <a:prstGeom prst="rect">
                <a:avLst/>
              </a:prstGeom>
              <a:blipFill>
                <a:blip r:embed="rId2"/>
                <a:stretch>
                  <a:fillRect l="-496" t="-1609" b="-348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B3B3B61A-9C85-40FA-BACE-772A236A26AC}"/>
                  </a:ext>
                </a:extLst>
              </p:cNvPr>
              <p:cNvSpPr/>
              <p:nvPr/>
            </p:nvSpPr>
            <p:spPr>
              <a:xfrm>
                <a:off x="754602" y="3429000"/>
                <a:ext cx="9218612" cy="2838854"/>
              </a:xfrm>
              <a:prstGeom prst="rect">
                <a:avLst/>
              </a:prstGeom>
            </p:spPr>
            <p:txBody>
              <a:bodyPr wrap="square">
                <a:spAutoFit/>
              </a:bodyPr>
              <a:lstStyle/>
              <a:p>
                <a:pPr>
                  <a:lnSpc>
                    <a:spcPct val="107000"/>
                  </a:lnSpc>
                  <a:spcAft>
                    <a:spcPts val="0"/>
                  </a:spcAft>
                </a:pPr>
                <a:r>
                  <a:rPr lang="fr-FR"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Exemple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Dans un repère orthonormé, soient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deux droites de représentations paramétriques</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spcAft>
                    <a:spcPts val="0"/>
                  </a:spcAft>
                </a:pPr>
                <a14:m>
                  <m:oMath xmlns:m="http://schemas.openxmlformats.org/officeDocument/2006/math">
                    <m:d>
                      <m:dPr>
                        <m:begChr m:val="{"/>
                        <m:end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3"/>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𝑥</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𝑦</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2+2</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𝑧</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e>
                          </m:mr>
                        </m: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ℝ</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d>
                      <m:dPr>
                        <m:begChr m:val="{"/>
                        <m:end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3"/>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𝑥</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5</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𝑦</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1+4</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𝑧</m:t>
                              </m:r>
                            </m:e>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e>
                          </m:mr>
                        </m:m>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d>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  </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𝑡</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ℝ</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Les vecteurs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1"/>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mr>
                          <m:m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e>
                          </m:m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m:t>
                              </m:r>
                            </m:e>
                          </m:mr>
                        </m:m>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d>
                      <m:d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dPr>
                      <m:e>
                        <m:m>
                          <m:mPr>
                            <m:plcHide m:val="on"/>
                            <m:mcs>
                              <m:mc>
                                <m:mcPr>
                                  <m:count m:val="1"/>
                                  <m:mcJc m:val="center"/>
                                </m:mcPr>
                              </m:mc>
                            </m:mcs>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mPr>
                          <m:m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mr>
                          <m:m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4</m:t>
                              </m:r>
                            </m:e>
                          </m:mr>
                          <m:mr>
                            <m:e>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e>
                          </m:mr>
                        </m:m>
                      </m:e>
                    </m:d>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qui dirigent respectivement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sont orthogonaux puisque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𝑢</m:t>
                            </m:r>
                          </m:e>
                        </m:acc>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1+8</m:t>
                    </m:r>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7=0</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Ainsi,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et </a:t>
                </a:r>
                <a14:m>
                  <m:oMath xmlns:m="http://schemas.openxmlformats.org/officeDocument/2006/math">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fr-FR"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𝑑</m:t>
                        </m:r>
                      </m:e>
                      <m: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fr-FR">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sont orthogonales.</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3" name="Rectangle 2">
                <a:extLst>
                  <a:ext uri="{FF2B5EF4-FFF2-40B4-BE49-F238E27FC236}">
                    <a16:creationId xmlns:a16="http://schemas.microsoft.com/office/drawing/2014/main" id="{B3B3B61A-9C85-40FA-BACE-772A236A26AC}"/>
                  </a:ext>
                </a:extLst>
              </p:cNvPr>
              <p:cNvSpPr>
                <a:spLocks noRot="1" noChangeAspect="1" noMove="1" noResize="1" noEditPoints="1" noAdjustHandles="1" noChangeArrowheads="1" noChangeShapeType="1" noTextEdit="1"/>
              </p:cNvSpPr>
              <p:nvPr/>
            </p:nvSpPr>
            <p:spPr>
              <a:xfrm>
                <a:off x="754602" y="3429000"/>
                <a:ext cx="9218612" cy="2838854"/>
              </a:xfrm>
              <a:prstGeom prst="rect">
                <a:avLst/>
              </a:prstGeom>
              <a:blipFill>
                <a:blip r:embed="rId3"/>
                <a:stretch>
                  <a:fillRect l="-595" t="-1290" b="-2366"/>
                </a:stretch>
              </a:blipFill>
            </p:spPr>
            <p:txBody>
              <a:bodyPr/>
              <a:lstStyle/>
              <a:p>
                <a:r>
                  <a:rPr lang="fr-FR">
                    <a:noFill/>
                  </a:rPr>
                  <a:t> </a:t>
                </a:r>
              </a:p>
            </p:txBody>
          </p:sp>
        </mc:Fallback>
      </mc:AlternateContent>
    </p:spTree>
    <p:extLst>
      <p:ext uri="{BB962C8B-B14F-4D97-AF65-F5344CB8AC3E}">
        <p14:creationId xmlns:p14="http://schemas.microsoft.com/office/powerpoint/2010/main" val="1529204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additive="base">
                                        <p:cTn id="3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5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2000</TotalTime>
  <Words>1721</Words>
  <Application>Microsoft Office PowerPoint</Application>
  <PresentationFormat>Grand écran</PresentationFormat>
  <Paragraphs>122</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Cambria Math</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DEFOSSE</dc:creator>
  <cp:lastModifiedBy>Christophe DEFOSSE</cp:lastModifiedBy>
  <cp:revision>56</cp:revision>
  <dcterms:created xsi:type="dcterms:W3CDTF">2019-02-09T08:02:45Z</dcterms:created>
  <dcterms:modified xsi:type="dcterms:W3CDTF">2020-03-31T11:10:03Z</dcterms:modified>
</cp:coreProperties>
</file>