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8" r:id="rId4"/>
    <p:sldId id="269" r:id="rId5"/>
    <p:sldId id="270" r:id="rId6"/>
    <p:sldId id="278" r:id="rId7"/>
    <p:sldId id="279" r:id="rId8"/>
    <p:sldId id="277" r:id="rId9"/>
    <p:sldId id="271" r:id="rId10"/>
    <p:sldId id="27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D428D-FDC8-4489-A4F2-AFC316318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9CF754-1EF9-46ED-8245-F2CDA80F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FCEEE-BD87-4090-8F92-B3D3A662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70A42-B2F2-46E6-B6FA-9FE70D60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FB106B-0BA6-4681-91BA-347F4961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79B8C-E987-4C47-8774-0B01A9D3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27352B-A5BA-4C29-AF13-B88706ED6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37617-96D4-42D0-B88C-5C35CEA7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DE029-3BEC-4AED-B4DF-0B756B7B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9BA9D-8B73-4725-8E25-0E190CCA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505C52-A6CD-46D5-8B8B-BA8A31DAD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92FD82-EE72-4DF3-8ABD-DB8D9C70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BC0B4-49BD-4E50-A547-E0B68E46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143E1-3956-4C5D-B0FC-FA52821C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DE117-E6FD-4729-8733-7C0E3AB8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3052F-18A5-4761-BAA9-9A92F402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5A88E-2BDE-4DFB-844F-89DE18DD9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B228C-6690-41E3-A712-FA6A1EE3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C9A263-FB1C-449B-B30F-94A83522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D23DF7-5861-4561-8E3F-D0EE1E4F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94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835D1-B88D-4FAD-B729-8BF351DF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CB28C0-FCCC-44A5-AE68-E6403CAA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5030DB-10C5-4662-809D-27DA14A3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44167-317E-4894-B6DB-D519F00B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F92D4-CF3F-4474-BC09-F5F180B2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0FED3-67DE-4DC2-9E18-21265FE0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74089-FA56-477C-8FD6-76502447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A05C2D-1D23-48A3-BA6C-34754D35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287C2B-BEA4-46B0-AE30-643FC0B2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43B3E8-E751-413D-89DD-63C5E637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E0A158-2E17-4065-80D5-4374B2DC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3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6599C-4756-4FF0-B090-84A17BD5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A0D17-A027-4348-965A-F5D9EC1C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CE090C-4309-47F9-B14C-F5488EFE3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2B8330-3E99-4309-9155-000AB7BA0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4035C4-3524-4217-A118-2DA06D98F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44590E-6276-4428-A34E-D78AB75D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E4B37C-4799-4AF9-81D0-D926B687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113D22-CCE2-4C87-B376-1A485D8F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99C10-A922-4175-B171-2C1821AB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6306CF-31A3-4193-8C5D-FCF0A7C0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5BEDCD-E1E1-4A7C-A2C6-92E20ABB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9565EF-BFFD-40F4-A596-22D517C8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D7AEA3-CEE2-4289-B6C0-AE9640CB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3D60F8-E816-4AB9-8BB9-120FE835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86D8D-4613-40F3-8206-CEFE075B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59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73409-D4E5-4252-8DDA-A65F9EA1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1DA29-D8CB-415D-BC55-BD6D53EF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A3F34A-BA26-40CF-AA93-AC80C8878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FB0609-9F53-465E-B164-243943C8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FFC58E-4D8E-47A6-B488-9BF6BBF7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D6327C-B75B-4466-9C21-4E8FB95C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76EA9-7880-4849-B1A5-87944783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A2884B-5D41-45BE-B486-CE3EC68AC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6F1EBB-7FEC-4C16-AE3D-863431DB5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AD5BF1-12DF-4F65-9E83-944742EB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5A8561-5CE1-48D6-BC92-77C6E71D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BE802C-77AB-4138-8384-7F436F77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163140-76D5-415F-BFDA-F9DC9DF3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175FA-C359-494C-B4F7-5DE2D8C18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5B38B-A95E-4A64-B555-B453ADE09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6605-41D4-4CFD-8502-D08A1B844851}" type="datetimeFigureOut">
              <a:rPr lang="fr-FR" smtClean="0"/>
              <a:t>02/04/2020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0E9A95-CEF3-4B37-9845-085573556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99A4C-C31F-4C1F-8CB3-E534E8D86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8.png"/><Relationship Id="rId7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88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s2_2019/82607-1">
            <a:extLst>
              <a:ext uri="{FF2B5EF4-FFF2-40B4-BE49-F238E27FC236}">
                <a16:creationId xmlns:a16="http://schemas.microsoft.com/office/drawing/2014/main" id="{4A811D01-5415-4D69-BE9A-1500E230F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14" y="915081"/>
            <a:ext cx="114300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00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1FA2F4-A8B0-4C38-9D00-217092C33AB4}"/>
              </a:ext>
            </a:extLst>
          </p:cNvPr>
          <p:cNvSpPr/>
          <p:nvPr/>
        </p:nvSpPr>
        <p:spPr>
          <a:xfrm>
            <a:off x="376237" y="1742062"/>
            <a:ext cx="11439525" cy="2743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Identités remarquables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6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alculs algébriques et équations</a:t>
            </a:r>
            <a:endParaRPr lang="fr-FR" sz="4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4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4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ème</a:t>
            </a:r>
            <a:r>
              <a:rPr lang="fr-FR" sz="4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partie : équations quotient</a:t>
            </a:r>
          </a:p>
        </p:txBody>
      </p:sp>
    </p:spTree>
    <p:extLst>
      <p:ext uri="{BB962C8B-B14F-4D97-AF65-F5344CB8AC3E}">
        <p14:creationId xmlns:p14="http://schemas.microsoft.com/office/powerpoint/2010/main" val="61452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6B47429-E74F-4E2D-8059-7A40AAFCD2E5}"/>
                  </a:ext>
                </a:extLst>
              </p:cNvPr>
              <p:cNvSpPr/>
              <p:nvPr/>
            </p:nvSpPr>
            <p:spPr>
              <a:xfrm>
                <a:off x="234949" y="1477640"/>
                <a:ext cx="11243388" cy="3487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r>
                  <a:rPr lang="fr-FR" b="1" dirty="0">
                    <a:solidFill>
                      <a:srgbClr val="538135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Exemple 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Pour résoudre dans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l’équation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+8</m:t>
                        </m:r>
                      </m:num>
                      <m:den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−2</m:t>
                        </m:r>
                      </m:den>
                    </m:f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on utilise la propriété :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Déterminons tout d'abord la (ou les) valeurs interdites.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Pour cela, on résout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−2=0 ⇔  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valeur interdite est 2 : le dénominateur ne s'annule pas si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≠2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+8=0 ⇔  2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=−8 ⇔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=−4</m:t>
                      </m:r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Comme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n'est pas une valeur interdite, c'est la solution de l'équation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6B47429-E74F-4E2D-8059-7A40AAFCD2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49" y="1477640"/>
                <a:ext cx="11243388" cy="3487750"/>
              </a:xfrm>
              <a:prstGeom prst="rect">
                <a:avLst/>
              </a:prstGeom>
              <a:blipFill>
                <a:blip r:embed="rId2"/>
                <a:stretch>
                  <a:fillRect l="-488" b="-17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F5B6C11-A4C2-49B4-A14A-A71BF4940755}"/>
                  </a:ext>
                </a:extLst>
              </p:cNvPr>
              <p:cNvSpPr/>
              <p:nvPr/>
            </p:nvSpPr>
            <p:spPr>
              <a:xfrm>
                <a:off x="234949" y="124907"/>
                <a:ext cx="10756511" cy="960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Propriété - Quotient nul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Un quotient est nul si et seulement si son numérateur est égal à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et son dénominateur est non nul.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F5B6C11-A4C2-49B4-A14A-A71BF49407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49" y="124907"/>
                <a:ext cx="10756511" cy="960328"/>
              </a:xfrm>
              <a:prstGeom prst="rect">
                <a:avLst/>
              </a:prstGeom>
              <a:blipFill>
                <a:blip r:embed="rId3"/>
                <a:stretch>
                  <a:fillRect l="-624" b="-10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0E1D7C1D-F049-409A-A1D8-BE10B1E3FF58}"/>
              </a:ext>
            </a:extLst>
          </p:cNvPr>
          <p:cNvSpPr/>
          <p:nvPr/>
        </p:nvSpPr>
        <p:spPr>
          <a:xfrm>
            <a:off x="234950" y="5203559"/>
            <a:ext cx="10756510" cy="96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Remarque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(les) valeurs pour le dénominateur s'annule est (sont) appelée(s)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valeurs interdites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effet, comme nous ne pouvons pas diviser par 0, le calcul ne peut pas être effectué.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5F159EE-0ECB-48C2-B70E-5795FD24A772}"/>
                  </a:ext>
                </a:extLst>
              </p:cNvPr>
              <p:cNvSpPr/>
              <p:nvPr/>
            </p:nvSpPr>
            <p:spPr>
              <a:xfrm>
                <a:off x="6438307" y="2018795"/>
                <a:ext cx="4086440" cy="5130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+8</m:t>
                        </m:r>
                      </m:num>
                      <m:den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−2</m:t>
                        </m:r>
                      </m:den>
                    </m:f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 ⇔  2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+8=0  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𝑒𝑡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−2≠0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5F159EE-0ECB-48C2-B70E-5795FD24A7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307" y="2018795"/>
                <a:ext cx="4086440" cy="513026"/>
              </a:xfrm>
              <a:prstGeom prst="rect">
                <a:avLst/>
              </a:prstGeom>
              <a:blipFill>
                <a:blip r:embed="rId4"/>
                <a:stretch>
                  <a:fillRect r="-298" b="-59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5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5A328DF-963F-46AA-AD2B-59355AF18F49}"/>
                  </a:ext>
                </a:extLst>
              </p:cNvPr>
              <p:cNvSpPr/>
              <p:nvPr/>
            </p:nvSpPr>
            <p:spPr>
              <a:xfrm>
                <a:off x="655508" y="1681020"/>
                <a:ext cx="11175708" cy="3001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Remarques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Dans le cas d'une équation mettant en jeu plusieurs fractions, une mise au même dénominateur peut être utilisée pour obtenir une équation quotient-nul équivalente. 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Une équation du type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𝐴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𝐵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𝐶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où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𝐴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𝐵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sont des nombres ou expressions avec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est équivalente à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𝐴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×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𝐷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𝐵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×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avec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différents de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</a:p>
              <a:p>
                <a:pPr marL="4572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Cela permet parfois de réécrire l'équation sous condition de valeurs interdites.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5A328DF-963F-46AA-AD2B-59355AF18F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08" y="1681020"/>
                <a:ext cx="11175708" cy="3001078"/>
              </a:xfrm>
              <a:prstGeom prst="rect">
                <a:avLst/>
              </a:prstGeom>
              <a:blipFill>
                <a:blip r:embed="rId2"/>
                <a:stretch>
                  <a:fillRect l="-600" r="-164" b="-2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98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8D8DB94-15DC-41EF-90E7-485E35C8201D}"/>
                  </a:ext>
                </a:extLst>
              </p:cNvPr>
              <p:cNvSpPr/>
              <p:nvPr/>
            </p:nvSpPr>
            <p:spPr>
              <a:xfrm>
                <a:off x="349187" y="263797"/>
                <a:ext cx="7853779" cy="1900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u="sng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Exercice résolu n°5 – Obtenir et résoudre une équation quotient</a:t>
                </a:r>
                <a:endParaRPr lang="fr-FR" sz="2000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Résoudre dans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les équations suivantes.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−2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         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+2=0          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−10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−6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=4</m:t>
                      </m:r>
                    </m:oMath>
                  </m:oMathPara>
                </a14:m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8D8DB94-15DC-41EF-90E7-485E35C82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7" y="263797"/>
                <a:ext cx="7853779" cy="1900136"/>
              </a:xfrm>
              <a:prstGeom prst="rect">
                <a:avLst/>
              </a:prstGeom>
              <a:blipFill>
                <a:blip r:embed="rId2"/>
                <a:stretch>
                  <a:fillRect l="-7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99AF8AB-54BA-4A7D-92B7-E7CE0FDEB98A}"/>
                  </a:ext>
                </a:extLst>
              </p:cNvPr>
              <p:cNvSpPr/>
              <p:nvPr/>
            </p:nvSpPr>
            <p:spPr>
              <a:xfrm>
                <a:off x="430982" y="2605224"/>
                <a:ext cx="6096001" cy="120090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Solution</a:t>
                </a:r>
                <a:endParaRPr lang="fr-FR" sz="2000" dirty="0">
                  <a:solidFill>
                    <a:srgbClr val="00B05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−4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−2</m:t>
                        </m:r>
                      </m:den>
                    </m:f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 ⇔  5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−4=0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𝑒𝑡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−2≠0</m:t>
                    </m:r>
                  </m:oMath>
                </a14:m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99AF8AB-54BA-4A7D-92B7-E7CE0FDEB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82" y="2605224"/>
                <a:ext cx="6096001" cy="1200906"/>
              </a:xfrm>
              <a:prstGeom prst="rect">
                <a:avLst/>
              </a:prstGeom>
              <a:blipFill>
                <a:blip r:embed="rId3"/>
                <a:stretch>
                  <a:fillRect l="-1100" t="-25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7FE401E-D432-410E-863F-94E2E1B9C1F0}"/>
                  </a:ext>
                </a:extLst>
              </p:cNvPr>
              <p:cNvSpPr/>
              <p:nvPr/>
            </p:nvSpPr>
            <p:spPr>
              <a:xfrm>
                <a:off x="1682902" y="3684544"/>
                <a:ext cx="9893577" cy="22688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détermine tout d'abord la (ou les) valeur(s) interdite(s).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−2=0 ⇔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: la valeur interdite est donc 2.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5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−4=0 ⇔  5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=4 ⇔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(qui est différent de 2).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solution de l'équation est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7FE401E-D432-410E-863F-94E2E1B9C1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902" y="3684544"/>
                <a:ext cx="9893577" cy="2268891"/>
              </a:xfrm>
              <a:prstGeom prst="rect">
                <a:avLst/>
              </a:prstGeom>
              <a:blipFill>
                <a:blip r:embed="rId4"/>
                <a:stretch>
                  <a:fillRect l="-616" b="-5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B992F815-CD63-46A6-A709-174698494685}"/>
              </a:ext>
            </a:extLst>
          </p:cNvPr>
          <p:cNvSpPr/>
          <p:nvPr/>
        </p:nvSpPr>
        <p:spPr>
          <a:xfrm>
            <a:off x="5579516" y="3114216"/>
            <a:ext cx="1442720" cy="269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8F2E7-BDC1-4C24-9FBA-5B1927CF5802}"/>
              </a:ext>
            </a:extLst>
          </p:cNvPr>
          <p:cNvSpPr/>
          <p:nvPr/>
        </p:nvSpPr>
        <p:spPr>
          <a:xfrm>
            <a:off x="7439485" y="2920087"/>
            <a:ext cx="4136994" cy="64633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remarque que cette équation est une équation quotient nul.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080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8D8DB94-15DC-41EF-90E7-485E35C8201D}"/>
                  </a:ext>
                </a:extLst>
              </p:cNvPr>
              <p:cNvSpPr/>
              <p:nvPr/>
            </p:nvSpPr>
            <p:spPr>
              <a:xfrm>
                <a:off x="349187" y="263797"/>
                <a:ext cx="7853779" cy="1900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u="sng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Exercice résolu n°5 – Obtenir et résoudre une équation quotient</a:t>
                </a:r>
                <a:endParaRPr lang="fr-FR" sz="2000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Résoudre dans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les équations suivantes.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−2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         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+2=0          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−10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−6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=4</m:t>
                      </m:r>
                    </m:oMath>
                  </m:oMathPara>
                </a14:m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8D8DB94-15DC-41EF-90E7-485E35C82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7" y="263797"/>
                <a:ext cx="7853779" cy="1900136"/>
              </a:xfrm>
              <a:prstGeom prst="rect">
                <a:avLst/>
              </a:prstGeom>
              <a:blipFill>
                <a:blip r:embed="rId2"/>
                <a:stretch>
                  <a:fillRect l="-7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D0ECCC-C435-4240-913D-7F2CACA75AAD}"/>
                  </a:ext>
                </a:extLst>
              </p:cNvPr>
              <p:cNvSpPr/>
              <p:nvPr/>
            </p:nvSpPr>
            <p:spPr>
              <a:xfrm>
                <a:off x="746403" y="6037742"/>
                <a:ext cx="6096000" cy="3687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 solution de l’équation est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−5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D0ECCC-C435-4240-913D-7F2CACA75A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03" y="6037742"/>
                <a:ext cx="6096000" cy="368755"/>
              </a:xfrm>
              <a:prstGeom prst="rect">
                <a:avLst/>
              </a:prstGeom>
              <a:blipFill>
                <a:blip r:embed="rId3"/>
                <a:stretch>
                  <a:fillRect l="-800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2CE6CF77-8B9A-439D-BFCE-ADFC86D8931B}"/>
              </a:ext>
            </a:extLst>
          </p:cNvPr>
          <p:cNvSpPr/>
          <p:nvPr/>
        </p:nvSpPr>
        <p:spPr>
          <a:xfrm>
            <a:off x="661612" y="2753439"/>
            <a:ext cx="411745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240FFE-BCF9-45D1-842B-5882388C7C7E}"/>
              </a:ext>
            </a:extLst>
          </p:cNvPr>
          <p:cNvSpPr/>
          <p:nvPr/>
        </p:nvSpPr>
        <p:spPr>
          <a:xfrm>
            <a:off x="746403" y="4197993"/>
            <a:ext cx="684803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9D4D618-4E18-47F5-A3CD-94642EE751CB}"/>
                  </a:ext>
                </a:extLst>
              </p:cNvPr>
              <p:cNvSpPr/>
              <p:nvPr/>
            </p:nvSpPr>
            <p:spPr>
              <a:xfrm>
                <a:off x="3050959" y="4794989"/>
                <a:ext cx="3172663" cy="368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la valeur interdite est donc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9D4D618-4E18-47F5-A3CD-94642EE751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959" y="4794989"/>
                <a:ext cx="3172663" cy="368755"/>
              </a:xfrm>
              <a:prstGeom prst="rect">
                <a:avLst/>
              </a:prstGeom>
              <a:blipFill>
                <a:blip r:embed="rId4"/>
                <a:stretch>
                  <a:fillRect l="-1536" t="-10000" r="-768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6C4A0712-B876-4B29-9747-BEB7442D1712}"/>
              </a:ext>
            </a:extLst>
          </p:cNvPr>
          <p:cNvSpPr/>
          <p:nvPr/>
        </p:nvSpPr>
        <p:spPr>
          <a:xfrm>
            <a:off x="1512162" y="4841162"/>
            <a:ext cx="6096000" cy="3687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DDACFE9-E057-4BE0-BA4E-B4378609629C}"/>
                  </a:ext>
                </a:extLst>
              </p:cNvPr>
              <p:cNvSpPr/>
              <p:nvPr/>
            </p:nvSpPr>
            <p:spPr>
              <a:xfrm>
                <a:off x="964518" y="2599941"/>
                <a:ext cx="6883342" cy="634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+2=0 ⇔ 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⇔ 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+6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DDACFE9-E057-4BE0-BA4E-B43786096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518" y="2599941"/>
                <a:ext cx="6883342" cy="6344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B00B999-AF53-4194-9FB4-E149D34B28DF}"/>
                  </a:ext>
                </a:extLst>
              </p:cNvPr>
              <p:cNvSpPr/>
              <p:nvPr/>
            </p:nvSpPr>
            <p:spPr>
              <a:xfrm>
                <a:off x="2598199" y="3381598"/>
                <a:ext cx="3778149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⇔ 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4+2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+6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⇔ 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+10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B00B999-AF53-4194-9FB4-E149D34B28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199" y="3381598"/>
                <a:ext cx="3778149" cy="617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69FB0DD-DE2D-4EBE-8B29-35827B21889E}"/>
                  </a:ext>
                </a:extLst>
              </p:cNvPr>
              <p:cNvSpPr/>
              <p:nvPr/>
            </p:nvSpPr>
            <p:spPr>
              <a:xfrm>
                <a:off x="1516541" y="4077385"/>
                <a:ext cx="4579459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+10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⇔  2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+10=0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𝑒𝑡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+3≠0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69FB0DD-DE2D-4EBE-8B29-35827B218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541" y="4077385"/>
                <a:ext cx="4579459" cy="6173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31D3A36-4A42-4831-B838-EC67A01FCD5F}"/>
                  </a:ext>
                </a:extLst>
              </p:cNvPr>
              <p:cNvSpPr/>
              <p:nvPr/>
            </p:nvSpPr>
            <p:spPr>
              <a:xfrm>
                <a:off x="5529453" y="5423026"/>
                <a:ext cx="2488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(qui est différent de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).</a:t>
                </a:r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31D3A36-4A42-4831-B838-EC67A01FCD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453" y="5423026"/>
                <a:ext cx="2488823" cy="369332"/>
              </a:xfrm>
              <a:prstGeom prst="rect">
                <a:avLst/>
              </a:prstGeom>
              <a:blipFill>
                <a:blip r:embed="rId8"/>
                <a:stretch>
                  <a:fillRect l="-1961" t="-11667" r="-1471" b="-2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EC86F64-D248-4118-86BB-5A985D7819F1}"/>
                  </a:ext>
                </a:extLst>
              </p:cNvPr>
              <p:cNvSpPr/>
              <p:nvPr/>
            </p:nvSpPr>
            <p:spPr>
              <a:xfrm>
                <a:off x="661612" y="5270299"/>
                <a:ext cx="495372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+10=0 ⇔  2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=−10 ⇔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−10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EC86F64-D248-4118-86BB-5A985D7819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12" y="5270299"/>
                <a:ext cx="4953728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76FDD24-2BA1-4CBD-986E-E0C886086BA0}"/>
                  </a:ext>
                </a:extLst>
              </p:cNvPr>
              <p:cNvSpPr/>
              <p:nvPr/>
            </p:nvSpPr>
            <p:spPr>
              <a:xfrm>
                <a:off x="746403" y="4813336"/>
                <a:ext cx="2460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+3=0 ⇔  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=−3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76FDD24-2BA1-4CBD-986E-E0C886086B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03" y="4813336"/>
                <a:ext cx="246048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2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8D8DB94-15DC-41EF-90E7-485E35C8201D}"/>
                  </a:ext>
                </a:extLst>
              </p:cNvPr>
              <p:cNvSpPr/>
              <p:nvPr/>
            </p:nvSpPr>
            <p:spPr>
              <a:xfrm>
                <a:off x="349187" y="263797"/>
                <a:ext cx="7853779" cy="1900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u="sng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Exercice résolu n°5 – Obtenir et résoudre une équation quotient</a:t>
                </a:r>
                <a:endParaRPr lang="fr-FR" sz="2000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Résoudre dans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les équations suivantes.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−2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          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+3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+2=0          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f>
                        <m:f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−10</m:t>
                          </m:r>
                        </m:num>
                        <m:den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−6</m:t>
                          </m:r>
                        </m:den>
                      </m:f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=4</m:t>
                      </m:r>
                    </m:oMath>
                  </m:oMathPara>
                </a14:m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8D8DB94-15DC-41EF-90E7-485E35C820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7" y="263797"/>
                <a:ext cx="7853779" cy="1900136"/>
              </a:xfrm>
              <a:prstGeom prst="rect">
                <a:avLst/>
              </a:prstGeom>
              <a:blipFill>
                <a:blip r:embed="rId2"/>
                <a:stretch>
                  <a:fillRect l="-7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2CE6CF77-8B9A-439D-BFCE-ADFC86D8931B}"/>
              </a:ext>
            </a:extLst>
          </p:cNvPr>
          <p:cNvSpPr/>
          <p:nvPr/>
        </p:nvSpPr>
        <p:spPr>
          <a:xfrm>
            <a:off x="258744" y="2371930"/>
            <a:ext cx="460347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c) 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5EEA857-BEF4-4273-A475-0E527A5E1836}"/>
                  </a:ext>
                </a:extLst>
              </p:cNvPr>
              <p:cNvSpPr/>
              <p:nvPr/>
            </p:nvSpPr>
            <p:spPr>
              <a:xfrm>
                <a:off x="424547" y="3104786"/>
                <a:ext cx="10477232" cy="3489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peut proposer ici une autre méthode.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Déterminons dans un premier temps la ou les valeurs interdites.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−6=0 ⇔  2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=6 ⇔  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: la valeur interdite est donc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−10</m:t>
                        </m:r>
                      </m:num>
                      <m:den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−6</m:t>
                        </m:r>
                      </m:den>
                    </m:f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=4 ⇔ 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−10=4(2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−6)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en multipliant par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e>
                    </m:d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les deux membres de l’égalité.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On résout alors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−10=4(2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−6) 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−10=4</m:t>
                      </m:r>
                      <m:d>
                        <m:d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−6</m:t>
                          </m:r>
                        </m:e>
                      </m:d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⇔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−10=8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−24 ⇔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−8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=−24+10 ⇔ −7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=−14 ⇔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−14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−7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=2</m:t>
                      </m:r>
                    </m:oMath>
                  </m:oMathPara>
                </a14:m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Attention cette méthode ne fonctionne pas lorsqu’on souhaite résoudre une inéquation.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5EEA857-BEF4-4273-A475-0E527A5E18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7" y="3104786"/>
                <a:ext cx="10477232" cy="3489417"/>
              </a:xfrm>
              <a:prstGeom prst="rect">
                <a:avLst/>
              </a:prstGeom>
              <a:blipFill>
                <a:blip r:embed="rId3"/>
                <a:stretch>
                  <a:fillRect l="-524" b="-17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DE4C24D-51A1-4E6D-9A72-3CCCB1461DEF}"/>
                  </a:ext>
                </a:extLst>
              </p:cNvPr>
              <p:cNvSpPr/>
              <p:nvPr/>
            </p:nvSpPr>
            <p:spPr>
              <a:xfrm>
                <a:off x="649806" y="2241465"/>
                <a:ext cx="32956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−10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−6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=4 ⇔ 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−10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−6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−4=0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DE4C24D-51A1-4E6D-9A72-3CCCB1461D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06" y="2241465"/>
                <a:ext cx="3295646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28C8E091-6E69-406D-A4D9-0C002A3A9B13}"/>
              </a:ext>
            </a:extLst>
          </p:cNvPr>
          <p:cNvSpPr/>
          <p:nvPr/>
        </p:nvSpPr>
        <p:spPr>
          <a:xfrm>
            <a:off x="4133804" y="2371930"/>
            <a:ext cx="7817206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puis on résout l’équation obtenue de la même manière qu’à la question précédente.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7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ms2_2019/82565-1">
            <a:extLst>
              <a:ext uri="{FF2B5EF4-FFF2-40B4-BE49-F238E27FC236}">
                <a16:creationId xmlns:a16="http://schemas.microsoft.com/office/drawing/2014/main" id="{631353FA-203E-444E-8EF6-68E7BD730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2222"/>
            <a:ext cx="7574902" cy="75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ms2_2019/82566-1">
            <a:extLst>
              <a:ext uri="{FF2B5EF4-FFF2-40B4-BE49-F238E27FC236}">
                <a16:creationId xmlns:a16="http://schemas.microsoft.com/office/drawing/2014/main" id="{FD377374-5FF6-434E-9247-D8592A4E6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098" y="2716677"/>
            <a:ext cx="7574902" cy="75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ms2_2019/82567-1">
            <a:extLst>
              <a:ext uri="{FF2B5EF4-FFF2-40B4-BE49-F238E27FC236}">
                <a16:creationId xmlns:a16="http://schemas.microsoft.com/office/drawing/2014/main" id="{529A646B-5754-4F7F-A640-D4C001D23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3280"/>
            <a:ext cx="7574902" cy="87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ms2_2019/82568-1">
            <a:extLst>
              <a:ext uri="{FF2B5EF4-FFF2-40B4-BE49-F238E27FC236}">
                <a16:creationId xmlns:a16="http://schemas.microsoft.com/office/drawing/2014/main" id="{4F0BAA2E-AC5D-4975-90F1-E548F97D8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098" y="4409819"/>
            <a:ext cx="7574902" cy="23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F59C445-2374-4405-9178-5E99D4E71D52}"/>
              </a:ext>
            </a:extLst>
          </p:cNvPr>
          <p:cNvSpPr txBox="1"/>
          <p:nvPr/>
        </p:nvSpPr>
        <p:spPr>
          <a:xfrm>
            <a:off x="3007360" y="410291"/>
            <a:ext cx="617728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page 99 (Livre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Sésamath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1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14A5606-3E30-4CAF-B1C0-827305A07656}"/>
                  </a:ext>
                </a:extLst>
              </p:cNvPr>
              <p:cNvSpPr/>
              <p:nvPr/>
            </p:nvSpPr>
            <p:spPr>
              <a:xfrm>
                <a:off x="258147" y="186042"/>
                <a:ext cx="10593355" cy="28075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Propriété - Résolution de l'équation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den>
                    </m:f>
                    <m:r>
                      <a:rPr lang="fr-FR" sz="20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considère l'équation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avec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appartenant à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:</a:t>
                </a: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l'équation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n'a aucune solution réelle. </a:t>
                </a: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≠0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l'équation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a une seule solution réelle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14A5606-3E30-4CAF-B1C0-827305A07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7" y="186042"/>
                <a:ext cx="10593355" cy="2807563"/>
              </a:xfrm>
              <a:prstGeom prst="rect">
                <a:avLst/>
              </a:prstGeom>
              <a:blipFill>
                <a:blip r:embed="rId2"/>
                <a:stretch>
                  <a:fillRect l="-5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4CDFF1A-ED7E-4A47-ACFA-7ED147DC6DC0}"/>
                  </a:ext>
                </a:extLst>
              </p:cNvPr>
              <p:cNvSpPr/>
              <p:nvPr/>
            </p:nvSpPr>
            <p:spPr>
              <a:xfrm>
                <a:off x="258147" y="2730411"/>
                <a:ext cx="11451771" cy="3395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Démonstration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valeur interdite est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: le dénominateur ne s'annule pas si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≠0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l'équation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n'a pas de solution car le numérateur 1 ne peut pas s'annuler.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≠0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⇔ 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 ⇔ 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𝑘𝑥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 ⇔ 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1−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𝑘𝑥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 ⇔  1−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 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𝑒𝑡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≠0 </m:t>
                    </m:r>
                  </m:oMath>
                </a14:m>
                <a:endParaRPr lang="fr-FR" sz="2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45720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1−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 ⇔  1=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⇔  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car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non nul.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4CDFF1A-ED7E-4A47-ACFA-7ED147DC6D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7" y="2730411"/>
                <a:ext cx="11451771" cy="3395673"/>
              </a:xfrm>
              <a:prstGeom prst="rect">
                <a:avLst/>
              </a:prstGeom>
              <a:blipFill>
                <a:blip r:embed="rId3"/>
                <a:stretch>
                  <a:fillRect l="-5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34B1025-C589-4F21-B678-71B6F3E96F5E}"/>
                  </a:ext>
                </a:extLst>
              </p:cNvPr>
              <p:cNvSpPr/>
              <p:nvPr/>
            </p:nvSpPr>
            <p:spPr>
              <a:xfrm>
                <a:off x="258147" y="5862890"/>
                <a:ext cx="10269149" cy="888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538135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Exemple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L'équation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 pour solution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34B1025-C589-4F21-B678-71B6F3E96F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7" y="5862890"/>
                <a:ext cx="10269149" cy="888769"/>
              </a:xfrm>
              <a:prstGeom prst="rect">
                <a:avLst/>
              </a:prstGeom>
              <a:blipFill>
                <a:blip r:embed="rId4"/>
                <a:stretch>
                  <a:fillRect l="-593" t="-4110" b="-34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265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50000"/>
          </a:lnSpc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848</Words>
  <Application>Microsoft Office PowerPoint</Application>
  <PresentationFormat>Grand écran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48</cp:revision>
  <dcterms:created xsi:type="dcterms:W3CDTF">2020-03-11T06:48:02Z</dcterms:created>
  <dcterms:modified xsi:type="dcterms:W3CDTF">2020-04-02T06:26:08Z</dcterms:modified>
</cp:coreProperties>
</file>