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75" r:id="rId7"/>
    <p:sldId id="268" r:id="rId8"/>
    <p:sldId id="274" r:id="rId9"/>
    <p:sldId id="269" r:id="rId10"/>
    <p:sldId id="270" r:id="rId11"/>
    <p:sldId id="272" r:id="rId12"/>
    <p:sldId id="271" r:id="rId13"/>
    <p:sldId id="273" r:id="rId14"/>
    <p:sldId id="27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68C4F-40B5-40D3-8718-405FB63EE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A79C8F-0DAF-4B56-B00F-C4D5C106B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ED4A67-FCF3-4C89-B23C-141F0D2C6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AB60A2-1923-4222-A26A-2280D0F0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D26B03-F4E4-48D5-94B5-521433D1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9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B2F9C-A7AE-4B4C-B9BD-C9CAD231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74109D-8554-48DD-9966-9DC93D7B1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C5C30-9EE0-40FB-842C-899CCEFC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4F28B3-EDE1-4841-BD86-BBE452ED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8FC981-AB26-46D3-99DA-24D599A8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3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1213AC-9E80-45E5-A563-11F6C99C7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281B35-9B10-47C5-B3F3-3B90CFE8F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F22FE7-5056-4C02-A5B5-FD1A0C4C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4250C7-B8D1-4433-AECA-D192862C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AD1E72-0737-432A-84D0-73C80424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0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00D2C-235B-4030-ADA3-E883C1A6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F06895-0297-441F-B16A-4D962F32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A20F6C-44BF-4C93-B0DF-C7A21A01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398997-7175-49B8-9E26-66EB9E82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8904D7-03F8-4508-8DC0-C87FAE2B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28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78AC1-7309-425F-A1F1-8DF379E76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42E521-2F88-4F66-8B6A-444813552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82297B-23E6-4FA3-8F5F-2EEF30B9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E3A98D-0649-4F40-A557-A5033B47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27664D-F16C-4CD3-9B9F-896F9CCE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35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2B41C-071A-43E5-82EB-A76CEB0D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DD7D0B-2B03-40B4-BA3A-5ABE1CB55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AB57B3-9FF3-420B-AE55-459F5FDB3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097E07-AC53-472C-AE01-02B26781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4CF640-B8E6-4FB7-B269-1EE01429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8B815B-E552-47D7-BC05-CAA3E700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89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9E1A72-84A9-4133-A5FF-0BE07D78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903DD3-11BA-4E36-BDB8-E7D087229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4D19C2-E170-4483-BE64-8E1E897F7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33C50B-49C5-469C-A9E2-66B25AF24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39DBB1-2EC5-4C16-931F-DFDA4ACD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E3CB23-EEE9-4DA1-B843-A0DB68CA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F8AAAF-B62C-4F41-B25F-0245819F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7E8765-B32E-4C0D-8CBE-78469CAA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04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CD28D-472B-4D06-A7CC-2607E4403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4EA9646-AFFF-435F-B220-7BC9D384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8C3A0A-B97F-4FDD-8099-2040F2E3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3537E3-3015-4880-9103-B51EAE03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87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6CC3B2-D809-4452-B44E-DD7A92CA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FC3158-5132-44B3-AD3B-0AF06667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DE72EC-1F33-4830-8539-F1DDCEA7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6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633CE-03FD-4284-9550-4861962A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F3AC34-9C83-4E53-8FAC-07C140195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99B148-20EA-4AC0-B592-D8BE8DCC4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FE3FD5-BA81-4023-A70B-1AA0E477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12A3CE-94A2-4137-91B5-136599EC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B5389B-3180-4E57-84B0-23BF14B0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11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0E241-BEEE-426F-A101-3EAF31907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F16265-26D1-4A85-95C7-54896408A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B5AAB9-61DC-4754-89D9-00E9F38F8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640C47-73F1-4651-A0E5-7E31F423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3DAA-0676-4BEF-BFE3-50D5D77A2C98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5284CF-EFBF-4C84-9501-C69EC61F0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076844-B706-4749-90CE-33CAF571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9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684F87-686D-43F6-B520-BA6666C2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B4FAF6-92BF-4B4C-AC81-248CAB6A4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4658B6-FF4C-4CE4-9990-57420CA35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3DAA-0676-4BEF-BFE3-50D5D77A2C98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65B027-097C-4670-BE70-E8DAF5364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C87714-D38B-4F05-8CBF-4AAA1A3F8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D0D53-5EA5-4E04-81F3-4F3E33D84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1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D3C363-8FD6-475C-80B7-1B0B9974C655}"/>
              </a:ext>
            </a:extLst>
          </p:cNvPr>
          <p:cNvSpPr/>
          <p:nvPr/>
        </p:nvSpPr>
        <p:spPr>
          <a:xfrm>
            <a:off x="1713204" y="2682738"/>
            <a:ext cx="8765592" cy="14925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Produit scalaire dans l’espace et applications</a:t>
            </a:r>
            <a:endParaRPr lang="fr-FR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EF39-8223-4A80-B3D9-094BA86EDBE6}"/>
              </a:ext>
            </a:extLst>
          </p:cNvPr>
          <p:cNvSpPr/>
          <p:nvPr/>
        </p:nvSpPr>
        <p:spPr>
          <a:xfrm>
            <a:off x="213360" y="314960"/>
            <a:ext cx="11792902" cy="1762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991F2C-D8FA-47DE-B762-B77088FB7496}"/>
              </a:ext>
            </a:extLst>
          </p:cNvPr>
          <p:cNvSpPr/>
          <p:nvPr/>
        </p:nvSpPr>
        <p:spPr>
          <a:xfrm>
            <a:off x="814385" y="618200"/>
            <a:ext cx="1131570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Deux plans sont parallèles si et seulement si tout vecteur normal de l’un est un vecteur normal de l’autre.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346D86-F71A-4471-B4EE-BD1EF5041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2408802"/>
            <a:ext cx="5882640" cy="27636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1C841FF-0FB1-48FF-A6BE-64AB24347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632" y="2408802"/>
            <a:ext cx="5219702" cy="415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64F4B5-600A-4731-A4C2-5C612A0B55C7}"/>
              </a:ext>
            </a:extLst>
          </p:cNvPr>
          <p:cNvSpPr/>
          <p:nvPr/>
        </p:nvSpPr>
        <p:spPr>
          <a:xfrm>
            <a:off x="814385" y="1116863"/>
            <a:ext cx="11191877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Deux plans sont perpendiculaires si et seulement si un vecteur normal de l’un est orthogonal à un vecteur normal de l’autre.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4F34F0-5679-4094-8723-C052BC164C4D}"/>
              </a:ext>
            </a:extLst>
          </p:cNvPr>
          <p:cNvSpPr/>
          <p:nvPr/>
        </p:nvSpPr>
        <p:spPr>
          <a:xfrm>
            <a:off x="213360" y="5585579"/>
            <a:ext cx="6096000" cy="6651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solidFill>
                  <a:srgbClr val="FF7C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PREUVE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Pour le premier point, voir exercice 72 page 320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00BC4-90A2-4124-AE29-2737048D16E2}"/>
              </a:ext>
            </a:extLst>
          </p:cNvPr>
          <p:cNvSpPr/>
          <p:nvPr/>
        </p:nvSpPr>
        <p:spPr>
          <a:xfrm>
            <a:off x="337667" y="196290"/>
            <a:ext cx="4463722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Propriété - Parallélisme et perpendicularité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9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5534E19-C08B-42E6-BC59-11ADD1165F50}"/>
                  </a:ext>
                </a:extLst>
              </p:cNvPr>
              <p:cNvSpPr/>
              <p:nvPr/>
            </p:nvSpPr>
            <p:spPr>
              <a:xfrm>
                <a:off x="1034097" y="566186"/>
                <a:ext cx="10334625" cy="4780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Exemple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se place dans l’espace muni d’un repère orthonormé. 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deux plans de vecteurs normaux respectifs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914400"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colinéaires : les plans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donc parallèles.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deux plans de vecteurs normaux respectifs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914400"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ne sont pas colinéaires : les plans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donc sécants,</a:t>
                </a:r>
              </a:p>
              <a:p>
                <a:pPr marL="914400" lvl="1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fr-FR" sz="2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𝒫</m:t>
                            </m:r>
                          </m:e>
                          <m:sub>
                            <m:r>
                              <a:rPr lang="fr-F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sont perpendiculaires.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5534E19-C08B-42E6-BC59-11ADD1165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97" y="566186"/>
                <a:ext cx="10334625" cy="4780861"/>
              </a:xfrm>
              <a:prstGeom prst="rect">
                <a:avLst/>
              </a:prstGeom>
              <a:blipFill>
                <a:blip r:embed="rId2"/>
                <a:stretch>
                  <a:fillRect l="-649" b="-14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1A76DB4-3DE4-4896-AF2D-C539E8004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8124" r="8392" b="5136"/>
          <a:stretch/>
        </p:blipFill>
        <p:spPr bwMode="auto">
          <a:xfrm>
            <a:off x="8331200" y="0"/>
            <a:ext cx="3860800" cy="2898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7C14E9F-1BE1-4083-8BA4-2F1266540A0E}"/>
                  </a:ext>
                </a:extLst>
              </p:cNvPr>
              <p:cNvSpPr/>
              <p:nvPr/>
            </p:nvSpPr>
            <p:spPr>
              <a:xfrm>
                <a:off x="438150" y="571183"/>
                <a:ext cx="7893050" cy="3268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Remarque :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deux plans perpendiculaires.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une droite de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une droite de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alors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ne sont pas nécessairement orthogonales.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Ci-contre, deux droites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parallèles.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highlight>
                      <a:srgbClr val="C0C0C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Voir exercice 31 page 315 </a:t>
                </a:r>
                <a:endParaRPr lang="fr-FR" sz="2000" dirty="0">
                  <a:solidFill>
                    <a:srgbClr val="000000"/>
                  </a:solidFill>
                  <a:highlight>
                    <a:srgbClr val="C0C0C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7C14E9F-1BE1-4083-8BA4-2F1266540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571183"/>
                <a:ext cx="7893050" cy="3268652"/>
              </a:xfrm>
              <a:prstGeom prst="rect">
                <a:avLst/>
              </a:prstGeom>
              <a:blipFill>
                <a:blip r:embed="rId3"/>
                <a:stretch>
                  <a:fillRect l="-849" r="-2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757C8AB-09E8-4D35-8EF4-70FE1894E191}"/>
              </a:ext>
            </a:extLst>
          </p:cNvPr>
          <p:cNvSpPr/>
          <p:nvPr/>
        </p:nvSpPr>
        <p:spPr>
          <a:xfrm>
            <a:off x="438150" y="4084320"/>
            <a:ext cx="9965690" cy="1341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CC5FD9-2D28-4FA7-922E-8E1F3D11F6C7}"/>
                  </a:ext>
                </a:extLst>
              </p:cNvPr>
              <p:cNvSpPr/>
              <p:nvPr/>
            </p:nvSpPr>
            <p:spPr>
              <a:xfrm>
                <a:off x="438150" y="3959537"/>
                <a:ext cx="11315700" cy="1522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Propriété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vecteur non nul,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point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 plan passant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de vecteur normal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Alors un point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appartient à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 et seulement 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ACC5FD9-2D28-4FA7-922E-8E1F3D11F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3959537"/>
                <a:ext cx="11315700" cy="1522148"/>
              </a:xfrm>
              <a:prstGeom prst="rect">
                <a:avLst/>
              </a:prstGeom>
              <a:blipFill>
                <a:blip r:embed="rId4"/>
                <a:stretch>
                  <a:fillRect l="-593" b="-28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6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BA82B8-69C4-434E-9412-DFDE28C25CF5}"/>
                  </a:ext>
                </a:extLst>
              </p:cNvPr>
              <p:cNvSpPr/>
              <p:nvPr/>
            </p:nvSpPr>
            <p:spPr>
              <a:xfrm>
                <a:off x="304800" y="2058054"/>
                <a:ext cx="11715750" cy="4544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7C8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PREUVE</a:t>
                </a: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appartient à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 vecteur de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est donc orthogonal 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Réciproquement, 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 point de l’espace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Considérons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le projeté orthogonal de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𝐴𝐻</m:t>
                            </m:r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𝐻𝑀</m:t>
                            </m:r>
                          </m:e>
                        </m:acc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𝐻𝑀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1200150" lvl="1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D’une part,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𝐴𝐻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contenu dans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donc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𝐴𝐻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orthogonaux et ainsi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1200150" lvl="1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D’autre part,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𝐻𝑀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colinéaires et donc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𝐻𝑀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𝐻𝑀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‖"/>
                        <m:endChr m:val="‖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𝐻𝑀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914400" lvl="1">
                  <a:lnSpc>
                    <a:spcPct val="150000"/>
                  </a:lnSpc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en déduit donc que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𝐻𝑀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ainsi, puisque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𝐻𝑀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le point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confondu avec le point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il appartient donc à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BA82B8-69C4-434E-9412-DFDE28C25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58054"/>
                <a:ext cx="11715750" cy="4544577"/>
              </a:xfrm>
              <a:prstGeom prst="rect">
                <a:avLst/>
              </a:prstGeom>
              <a:blipFill>
                <a:blip r:embed="rId2"/>
                <a:stretch>
                  <a:fillRect l="-4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973C56-A675-4E51-BEFE-F7DA5226A4A9}"/>
              </a:ext>
            </a:extLst>
          </p:cNvPr>
          <p:cNvSpPr/>
          <p:nvPr/>
        </p:nvSpPr>
        <p:spPr>
          <a:xfrm>
            <a:off x="304800" y="416560"/>
            <a:ext cx="9936480" cy="1290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2E6B10-44A0-4EB0-8025-FFC3B87FC5CE}"/>
                  </a:ext>
                </a:extLst>
              </p:cNvPr>
              <p:cNvSpPr/>
              <p:nvPr/>
            </p:nvSpPr>
            <p:spPr>
              <a:xfrm>
                <a:off x="304800" y="256442"/>
                <a:ext cx="11315700" cy="1465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Propriété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vecteur non nul,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point et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 plan passant par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de vecteur normal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Alors un point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appartient à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 et seulement 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2E6B10-44A0-4EB0-8025-FFC3B87FC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6442"/>
                <a:ext cx="11315700" cy="1465786"/>
              </a:xfrm>
              <a:prstGeom prst="rect">
                <a:avLst/>
              </a:prstGeom>
              <a:blipFill>
                <a:blip r:embed="rId3"/>
                <a:stretch>
                  <a:fillRect l="-539" b="-62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0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23F817-D37E-4592-9F26-13E4038B9AA3}"/>
              </a:ext>
            </a:extLst>
          </p:cNvPr>
          <p:cNvSpPr/>
          <p:nvPr/>
        </p:nvSpPr>
        <p:spPr>
          <a:xfrm>
            <a:off x="429273" y="935033"/>
            <a:ext cx="2922325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Exercice n°32 page 315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7AF7A9-6BCD-44BF-B585-6CDDC2AECBE2}"/>
              </a:ext>
            </a:extLst>
          </p:cNvPr>
          <p:cNvSpPr/>
          <p:nvPr/>
        </p:nvSpPr>
        <p:spPr>
          <a:xfrm>
            <a:off x="4172258" y="195500"/>
            <a:ext cx="384748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Exercices du livre </a:t>
            </a:r>
            <a:r>
              <a:rPr lang="fr-FR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Sésamath</a:t>
            </a:r>
            <a:endParaRPr lang="fr-FR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7312332-EA30-4065-985E-23A5BB27C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84" y="1419198"/>
            <a:ext cx="5792031" cy="51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30B165-BC56-4D9A-9533-293ABC4BA550}"/>
              </a:ext>
            </a:extLst>
          </p:cNvPr>
          <p:cNvSpPr/>
          <p:nvPr/>
        </p:nvSpPr>
        <p:spPr>
          <a:xfrm>
            <a:off x="292962" y="464697"/>
            <a:ext cx="11398929" cy="187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romanUcPeriod"/>
            </a:pPr>
            <a:r>
              <a:rPr lang="fr-FR" sz="32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Produit scalaire dans l’espace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00000"/>
              <a:buFont typeface="+mj-lt"/>
              <a:buAutoNum type="romanUcPeriod"/>
            </a:pPr>
            <a:r>
              <a:rPr lang="fr-FR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Vecteur normal à un plan</a:t>
            </a:r>
            <a:endParaRPr lang="fr-F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20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FB2884-621D-4CB7-82B6-CBCAA24591EE}"/>
              </a:ext>
            </a:extLst>
          </p:cNvPr>
          <p:cNvSpPr/>
          <p:nvPr/>
        </p:nvSpPr>
        <p:spPr>
          <a:xfrm>
            <a:off x="346075" y="1450842"/>
            <a:ext cx="7407275" cy="1434598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E6E7C-9804-44BA-B5C6-D7087BF87AF8}"/>
              </a:ext>
            </a:extLst>
          </p:cNvPr>
          <p:cNvSpPr/>
          <p:nvPr/>
        </p:nvSpPr>
        <p:spPr>
          <a:xfrm>
            <a:off x="346075" y="3506467"/>
            <a:ext cx="11043285" cy="994413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2AB7B4-1967-43EC-AB57-56DB72993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283" y="1318260"/>
            <a:ext cx="3815242" cy="1863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12B1F8-74EC-4688-A786-34F87199CFB2}"/>
                  </a:ext>
                </a:extLst>
              </p:cNvPr>
              <p:cNvSpPr/>
              <p:nvPr/>
            </p:nvSpPr>
            <p:spPr>
              <a:xfrm>
                <a:off x="346075" y="441403"/>
                <a:ext cx="7407275" cy="2401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>
                  <a:lnSpc>
                    <a:spcPct val="150000"/>
                  </a:lnSpc>
                  <a:spcAft>
                    <a:spcPts val="0"/>
                  </a:spcAft>
                  <a:buClr>
                    <a:srgbClr val="FF0000"/>
                  </a:buClr>
                  <a:buSzPct val="100000"/>
                  <a:buFont typeface="+mj-lt"/>
                  <a:buAutoNum type="romanUcPeriod" startAt="2"/>
                </a:pPr>
                <a:r>
                  <a:rPr lang="fr-FR" sz="28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Vecteur normal à un plan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  <a:buClr>
                    <a:srgbClr val="FF0000"/>
                  </a:buClr>
                  <a:buSzPct val="100000"/>
                </a:pP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Définition - Vecteur normal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dit normal à un plan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s’il est non nul et orthogonal à tous les vecteurs contenus dans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212B1F8-74EC-4688-A786-34F87199C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75" y="441403"/>
                <a:ext cx="7407275" cy="2401619"/>
              </a:xfrm>
              <a:prstGeom prst="rect">
                <a:avLst/>
              </a:prstGeom>
              <a:blipFill>
                <a:blip r:embed="rId3"/>
                <a:stretch>
                  <a:fillRect l="-1481" r="-165" b="-10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3F66B55-2731-4478-BC5C-5388D425C281}"/>
                  </a:ext>
                </a:extLst>
              </p:cNvPr>
              <p:cNvSpPr/>
              <p:nvPr/>
            </p:nvSpPr>
            <p:spPr>
              <a:xfrm>
                <a:off x="346075" y="3444029"/>
                <a:ext cx="11341100" cy="3366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Propriété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Une droite est orthogonale à un plan si et seulement si un de ses vecteurs directeurs est un vecteur normal du plan.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7C8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PREUVE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une droite de 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plan.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 définition,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orthogonale à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 et seulement si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orthogonale à toute droite 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𝒫</m:t>
                        </m:r>
                      </m:e>
                    </m:d>
                    <m:r>
                      <a:rPr lang="fr-F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fr-FR" b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Cela signifie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orthogonal à tout vecteur contenu dans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autrement dit,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un vecteur normal de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3F66B55-2731-4478-BC5C-5388D425C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75" y="3444029"/>
                <a:ext cx="11341100" cy="3366563"/>
              </a:xfrm>
              <a:prstGeom prst="rect">
                <a:avLst/>
              </a:prstGeom>
              <a:blipFill>
                <a:blip r:embed="rId4"/>
                <a:stretch>
                  <a:fillRect l="-484" b="-19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1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7F9237-D0A6-48F4-9814-4864DDB74B9C}"/>
              </a:ext>
            </a:extLst>
          </p:cNvPr>
          <p:cNvSpPr/>
          <p:nvPr/>
        </p:nvSpPr>
        <p:spPr>
          <a:xfrm>
            <a:off x="485775" y="549863"/>
            <a:ext cx="10887076" cy="943657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FEBD03-F0E8-4899-BDB7-B368F6935C14}"/>
              </a:ext>
            </a:extLst>
          </p:cNvPr>
          <p:cNvSpPr/>
          <p:nvPr/>
        </p:nvSpPr>
        <p:spPr>
          <a:xfrm>
            <a:off x="561975" y="467407"/>
            <a:ext cx="10810876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Propriété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un vecteur est orthogonal à deux vecteurs non colinéaires d’un plan alors c’est un vecteur normal à ce plan.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481210E-4A8C-4966-B47E-BFDC23CB9225}"/>
                  </a:ext>
                </a:extLst>
              </p:cNvPr>
              <p:cNvSpPr/>
              <p:nvPr/>
            </p:nvSpPr>
            <p:spPr>
              <a:xfrm>
                <a:off x="561975" y="2212444"/>
                <a:ext cx="11144250" cy="1289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7C8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PREUVE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Soient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plan,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deux vecteurs non colinéaires de ce plan auxquels est orthogonal un vecteur non nul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Montrons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orthogonal à tout vecteur de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481210E-4A8C-4966-B47E-BFDC23CB9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5" y="2212444"/>
                <a:ext cx="11144250" cy="1289071"/>
              </a:xfrm>
              <a:prstGeom prst="rect">
                <a:avLst/>
              </a:prstGeom>
              <a:blipFill>
                <a:blip r:embed="rId2"/>
                <a:stretch>
                  <a:fillRect l="-438" r="-109" b="-7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4B5E73-DD4A-4755-B503-0A229DA155A2}"/>
                  </a:ext>
                </a:extLst>
              </p:cNvPr>
              <p:cNvSpPr/>
              <p:nvPr/>
            </p:nvSpPr>
            <p:spPr>
              <a:xfrm>
                <a:off x="561975" y="3681616"/>
                <a:ext cx="10401300" cy="1289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Ramenons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à une même origine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alors un repère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tout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peut s’écrire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où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sont deux réels.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Ainsi,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4B5E73-DD4A-4755-B503-0A229DA15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5" y="3681616"/>
                <a:ext cx="10401300" cy="1289071"/>
              </a:xfrm>
              <a:prstGeom prst="rect">
                <a:avLst/>
              </a:prstGeom>
              <a:blipFill>
                <a:blip r:embed="rId3"/>
                <a:stretch>
                  <a:fillRect b="-7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1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5DADD08-52BB-4986-A766-4252A6729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1" y="484167"/>
            <a:ext cx="2774950" cy="2830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9EFEE14-A10A-40AB-8805-629031B1EA88}"/>
                  </a:ext>
                </a:extLst>
              </p:cNvPr>
              <p:cNvSpPr/>
              <p:nvPr/>
            </p:nvSpPr>
            <p:spPr>
              <a:xfrm>
                <a:off x="504825" y="926162"/>
                <a:ext cx="8362950" cy="2258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Exemple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𝐴𝐵𝐶𝐷𝐸𝐹𝐺𝐻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cube d’arête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Les faces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𝐴𝐵𝐹𝐸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𝐵𝐶𝐺𝐹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étant des carrés,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orthogonal aux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qui sont deux vecteurs non colinéaires du plan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Ainsi,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un vecteur normal au plan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peut aussi dire que la droite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𝐹𝐵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orthogonale au plan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9EFEE14-A10A-40AB-8805-629031B1E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926162"/>
                <a:ext cx="8362950" cy="2258823"/>
              </a:xfrm>
              <a:prstGeom prst="rect">
                <a:avLst/>
              </a:prstGeom>
              <a:blipFill>
                <a:blip r:embed="rId3"/>
                <a:stretch>
                  <a:fillRect l="-656" t="-16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E322C2A-1B11-4D65-8642-29C54B428CBA}"/>
                  </a:ext>
                </a:extLst>
              </p:cNvPr>
              <p:cNvSpPr/>
              <p:nvPr/>
            </p:nvSpPr>
            <p:spPr>
              <a:xfrm>
                <a:off x="504825" y="3543384"/>
                <a:ext cx="11268075" cy="2589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Exemple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Dans l’espace muni d’un repère orthonormé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on considère les points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 ;1 ;1)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 ;0 ;2)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ainsi que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ne sont pas colinéaires donc on peut définir le plan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engendré par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plus,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orthogonal 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un vecteur normal au plan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E322C2A-1B11-4D65-8642-29C54B428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3543384"/>
                <a:ext cx="11268075" cy="2589170"/>
              </a:xfrm>
              <a:prstGeom prst="rect">
                <a:avLst/>
              </a:prstGeom>
              <a:blipFill>
                <a:blip r:embed="rId4"/>
                <a:stretch>
                  <a:fillRect l="-487" t="-1176" r="-2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1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23F817-D37E-4592-9F26-13E4038B9AA3}"/>
              </a:ext>
            </a:extLst>
          </p:cNvPr>
          <p:cNvSpPr/>
          <p:nvPr/>
        </p:nvSpPr>
        <p:spPr>
          <a:xfrm>
            <a:off x="429273" y="935033"/>
            <a:ext cx="2922325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Exercice n°24 page 315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7AF7A9-6BCD-44BF-B585-6CDDC2AECBE2}"/>
              </a:ext>
            </a:extLst>
          </p:cNvPr>
          <p:cNvSpPr/>
          <p:nvPr/>
        </p:nvSpPr>
        <p:spPr>
          <a:xfrm>
            <a:off x="4172258" y="195500"/>
            <a:ext cx="384748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Exercices du livre </a:t>
            </a:r>
            <a:r>
              <a:rPr lang="fr-FR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Sésamath</a:t>
            </a:r>
            <a:endParaRPr lang="fr-FR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67D8CF-EDA1-4E80-AD0B-C5491C9A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436" y="1303788"/>
            <a:ext cx="5365196" cy="19092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5BBC4C-9202-45F2-AECC-EBE09EA27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828" y="4112576"/>
            <a:ext cx="5300477" cy="25499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2913AB-A4C2-442D-9567-69A5F99D00FA}"/>
              </a:ext>
            </a:extLst>
          </p:cNvPr>
          <p:cNvSpPr/>
          <p:nvPr/>
        </p:nvSpPr>
        <p:spPr>
          <a:xfrm>
            <a:off x="3744805" y="3743821"/>
            <a:ext cx="3295188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Exercice n°26 page 315</a:t>
            </a:r>
          </a:p>
        </p:txBody>
      </p:sp>
    </p:spTree>
    <p:extLst>
      <p:ext uri="{BB962C8B-B14F-4D97-AF65-F5344CB8AC3E}">
        <p14:creationId xmlns:p14="http://schemas.microsoft.com/office/powerpoint/2010/main" val="14421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55B6A3-62C9-4D61-A609-B5F9F129B600}"/>
                  </a:ext>
                </a:extLst>
              </p:cNvPr>
              <p:cNvSpPr/>
              <p:nvPr/>
            </p:nvSpPr>
            <p:spPr>
              <a:xfrm>
                <a:off x="238125" y="97511"/>
                <a:ext cx="11249025" cy="6662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Méthode n°2 - Démontrer une orthogonalité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Exercice d’application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𝐴𝐵𝐶𝐷𝐸𝐹𝐺𝐻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un cube d’arête 1.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Démontrons que la droite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𝐹𝐷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orthogonale au plan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𝐴𝐶𝐻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Correction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Il suffit de prouver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𝐹𝐷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orthogonal à deux vecteurs non colinéaires du plan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𝐴𝐶𝐻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par exemple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𝐻𝐶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Démontrer alors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𝐹𝐷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𝐹𝐷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𝐻𝐶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Calculons le premier produit scalaire en utilisant les propriétés algébriques et le second analytiquement :  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𝐹𝐷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𝐹𝐵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)⋅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𝐹𝐵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09600"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D’une part, et d’après l’exemple précédent,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𝐹𝐵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 vecteur normal au plan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il est orthogonal à tout vecteur à ce plan, en particulier 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Ainsi,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𝐹𝐵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09600"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D’autre part,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car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𝐵𝐷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les diagonales du carré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09600"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en conclut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𝐹𝐷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 se plaçant dans le repère orthonormé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𝐴𝐸</m:t>
                            </m:r>
                          </m:e>
                        </m:acc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a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 ;1 ;0)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 ;1 ;0)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 ;0 ;1)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 ;1 ;1)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ainsi,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𝐹𝐷</m:t>
                        </m:r>
                      </m:e>
                    </m:acc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𝐻𝐶</m:t>
                        </m:r>
                      </m:e>
                    </m:acc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09600"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Par conséquent,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𝐹𝐷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𝐻𝐶</m:t>
                        </m:r>
                      </m:e>
                    </m:ac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1+0+1=0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55B6A3-62C9-4D61-A609-B5F9F129B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25" y="97511"/>
                <a:ext cx="11249025" cy="6662978"/>
              </a:xfrm>
              <a:prstGeom prst="rect">
                <a:avLst/>
              </a:prstGeom>
              <a:blipFill>
                <a:blip r:embed="rId2"/>
                <a:stretch>
                  <a:fillRect l="-434" t="-549" r="-867" b="-5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>
            <a:extLst>
              <a:ext uri="{FF2B5EF4-FFF2-40B4-BE49-F238E27FC236}">
                <a16:creationId xmlns:a16="http://schemas.microsoft.com/office/drawing/2014/main" id="{CC312614-9FAD-4089-884B-0B28C03DC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8056"/>
            <a:ext cx="2533650" cy="249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55B6A3-62C9-4D61-A609-B5F9F129B600}"/>
              </a:ext>
            </a:extLst>
          </p:cNvPr>
          <p:cNvSpPr/>
          <p:nvPr/>
        </p:nvSpPr>
        <p:spPr>
          <a:xfrm>
            <a:off x="184859" y="782633"/>
            <a:ext cx="11249025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Exercice n°28 page 315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AF3B36-6DCA-43DC-8BC2-61FE13E5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291" y="1335766"/>
            <a:ext cx="4996986" cy="897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39D98A-F362-454F-948C-E2E88FF8B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277" y="1335767"/>
            <a:ext cx="2918682" cy="29986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CBFEE5-9703-4F96-8D20-B55503999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292" y="2233614"/>
            <a:ext cx="4996986" cy="21007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B5271D-0CED-419A-A28E-2037008CC993}"/>
              </a:ext>
            </a:extLst>
          </p:cNvPr>
          <p:cNvSpPr/>
          <p:nvPr/>
        </p:nvSpPr>
        <p:spPr>
          <a:xfrm>
            <a:off x="370597" y="5041492"/>
            <a:ext cx="8169721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Exercice n°29 page 315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Reprendre l’exercice 28 en travaillant dans un repère orthonormé bien choisi.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F94432-466C-4740-863E-C55BC5DD0CF0}"/>
              </a:ext>
            </a:extLst>
          </p:cNvPr>
          <p:cNvSpPr/>
          <p:nvPr/>
        </p:nvSpPr>
        <p:spPr>
          <a:xfrm>
            <a:off x="4172258" y="195500"/>
            <a:ext cx="3847484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Exercices du livre </a:t>
            </a:r>
            <a:r>
              <a:rPr lang="fr-FR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Sésamath</a:t>
            </a:r>
            <a:endParaRPr lang="fr-FR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6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0D8188-E708-46AF-BA29-7CBD25E0C902}"/>
              </a:ext>
            </a:extLst>
          </p:cNvPr>
          <p:cNvSpPr/>
          <p:nvPr/>
        </p:nvSpPr>
        <p:spPr>
          <a:xfrm>
            <a:off x="285750" y="359648"/>
            <a:ext cx="7649210" cy="9082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07DDC95-6D25-44E6-9397-7840BF80A3B4}"/>
                  </a:ext>
                </a:extLst>
              </p:cNvPr>
              <p:cNvSpPr/>
              <p:nvPr/>
            </p:nvSpPr>
            <p:spPr>
              <a:xfrm>
                <a:off x="285750" y="306456"/>
                <a:ext cx="11839575" cy="961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Propriété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vecteur normal à un plan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Alors, tout vecteur non nul colinéaire à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aussi un vecteur normal de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07DDC95-6D25-44E6-9397-7840BF80A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306456"/>
                <a:ext cx="11839575" cy="961482"/>
              </a:xfrm>
              <a:prstGeom prst="rect">
                <a:avLst/>
              </a:prstGeom>
              <a:blipFill>
                <a:blip r:embed="rId2"/>
                <a:stretch>
                  <a:fillRect l="-463" t="-3165" b="-88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DCBB1A3-1F3C-4B6A-88A7-9C5516DB1E18}"/>
                  </a:ext>
                </a:extLst>
              </p:cNvPr>
              <p:cNvSpPr/>
              <p:nvPr/>
            </p:nvSpPr>
            <p:spPr>
              <a:xfrm>
                <a:off x="-222568" y="4398643"/>
                <a:ext cx="12171045" cy="2158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07000"/>
                  </a:lnSpc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Exemple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2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 reprenant la configuration de la méthode précédente, considérons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 centre de gravité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𝐴𝐶𝐻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2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𝐻𝐼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𝐻𝑀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où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le milieu de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donc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𝐻𝐼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𝐻𝐷</m:t>
                            </m:r>
                          </m:e>
                        </m:acc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𝐷𝐵</m:t>
                            </m:r>
                          </m:e>
                        </m:acc>
                      </m:e>
                    </m:d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2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Ainsi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𝐹𝐼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𝐹𝐻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𝐻𝐷</m:t>
                        </m:r>
                      </m:e>
                    </m:acc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𝐹𝐻</m:t>
                            </m:r>
                          </m:e>
                        </m:acc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𝐻𝐷</m:t>
                            </m:r>
                          </m:e>
                        </m:acc>
                      </m:e>
                    </m:d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𝐹𝐷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2">
                  <a:lnSpc>
                    <a:spcPct val="107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𝐹𝐼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donc aussi un vecteur normal à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𝐴𝐶𝐻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comme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𝐴𝐶𝐻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on en déduit que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le projeté orthogonal de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sur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𝐴𝐶𝐻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DCBB1A3-1F3C-4B6A-88A7-9C5516DB1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2568" y="4398643"/>
                <a:ext cx="12171045" cy="2158027"/>
              </a:xfrm>
              <a:prstGeom prst="rect">
                <a:avLst/>
              </a:prstGeom>
              <a:blipFill>
                <a:blip r:embed="rId3"/>
                <a:stretch>
                  <a:fillRect t="-1695" r="-601" b="-36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9CF91BC-1A99-41D3-8DEA-92CC80BFA551}"/>
                  </a:ext>
                </a:extLst>
              </p:cNvPr>
              <p:cNvSpPr/>
              <p:nvPr/>
            </p:nvSpPr>
            <p:spPr>
              <a:xfrm>
                <a:off x="285750" y="1672062"/>
                <a:ext cx="9753918" cy="155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b="1" dirty="0">
                    <a:solidFill>
                      <a:srgbClr val="FF7C8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PREUVE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vecteur non nul colinéaire 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c’est-à -dire tel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Montrons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orthogonal à tout vecteur de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 vecteur de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9CF91BC-1A99-41D3-8DEA-92CC80BFA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672062"/>
                <a:ext cx="9753918" cy="1559529"/>
              </a:xfrm>
              <a:prstGeom prst="rect">
                <a:avLst/>
              </a:prstGeom>
              <a:blipFill>
                <a:blip r:embed="rId4"/>
                <a:stretch>
                  <a:fillRect l="-563" t="-1953" b="-50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6D4F52-1F25-4372-A6DE-E14F8475CB0E}"/>
                  </a:ext>
                </a:extLst>
              </p:cNvPr>
              <p:cNvSpPr/>
              <p:nvPr/>
            </p:nvSpPr>
            <p:spPr>
              <a:xfrm>
                <a:off x="285749" y="3320398"/>
                <a:ext cx="11154410" cy="989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fr-FR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Remarque :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07000"/>
                  </a:lnSpc>
                </a:pPr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projection orthogonale d’un point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sur un plan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le point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appartenant à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tel que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soit orthogonale à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ou, autrement dit,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soit un vecteur normal à 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𝒫</m:t>
                    </m:r>
                    <m:r>
                      <a:rPr lang="fr-F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fr-FR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6D4F52-1F25-4372-A6DE-E14F8475C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9" y="3320398"/>
                <a:ext cx="11154410" cy="989438"/>
              </a:xfrm>
              <a:prstGeom prst="rect">
                <a:avLst/>
              </a:prstGeom>
              <a:blipFill>
                <a:blip r:embed="rId5"/>
                <a:stretch>
                  <a:fillRect l="-492" t="-3704" b="-92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75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1449</Words>
  <Application>Microsoft Office PowerPoint</Application>
  <PresentationFormat>Grand écran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50</cp:revision>
  <dcterms:created xsi:type="dcterms:W3CDTF">2019-02-09T08:02:45Z</dcterms:created>
  <dcterms:modified xsi:type="dcterms:W3CDTF">2020-04-06T05:16:29Z</dcterms:modified>
</cp:coreProperties>
</file>