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68C4F-40B5-40D3-8718-405FB63EE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A79C8F-0DAF-4B56-B00F-C4D5C106B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D4A67-FCF3-4C89-B23C-141F0D2C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B60A2-1923-4222-A26A-2280D0F0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D26B03-F4E4-48D5-94B5-521433D1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B2F9C-A7AE-4B4C-B9BD-C9CAD231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74109D-8554-48DD-9966-9DC93D7B1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C5C30-9EE0-40FB-842C-899CCEFC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F28B3-EDE1-4841-BD86-BBE452ED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8FC981-AB26-46D3-99DA-24D599A8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1213AC-9E80-45E5-A563-11F6C99C7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281B35-9B10-47C5-B3F3-3B90CFE8F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22FE7-5056-4C02-A5B5-FD1A0C4C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250C7-B8D1-4433-AECA-D192862C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D1E72-0737-432A-84D0-73C80424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00D2C-235B-4030-ADA3-E883C1A6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06895-0297-441F-B16A-4D962F32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20F6C-44BF-4C93-B0DF-C7A21A01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98997-7175-49B8-9E26-66EB9E82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904D7-03F8-4508-8DC0-C87FAE2B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28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78AC1-7309-425F-A1F1-8DF379E7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42E521-2F88-4F66-8B6A-44481355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82297B-23E6-4FA3-8F5F-2EEF30B9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3A98D-0649-4F40-A557-A5033B47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7664D-F16C-4CD3-9B9F-896F9CCE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2B41C-071A-43E5-82EB-A76CEB0D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D7D0B-2B03-40B4-BA3A-5ABE1CB5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AB57B3-9FF3-420B-AE55-459F5FDB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097E07-AC53-472C-AE01-02B26781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4CF640-B8E6-4FB7-B269-1EE01429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B815B-E552-47D7-BC05-CAA3E700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8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E1A72-84A9-4133-A5FF-0BE07D78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03DD3-11BA-4E36-BDB8-E7D08722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4D19C2-E170-4483-BE64-8E1E897F7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3C50B-49C5-469C-A9E2-66B25AF24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39DBB1-2EC5-4C16-931F-DFDA4ACD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E3CB23-EEE9-4DA1-B843-A0DB68CA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F8AAAF-B62C-4F41-B25F-0245819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7E8765-B32E-4C0D-8CBE-78469CAA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4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CD28D-472B-4D06-A7CC-2607E440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EA9646-AFFF-435F-B220-7BC9D384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8C3A0A-B97F-4FDD-8099-2040F2E3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3537E3-3015-4880-9103-B51EAE03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7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6CC3B2-D809-4452-B44E-DD7A92CA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FC3158-5132-44B3-AD3B-0AF06667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E72EC-1F33-4830-8539-F1DDCEA7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6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633CE-03FD-4284-9550-4861962A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F3AC34-9C83-4E53-8FAC-07C14019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99B148-20EA-4AC0-B592-D8BE8DCC4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FE3FD5-BA81-4023-A70B-1AA0E477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12A3CE-94A2-4137-91B5-136599E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B5389B-3180-4E57-84B0-23BF14B0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11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0E241-BEEE-426F-A101-3EAF3190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F16265-26D1-4A85-95C7-54896408A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B5AAB9-61DC-4754-89D9-00E9F38F8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640C47-73F1-4651-A0E5-7E31F423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5284CF-EFBF-4C84-9501-C69EC61F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076844-B706-4749-90CE-33CAF571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684F87-686D-43F6-B520-BA6666C2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B4FAF6-92BF-4B4C-AC81-248CAB6A4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658B6-FF4C-4CE4-9990-57420CA35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3DAA-0676-4BEF-BFE3-50D5D77A2C9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5B027-097C-4670-BE70-E8DAF5364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87714-D38B-4F05-8CBF-4AAA1A3F8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D3C363-8FD6-475C-80B7-1B0B9974C655}"/>
              </a:ext>
            </a:extLst>
          </p:cNvPr>
          <p:cNvSpPr/>
          <p:nvPr/>
        </p:nvSpPr>
        <p:spPr>
          <a:xfrm>
            <a:off x="1713204" y="2682738"/>
            <a:ext cx="8765592" cy="14925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Produit scalaire dans l’espace et applications</a:t>
            </a:r>
            <a:endParaRPr lang="fr-FR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616FBE1-B0E1-4FF1-9C22-B53431BA9C18}"/>
              </a:ext>
            </a:extLst>
          </p:cNvPr>
          <p:cNvSpPr/>
          <p:nvPr/>
        </p:nvSpPr>
        <p:spPr>
          <a:xfrm>
            <a:off x="71120" y="186226"/>
            <a:ext cx="11562080" cy="3242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877BB5-4975-439C-99DE-A3B0D1515F63}"/>
                  </a:ext>
                </a:extLst>
              </p:cNvPr>
              <p:cNvSpPr/>
              <p:nvPr/>
            </p:nvSpPr>
            <p:spPr>
              <a:xfrm>
                <a:off x="266700" y="142767"/>
                <a:ext cx="11925300" cy="642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n°5 – Déterminer, si elle existe, l’intersection d’une droite et d’un plan (Ex 52 page 318)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une droite dirigée par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plan de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Tester le parallélisme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calculant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</a:t>
                </a:r>
              </a:p>
              <a:p>
                <a:pPr marL="159258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(a)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parallèle, strictement ou non, à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</a:t>
                </a:r>
              </a:p>
              <a:p>
                <a:pPr marL="159258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(b)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 coupent en un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l’intersection existe, résoudre le système composé des équations décrivant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afin de calculer les coordonnées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l’espace muni d’un repère orthonormé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considère la droite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représentation paramétrique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et le plan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d’équation cartésienne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Déterminer, s’il existe, les coordonnées du point d’intersection de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de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877BB5-4975-439C-99DE-A3B0D1515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42767"/>
                <a:ext cx="11925300" cy="6426759"/>
              </a:xfrm>
              <a:prstGeom prst="rect">
                <a:avLst/>
              </a:prstGeom>
              <a:blipFill>
                <a:blip r:embed="rId2"/>
                <a:stretch>
                  <a:fillRect l="-562" b="-6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DE8ED9-DE91-425D-9C95-5F963F90E685}"/>
                  </a:ext>
                </a:extLst>
              </p:cNvPr>
              <p:cNvSpPr/>
              <p:nvPr/>
            </p:nvSpPr>
            <p:spPr>
              <a:xfrm>
                <a:off x="581025" y="1218673"/>
                <a:ext cx="11029949" cy="3188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Correction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vecteur directeur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un vecteur normal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respectivement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coupent en un point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dont les coordonnées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satisfont le système :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+7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⇔  </m:t>
                    </m:r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3(1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)+5+7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⇔  </m:t>
                    </m:r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 ;10 ;5)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DE8ED9-DE91-425D-9C95-5F963F90E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1218673"/>
                <a:ext cx="11029949" cy="3188245"/>
              </a:xfrm>
              <a:prstGeom prst="rect">
                <a:avLst/>
              </a:prstGeom>
              <a:blipFill>
                <a:blip r:embed="rId2"/>
                <a:stretch>
                  <a:fillRect l="-442" t="-1147" b="-21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5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CF9BB2-3B17-4A85-86C3-1A8E902D34CA}"/>
                  </a:ext>
                </a:extLst>
              </p:cNvPr>
              <p:cNvSpPr/>
              <p:nvPr/>
            </p:nvSpPr>
            <p:spPr>
              <a:xfrm>
                <a:off x="485775" y="753331"/>
                <a:ext cx="11439525" cy="1387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Même consigne avec la droite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3+5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le plan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CF9BB2-3B17-4A85-86C3-1A8E902D3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753331"/>
                <a:ext cx="11439525" cy="1387944"/>
              </a:xfrm>
              <a:prstGeom prst="rect">
                <a:avLst/>
              </a:prstGeom>
              <a:blipFill>
                <a:blip r:embed="rId2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545132-293E-49BD-BEA8-E4F6CB406A2F}"/>
                  </a:ext>
                </a:extLst>
              </p:cNvPr>
              <p:cNvSpPr/>
              <p:nvPr/>
            </p:nvSpPr>
            <p:spPr>
              <a:xfrm>
                <a:off x="485774" y="3021119"/>
                <a:ext cx="11439525" cy="2697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Correction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Avec les mêmes notations que précédemment,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parallèles.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plus, le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 ;2 ;3)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 lequel passe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n’appartient pas à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strictement parallèles.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545132-293E-49BD-BEA8-E4F6CB406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3021119"/>
                <a:ext cx="11439525" cy="2697470"/>
              </a:xfrm>
              <a:prstGeom prst="rect">
                <a:avLst/>
              </a:prstGeom>
              <a:blipFill>
                <a:blip r:embed="rId3"/>
                <a:stretch>
                  <a:fillRect l="-586" b="-3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0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E0C486C-BB82-4AF0-B2B5-43135D08AB05}"/>
              </a:ext>
            </a:extLst>
          </p:cNvPr>
          <p:cNvSpPr/>
          <p:nvPr/>
        </p:nvSpPr>
        <p:spPr>
          <a:xfrm>
            <a:off x="71120" y="375536"/>
            <a:ext cx="9845040" cy="3353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F56580-9F7F-44D6-A7B2-69D24C172FC1}"/>
                  </a:ext>
                </a:extLst>
              </p:cNvPr>
              <p:cNvSpPr/>
              <p:nvPr/>
            </p:nvSpPr>
            <p:spPr>
              <a:xfrm>
                <a:off x="161925" y="375536"/>
                <a:ext cx="11868150" cy="6106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n°6 - Déterminer, si elle existe, l’intersection de deux plans (Ex 66 page 319)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deux plans de vecteurs normaux respectifs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Tester le parallélisme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testant la colinéarité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les plans ne sont pas parallèles :</a:t>
                </a:r>
              </a:p>
              <a:p>
                <a:pPr marL="159258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(a) écrire le système composé des équations décrivant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</a:t>
                </a:r>
              </a:p>
              <a:p>
                <a:pPr marL="159258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(b) choisir une des coordonnées comme paramètre ;</a:t>
                </a:r>
              </a:p>
              <a:p>
                <a:pPr marL="159258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(c) en déduire une représentation paramétrique de la droite d’intersection.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l’espace muni d’un repère orthonormé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considère les plans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d’équations respectives</a:t>
                </a:r>
              </a:p>
              <a:p>
                <a:pPr lvl="1" algn="ctr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et  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Déterminer, si elle existe, une représentation paramétrique de la droite d’intersection entre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F56580-9F7F-44D6-A7B2-69D24C172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" y="375536"/>
                <a:ext cx="11868150" cy="6106928"/>
              </a:xfrm>
              <a:prstGeom prst="rect">
                <a:avLst/>
              </a:prstGeom>
              <a:blipFill>
                <a:blip r:embed="rId2"/>
                <a:stretch>
                  <a:fillRect l="-565" b="-8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AD6D02-3D66-4E47-B217-F5C5396FBBED}"/>
                  </a:ext>
                </a:extLst>
              </p:cNvPr>
              <p:cNvSpPr/>
              <p:nvPr/>
            </p:nvSpPr>
            <p:spPr>
              <a:xfrm>
                <a:off x="95250" y="300369"/>
                <a:ext cx="12096750" cy="606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l’espace muni d’un repère orthonormé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considère les plans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d’équations respectives</a:t>
                </a:r>
              </a:p>
              <a:p>
                <a:pPr lvl="1" algn="ctr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Déterminer, si elle existe, une représentation paramétrique de la droite d’intersection entre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Correction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ont pour vecteurs normaux respectifs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Ils ne sont pas colinéaires donc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coupent selon une droite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point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 et seulement si ses coordonnées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vérifient le système :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les coordonnées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de la forme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;3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donc, en choisissant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comme paramètre, on obtient une représentation paramétrique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1+3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d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AD6D02-3D66-4E47-B217-F5C5396FB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300369"/>
                <a:ext cx="12096750" cy="6064609"/>
              </a:xfrm>
              <a:prstGeom prst="rect">
                <a:avLst/>
              </a:prstGeom>
              <a:blipFill>
                <a:blip r:embed="rId2"/>
                <a:stretch>
                  <a:fillRect l="-554" t="-5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6F9699-CEDB-42FE-897F-E284FB328B25}"/>
                  </a:ext>
                </a:extLst>
              </p:cNvPr>
              <p:cNvSpPr/>
              <p:nvPr/>
            </p:nvSpPr>
            <p:spPr>
              <a:xfrm>
                <a:off x="242887" y="1748743"/>
                <a:ext cx="11706225" cy="2763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Même consigne avec les plans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d’équations respectives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Correction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reprenant les mêmes notations,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colinéaires donc les plans sont parallèles.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Comme les deux équations sont équivalentes, on en déduit que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6F9699-CEDB-42FE-897F-E284FB328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" y="1748743"/>
                <a:ext cx="11706225" cy="2763898"/>
              </a:xfrm>
              <a:prstGeom prst="rect">
                <a:avLst/>
              </a:prstGeom>
              <a:blipFill>
                <a:blip r:embed="rId2"/>
                <a:stretch>
                  <a:fillRect l="-469" b="-26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2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30B165-BC56-4D9A-9533-293ABC4BA550}"/>
              </a:ext>
            </a:extLst>
          </p:cNvPr>
          <p:cNvSpPr/>
          <p:nvPr/>
        </p:nvSpPr>
        <p:spPr>
          <a:xfrm>
            <a:off x="292962" y="464697"/>
            <a:ext cx="11398929" cy="113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romanUcPeriod"/>
            </a:pPr>
            <a:r>
              <a:rPr lang="fr-FR" sz="32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Produit scalaire dans l’espace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E4175-9B0D-4BDB-80CE-196F06F4E375}"/>
              </a:ext>
            </a:extLst>
          </p:cNvPr>
          <p:cNvSpPr/>
          <p:nvPr/>
        </p:nvSpPr>
        <p:spPr>
          <a:xfrm>
            <a:off x="292962" y="1272161"/>
            <a:ext cx="740727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romanUcPeriod" startAt="2"/>
            </a:pPr>
            <a:r>
              <a:rPr lang="fr-FR" sz="32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Vecteur normal à un plan</a:t>
            </a:r>
          </a:p>
        </p:txBody>
      </p:sp>
    </p:spTree>
    <p:extLst>
      <p:ext uri="{BB962C8B-B14F-4D97-AF65-F5344CB8AC3E}">
        <p14:creationId xmlns:p14="http://schemas.microsoft.com/office/powerpoint/2010/main" val="29895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BCDB81-85AD-4EA9-8D70-B513F18A68B8}"/>
              </a:ext>
            </a:extLst>
          </p:cNvPr>
          <p:cNvSpPr/>
          <p:nvPr/>
        </p:nvSpPr>
        <p:spPr>
          <a:xfrm>
            <a:off x="670560" y="1270000"/>
            <a:ext cx="11369040" cy="3241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154A93-5EA3-4A8B-9CBF-CB0E096CB533}"/>
                  </a:ext>
                </a:extLst>
              </p:cNvPr>
              <p:cNvSpPr/>
              <p:nvPr/>
            </p:nvSpPr>
            <p:spPr>
              <a:xfrm>
                <a:off x="171450" y="171071"/>
                <a:ext cx="12020550" cy="4312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lnSpc>
                    <a:spcPct val="150000"/>
                  </a:lnSpc>
                  <a:spcAft>
                    <a:spcPts val="0"/>
                  </a:spcAft>
                  <a:buClr>
                    <a:srgbClr val="FF0000"/>
                  </a:buClr>
                  <a:buSzPct val="100000"/>
                  <a:buFont typeface="+mj-lt"/>
                  <a:buAutoNum type="romanUcPeriod" startAt="3"/>
                </a:pPr>
                <a:r>
                  <a:rPr lang="fr-FR" sz="28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Équation cartésienne d’un plan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 - Caractérisation algébrique d’un plan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point de l’espace muni d’un repère orthonormé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à un plan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alors ses coordonnées vérifient une relation du type : </a:t>
                </a:r>
              </a:p>
              <a:p>
                <a:pPr marL="1371600"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des réels non simultanément nuls.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Réciproquement :</a:t>
                </a:r>
              </a:p>
              <a:p>
                <a:pPr marL="137160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L’ensemble des points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l’espace vérifiant une relation du type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non simultanément nuls est un plan, que l’on note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154A93-5EA3-4A8B-9CBF-CB0E096CB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71071"/>
                <a:ext cx="12020550" cy="4312591"/>
              </a:xfrm>
              <a:prstGeom prst="rect">
                <a:avLst/>
              </a:prstGeom>
              <a:blipFill>
                <a:blip r:embed="rId2"/>
                <a:stretch>
                  <a:fillRect l="-913" b="-15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38DE78-F91B-46E8-B212-B2748F453F93}"/>
                  </a:ext>
                </a:extLst>
              </p:cNvPr>
              <p:cNvSpPr/>
              <p:nvPr/>
            </p:nvSpPr>
            <p:spPr>
              <a:xfrm>
                <a:off x="0" y="4922134"/>
                <a:ext cx="10982325" cy="1195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𝑐𝑧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appelée équation cartésienne du plan et de plus,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vecteur normal à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38DE78-F91B-46E8-B212-B2748F45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2134"/>
                <a:ext cx="10982325" cy="1195584"/>
              </a:xfrm>
              <a:prstGeom prst="rect">
                <a:avLst/>
              </a:prstGeom>
              <a:blipFill>
                <a:blip r:embed="rId3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D584DD-B702-497A-85D8-D710F14D8808}"/>
                  </a:ext>
                </a:extLst>
              </p:cNvPr>
              <p:cNvSpPr/>
              <p:nvPr/>
            </p:nvSpPr>
            <p:spPr>
              <a:xfrm>
                <a:off x="100012" y="369803"/>
                <a:ext cx="11991975" cy="6003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b="1" dirty="0">
                    <a:solidFill>
                      <a:srgbClr val="FF7C8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PREUVE</a:t>
                </a:r>
                <a:endParaRPr lang="fr-FR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plan passant par un point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appartenant à </a:t>
                </a:r>
                <a14:m>
                  <m:oMath xmlns:m="http://schemas.openxmlformats.org/officeDocument/2006/math"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orthogonaux, c’est-à -dire analytiquement :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𝛾</m:t>
                      </m:r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ou encore, en développant :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𝛾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Cette dernière égalité est bien de la forme annoncée en posant :</a:t>
                </a: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𝛾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𝑒𝑡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n’étant pas simultanément nuls, il existe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 </a:t>
                </a:r>
              </a:p>
              <a:p>
                <a:pPr marL="742950" lvl="1" indent="-285750">
                  <a:spcAft>
                    <a:spcPts val="0"/>
                  </a:spcAft>
                  <a:buFont typeface="Times New Roman" panose="02020603050405020304" pitchFamily="18" charset="0"/>
                  <a:buChar char="-"/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alors le triplet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;0 ;0</m:t>
                        </m:r>
                      </m:e>
                    </m:d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vérifie l’égalité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𝑐𝑧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 marL="742950" lvl="1" indent="-285750">
                  <a:spcAft>
                    <a:spcPts val="0"/>
                  </a:spcAft>
                  <a:buFont typeface="Times New Roman" panose="02020603050405020304" pitchFamily="18" charset="0"/>
                  <a:buChar char="-"/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peut procéder de façon similaire puisqu’alors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coordonnées du point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vérifiant aussi l’égalité, on en déduit que :</a:t>
                </a:r>
              </a:p>
              <a:p>
                <a:pPr marL="6858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𝑐𝑧</m:t>
                      </m:r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1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fr-FR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 qui peut aussi s’écrire :</a:t>
                </a:r>
                <a:endParaRPr lang="fr-FR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16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)=0</m:t>
                      </m:r>
                    </m:oMath>
                  </m:oMathPara>
                </a14:m>
                <a:endParaRPr lang="fr-FR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Cette dernière égalité n’étant rien d’autre que la traduction analytique de l’orthogonalité entre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on en déduit, d’après la propriété précédente, que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appartient au plan passant par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de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D584DD-B702-497A-85D8-D710F14D8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" y="369803"/>
                <a:ext cx="11991975" cy="6003503"/>
              </a:xfrm>
              <a:prstGeom prst="rect">
                <a:avLst/>
              </a:prstGeom>
              <a:blipFill>
                <a:blip r:embed="rId2"/>
                <a:stretch>
                  <a:fillRect l="-254" t="-305" b="-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CFCDCC-2599-4714-9138-39DC4939B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23" y="1285875"/>
            <a:ext cx="3259777" cy="361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891783-39C3-4F68-90DA-43FA6496704F}"/>
                  </a:ext>
                </a:extLst>
              </p:cNvPr>
              <p:cNvSpPr/>
              <p:nvPr/>
            </p:nvSpPr>
            <p:spPr>
              <a:xfrm>
                <a:off x="264795" y="1040132"/>
                <a:ext cx="8439150" cy="349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20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munit l’espace d’un repère orthonormé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𝑂𝐽𝐾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admet pour vecteur normal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20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𝑂𝐼𝐾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admet pour vecteur normal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20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𝑂𝐼𝐽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admet pour vecteur normal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891783-39C3-4F68-90DA-43FA64967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" y="1040132"/>
                <a:ext cx="8439150" cy="3495829"/>
              </a:xfrm>
              <a:prstGeom prst="rect">
                <a:avLst/>
              </a:prstGeom>
              <a:blipFill>
                <a:blip r:embed="rId3"/>
                <a:stretch>
                  <a:fillRect l="-578" r="-1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1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5F30A9A-DEB7-47F5-A461-984BDE871BB4}"/>
              </a:ext>
            </a:extLst>
          </p:cNvPr>
          <p:cNvSpPr/>
          <p:nvPr/>
        </p:nvSpPr>
        <p:spPr>
          <a:xfrm>
            <a:off x="243840" y="396240"/>
            <a:ext cx="10068560" cy="2316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CF7CE6-7E11-4C7E-BA08-93D2C93D22A4}"/>
                  </a:ext>
                </a:extLst>
              </p:cNvPr>
              <p:cNvSpPr/>
              <p:nvPr/>
            </p:nvSpPr>
            <p:spPr>
              <a:xfrm>
                <a:off x="335756" y="310453"/>
                <a:ext cx="11520487" cy="631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n°3 - Déterminer une équation cartésienne d’un plan (cas particulier)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Exo 37 page 316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le cas où le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défini par un point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un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écrire l’équation de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sous la forme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où le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reste à déterminer ;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utilisant les coordonnées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l’espace muni d’un repère orthonormé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déterminer une équation cartésienne du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passant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 ;3)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de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Correction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coordonnées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étant données, le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admet pour équation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 réel qu’il reste à déterminer.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point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4×1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2×(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2)+3+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ce qui donne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une équation cartésienne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: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CF7CE6-7E11-4C7E-BA08-93D2C93D2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" y="310453"/>
                <a:ext cx="11520487" cy="6319166"/>
              </a:xfrm>
              <a:prstGeom prst="rect">
                <a:avLst/>
              </a:prstGeom>
              <a:blipFill>
                <a:blip r:embed="rId2"/>
                <a:stretch>
                  <a:fillRect l="-423" b="-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0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F9F114A-75DF-45AF-B6BF-72B80CAB2282}"/>
              </a:ext>
            </a:extLst>
          </p:cNvPr>
          <p:cNvSpPr/>
          <p:nvPr/>
        </p:nvSpPr>
        <p:spPr>
          <a:xfrm>
            <a:off x="477520" y="597550"/>
            <a:ext cx="10485120" cy="248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1F14CE-6C6C-4380-A63E-537275BE63CD}"/>
                  </a:ext>
                </a:extLst>
              </p:cNvPr>
              <p:cNvSpPr/>
              <p:nvPr/>
            </p:nvSpPr>
            <p:spPr>
              <a:xfrm>
                <a:off x="480694" y="597550"/>
                <a:ext cx="12068175" cy="5183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n°4 - Déterminer une équation cartésienne d’un plan (cas général)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Exo 46 page 316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le cas où l’on donne trois points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pour définir un plan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s’assurer que le plan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bien défini en montrant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ne sont pas alignés ; 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les coordonnées d’un vecteur normal à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déduire une équation cartésienne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se référant à la méthode précédente.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l’espace muni d’un repère orthonormé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, on considère les points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 ;1 ;1)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 ;2 ;3)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 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;1)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Déterminer, s’il existe, une équation cartésienne du plan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défini par ces trois points.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1F14CE-6C6C-4380-A63E-537275BE6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4" y="597550"/>
                <a:ext cx="12068175" cy="5183599"/>
              </a:xfrm>
              <a:prstGeom prst="rect">
                <a:avLst/>
              </a:prstGeom>
              <a:blipFill>
                <a:blip r:embed="rId2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6477B4-623F-4B24-9EBF-DECA12FB621B}"/>
                  </a:ext>
                </a:extLst>
              </p:cNvPr>
              <p:cNvSpPr/>
              <p:nvPr/>
            </p:nvSpPr>
            <p:spPr>
              <a:xfrm>
                <a:off x="361950" y="278149"/>
                <a:ext cx="11830050" cy="5350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Correction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commence par calculer les coordonnées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Leurs coordonnées ne sont pas proportionnelles et donc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 sont pas colinéaires et ainsi, les trois points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définissent bien un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vecteur normal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ce qui donne les équations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d’où le système équivalent :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coordonnées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donc de la forme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obtient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 réel qu’il reste à déterminer.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6477B4-623F-4B24-9EBF-DECA12FB6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78149"/>
                <a:ext cx="11830050" cy="5350119"/>
              </a:xfrm>
              <a:prstGeom prst="rect">
                <a:avLst/>
              </a:prstGeom>
              <a:blipFill>
                <a:blip r:embed="rId2"/>
                <a:stretch>
                  <a:fillRect l="-412" t="-684" b="-9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98B514-8581-4D08-B557-DE975EB6D8E4}"/>
                  </a:ext>
                </a:extLst>
              </p:cNvPr>
              <p:cNvSpPr/>
              <p:nvPr/>
            </p:nvSpPr>
            <p:spPr>
              <a:xfrm>
                <a:off x="771524" y="6001435"/>
                <a:ext cx="98202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L’appartenance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donne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donc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98B514-8581-4D08-B557-DE975EB6D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4" y="6001435"/>
                <a:ext cx="9820275" cy="369332"/>
              </a:xfrm>
              <a:prstGeom prst="rect">
                <a:avLst/>
              </a:prstGeom>
              <a:blipFill>
                <a:blip r:embed="rId3"/>
                <a:stretch>
                  <a:fillRect l="-559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6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5E31D8-4C75-4ADE-9F0C-2D3CEE588A24}"/>
                  </a:ext>
                </a:extLst>
              </p:cNvPr>
              <p:cNvSpPr/>
              <p:nvPr/>
            </p:nvSpPr>
            <p:spPr>
              <a:xfrm>
                <a:off x="312262" y="613811"/>
                <a:ext cx="8059578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munit l’espace d’un repère orthonormé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Dans ce repère on considère les points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 ;0 ;0)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 ;1 ;0)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 ;0 ;1)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5E31D8-4C75-4ADE-9F0C-2D3CEE588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2" y="613811"/>
                <a:ext cx="8059578" cy="1490280"/>
              </a:xfrm>
              <a:prstGeom prst="rect">
                <a:avLst/>
              </a:prstGeom>
              <a:blipFill>
                <a:blip r:embed="rId2"/>
                <a:stretch>
                  <a:fillRect l="-756" r="-605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08B881D9-3ED3-4555-BC1A-9AFA3BC4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r="9038"/>
          <a:stretch/>
        </p:blipFill>
        <p:spPr bwMode="auto">
          <a:xfrm>
            <a:off x="7997825" y="1102042"/>
            <a:ext cx="3698875" cy="3943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6F3CCC-7576-4EB2-A2A5-A120A909E2C3}"/>
                  </a:ext>
                </a:extLst>
              </p:cNvPr>
              <p:cNvSpPr/>
              <p:nvPr/>
            </p:nvSpPr>
            <p:spPr>
              <a:xfrm>
                <a:off x="1267302" y="5203825"/>
                <a:ext cx="10680858" cy="904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plan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𝐼𝐽𝐾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pour 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admet pour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6F3CCC-7576-4EB2-A2A5-A120A909E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02" y="5203825"/>
                <a:ext cx="10680858" cy="904158"/>
              </a:xfrm>
              <a:prstGeom prst="rect">
                <a:avLst/>
              </a:prstGeom>
              <a:blipFill>
                <a:blip r:embed="rId4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8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2016</Words>
  <Application>Microsoft Office PowerPoint</Application>
  <PresentationFormat>Grand écran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47</cp:revision>
  <dcterms:created xsi:type="dcterms:W3CDTF">2019-02-09T08:02:45Z</dcterms:created>
  <dcterms:modified xsi:type="dcterms:W3CDTF">2020-03-31T06:10:53Z</dcterms:modified>
</cp:coreProperties>
</file>