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8" r:id="rId4"/>
    <p:sldId id="277" r:id="rId5"/>
    <p:sldId id="292" r:id="rId6"/>
    <p:sldId id="298" r:id="rId7"/>
    <p:sldId id="302" r:id="rId8"/>
    <p:sldId id="307" r:id="rId9"/>
    <p:sldId id="310" r:id="rId10"/>
    <p:sldId id="274" r:id="rId11"/>
    <p:sldId id="318" r:id="rId12"/>
    <p:sldId id="27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9645B-93BB-410B-95A6-3D554901A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D27BC1-AC72-448D-871C-2F710830C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2184B-1497-44F3-A4F6-7BFAE5AC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073CE-C027-4EAD-872E-FCD228A1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2E59E-D5D1-47A5-BB30-FC459AFD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5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5AABA-72D6-4592-8788-670B0E1D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6940E5-06CF-4EC5-AE34-3BCD537C5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236F8E-A84F-42AD-A0EA-7AA275B2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48092-0A4B-4D21-9174-33D39EC2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1D55C-E1BB-48BC-92A7-3440AC04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95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BB424A-1242-403A-B0CB-AF02EB499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DFE661-C939-47ED-9D5D-A855981CC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5C10E-12A2-4D27-ADEB-B3FBB8A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556BC-86BE-4E13-91BE-07380F5C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0638E-154E-4862-A74D-9A67B847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4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9B828-492D-4CB8-BC40-1C126A9A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B4C37-2606-4431-9016-B12372C12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E88AB-5B7E-4A57-8AD5-5C452167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A601B-41A3-4DAB-A558-F4653763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D0CEE-BAB3-4AA5-AAC8-6CE2A6EE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29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7E854-1B44-4E9F-BC14-3BAC19BB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74F9D6-C469-44F3-A210-0A7A0C66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6C10B-127C-48DC-98AA-8D4503C3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5832D-FAF4-483C-B473-B07E85F4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F21820-753D-40DB-93A7-67E552C2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6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9CCEC-9560-4978-892D-7F363FE4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D4B998-D749-4E38-BC74-581E923DD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223642-5CA9-45EF-96AE-69C4E3CA9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4AB221-3080-428D-B204-1E636197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E48105-B268-44B2-AC7D-5CE974C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366E09-6FD4-492C-874B-7090921E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7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EE6A5-B62F-49C9-81DE-98641478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15F2A-F57A-4A3F-9A6A-1A3D79459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492658-B9AF-49C4-ACC5-32AC696BA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BEBF44-CE69-4E69-969E-6C841D549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98BD8C-0EF0-4CBA-AD6A-3086BBEC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28A80B-7E8F-446D-96FB-CD2F8383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EA1B5F-DA9E-4EDC-B44E-D05A923D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BC4F34-C099-46FC-83AA-611E590D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83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F1E3B-6B97-453C-940F-891BA00E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1C3F02-C8F5-4E38-ACDE-6CD05FAC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FD78DC-1077-441D-B698-D3DC089F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7DC30-E45B-491C-AD29-8D5D76FE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393514-C41D-4523-B003-39DC7D9E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9C2431-0FD4-4FC1-BFF4-C6EC13C9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35ADBC-98E2-421F-8776-7750DB15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2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500AC-D3AB-4A53-A345-0BF9F226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0F8A2-CF96-4165-874D-9528597C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3BA6C1-C6F4-4675-91F7-C7F45EF3C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AEFB0C-2FD7-4A6C-90DC-E843C6F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7F0A8D-B897-41E1-AAD4-FAB11736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FEEA00-0057-4BB5-A059-B4E2908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26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AA876-D5E9-4AD2-818E-B709877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DAD95-C2A8-4F33-8E34-286345D05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7339BB-677B-46F7-8EA0-42F27BC3C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7ABCB1-A4B2-4094-8ADD-4440E0E2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982870-8326-4A5E-9491-354CF885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5736C-43E4-42EA-A8E4-46783A04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2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E99204-CCAD-4231-8A7C-09C028F6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9905C9-CC99-4D3F-B5DE-A16D48E1D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C5F45-ED07-4865-91E6-21CD0FE5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39A0-5581-4166-AA4E-9D94FD6795BF}" type="datetimeFigureOut">
              <a:rPr lang="fr-FR" smtClean="0"/>
              <a:t>17/04/2020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B723E-E2BE-4B99-A3F1-5A530DF14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811B7-7B7A-4837-B364-FA854529F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E510-8EF0-4F67-B671-E19766F8F0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13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DD35A-5C32-4E12-8B00-5FAB348D934F}"/>
              </a:ext>
            </a:extLst>
          </p:cNvPr>
          <p:cNvSpPr/>
          <p:nvPr/>
        </p:nvSpPr>
        <p:spPr>
          <a:xfrm>
            <a:off x="1665940" y="1539648"/>
            <a:ext cx="8860119" cy="29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Statistiques descriptives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Analyse de données</a:t>
            </a:r>
            <a:endParaRPr lang="fr-FR" sz="4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5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25B2F6-1FA2-4460-B995-101762DC4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" t="9722" r="21148" b="84584"/>
          <a:stretch/>
        </p:blipFill>
        <p:spPr>
          <a:xfrm>
            <a:off x="581138" y="1216563"/>
            <a:ext cx="11249026" cy="890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98321D-B86C-42CE-805E-B3D4C09A8BF6}"/>
                  </a:ext>
                </a:extLst>
              </p:cNvPr>
              <p:cNvSpPr/>
              <p:nvPr/>
            </p:nvSpPr>
            <p:spPr>
              <a:xfrm>
                <a:off x="1395525" y="1887855"/>
                <a:ext cx="9620251" cy="2352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fr-RE" sz="20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RE" sz="2000" dirty="0"/>
                  <a:t>Calculer la médiane et les 1er et 3e quartiles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RE" sz="20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2000" dirty="0"/>
                  <a:t> de cette série.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RE" sz="2000" dirty="0"/>
                  <a:t>En déduire l'écart interquartile.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fr-RE" sz="2000" dirty="0"/>
                  <a:t>Les données pour l'Asie la même année montrent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=69</m:t>
                    </m:r>
                  </m:oMath>
                </a14:m>
                <a:r>
                  <a:rPr lang="fr-RE" sz="2000" dirty="0"/>
                  <a:t>, </a:t>
                </a:r>
                <a14:m>
                  <m:oMath xmlns:m="http://schemas.openxmlformats.org/officeDocument/2006/math">
                    <m:r>
                      <a:rPr lang="fr-RE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RE" sz="2000" i="1" dirty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fr-RE" sz="2000" i="1" dirty="0" smtClean="0">
                        <a:latin typeface="Cambria Math" panose="02040503050406030204" pitchFamily="18" charset="0"/>
                      </a:rPr>
                      <m:t>𝑑𝑖𝑎𝑛</m:t>
                    </m:r>
                    <m:sSup>
                      <m:sSup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=74</m:t>
                    </m:r>
                  </m:oMath>
                </a14:m>
                <a:r>
                  <a:rPr lang="fr-RE" sz="2000" dirty="0"/>
                  <a:t>  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=76</m:t>
                    </m:r>
                  </m:oMath>
                </a14:m>
                <a:r>
                  <a:rPr lang="fr-RE" sz="2000" dirty="0"/>
                  <a:t>. Comparer les séries des espérances de vie en Europe et en Asie en 2015.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98321D-B86C-42CE-805E-B3D4C09A8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25" y="1887855"/>
                <a:ext cx="9620251" cy="2352182"/>
              </a:xfrm>
              <a:prstGeom prst="rect">
                <a:avLst/>
              </a:prstGeom>
              <a:blipFill>
                <a:blip r:embed="rId3"/>
                <a:stretch>
                  <a:fillRect l="-697" b="-36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FA37F49-AC85-483C-8104-5D1C7FB125DB}"/>
              </a:ext>
            </a:extLst>
          </p:cNvPr>
          <p:cNvSpPr/>
          <p:nvPr/>
        </p:nvSpPr>
        <p:spPr>
          <a:xfrm>
            <a:off x="247649" y="122496"/>
            <a:ext cx="11249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RE" sz="2400" b="1" dirty="0">
                <a:solidFill>
                  <a:schemeClr val="accent2"/>
                </a:solidFill>
              </a:rPr>
              <a:t>Exercice résolu n°3 page 297</a:t>
            </a:r>
          </a:p>
          <a:p>
            <a:r>
              <a:rPr lang="fr-RE" sz="2000" dirty="0"/>
              <a:t>L'espérance de vie dans les pays européens en 2015 est résumée dans le tableau ci-dessous (source : </a:t>
            </a:r>
            <a:r>
              <a:rPr lang="fr-RE" sz="2000" dirty="0" err="1"/>
              <a:t>Ined</a:t>
            </a:r>
            <a:r>
              <a:rPr lang="fr-RE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444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591717-643E-412C-BFFD-9CEC05EF2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" t="32010" r="2346" b="54631"/>
          <a:stretch/>
        </p:blipFill>
        <p:spPr>
          <a:xfrm>
            <a:off x="2066924" y="1465517"/>
            <a:ext cx="8244482" cy="1230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6AA51-9A29-42F4-AB3C-7C498EA55709}"/>
              </a:ext>
            </a:extLst>
          </p:cNvPr>
          <p:cNvSpPr/>
          <p:nvPr/>
        </p:nvSpPr>
        <p:spPr>
          <a:xfrm>
            <a:off x="733425" y="1380581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RE" sz="2000" b="1" dirty="0">
                <a:solidFill>
                  <a:schemeClr val="accent2"/>
                </a:solidFill>
              </a:rPr>
              <a:t>Solution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E1277F-B625-4815-88C8-67EA9FD9B4C7}"/>
                  </a:ext>
                </a:extLst>
              </p:cNvPr>
              <p:cNvSpPr/>
              <p:nvPr/>
            </p:nvSpPr>
            <p:spPr>
              <a:xfrm>
                <a:off x="447675" y="2796955"/>
                <a:ext cx="11744325" cy="3997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constate que l'effectif total est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=43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43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=10,75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est la 11</a:t>
                </a:r>
                <a:r>
                  <a:rPr lang="fr-FR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ème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valeur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=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76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3×43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=32,25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est la 33</a:t>
                </a:r>
                <a:r>
                  <a:rPr lang="fr-FR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ème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valeur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3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=</m:t>
                    </m:r>
                    <m:r>
                      <a:rPr lang="fr-FR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82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43 est impair donc on calcule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43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+0,5=22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: la médiane est la 22</a:t>
                </a:r>
                <a:r>
                  <a:rPr lang="fr-FR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ème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Symbol" panose="05050102010706020507" pitchFamily="18" charset="2"/>
                  </a:rPr>
                  <a:t>  valeur, c'est-à-dire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ymbol" panose="05050102010706020507" pitchFamily="18" charset="2"/>
                      </a:rPr>
                      <m:t>81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Symbol" panose="05050102010706020507" pitchFamily="18" charset="2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Symbol" panose="05050102010706020507" pitchFamily="18" charset="2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2. L'écart interquartile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=82−76=6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3. La médiane et les quartiles des pays européens sont supérieurs à ceux d'Asie, donc les espérances de vie y sont globalement plus élevées.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exemple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=76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il y a environ 25 % des pays d'Asie qui ont une espérance de vie supérieure à 76 ans et environ 75 % en Europe.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revanche, les écarts interquartiles sont proches (6 pour l'Europe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76−69 = 7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l'Asie), donc, sur ces deux continents, les espérances de vie par pays sont globalement similairement réparties autour de leurs médianes.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E1277F-B625-4815-88C8-67EA9FD9B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2796955"/>
                <a:ext cx="11744325" cy="3997120"/>
              </a:xfrm>
              <a:prstGeom prst="rect">
                <a:avLst/>
              </a:prstGeom>
              <a:blipFill>
                <a:blip r:embed="rId3"/>
                <a:stretch>
                  <a:fillRect l="-415" t="-915" r="-778" b="-1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DF4E877-C472-493D-A39F-DEC420D055BD}"/>
                  </a:ext>
                </a:extLst>
              </p:cNvPr>
              <p:cNvSpPr/>
              <p:nvPr/>
            </p:nvSpPr>
            <p:spPr>
              <a:xfrm>
                <a:off x="133350" y="-72483"/>
                <a:ext cx="962025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RE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RE" sz="1600" dirty="0"/>
                  <a:t>Calculer la médiane et les 1er et 3e quartiles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RE" sz="16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1600" dirty="0"/>
                  <a:t> de cette série.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RE" sz="1600" dirty="0"/>
                  <a:t>En déduire l'écart interquartile.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r-RE" sz="1600" dirty="0"/>
                  <a:t>Les données pour l'Asie la même année montrent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=69</m:t>
                    </m:r>
                  </m:oMath>
                </a14:m>
                <a:r>
                  <a:rPr lang="fr-RE" sz="1600" dirty="0"/>
                  <a:t>, </a:t>
                </a:r>
                <a14:m>
                  <m:oMath xmlns:m="http://schemas.openxmlformats.org/officeDocument/2006/math">
                    <m:r>
                      <a:rPr lang="fr-RE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RE" sz="1600" i="1" dirty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fr-RE" sz="1600" i="1" dirty="0" smtClean="0">
                        <a:latin typeface="Cambria Math" panose="02040503050406030204" pitchFamily="18" charset="0"/>
                      </a:rPr>
                      <m:t>𝑑𝑖𝑎𝑛</m:t>
                    </m:r>
                    <m:sSup>
                      <m:s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sz="16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=74</m:t>
                    </m:r>
                  </m:oMath>
                </a14:m>
                <a:r>
                  <a:rPr lang="fr-RE" sz="1600" dirty="0"/>
                  <a:t>  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=76</m:t>
                    </m:r>
                  </m:oMath>
                </a14:m>
                <a:r>
                  <a:rPr lang="fr-RE" sz="1600" dirty="0"/>
                  <a:t>. Comparer les séries des espérances de vie en Europe et en Asie en 2015.</a:t>
                </a:r>
                <a:endParaRPr lang="fr-FR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DF4E877-C472-493D-A39F-DEC420D0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-72483"/>
                <a:ext cx="9620251" cy="1323439"/>
              </a:xfrm>
              <a:prstGeom prst="rect">
                <a:avLst/>
              </a:prstGeom>
              <a:blipFill>
                <a:blip r:embed="rId4"/>
                <a:stretch>
                  <a:fillRect l="-380" b="-5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94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9A7C27-2231-4F06-8CD2-344AD33F8F9B}"/>
              </a:ext>
            </a:extLst>
          </p:cNvPr>
          <p:cNvSpPr txBox="1"/>
          <p:nvPr/>
        </p:nvSpPr>
        <p:spPr>
          <a:xfrm>
            <a:off x="4564856" y="171450"/>
            <a:ext cx="306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Exercices </a:t>
            </a:r>
            <a:r>
              <a:rPr lang="fr-FR" sz="2400" dirty="0" err="1">
                <a:solidFill>
                  <a:srgbClr val="0070C0"/>
                </a:solidFill>
              </a:rPr>
              <a:t>Sésamath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9278BF-49A1-4591-B292-E04A050DE9AF}"/>
              </a:ext>
            </a:extLst>
          </p:cNvPr>
          <p:cNvSpPr txBox="1"/>
          <p:nvPr/>
        </p:nvSpPr>
        <p:spPr>
          <a:xfrm>
            <a:off x="399616" y="633115"/>
            <a:ext cx="306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Page 295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0E9986-86C7-4024-B30A-0D0936A1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094780"/>
            <a:ext cx="10516889" cy="23342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4F8FEE-645C-4F19-857F-7C476837E313}"/>
              </a:ext>
            </a:extLst>
          </p:cNvPr>
          <p:cNvSpPr txBox="1"/>
          <p:nvPr/>
        </p:nvSpPr>
        <p:spPr>
          <a:xfrm>
            <a:off x="52387" y="3511897"/>
            <a:ext cx="167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Page 297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EFBD0-0E3D-4BCE-9C54-F5C6FDAD2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" y="4009430"/>
            <a:ext cx="5942618" cy="2677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4D9E81-9919-423A-BB9E-616931F62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9430"/>
            <a:ext cx="6081318" cy="21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911D53-8CDC-4364-99C0-749EFF1A01A9}"/>
              </a:ext>
            </a:extLst>
          </p:cNvPr>
          <p:cNvSpPr/>
          <p:nvPr/>
        </p:nvSpPr>
        <p:spPr>
          <a:xfrm>
            <a:off x="97654" y="0"/>
            <a:ext cx="10937290" cy="668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fr-FR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Écart-type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Écart-type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L'écart-type s d'une série statistique est un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indicateur de dispersion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cette série statistique autour de la moyenne.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Concrètement il donne une certaine mesure de l'écart entre les valeurs de la série et la moyenne de celle-ci :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plus l'écart-type s d'une série est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petit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plus les valeurs de la série sont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concentrées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autour de la moyenne, donc plus la série est homogène ;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plus l'écart-type s d'une série est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grand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plus les valeurs de la série sont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éloignées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la moyenne, donc moins la série est homogène.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Nous utiliserons la calculatrice pour déterminer l'écart-type (voir Tuto Vidéo et le TP1) mais il existe des formules pour le calculer (pour info : livre page 292).</a:t>
            </a:r>
          </a:p>
        </p:txBody>
      </p:sp>
    </p:spTree>
    <p:extLst>
      <p:ext uri="{BB962C8B-B14F-4D97-AF65-F5344CB8AC3E}">
        <p14:creationId xmlns:p14="http://schemas.microsoft.com/office/powerpoint/2010/main" val="283985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6B1DC9-B823-409A-99E7-18AB4DC9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81" y="115351"/>
            <a:ext cx="3914482" cy="7510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D02EAD-C334-4A93-A07B-14A404FCF2B3}"/>
              </a:ext>
            </a:extLst>
          </p:cNvPr>
          <p:cNvSpPr/>
          <p:nvPr/>
        </p:nvSpPr>
        <p:spPr>
          <a:xfrm>
            <a:off x="361951" y="271212"/>
            <a:ext cx="3238500" cy="498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l’aide de la calculatrice :</a:t>
            </a:r>
          </a:p>
        </p:txBody>
      </p:sp>
      <p:pic>
        <p:nvPicPr>
          <p:cNvPr id="5" name="Image 4" descr="Une image contenant oiseau, fleur&#10;&#10;Description générée automatiquement">
            <a:extLst>
              <a:ext uri="{FF2B5EF4-FFF2-40B4-BE49-F238E27FC236}">
                <a16:creationId xmlns:a16="http://schemas.microsoft.com/office/drawing/2014/main" id="{D31B7A81-E6EF-4906-835F-C03EBE9D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0" y="2123747"/>
            <a:ext cx="2443162" cy="1839912"/>
          </a:xfrm>
          <a:prstGeom prst="rect">
            <a:avLst/>
          </a:prstGeom>
        </p:spPr>
      </p:pic>
      <p:pic>
        <p:nvPicPr>
          <p:cNvPr id="7" name="Image 6" descr="Une image contenant moniteur, horloge, mètre&#10;&#10;Description générée automatiquement">
            <a:extLst>
              <a:ext uri="{FF2B5EF4-FFF2-40B4-BE49-F238E27FC236}">
                <a16:creationId xmlns:a16="http://schemas.microsoft.com/office/drawing/2014/main" id="{3BBEB997-4311-4A62-9D6A-C648B049D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8" y="1272250"/>
            <a:ext cx="657225" cy="68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889084-98B3-44EB-99CE-9F9DB90DC883}"/>
              </a:ext>
            </a:extLst>
          </p:cNvPr>
          <p:cNvSpPr/>
          <p:nvPr/>
        </p:nvSpPr>
        <p:spPr>
          <a:xfrm>
            <a:off x="821533" y="1288821"/>
            <a:ext cx="3333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accéder aux fonctions statistiques de la calculatrices</a:t>
            </a:r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ECB1686-CA08-4E0A-B666-8C308AF04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23" y="2123747"/>
            <a:ext cx="2443162" cy="18399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8D5E4F-D997-40A3-B319-0089B0AD7351}"/>
              </a:ext>
            </a:extLst>
          </p:cNvPr>
          <p:cNvSpPr/>
          <p:nvPr/>
        </p:nvSpPr>
        <p:spPr>
          <a:xfrm>
            <a:off x="4229100" y="1299864"/>
            <a:ext cx="3333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Effacer le contenu des Listes 1 et 2 que nous allons utiliser.</a:t>
            </a:r>
          </a:p>
        </p:txBody>
      </p:sp>
      <p:pic>
        <p:nvPicPr>
          <p:cNvPr id="12" name="Image 11" descr="Une image contenant moniteur, horloge, mètre&#10;&#10;Description générée automatiquement">
            <a:extLst>
              <a:ext uri="{FF2B5EF4-FFF2-40B4-BE49-F238E27FC236}">
                <a16:creationId xmlns:a16="http://schemas.microsoft.com/office/drawing/2014/main" id="{A88D527B-06D4-4B44-8F95-871C1D4E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56" y="3955923"/>
            <a:ext cx="657225" cy="685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3B80A7B-D809-4245-8FEA-B72ACE566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0" y="4665794"/>
            <a:ext cx="2443162" cy="1839912"/>
          </a:xfrm>
          <a:prstGeom prst="rect">
            <a:avLst/>
          </a:prstGeom>
        </p:spPr>
      </p:pic>
      <p:pic>
        <p:nvPicPr>
          <p:cNvPr id="18" name="Image 17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9880B7E-89BB-418B-AA50-91D549696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11" y="3955923"/>
            <a:ext cx="657225" cy="685800"/>
          </a:xfrm>
          <a:prstGeom prst="rect">
            <a:avLst/>
          </a:prstGeom>
        </p:spPr>
      </p:pic>
      <p:pic>
        <p:nvPicPr>
          <p:cNvPr id="20" name="Image 19" descr="Une image contenant objet, horloge, moniteur, écran&#10;&#10;Description générée automatiquement">
            <a:extLst>
              <a:ext uri="{FF2B5EF4-FFF2-40B4-BE49-F238E27FC236}">
                <a16:creationId xmlns:a16="http://schemas.microsoft.com/office/drawing/2014/main" id="{483F9CF3-7E2C-4BA9-B81E-E328F5256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71" y="3955923"/>
            <a:ext cx="657225" cy="685800"/>
          </a:xfrm>
          <a:prstGeom prst="rect">
            <a:avLst/>
          </a:prstGeom>
        </p:spPr>
      </p:pic>
      <p:pic>
        <p:nvPicPr>
          <p:cNvPr id="21" name="Image 20" descr="Une image contenant moniteur, horloge, mètre&#10;&#10;Description générée automatiquement">
            <a:extLst>
              <a:ext uri="{FF2B5EF4-FFF2-40B4-BE49-F238E27FC236}">
                <a16:creationId xmlns:a16="http://schemas.microsoft.com/office/drawing/2014/main" id="{2EB62795-78CE-4460-AAA0-25C2E228B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6" y="1322293"/>
            <a:ext cx="657225" cy="685800"/>
          </a:xfrm>
          <a:prstGeom prst="rect">
            <a:avLst/>
          </a:prstGeom>
        </p:spPr>
      </p:pic>
      <p:pic>
        <p:nvPicPr>
          <p:cNvPr id="23" name="Image 22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05C34336-1D29-4724-A148-3CDF8865A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26" y="2123747"/>
            <a:ext cx="2443162" cy="1839912"/>
          </a:xfrm>
          <a:prstGeom prst="rect">
            <a:avLst/>
          </a:prstGeom>
        </p:spPr>
      </p:pic>
      <p:pic>
        <p:nvPicPr>
          <p:cNvPr id="25" name="Image 24" descr="Une image contenant horloge, moniteur, dessin&#10;&#10;Description générée automatiquement">
            <a:extLst>
              <a:ext uri="{FF2B5EF4-FFF2-40B4-BE49-F238E27FC236}">
                <a16:creationId xmlns:a16="http://schemas.microsoft.com/office/drawing/2014/main" id="{969D2562-D224-4D3B-BAE7-41E0B1DF92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87" y="1299864"/>
            <a:ext cx="657225" cy="6858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55A12D2-260E-41F6-9696-2460E47BD3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8" y="4665793"/>
            <a:ext cx="2443163" cy="1839913"/>
          </a:xfrm>
          <a:prstGeom prst="rect">
            <a:avLst/>
          </a:prstGeom>
        </p:spPr>
      </p:pic>
      <p:pic>
        <p:nvPicPr>
          <p:cNvPr id="29" name="Image 2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D9E10A1-E314-4B83-A29E-D0C26DFC7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4665793"/>
            <a:ext cx="2443163" cy="1839913"/>
          </a:xfrm>
          <a:prstGeom prst="rect">
            <a:avLst/>
          </a:prstGeom>
        </p:spPr>
      </p:pic>
      <p:pic>
        <p:nvPicPr>
          <p:cNvPr id="31" name="Image 3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2CF5FD8-8789-4B98-A681-C6D589E7E4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21" y="4665792"/>
            <a:ext cx="2443163" cy="1839913"/>
          </a:xfrm>
          <a:prstGeom prst="rect">
            <a:avLst/>
          </a:prstGeom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EBE89217-7881-4A05-89F1-347D52958F91}"/>
              </a:ext>
            </a:extLst>
          </p:cNvPr>
          <p:cNvSpPr/>
          <p:nvPr/>
        </p:nvSpPr>
        <p:spPr>
          <a:xfrm>
            <a:off x="3439940" y="2951474"/>
            <a:ext cx="1062186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221D9139-CB46-4FD2-9B67-3A287EF8C8A8}"/>
              </a:ext>
            </a:extLst>
          </p:cNvPr>
          <p:cNvSpPr/>
          <p:nvPr/>
        </p:nvSpPr>
        <p:spPr>
          <a:xfrm>
            <a:off x="7366843" y="2851054"/>
            <a:ext cx="1062186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A4390251-0EC1-46CF-94A8-840001C8CCC4}"/>
              </a:ext>
            </a:extLst>
          </p:cNvPr>
          <p:cNvSpPr/>
          <p:nvPr/>
        </p:nvSpPr>
        <p:spPr>
          <a:xfrm>
            <a:off x="11240985" y="2851054"/>
            <a:ext cx="657225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4FDCE933-2620-4554-B9BF-DB232B292459}"/>
              </a:ext>
            </a:extLst>
          </p:cNvPr>
          <p:cNvSpPr/>
          <p:nvPr/>
        </p:nvSpPr>
        <p:spPr>
          <a:xfrm>
            <a:off x="2657329" y="5393099"/>
            <a:ext cx="657225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7C242FA1-FF73-469F-B3CA-A3BB6954045E}"/>
              </a:ext>
            </a:extLst>
          </p:cNvPr>
          <p:cNvSpPr/>
          <p:nvPr/>
        </p:nvSpPr>
        <p:spPr>
          <a:xfrm>
            <a:off x="5783984" y="5393098"/>
            <a:ext cx="657225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AF89220B-4DB5-4236-B5BD-B309E6BE7AD4}"/>
              </a:ext>
            </a:extLst>
          </p:cNvPr>
          <p:cNvSpPr/>
          <p:nvPr/>
        </p:nvSpPr>
        <p:spPr>
          <a:xfrm>
            <a:off x="8936722" y="5393098"/>
            <a:ext cx="657225" cy="385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5509B27-7D2A-4D32-8A4F-65442AFC2D13}"/>
              </a:ext>
            </a:extLst>
          </p:cNvPr>
          <p:cNvSpPr/>
          <p:nvPr/>
        </p:nvSpPr>
        <p:spPr>
          <a:xfrm>
            <a:off x="9593947" y="5665645"/>
            <a:ext cx="1369975" cy="225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9A7C27-2231-4F06-8CD2-344AD33F8F9B}"/>
              </a:ext>
            </a:extLst>
          </p:cNvPr>
          <p:cNvSpPr txBox="1"/>
          <p:nvPr/>
        </p:nvSpPr>
        <p:spPr>
          <a:xfrm>
            <a:off x="4564856" y="171450"/>
            <a:ext cx="306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Exercices </a:t>
            </a:r>
            <a:r>
              <a:rPr lang="fr-FR" sz="2400" dirty="0" err="1">
                <a:solidFill>
                  <a:srgbClr val="0070C0"/>
                </a:solidFill>
              </a:rPr>
              <a:t>Sésamath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9278BF-49A1-4591-B292-E04A050DE9AF}"/>
              </a:ext>
            </a:extLst>
          </p:cNvPr>
          <p:cNvSpPr txBox="1"/>
          <p:nvPr/>
        </p:nvSpPr>
        <p:spPr>
          <a:xfrm>
            <a:off x="399616" y="633115"/>
            <a:ext cx="306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Page 297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34EBD-3E0A-4D69-A729-8460C45B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7" y="1094780"/>
            <a:ext cx="5707947" cy="37425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BB9AF5-EB7A-40DF-89DC-B3219BA6C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255"/>
          <a:stretch/>
        </p:blipFill>
        <p:spPr>
          <a:xfrm>
            <a:off x="284207" y="4982636"/>
            <a:ext cx="5706598" cy="15335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7269A7-EDF1-4759-9F19-BFBB4AB3B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17" y="1770964"/>
            <a:ext cx="5306416" cy="48311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97DC63-F5A1-48D1-AED9-532D34473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94"/>
          <a:stretch/>
        </p:blipFill>
        <p:spPr>
          <a:xfrm>
            <a:off x="6590066" y="820626"/>
            <a:ext cx="5317727" cy="9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8A632C-ED28-49B5-AC43-A7BF0CE91A34}"/>
                  </a:ext>
                </a:extLst>
              </p:cNvPr>
              <p:cNvSpPr/>
              <p:nvPr/>
            </p:nvSpPr>
            <p:spPr>
              <a:xfrm>
                <a:off x="584678" y="1215060"/>
                <a:ext cx="11022644" cy="461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600"/>
                </a:pPr>
                <a:r>
                  <a:rPr lang="fr-FR" sz="2800" b="1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III.</a:t>
                </a:r>
                <a:r>
                  <a:rPr lang="fr-FR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Quartiles et écart interquartile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DÉFINITIONS – Quartiles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valeurs d'une série statistique étant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rangées par ordre croissant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premier quartile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plus petite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série telle qu'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au moins 25 %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des valeurs de la série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inférieures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</a:t>
                </a:r>
              </a:p>
              <a:p>
                <a:pPr marL="1257300" lvl="2" indent="-342900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troisième quartile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plus petite valeur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la série telle qu'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au moins 75 %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des valeurs de la série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inférieures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8A632C-ED28-49B5-AC43-A7BF0CE91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8" y="1215060"/>
                <a:ext cx="11022644" cy="4618380"/>
              </a:xfrm>
              <a:prstGeom prst="rect">
                <a:avLst/>
              </a:prstGeom>
              <a:blipFill>
                <a:blip r:embed="rId2"/>
                <a:stretch>
                  <a:fillRect l="-1162" t="-1319" r="-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8A632C-ED28-49B5-AC43-A7BF0CE91A34}"/>
                  </a:ext>
                </a:extLst>
              </p:cNvPr>
              <p:cNvSpPr/>
              <p:nvPr/>
            </p:nvSpPr>
            <p:spPr>
              <a:xfrm>
                <a:off x="597856" y="339089"/>
                <a:ext cx="12118019" cy="567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considère la série ordonnée de 9 valeurs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 ; 3 ;7 ;8 ;10 ;11 ;12 ;12 ;58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On a alors :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Plus de 25 % des valeurs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25%×9=2,25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3 valeurs.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Moins de 25 % des valeurs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25%×9=2,25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2 valeurs.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 ; </m:t>
                      </m:r>
                      <m:limLow>
                        <m:limLow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groupChr>
                        </m:e>
                        <m:lim>
                          <m: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2è</m:t>
                          </m:r>
                          <m: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</m:t>
                          </m:r>
                        </m:lim>
                      </m:limLow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;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e>
                          </m:groupChr>
                        </m:e>
                        <m:lim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3è</m:t>
                          </m:r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;8 ;10 ;11 ;12 ;12 ;58 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𝑑𝑜𝑛𝑐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Plus de 75 % des valeurs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75%×9=6,75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7 valeurs.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Moins de 75 % des valeurs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75%×9=6,75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6 valeurs.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 ; 3 ;7 ;8 ;10 ;</m:t>
                      </m:r>
                      <m:limLow>
                        <m:limLowPr>
                          <m:ctrlP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r>
                                <a:rPr lang="fr-F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11</m:t>
                              </m:r>
                            </m:e>
                          </m:groupChr>
                        </m:e>
                        <m:lim>
                          <m: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6è</m:t>
                          </m:r>
                          <m:r>
                            <a:rPr lang="fr-F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𝑚𝑒</m:t>
                          </m:r>
                        </m:lim>
                      </m:limLow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;</m:t>
                      </m:r>
                      <m:limUpp>
                        <m:limUppPr>
                          <m:ctrlP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e>
                          </m:groupChr>
                        </m:e>
                        <m:lim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7è</m:t>
                          </m:r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𝑚𝑒</m:t>
                          </m:r>
                        </m:lim>
                      </m:limUp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;12 ;58 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𝑑𝑜𝑛𝑐</m:t>
                      </m:r>
                      <m:r>
                        <a:rPr lang="fr-F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8A632C-ED28-49B5-AC43-A7BF0CE91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6" y="339089"/>
                <a:ext cx="12118019" cy="5673476"/>
              </a:xfrm>
              <a:prstGeom prst="rect">
                <a:avLst/>
              </a:prstGeom>
              <a:blipFill>
                <a:blip r:embed="rId2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3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EDA31F-245E-403F-993C-36AE83994BBE}"/>
                  </a:ext>
                </a:extLst>
              </p:cNvPr>
              <p:cNvSpPr/>
              <p:nvPr/>
            </p:nvSpPr>
            <p:spPr>
              <a:xfrm>
                <a:off x="154156" y="281974"/>
                <a:ext cx="11638626" cy="2998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Rang des quartiles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une série ordonnée d'effectif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est la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ième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valeur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le plus petit entier supérieur ou égal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(resp.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reprend la série du nombre de places disponibles dans un train sur 20 trajets du paragraphe 1. a.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EDA31F-245E-403F-993C-36AE83994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6" y="281974"/>
                <a:ext cx="11638626" cy="2998193"/>
              </a:xfrm>
              <a:prstGeom prst="rect">
                <a:avLst/>
              </a:prstGeom>
              <a:blipFill>
                <a:blip r:embed="rId2"/>
                <a:stretch>
                  <a:fillRect l="-524" b="-2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2D4D5C8E-8F89-4597-A972-522D84FF4E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89388" y="3429000"/>
            <a:ext cx="4813223" cy="89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B82C44-4A59-4CB1-9680-E67AFC08DEED}"/>
                  </a:ext>
                </a:extLst>
              </p:cNvPr>
              <p:cNvSpPr/>
              <p:nvPr/>
            </p:nvSpPr>
            <p:spPr>
              <a:xfrm>
                <a:off x="553375" y="4432298"/>
                <a:ext cx="11638625" cy="2143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trouver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calcule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5</a:t>
                </a:r>
                <a:r>
                  <a:rPr lang="fr-FR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valeur, c’est-à-dire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(car la série est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 ; 0 ;0 ;0 ;0 </m:t>
                            </m:r>
                          </m:e>
                        </m:groupChr>
                      </m:e>
                      <m:li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𝑣𝑎𝑙𝑒𝑢𝑟𝑠</m:t>
                        </m:r>
                      </m:lim>
                    </m:limLow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;1 ;2 ;2 ;2 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𝑒𝑡𝑐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trouver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calcule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3×20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la 15</a:t>
                </a:r>
                <a:r>
                  <a:rPr lang="fr-FR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valeur, c’est-à-dire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B82C44-4A59-4CB1-9680-E67AFC08D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75" y="4432298"/>
                <a:ext cx="11638625" cy="2143728"/>
              </a:xfrm>
              <a:prstGeom prst="rect">
                <a:avLst/>
              </a:prstGeom>
              <a:blipFill>
                <a:blip r:embed="rId4"/>
                <a:stretch>
                  <a:fillRect l="-471" b="-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32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50BE98-C5E6-4E6E-AC22-E724FB51796E}"/>
                  </a:ext>
                </a:extLst>
              </p:cNvPr>
              <p:cNvSpPr/>
              <p:nvPr/>
            </p:nvSpPr>
            <p:spPr>
              <a:xfrm>
                <a:off x="639191" y="982330"/>
                <a:ext cx="10777491" cy="3114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Médiane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une série ordonnée d'effectif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la médiane est :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valeur de rang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+0,5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impair ;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moyenne des valeurs de rang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pair.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050BE98-C5E6-4E6E-AC22-E724FB517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1" y="982330"/>
                <a:ext cx="10777491" cy="3114379"/>
              </a:xfrm>
              <a:prstGeom prst="rect">
                <a:avLst/>
              </a:prstGeom>
              <a:blipFill>
                <a:blip r:embed="rId2"/>
                <a:stretch>
                  <a:fillRect l="-622" b="-2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6382B517-1E63-4CFA-8816-2A1F3F14CE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5888" y="3743325"/>
            <a:ext cx="4813223" cy="89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800C73-C69E-467B-827D-3A2003075E16}"/>
                  </a:ext>
                </a:extLst>
              </p:cNvPr>
              <p:cNvSpPr/>
              <p:nvPr/>
            </p:nvSpPr>
            <p:spPr>
              <a:xfrm>
                <a:off x="639191" y="4733364"/>
                <a:ext cx="10620375" cy="1349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l'exemple précédent, la série a pour effectif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qui est pair.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+1=11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la médiane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moyenne des 10</a:t>
                </a:r>
                <a:r>
                  <a:rPr lang="fr-FR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11</a:t>
                </a:r>
                <a:r>
                  <a:rPr lang="fr-FR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valeurs, c'est-à-dire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5+6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=5,5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1800C73-C69E-467B-827D-3A2003075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1" y="4733364"/>
                <a:ext cx="10620375" cy="1349793"/>
              </a:xfrm>
              <a:prstGeom prst="rect">
                <a:avLst/>
              </a:prstGeom>
              <a:blipFill>
                <a:blip r:embed="rId4"/>
                <a:stretch>
                  <a:fillRect l="-631" b="-18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22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CC0305-42D8-4BA8-B9E3-443A63E88494}"/>
                  </a:ext>
                </a:extLst>
              </p:cNvPr>
              <p:cNvSpPr/>
              <p:nvPr/>
            </p:nvSpPr>
            <p:spPr>
              <a:xfrm>
                <a:off x="355107" y="110214"/>
                <a:ext cx="11061577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une série statistique de valeur minimale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valeur maximale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chacun des intervalles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min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𝑑𝑖𝑎𝑛𝑒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𝑑𝑖𝑎𝑛𝑒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contient au moins 25 % des valeurs de la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série (et environ 25 % si la série est de grand effectif et constituée essentiellement de valeurs différentes).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CC0305-42D8-4BA8-B9E3-443A63E88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7" y="110214"/>
                <a:ext cx="11061577" cy="1883657"/>
              </a:xfrm>
              <a:prstGeom prst="rect">
                <a:avLst/>
              </a:prstGeom>
              <a:blipFill>
                <a:blip r:embed="rId2"/>
                <a:stretch>
                  <a:fillRect l="-551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9CB1E066-CEB4-4971-B8FD-8DE4C857A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24" y="2174239"/>
            <a:ext cx="8010352" cy="2051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20CC30-4598-4265-AED0-9808216853AF}"/>
                  </a:ext>
                </a:extLst>
              </p:cNvPr>
              <p:cNvSpPr/>
              <p:nvPr/>
            </p:nvSpPr>
            <p:spPr>
              <a:xfrm>
                <a:off x="355106" y="4748484"/>
                <a:ext cx="11061577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Écart interquartile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L'écart interquartile d'une série statistique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Il s'agit d'un indicateur de dispersion.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20CC30-4598-4265-AED0-980821685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" y="4748484"/>
                <a:ext cx="11061577" cy="960328"/>
              </a:xfrm>
              <a:prstGeom prst="rect">
                <a:avLst/>
              </a:prstGeom>
              <a:blipFill>
                <a:blip r:embed="rId4"/>
                <a:stretch>
                  <a:fillRect l="-551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86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998</Words>
  <Application>Microsoft Office PowerPoint</Application>
  <PresentationFormat>Grand écran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37</cp:revision>
  <dcterms:created xsi:type="dcterms:W3CDTF">2020-04-12T07:24:00Z</dcterms:created>
  <dcterms:modified xsi:type="dcterms:W3CDTF">2020-04-17T14:11:55Z</dcterms:modified>
</cp:coreProperties>
</file>