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58" r:id="rId13"/>
    <p:sldId id="282" r:id="rId14"/>
    <p:sldId id="283" r:id="rId15"/>
    <p:sldId id="285" r:id="rId16"/>
    <p:sldId id="284" r:id="rId17"/>
    <p:sldId id="286" r:id="rId18"/>
    <p:sldId id="287" r:id="rId19"/>
    <p:sldId id="288" r:id="rId20"/>
    <p:sldId id="260" r:id="rId21"/>
    <p:sldId id="289" r:id="rId22"/>
    <p:sldId id="290" r:id="rId23"/>
    <p:sldId id="291" r:id="rId24"/>
    <p:sldId id="292" r:id="rId25"/>
    <p:sldId id="293" r:id="rId26"/>
    <p:sldId id="295" r:id="rId27"/>
    <p:sldId id="294" r:id="rId28"/>
    <p:sldId id="296" r:id="rId29"/>
    <p:sldId id="297" r:id="rId30"/>
    <p:sldId id="259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261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262" r:id="rId49"/>
    <p:sldId id="314" r:id="rId50"/>
    <p:sldId id="315" r:id="rId51"/>
    <p:sldId id="316" r:id="rId52"/>
    <p:sldId id="318" r:id="rId53"/>
    <p:sldId id="317" r:id="rId54"/>
    <p:sldId id="319" r:id="rId55"/>
    <p:sldId id="320" r:id="rId56"/>
    <p:sldId id="322" r:id="rId57"/>
    <p:sldId id="323" r:id="rId58"/>
    <p:sldId id="321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263" r:id="rId72"/>
    <p:sldId id="271" r:id="rId7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C4193-3550-45EE-917D-970E47C78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CD10C0-AE3B-4F02-B8D0-8807A6785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4CB424-C0DC-4F5D-8E50-403EBFC5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4A2E60-E92C-4395-916D-1CBDEAFC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B39CD7-9DF1-462F-ACFC-93AAD51D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9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39FE0-0738-440E-9452-5BC63B1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182CF3-83BA-46D9-A246-3FF0A1EE1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253982-13B2-48B5-A0BB-C956244E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F57AB-D92D-4E2F-A9B7-E864E8F6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77D18-741E-4C2B-80F9-AFA9111B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39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DFE168-4C5F-4705-8366-2C054217F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88EDB1-7165-42B4-9B66-4C0460411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17D7E-1267-4C41-AB48-64070D20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FB4FB-43B7-4D25-8C63-D6DE12E3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7E9ED1-CE06-43EE-AEA5-F1BF0E03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11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0DBFF-39A5-4F03-A88C-4B1BED55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6C23EB-D092-42D6-92AD-64118E5A1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F3428E-2E54-4553-831B-DACD5E08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3BE7D6-466F-4FA7-9697-1709C22E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8A8BC-B078-4F04-AB3A-9AE688F9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25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515DD-4FD8-421D-BC3A-7ABA6ADC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78718-3D1A-4EDC-A66D-C707D4C68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18819-6348-4B59-A65A-98659576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F8EFC1-2482-403F-A780-1E391D885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112726-E418-40FF-AF6D-AB4F60E8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92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2D959-AC02-464E-BE4B-1B8FD53A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50036C-EE87-40FC-934F-1032A3444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54BFBF-B870-4F07-AF96-1D73D2990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44A61C-CAB8-43BF-B64D-E07EB5A6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70D8C0-B7E0-48D5-B80A-F22D702E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14411E-AD40-4C3E-AC53-00B59485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3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8FFE6-4CD3-481C-A226-26364AC5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A827D9-35F7-4CF6-8B95-104D3A8E3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862E9C-0C3C-4026-80AD-73DCE1D33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D84996-E6D1-402D-8EF0-A3A7FCD3D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B17C85-43EE-489D-AAF7-F7EF16C3A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E914DB-F98B-4CA3-A461-55F36268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7B3D73-324A-457C-AB8B-5534633B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07F514-17B2-4806-8921-39B4402F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3482A-CBF2-4517-9537-E1AD6A28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FC04BE-2164-4056-8BDA-29922C09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C344A3-79EC-4F42-A3E9-6D576520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788E2A-12BD-4A55-BE83-7FD0E65D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8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283E4D-4DC7-4E4F-B51B-628833A9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C2C048-CA76-469E-A2B0-CC1A355F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87BEBF-1E47-4F32-BE28-3652B0C2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7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D5EB8-8C3C-4AC6-B388-3F86C1C8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022BA2-B132-4E2A-A922-E43E1537E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4099BD-5F07-400F-AEF2-437B7468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E23801-42C1-4911-97FF-12157C76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EF5426-F738-48AE-BEF6-D1F9B3B7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D735EA-B84A-4F2F-B338-07D661C8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8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BC181-F951-4B6F-9241-5E8D455E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3BB2BE-0A55-4FE4-907E-84AA48FD1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ADF2C5-0329-4B42-8865-2245AAB33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F6EFF4-61FA-414A-8CC4-DC8473A7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D8B884-63E0-4BB1-B3DE-E74D3EAA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8718B1-2C8C-4583-8B32-825601A1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3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586C67-6515-48D3-BB12-EF5E4BFE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EE2BF8-A733-472E-A47E-90D1A4111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DB21CA-1725-46D8-BF37-DD1A41196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8A5E-2AD8-4BB1-8CDF-3BDC3022507B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BF762C-CFED-4E84-BED5-3E93EE21F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8B9B2-BD69-4AF3-B120-5BB34C768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B949-6696-4DC7-A237-E147C4E0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8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903D6-1D82-4F9E-B761-1F7A3622CD52}"/>
              </a:ext>
            </a:extLst>
          </p:cNvPr>
          <p:cNvSpPr/>
          <p:nvPr/>
        </p:nvSpPr>
        <p:spPr>
          <a:xfrm>
            <a:off x="347709" y="237613"/>
            <a:ext cx="598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28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– Séance Visio du lundi 20 avril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es suites numériques">
            <a:extLst>
              <a:ext uri="{FF2B5EF4-FFF2-40B4-BE49-F238E27FC236}">
                <a16:creationId xmlns:a16="http://schemas.microsoft.com/office/drawing/2014/main" id="{3AA77593-80FD-4CEC-909A-67C9432C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749">
            <a:off x="533439" y="1421939"/>
            <a:ext cx="48768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urs : Suites arithmétiques">
            <a:extLst>
              <a:ext uri="{FF2B5EF4-FFF2-40B4-BE49-F238E27FC236}">
                <a16:creationId xmlns:a16="http://schemas.microsoft.com/office/drawing/2014/main" id="{EEA36D6F-20F5-445D-8F17-413F1DBA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804">
            <a:off x="7965463" y="710338"/>
            <a:ext cx="3730535" cy="10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çon Généralités sur les suites - Cours maths Terminale">
            <a:extLst>
              <a:ext uri="{FF2B5EF4-FFF2-40B4-BE49-F238E27FC236}">
                <a16:creationId xmlns:a16="http://schemas.microsoft.com/office/drawing/2014/main" id="{90715F51-63C8-41E3-8AA7-0907120C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612">
            <a:off x="516386" y="3233692"/>
            <a:ext cx="5248256" cy="31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s suites et séries/Les critères de convergence d'une série ...">
            <a:extLst>
              <a:ext uri="{FF2B5EF4-FFF2-40B4-BE49-F238E27FC236}">
                <a16:creationId xmlns:a16="http://schemas.microsoft.com/office/drawing/2014/main" id="{C689D2F1-F1EE-4577-9F6A-28B8E351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390">
            <a:off x="6329779" y="1968506"/>
            <a:ext cx="4191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urs : Suites géométriques">
            <a:extLst>
              <a:ext uri="{FF2B5EF4-FFF2-40B4-BE49-F238E27FC236}">
                <a16:creationId xmlns:a16="http://schemas.microsoft.com/office/drawing/2014/main" id="{C23BB025-5EA9-4E84-AC8C-EB3DDB5F2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31" y="4203828"/>
            <a:ext cx="5158412" cy="15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9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/>
              <p:nvPr/>
            </p:nvSpPr>
            <p:spPr>
              <a:xfrm>
                <a:off x="347709" y="237613"/>
                <a:ext cx="11496582" cy="5967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Sens de variations et convergence d’une suite numérique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(un) une suite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entier.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monotone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elle est soit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soit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constante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Comme pour les fonctions, si on remplace les inégalités larges par des inégalités strictes, on parle de suite strictement croissante, strictement décroissante, ou strictement monotone.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9" y="237613"/>
                <a:ext cx="11496582" cy="5967275"/>
              </a:xfrm>
              <a:prstGeom prst="rect">
                <a:avLst/>
              </a:prstGeom>
              <a:blipFill>
                <a:blip r:embed="rId2"/>
                <a:stretch>
                  <a:fillRect l="-689" t="-1124" r="-159" b="-7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31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/>
              <p:nvPr/>
            </p:nvSpPr>
            <p:spPr>
              <a:xfrm>
                <a:off x="347709" y="237613"/>
                <a:ext cx="11496582" cy="6382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Sens de variations et convergence d’une suite numérique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(un) une suite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entier.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monotone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elle est soit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soit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constante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Comme pour les fonctions, si on remplace les inégalités larges par des inégalités strictes, on parle de suite strictement croissante, strictement décroissante, ou strictement monotone.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Il existe des suites qui ne sont pas monotones, comme 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9" y="237613"/>
                <a:ext cx="11496582" cy="6382773"/>
              </a:xfrm>
              <a:prstGeom prst="rect">
                <a:avLst/>
              </a:prstGeom>
              <a:blipFill>
                <a:blip r:embed="rId2"/>
                <a:stretch>
                  <a:fillRect l="-689" t="-1051" r="-159" b="-5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18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1245833" y="966482"/>
                <a:ext cx="11887200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Étude du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20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3" y="966482"/>
                <a:ext cx="11887200" cy="960328"/>
              </a:xfrm>
              <a:prstGeom prst="rect">
                <a:avLst/>
              </a:prstGeom>
              <a:blipFill>
                <a:blip r:embed="rId2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8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1245833" y="966482"/>
                <a:ext cx="11887200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Étude du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20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3" y="966482"/>
                <a:ext cx="11887200" cy="960328"/>
              </a:xfrm>
              <a:prstGeom prst="rect">
                <a:avLst/>
              </a:prstGeom>
              <a:blipFill>
                <a:blip r:embed="rId2"/>
                <a:stretch>
                  <a:fillRect l="-513" b="-10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85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1245833" y="966482"/>
                <a:ext cx="11887200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Étude du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20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3" y="966482"/>
                <a:ext cx="11887200" cy="1883657"/>
              </a:xfrm>
              <a:prstGeom prst="rect">
                <a:avLst/>
              </a:prstGeom>
              <a:blipFill>
                <a:blip r:embed="rId2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40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1245833" y="966482"/>
                <a:ext cx="11887200" cy="23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Étude du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20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3" y="966482"/>
                <a:ext cx="11887200" cy="2345322"/>
              </a:xfrm>
              <a:prstGeom prst="rect">
                <a:avLst/>
              </a:prstGeom>
              <a:blipFill>
                <a:blip r:embed="rId2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49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1245833" y="966482"/>
                <a:ext cx="11887200" cy="3730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Étude du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20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la suite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3" y="966482"/>
                <a:ext cx="11887200" cy="3730317"/>
              </a:xfrm>
              <a:prstGeom prst="rect">
                <a:avLst/>
              </a:prstGeom>
              <a:blipFill>
                <a:blip r:embed="rId2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02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1245833" y="966482"/>
                <a:ext cx="11887200" cy="3729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Étude du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20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la suite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3" y="966482"/>
                <a:ext cx="11887200" cy="3729867"/>
              </a:xfrm>
              <a:prstGeom prst="rect">
                <a:avLst/>
              </a:prstGeom>
              <a:blipFill>
                <a:blip r:embed="rId2"/>
                <a:stretch>
                  <a:fillRect l="-513" b="-2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90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1245833" y="966482"/>
                <a:ext cx="11887200" cy="4191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Étude du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20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la suite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3" y="966482"/>
                <a:ext cx="11887200" cy="4191532"/>
              </a:xfrm>
              <a:prstGeom prst="rect">
                <a:avLst/>
              </a:prstGeom>
              <a:blipFill>
                <a:blip r:embed="rId2"/>
                <a:stretch>
                  <a:fillRect l="-513" b="-1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622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1245833" y="966482"/>
                <a:ext cx="11887200" cy="4613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Étude du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2000" b="1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la suite définie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la suite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strictement croissante.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3" y="966482"/>
                <a:ext cx="11887200" cy="4613058"/>
              </a:xfrm>
              <a:prstGeom prst="rect">
                <a:avLst/>
              </a:prstGeom>
              <a:blipFill>
                <a:blip r:embed="rId2"/>
                <a:stretch>
                  <a:fillRect l="-513" b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73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903D6-1D82-4F9E-B761-1F7A3622CD52}"/>
              </a:ext>
            </a:extLst>
          </p:cNvPr>
          <p:cNvSpPr/>
          <p:nvPr/>
        </p:nvSpPr>
        <p:spPr>
          <a:xfrm>
            <a:off x="347709" y="237613"/>
            <a:ext cx="11496582" cy="1812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 de variations et convergence d’une suite numérique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 de variation d'une suite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5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978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978538"/>
              </a:xfrm>
              <a:prstGeom prst="rect">
                <a:avLst/>
              </a:prstGeom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03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978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 dont tous les termes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positifs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978538"/>
              </a:xfrm>
              <a:prstGeom prst="rect">
                <a:avLst/>
              </a:prstGeom>
              <a:blipFill>
                <a:blip r:embed="rId2"/>
                <a:stretch>
                  <a:fillRect l="-681" b="-9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2115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 dont tous les termes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positifs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2115194"/>
              </a:xfrm>
              <a:prstGeom prst="rect">
                <a:avLst/>
              </a:prstGeom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34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3020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 dont tous les termes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positifs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décroissante.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3020250"/>
              </a:xfrm>
              <a:prstGeom prst="rect">
                <a:avLst/>
              </a:prstGeom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102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334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 dont tous les termes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positifs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décroissante.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définie,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3349571"/>
              </a:xfrm>
              <a:prstGeom prst="rect">
                <a:avLst/>
              </a:prstGeom>
              <a:blipFill>
                <a:blip r:embed="rId2"/>
                <a:stretch>
                  <a:fillRect l="-681" b="-2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530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4416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 dont tous les termes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positifs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décroissante.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définie,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5×3×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4416787"/>
              </a:xfrm>
              <a:prstGeom prst="rect">
                <a:avLst/>
              </a:prstGeom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03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4416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 dont tous les termes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positifs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décroissante.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définie,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5×3×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4416787"/>
              </a:xfrm>
              <a:prstGeom prst="rect">
                <a:avLst/>
              </a:prstGeom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91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4416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 dont tous les termes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positifs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décroissante.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définie,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5×3×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4416787"/>
              </a:xfrm>
              <a:prstGeom prst="rect">
                <a:avLst/>
              </a:prstGeom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626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4898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 dont tous les termes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positifs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décroissante.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définie,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5×3×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4898264"/>
              </a:xfrm>
              <a:prstGeom prst="rect">
                <a:avLst/>
              </a:prstGeom>
              <a:blipFill>
                <a:blip r:embed="rId2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112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/>
              <p:nvPr/>
            </p:nvSpPr>
            <p:spPr>
              <a:xfrm>
                <a:off x="606641" y="1001993"/>
                <a:ext cx="9851254" cy="5205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Comparaison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4472C4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1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une suite dont tous les termes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strictement positifs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décroissante.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définie,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5×3×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la suite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strictement croissante.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C1F5F5-0E34-4694-A350-0E32F23F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1" y="1001993"/>
                <a:ext cx="9851254" cy="5205336"/>
              </a:xfrm>
              <a:prstGeom prst="rect">
                <a:avLst/>
              </a:prstGeom>
              <a:blipFill>
                <a:blip r:embed="rId2"/>
                <a:stretch>
                  <a:fillRect l="-681" b="-11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96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903D6-1D82-4F9E-B761-1F7A3622CD52}"/>
              </a:ext>
            </a:extLst>
          </p:cNvPr>
          <p:cNvSpPr/>
          <p:nvPr/>
        </p:nvSpPr>
        <p:spPr>
          <a:xfrm>
            <a:off x="347709" y="237613"/>
            <a:ext cx="11496582" cy="1812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 de variations et convergence d’une suite numérique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romanUcPeriod"/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Sens de variation d'une suite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i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Définition - Sens de variation d'une suite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51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534267-E29E-4C84-B4F0-ED516EBAF719}"/>
              </a:ext>
            </a:extLst>
          </p:cNvPr>
          <p:cNvSpPr/>
          <p:nvPr/>
        </p:nvSpPr>
        <p:spPr>
          <a:xfrm>
            <a:off x="1378997" y="631647"/>
            <a:ext cx="1001993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i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 - Sens de variation d'une suite arithmétique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99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/>
              <p:nvPr/>
            </p:nvSpPr>
            <p:spPr>
              <a:xfrm>
                <a:off x="1378997" y="631647"/>
                <a:ext cx="10019930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arithmétique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arithmétique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7" y="631647"/>
                <a:ext cx="10019930" cy="960328"/>
              </a:xfrm>
              <a:prstGeom prst="rect">
                <a:avLst/>
              </a:prstGeom>
              <a:blipFill>
                <a:blip r:embed="rId2"/>
                <a:stretch>
                  <a:fillRect l="-608" b="-10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148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/>
              <p:nvPr/>
            </p:nvSpPr>
            <p:spPr>
              <a:xfrm>
                <a:off x="1378997" y="631647"/>
                <a:ext cx="10019930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arithmétique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arithmétique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7" y="631647"/>
                <a:ext cx="10019930" cy="1421992"/>
              </a:xfrm>
              <a:prstGeom prst="rect">
                <a:avLst/>
              </a:prstGeom>
              <a:blipFill>
                <a:blip r:embed="rId2"/>
                <a:stretch>
                  <a:fillRect l="-608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749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/>
              <p:nvPr/>
            </p:nvSpPr>
            <p:spPr>
              <a:xfrm>
                <a:off x="1378997" y="631647"/>
                <a:ext cx="10019930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arithmétique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arithmétique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7" y="631647"/>
                <a:ext cx="10019930" cy="1883657"/>
              </a:xfrm>
              <a:prstGeom prst="rect">
                <a:avLst/>
              </a:prstGeom>
              <a:blipFill>
                <a:blip r:embed="rId2"/>
                <a:stretch>
                  <a:fillRect l="-608" b="-48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210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/>
              <p:nvPr/>
            </p:nvSpPr>
            <p:spPr>
              <a:xfrm>
                <a:off x="1378997" y="631647"/>
                <a:ext cx="10019930" cy="2806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arithmétique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arithmétique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constante.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7" y="631647"/>
                <a:ext cx="10019930" cy="2806987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609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/>
              <p:nvPr/>
            </p:nvSpPr>
            <p:spPr>
              <a:xfrm>
                <a:off x="1378997" y="631647"/>
                <a:ext cx="10019930" cy="3268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arithmétique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arithmétique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constante.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7" y="631647"/>
                <a:ext cx="10019930" cy="3268652"/>
              </a:xfrm>
              <a:prstGeom prst="rect">
                <a:avLst/>
              </a:prstGeom>
              <a:blipFill>
                <a:blip r:embed="rId2"/>
                <a:stretch>
                  <a:fillRect l="-608" b="-24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439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/>
              <p:nvPr/>
            </p:nvSpPr>
            <p:spPr>
              <a:xfrm>
                <a:off x="1378997" y="631647"/>
                <a:ext cx="10019930" cy="3730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arithmétique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arithmétique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constante.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7" y="631647"/>
                <a:ext cx="10019930" cy="3730317"/>
              </a:xfrm>
              <a:prstGeom prst="rect">
                <a:avLst/>
              </a:prstGeom>
              <a:blipFill>
                <a:blip r:embed="rId2"/>
                <a:stretch>
                  <a:fillRect l="-608"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80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/>
              <p:nvPr/>
            </p:nvSpPr>
            <p:spPr>
              <a:xfrm>
                <a:off x="1378997" y="631647"/>
                <a:ext cx="10019930" cy="419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arithmétique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arithmétique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constante.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7" y="631647"/>
                <a:ext cx="10019930" cy="4191981"/>
              </a:xfrm>
              <a:prstGeom prst="rect">
                <a:avLst/>
              </a:prstGeom>
              <a:blipFill>
                <a:blip r:embed="rId2"/>
                <a:stretch>
                  <a:fillRect l="-608" b="-1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176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/>
              <p:nvPr/>
            </p:nvSpPr>
            <p:spPr>
              <a:xfrm>
                <a:off x="1378997" y="631647"/>
                <a:ext cx="10019930" cy="4653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arithmétique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arithmétique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constante.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décroissante.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7" y="631647"/>
                <a:ext cx="10019930" cy="4653646"/>
              </a:xfrm>
              <a:prstGeom prst="rect">
                <a:avLst/>
              </a:prstGeom>
              <a:blipFill>
                <a:blip r:embed="rId2"/>
                <a:stretch>
                  <a:fillRect l="-608" b="-14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975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/>
              <p:nvPr/>
            </p:nvSpPr>
            <p:spPr>
              <a:xfrm>
                <a:off x="1378997" y="631647"/>
                <a:ext cx="10019930" cy="511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arithmétique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arithmétique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constante.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la suite est constante.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34267-E29E-4C84-B4F0-ED516EBAF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7" y="631647"/>
                <a:ext cx="10019930" cy="5115311"/>
              </a:xfrm>
              <a:prstGeom prst="rect">
                <a:avLst/>
              </a:prstGeom>
              <a:blipFill>
                <a:blip r:embed="rId2"/>
                <a:stretch>
                  <a:fillRect l="-608" b="-11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60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/>
              <p:nvPr/>
            </p:nvSpPr>
            <p:spPr>
              <a:xfrm>
                <a:off x="347709" y="237613"/>
                <a:ext cx="11496582" cy="2227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Sens de variations et convergence d’une suite numérique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une suite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entier.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9" y="237613"/>
                <a:ext cx="11496582" cy="2227789"/>
              </a:xfrm>
              <a:prstGeom prst="rect">
                <a:avLst/>
              </a:prstGeom>
              <a:blipFill>
                <a:blip r:embed="rId2"/>
                <a:stretch>
                  <a:fillRect l="-689" t="-3014" b="-35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462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5443C8-8C5D-40D7-8A3A-892FBB4ECEE7}"/>
              </a:ext>
            </a:extLst>
          </p:cNvPr>
          <p:cNvSpPr/>
          <p:nvPr/>
        </p:nvSpPr>
        <p:spPr>
          <a:xfrm>
            <a:off x="1023891" y="472648"/>
            <a:ext cx="1014421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i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Propriété - Sens de variation d'une suite géométrique </a:t>
            </a:r>
            <a:endParaRPr lang="fr-F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fr-F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7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/>
              <p:nvPr/>
            </p:nvSpPr>
            <p:spPr>
              <a:xfrm>
                <a:off x="1023891" y="472648"/>
                <a:ext cx="10144218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géométrique 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géométrique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91" y="472648"/>
                <a:ext cx="10144218" cy="1421992"/>
              </a:xfrm>
              <a:prstGeom prst="rect">
                <a:avLst/>
              </a:prstGeom>
              <a:blipFill>
                <a:blip r:embed="rId2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423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/>
              <p:nvPr/>
            </p:nvSpPr>
            <p:spPr>
              <a:xfrm>
                <a:off x="1023891" y="472648"/>
                <a:ext cx="10144218" cy="1883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géométrique 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géométrique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91" y="472648"/>
                <a:ext cx="10144218" cy="1883657"/>
              </a:xfrm>
              <a:prstGeom prst="rect">
                <a:avLst/>
              </a:prstGeom>
              <a:blipFill>
                <a:blip r:embed="rId2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360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/>
              <p:nvPr/>
            </p:nvSpPr>
            <p:spPr>
              <a:xfrm>
                <a:off x="1023891" y="472648"/>
                <a:ext cx="10144218" cy="2806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géométrique 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géométrique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91" y="472648"/>
                <a:ext cx="10144218" cy="2806987"/>
              </a:xfrm>
              <a:prstGeom prst="rect">
                <a:avLst/>
              </a:prstGeom>
              <a:blipFill>
                <a:blip r:embed="rId2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984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/>
              <p:nvPr/>
            </p:nvSpPr>
            <p:spPr>
              <a:xfrm>
                <a:off x="1023891" y="472648"/>
                <a:ext cx="10144218" cy="4191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géométrique 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géométrique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91" y="472648"/>
                <a:ext cx="10144218" cy="4191981"/>
              </a:xfrm>
              <a:prstGeom prst="rect">
                <a:avLst/>
              </a:prstGeom>
              <a:blipFill>
                <a:blip r:embed="rId2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522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/>
              <p:nvPr/>
            </p:nvSpPr>
            <p:spPr>
              <a:xfrm>
                <a:off x="1023891" y="472648"/>
                <a:ext cx="10144218" cy="4653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géométrique 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géométrique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constante.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91" y="472648"/>
                <a:ext cx="10144218" cy="4653646"/>
              </a:xfrm>
              <a:prstGeom prst="rect">
                <a:avLst/>
              </a:prstGeom>
              <a:blipFill>
                <a:blip r:embed="rId2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498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/>
              <p:nvPr/>
            </p:nvSpPr>
            <p:spPr>
              <a:xfrm>
                <a:off x="1023891" y="472648"/>
                <a:ext cx="10144218" cy="5115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géométrique 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géométrique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constante.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n'est pas monotone.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91" y="472648"/>
                <a:ext cx="10144218" cy="5115311"/>
              </a:xfrm>
              <a:prstGeom prst="rect">
                <a:avLst/>
              </a:prstGeom>
              <a:blipFill>
                <a:blip r:embed="rId2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798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/>
              <p:nvPr/>
            </p:nvSpPr>
            <p:spPr>
              <a:xfrm>
                <a:off x="1023891" y="472648"/>
                <a:ext cx="10144218" cy="5576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4472C4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Sens de variation d'une suite géométrique 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une suite géométrique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croissante.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est strictement décroissante.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strictement décroissante. </a:t>
                </a:r>
              </a:p>
              <a:p>
                <a:pPr marL="1200150" lvl="2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suite est strictement croissante.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est constante.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la suite n'est pas monotone.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i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(livre page 54)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5443C8-8C5D-40D7-8A3A-892FBB4E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91" y="472648"/>
                <a:ext cx="10144218" cy="5576976"/>
              </a:xfrm>
              <a:prstGeom prst="rect">
                <a:avLst/>
              </a:prstGeom>
              <a:blipFill>
                <a:blip r:embed="rId2"/>
                <a:stretch>
                  <a:fillRect l="-661" b="-1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429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1904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1904496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37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2310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2310825"/>
              </a:xfrm>
              <a:prstGeom prst="rect">
                <a:avLst/>
              </a:prstGeom>
              <a:blipFill>
                <a:blip r:embed="rId2"/>
                <a:stretch>
                  <a:fillRect l="-593" b="-3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41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/>
              <p:nvPr/>
            </p:nvSpPr>
            <p:spPr>
              <a:xfrm>
                <a:off x="347709" y="237613"/>
                <a:ext cx="11496582" cy="2643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Sens de variations et convergence d’une suite numérique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(un) une suite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entier.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9" y="237613"/>
                <a:ext cx="11496582" cy="2643288"/>
              </a:xfrm>
              <a:prstGeom prst="rect">
                <a:avLst/>
              </a:prstGeom>
              <a:blipFill>
                <a:blip r:embed="rId2"/>
                <a:stretch>
                  <a:fillRect l="-689" t="-2535" b="-2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129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2772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2772490"/>
              </a:xfrm>
              <a:prstGeom prst="rect">
                <a:avLst/>
              </a:prstGeom>
              <a:blipFill>
                <a:blip r:embed="rId2"/>
                <a:stretch>
                  <a:fillRect l="-593" b="-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130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2772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2772041"/>
              </a:xfrm>
              <a:prstGeom prst="rect">
                <a:avLst/>
              </a:prstGeom>
              <a:blipFill>
                <a:blip r:embed="rId2"/>
                <a:stretch>
                  <a:fillRect l="-593" b="-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460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3289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3289490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467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375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3751155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239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415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4157485"/>
              </a:xfrm>
              <a:prstGeom prst="rect">
                <a:avLst/>
              </a:prstGeom>
              <a:blipFill>
                <a:blip r:embed="rId2"/>
                <a:stretch>
                  <a:fillRect l="-593" b="-17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1477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415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4157485"/>
              </a:xfrm>
              <a:prstGeom prst="rect">
                <a:avLst/>
              </a:prstGeom>
              <a:blipFill>
                <a:blip r:embed="rId2"/>
                <a:stretch>
                  <a:fillRect l="-593" b="-17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182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69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8307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0474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06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/>
              <p:nvPr/>
            </p:nvSpPr>
            <p:spPr>
              <a:xfrm>
                <a:off x="347709" y="237613"/>
                <a:ext cx="11496582" cy="3474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Sens de variations et convergence d’une suite numérique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(un) une suite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entier.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9" y="237613"/>
                <a:ext cx="11496582" cy="3474284"/>
              </a:xfrm>
              <a:prstGeom prst="rect">
                <a:avLst/>
              </a:prstGeom>
              <a:blipFill>
                <a:blip r:embed="rId2"/>
                <a:stretch>
                  <a:fillRect l="-689" t="-19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1278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961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5301516"/>
              </a:xfrm>
              <a:prstGeom prst="rect">
                <a:avLst/>
              </a:prstGeom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9043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5806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5806782"/>
              </a:xfrm>
              <a:prstGeom prst="rect">
                <a:avLst/>
              </a:prstGeom>
              <a:blipFill>
                <a:blip r:embed="rId2"/>
                <a:stretch>
                  <a:fillRect l="-593" b="-9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892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=−3×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−3+1</m:t>
                        </m:r>
                      </m:e>
                    </m:d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sz="20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  <a:blipFill>
                <a:blip r:embed="rId2"/>
                <a:stretch>
                  <a:fillRect l="-593" b="-8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2489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=−3×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−3+1</m:t>
                        </m:r>
                      </m:e>
                    </m:d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  <a:blipFill>
                <a:blip r:embed="rId2"/>
                <a:stretch>
                  <a:fillRect l="-593" b="-8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3545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−3×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−3+1</m:t>
                        </m:r>
                      </m:e>
                    </m:d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  <a:blipFill>
                <a:blip r:embed="rId2"/>
                <a:stretch>
                  <a:fillRect l="-593" b="-8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8616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−3+1</m:t>
                        </m:r>
                      </m:e>
                    </m:d>
                    <m:r>
                      <a:rPr lang="fr-FR" sz="20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  <a:blipFill>
                <a:blip r:embed="rId2"/>
                <a:stretch>
                  <a:fillRect l="-593" b="-8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0029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6268126"/>
              </a:xfrm>
              <a:prstGeom prst="rect">
                <a:avLst/>
              </a:prstGeom>
              <a:blipFill>
                <a:blip r:embed="rId2"/>
                <a:stretch>
                  <a:fillRect l="-593" b="-8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4762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673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	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6730112"/>
              </a:xfrm>
              <a:prstGeom prst="rect">
                <a:avLst/>
              </a:prstGeom>
              <a:blipFill>
                <a:blip r:embed="rId2"/>
                <a:stretch>
                  <a:fillRect l="-593" b="-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784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673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	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6730112"/>
              </a:xfrm>
              <a:prstGeom prst="rect">
                <a:avLst/>
              </a:prstGeom>
              <a:blipFill>
                <a:blip r:embed="rId2"/>
                <a:stretch>
                  <a:fillRect l="-593" b="-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18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/>
              <p:nvPr/>
            </p:nvSpPr>
            <p:spPr>
              <a:xfrm>
                <a:off x="347709" y="237613"/>
                <a:ext cx="11496582" cy="430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Sens de variations et convergence d’une suite numérique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(un) une suite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entier.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monotone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elle est soit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soit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9" y="237613"/>
                <a:ext cx="11496582" cy="4305281"/>
              </a:xfrm>
              <a:prstGeom prst="rect">
                <a:avLst/>
              </a:prstGeom>
              <a:blipFill>
                <a:blip r:embed="rId2"/>
                <a:stretch>
                  <a:fillRect l="-689" t="-1558" r="-1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4599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/>
              <p:nvPr/>
            </p:nvSpPr>
            <p:spPr>
              <a:xfrm>
                <a:off x="436485" y="0"/>
                <a:ext cx="11319029" cy="673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résolu 8 page 63 - Étudier les variations d’une suite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les variations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par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 </m:t>
                      </m:r>
                      <m:sSub>
                        <m:sSub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ED7D3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+1−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+2=2(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</m:t>
                      </m:r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2×2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5×5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strictement 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=−2×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	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La suite est strictement décroissante.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52CDEA-AA86-406B-8A23-FE04B024A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" y="0"/>
                <a:ext cx="11319029" cy="6730112"/>
              </a:xfrm>
              <a:prstGeom prst="rect">
                <a:avLst/>
              </a:prstGeom>
              <a:blipFill>
                <a:blip r:embed="rId2"/>
                <a:stretch>
                  <a:fillRect l="-593" b="-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5188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7A9B602-FD9C-485C-A700-BB9E988F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744"/>
          <a:stretch/>
        </p:blipFill>
        <p:spPr>
          <a:xfrm>
            <a:off x="496079" y="1392189"/>
            <a:ext cx="11695921" cy="145102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04ADC6-3FB1-420D-A8C5-9C8E34B69ADA}"/>
              </a:ext>
            </a:extLst>
          </p:cNvPr>
          <p:cNvSpPr txBox="1"/>
          <p:nvPr/>
        </p:nvSpPr>
        <p:spPr>
          <a:xfrm>
            <a:off x="4838700" y="200025"/>
            <a:ext cx="3352800" cy="4001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Exercices du livre </a:t>
            </a:r>
            <a:r>
              <a:rPr lang="fr-FR" sz="2000" b="1" dirty="0" err="1">
                <a:solidFill>
                  <a:schemeClr val="accent1"/>
                </a:solidFill>
              </a:rPr>
              <a:t>Sésamath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F11709-DD25-4E4D-9102-0DC4D18F47B7}"/>
              </a:ext>
            </a:extLst>
          </p:cNvPr>
          <p:cNvSpPr txBox="1"/>
          <p:nvPr/>
        </p:nvSpPr>
        <p:spPr>
          <a:xfrm>
            <a:off x="496079" y="914400"/>
            <a:ext cx="1094596" cy="4001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Page 63</a:t>
            </a:r>
          </a:p>
        </p:txBody>
      </p:sp>
      <p:pic>
        <p:nvPicPr>
          <p:cNvPr id="1026" name="Picture 2" descr="ms1spe_2019/85251-1">
            <a:extLst>
              <a:ext uri="{FF2B5EF4-FFF2-40B4-BE49-F238E27FC236}">
                <a16:creationId xmlns:a16="http://schemas.microsoft.com/office/drawing/2014/main" id="{5E705035-09D9-4AC4-A652-C9DD9A31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9" y="3598102"/>
            <a:ext cx="5381276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F5BC8A-CB02-4C34-A293-75A24158BD9D}"/>
              </a:ext>
            </a:extLst>
          </p:cNvPr>
          <p:cNvSpPr txBox="1"/>
          <p:nvPr/>
        </p:nvSpPr>
        <p:spPr>
          <a:xfrm>
            <a:off x="496079" y="3028890"/>
            <a:ext cx="1094596" cy="4001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Page 67</a:t>
            </a:r>
          </a:p>
        </p:txBody>
      </p:sp>
      <p:pic>
        <p:nvPicPr>
          <p:cNvPr id="1028" name="Picture 4" descr="ms1spe_2019/85253-1">
            <a:extLst>
              <a:ext uri="{FF2B5EF4-FFF2-40B4-BE49-F238E27FC236}">
                <a16:creationId xmlns:a16="http://schemas.microsoft.com/office/drawing/2014/main" id="{0629CFDC-68BD-401B-B51D-82D49C84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429000"/>
            <a:ext cx="5526716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675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04ADC6-3FB1-420D-A8C5-9C8E34B69ADA}"/>
              </a:ext>
            </a:extLst>
          </p:cNvPr>
          <p:cNvSpPr txBox="1"/>
          <p:nvPr/>
        </p:nvSpPr>
        <p:spPr>
          <a:xfrm>
            <a:off x="4838700" y="200025"/>
            <a:ext cx="3352800" cy="4001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Exercices du livre </a:t>
            </a:r>
            <a:r>
              <a:rPr lang="fr-FR" sz="2000" b="1" dirty="0" err="1">
                <a:solidFill>
                  <a:schemeClr val="accent1"/>
                </a:solidFill>
              </a:rPr>
              <a:t>Sésamath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ms1spe_2019/85251-1">
            <a:extLst>
              <a:ext uri="{FF2B5EF4-FFF2-40B4-BE49-F238E27FC236}">
                <a16:creationId xmlns:a16="http://schemas.microsoft.com/office/drawing/2014/main" id="{5E705035-09D9-4AC4-A652-C9DD9A31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4" y="1331152"/>
            <a:ext cx="5381276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F5BC8A-CB02-4C34-A293-75A24158BD9D}"/>
              </a:ext>
            </a:extLst>
          </p:cNvPr>
          <p:cNvSpPr txBox="1"/>
          <p:nvPr/>
        </p:nvSpPr>
        <p:spPr>
          <a:xfrm>
            <a:off x="524654" y="761940"/>
            <a:ext cx="1094596" cy="4001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Page 67</a:t>
            </a:r>
          </a:p>
        </p:txBody>
      </p:sp>
      <p:pic>
        <p:nvPicPr>
          <p:cNvPr id="1028" name="Picture 4" descr="ms1spe_2019/85253-1">
            <a:extLst>
              <a:ext uri="{FF2B5EF4-FFF2-40B4-BE49-F238E27FC236}">
                <a16:creationId xmlns:a16="http://schemas.microsoft.com/office/drawing/2014/main" id="{0629CFDC-68BD-401B-B51D-82D49C84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162050"/>
            <a:ext cx="5526716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s1spe_2019/85255-1">
            <a:extLst>
              <a:ext uri="{FF2B5EF4-FFF2-40B4-BE49-F238E27FC236}">
                <a16:creationId xmlns:a16="http://schemas.microsoft.com/office/drawing/2014/main" id="{33D5AF56-E989-42CF-AA3B-E3821A963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4" y="4157663"/>
            <a:ext cx="5381276" cy="11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s1spe_2019/85256-1">
            <a:extLst>
              <a:ext uri="{FF2B5EF4-FFF2-40B4-BE49-F238E27FC236}">
                <a16:creationId xmlns:a16="http://schemas.microsoft.com/office/drawing/2014/main" id="{93CB922E-6198-47EB-8128-F1D2C747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78" y="4157663"/>
            <a:ext cx="5377654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2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/>
              <p:nvPr/>
            </p:nvSpPr>
            <p:spPr>
              <a:xfrm>
                <a:off x="347709" y="237613"/>
                <a:ext cx="11496582" cy="4720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Sens de variations et convergence d’une suite numérique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(un) une suite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entier.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monotone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elle est soit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soit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constante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9" y="237613"/>
                <a:ext cx="11496582" cy="4720780"/>
              </a:xfrm>
              <a:prstGeom prst="rect">
                <a:avLst/>
              </a:prstGeom>
              <a:blipFill>
                <a:blip r:embed="rId2"/>
                <a:stretch>
                  <a:fillRect l="-689" t="-1421" r="-1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12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/>
              <p:nvPr/>
            </p:nvSpPr>
            <p:spPr>
              <a:xfrm>
                <a:off x="347709" y="237613"/>
                <a:ext cx="11496582" cy="5136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Sens de variations et convergence d’une suite numérique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Sens de variation d'une suite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(un) une suite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un entier.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monotone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elle est soit 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soit décroissante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constante à partir du rang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pour tout entier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D903D6-1D82-4F9E-B761-1F7A3622C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9" y="237613"/>
                <a:ext cx="11496582" cy="5136278"/>
              </a:xfrm>
              <a:prstGeom prst="rect">
                <a:avLst/>
              </a:prstGeom>
              <a:blipFill>
                <a:blip r:embed="rId2"/>
                <a:stretch>
                  <a:fillRect l="-689" t="-1305" r="-159" b="-9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743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6021</Words>
  <Application>Microsoft Office PowerPoint</Application>
  <PresentationFormat>Grand écran</PresentationFormat>
  <Paragraphs>519</Paragraphs>
  <Slides>72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Courier New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20</cp:revision>
  <dcterms:created xsi:type="dcterms:W3CDTF">2020-04-18T07:29:33Z</dcterms:created>
  <dcterms:modified xsi:type="dcterms:W3CDTF">2020-04-18T09:11:27Z</dcterms:modified>
</cp:coreProperties>
</file>