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73" r:id="rId5"/>
    <p:sldId id="274" r:id="rId6"/>
    <p:sldId id="258" r:id="rId7"/>
    <p:sldId id="259" r:id="rId8"/>
    <p:sldId id="270" r:id="rId9"/>
    <p:sldId id="271" r:id="rId10"/>
    <p:sldId id="272" r:id="rId11"/>
    <p:sldId id="275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4F81E8-3711-498D-804B-0E0E87F1D7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5F9C404-07E5-4D68-8CF8-15E072F4B1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9AAC84-C47B-4602-B39D-68206E564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259A-610A-46DD-8D0A-22A42BDEC2B8}" type="datetimeFigureOut">
              <a:rPr lang="fr-FR" smtClean="0"/>
              <a:t>19/04/2020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35E8A6-D543-401B-B12E-66AD54749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439E45-EF3F-424F-B41B-C7A27162F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ACFA-671E-4427-80C6-5E97C023C5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1418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26E802-0143-4E29-AE97-701CA4EB5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E2D3A6F-9CE8-4028-8287-94ECFAD8E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32BB65-4A85-4440-ADBD-823728D35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259A-610A-46DD-8D0A-22A42BDEC2B8}" type="datetimeFigureOut">
              <a:rPr lang="fr-FR" smtClean="0"/>
              <a:t>19/04/2020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81DC55-048E-43CF-8C39-487362683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81BCBE-812E-46E5-A1B1-F253B2C16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ACFA-671E-4427-80C6-5E97C023C5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4382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1D077CA-023D-448F-8A58-3B1F4E13F2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BC68563-C2A1-4D48-9998-6F7A11B43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D70ED5-941E-4601-913F-ECF82B70A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259A-610A-46DD-8D0A-22A42BDEC2B8}" type="datetimeFigureOut">
              <a:rPr lang="fr-FR" smtClean="0"/>
              <a:t>19/04/2020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B95C4D-5A52-4F34-B5B4-F45B20E7E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1B6F21-6884-4DF1-9407-2455B7AED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ACFA-671E-4427-80C6-5E97C023C5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213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5A6648-28B4-4D2C-A1C8-3E1F8CFB8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D80557-2723-4FA4-BE33-751D36E2D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00220D-377F-4706-8C16-6553F788C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259A-610A-46DD-8D0A-22A42BDEC2B8}" type="datetimeFigureOut">
              <a:rPr lang="fr-FR" smtClean="0"/>
              <a:t>19/04/2020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FC35C9-F18C-4D07-926F-3B43E9EC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024862-2E17-4520-93C1-FEBAE3793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ACFA-671E-4427-80C6-5E97C023C5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01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F6FE0D-00AA-4624-B443-01BB5D548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CC97EF-AF61-4442-9187-294B2208D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01C2EE-3443-4BBA-9674-D5548C6A2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259A-610A-46DD-8D0A-22A42BDEC2B8}" type="datetimeFigureOut">
              <a:rPr lang="fr-FR" smtClean="0"/>
              <a:t>19/04/2020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837B20-9066-4332-9665-366BF5BC6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F28EB8-4D1A-4616-AE66-94E9D085C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ACFA-671E-4427-80C6-5E97C023C5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457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193AA2-65E0-4E7E-AC93-3D147BE59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707675-13FE-44CE-B426-5B0ACA92E3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7AFBC43-F3A2-4C26-943D-169D02305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D96C3EE-963C-4C5F-A3AC-2B0D3B55A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259A-610A-46DD-8D0A-22A42BDEC2B8}" type="datetimeFigureOut">
              <a:rPr lang="fr-FR" smtClean="0"/>
              <a:t>19/04/2020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90A35B4-6F01-4E8B-84BD-31108748C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CBE22A9-ECA8-4179-A8C4-EB5BBABCB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ACFA-671E-4427-80C6-5E97C023C5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8065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5510F2-2622-45A2-BBFE-BB161A398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83A2669-0AE0-44D1-ADF8-989074A7C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DAE752F-ACA1-42C1-8B25-C18E49D36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5CBA92-01FC-4570-B48A-8986AC107A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D022299-7691-47D7-B836-4D22641C87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53D03F1-DDC7-40C8-9219-901D87FAE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259A-610A-46DD-8D0A-22A42BDEC2B8}" type="datetimeFigureOut">
              <a:rPr lang="fr-FR" smtClean="0"/>
              <a:t>19/04/2020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BDE434F-7D96-4673-B7BE-617C9AA26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8E602D9-FEFD-41B8-AB66-C02B86A5A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ACFA-671E-4427-80C6-5E97C023C5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3378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2056D7-17AE-4081-9561-625304E3D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EC2A24D-34B3-400F-BA71-0848D5313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259A-610A-46DD-8D0A-22A42BDEC2B8}" type="datetimeFigureOut">
              <a:rPr lang="fr-FR" smtClean="0"/>
              <a:t>19/04/2020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1717F8B-8A7D-4671-8682-8EEDEC339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2FC9D99-BDD3-4B04-A23E-A474D8ACA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ACFA-671E-4427-80C6-5E97C023C5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8851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931B7EA-9744-4FD6-8916-5150FE871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259A-610A-46DD-8D0A-22A42BDEC2B8}" type="datetimeFigureOut">
              <a:rPr lang="fr-FR" smtClean="0"/>
              <a:t>19/04/2020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DFEBC7F-2751-4131-83F8-5F46DF9D5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F342BCA-4A3E-4788-9746-F732B3F2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ACFA-671E-4427-80C6-5E97C023C5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3572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B3ED2F-54B1-4F97-B8F9-C6D31A4B1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3DFE89-BB24-4FF1-8286-C8F9D3024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ACAF851-8FA5-47B7-8AAF-8B3D106799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F15F59D-0E2A-4150-A9B1-563F0FC7B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259A-610A-46DD-8D0A-22A42BDEC2B8}" type="datetimeFigureOut">
              <a:rPr lang="fr-FR" smtClean="0"/>
              <a:t>19/04/2020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A4AA490-53F3-462E-9463-483C89DAA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B460758-1E48-469D-881E-2949DCB16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ACFA-671E-4427-80C6-5E97C023C5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3672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30A057-7E6B-4D61-ABBE-229C623B1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1FA0E0D-EC37-496B-A8CE-16F91F432F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5238B2E-EBD6-4036-9B78-D9FE85EB9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B902FF8-D2CD-44F4-BD79-93EFE7F73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259A-610A-46DD-8D0A-22A42BDEC2B8}" type="datetimeFigureOut">
              <a:rPr lang="fr-FR" smtClean="0"/>
              <a:t>19/04/2020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6E6C820-3E96-41B1-8A7B-4E8F1793B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8B2F3F-B655-4219-9571-2F7CA76B3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ACFA-671E-4427-80C6-5E97C023C5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148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94A5A11-D22E-4C77-B39C-E834C1BAA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5B4297-E045-498F-AB75-8F603D3CA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4CE512-7797-4E13-BD0E-4BAF176A14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F259A-610A-46DD-8D0A-22A42BDEC2B8}" type="datetimeFigureOut">
              <a:rPr lang="fr-FR" smtClean="0"/>
              <a:t>19/04/2020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89F360-70FA-47FB-8817-3F4751984B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5C52D4-9884-49EB-9801-D35210A524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3ACFA-671E-4427-80C6-5E97C023C5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28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isage De Chat En Vert Matrice Fond, Ordinateur Codé Avec Des ...">
            <a:extLst>
              <a:ext uri="{FF2B5EF4-FFF2-40B4-BE49-F238E27FC236}">
                <a16:creationId xmlns:a16="http://schemas.microsoft.com/office/drawing/2014/main" id="{E2ED9ED5-8715-41E7-837C-5B9EA0465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31" y="0"/>
            <a:ext cx="102949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FFD693E-0E66-4F59-8F29-A5B161F350DB}"/>
              </a:ext>
            </a:extLst>
          </p:cNvPr>
          <p:cNvSpPr/>
          <p:nvPr/>
        </p:nvSpPr>
        <p:spPr>
          <a:xfrm>
            <a:off x="2590874" y="3297101"/>
            <a:ext cx="7010252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ctr">
              <a:spcAft>
                <a:spcPts val="0"/>
              </a:spcAft>
              <a:tabLst>
                <a:tab pos="3048000" algn="ctr"/>
                <a:tab pos="6032500" algn="r"/>
              </a:tabLst>
            </a:pPr>
            <a:r>
              <a:rPr lang="fr-FR" sz="6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Suites de matrices</a:t>
            </a:r>
          </a:p>
          <a:p>
            <a:pPr indent="457200" algn="ctr">
              <a:spcAft>
                <a:spcPts val="0"/>
              </a:spcAft>
              <a:tabLst>
                <a:tab pos="3048000" algn="ctr"/>
                <a:tab pos="6032500" algn="r"/>
              </a:tabLst>
            </a:pPr>
            <a:r>
              <a:rPr lang="fr-FR" sz="6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Marches aléatoires</a:t>
            </a:r>
            <a:endParaRPr lang="fr-FR" sz="6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B1486C1-6FF8-4A9D-8898-42BA51D4E897}"/>
              </a:ext>
            </a:extLst>
          </p:cNvPr>
          <p:cNvSpPr txBox="1"/>
          <p:nvPr/>
        </p:nvSpPr>
        <p:spPr>
          <a:xfrm>
            <a:off x="2724149" y="353303"/>
            <a:ext cx="6896099" cy="95410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70C0"/>
                </a:solidFill>
              </a:rPr>
              <a:t>Terminale S3</a:t>
            </a:r>
          </a:p>
          <a:p>
            <a:pPr algn="ctr"/>
            <a:r>
              <a:rPr lang="fr-FR" sz="2800" b="1" dirty="0">
                <a:solidFill>
                  <a:srgbClr val="0070C0"/>
                </a:solidFill>
              </a:rPr>
              <a:t>Séance Visio du mardi 21 avril</a:t>
            </a:r>
          </a:p>
        </p:txBody>
      </p:sp>
    </p:spTree>
    <p:extLst>
      <p:ext uri="{BB962C8B-B14F-4D97-AF65-F5344CB8AC3E}">
        <p14:creationId xmlns:p14="http://schemas.microsoft.com/office/powerpoint/2010/main" val="85774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246CEA-6FD9-47C4-A727-D10B077475AD}"/>
              </a:ext>
            </a:extLst>
          </p:cNvPr>
          <p:cNvSpPr/>
          <p:nvPr/>
        </p:nvSpPr>
        <p:spPr>
          <a:xfrm>
            <a:off x="4381870" y="212518"/>
            <a:ext cx="4025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3048000" algn="ctr"/>
                <a:tab pos="6032500" algn="r"/>
              </a:tabLst>
            </a:pPr>
            <a:r>
              <a:rPr lang="fr-FR" sz="2400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Exercices du livre </a:t>
            </a:r>
            <a:r>
              <a:rPr lang="fr-FR" sz="24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Sésamath</a:t>
            </a:r>
            <a:endParaRPr lang="fr-FR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BCFB0E3-5284-4736-B0DB-01A5C2468FBE}"/>
                  </a:ext>
                </a:extLst>
              </p:cNvPr>
              <p:cNvSpPr/>
              <p:nvPr/>
            </p:nvSpPr>
            <p:spPr>
              <a:xfrm>
                <a:off x="73980" y="1388900"/>
                <a:ext cx="6022019" cy="43749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une suite de matrices colonnes telle que, pour tout entier naturel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avec : </a:t>
                </a:r>
              </a:p>
              <a:p>
                <a:pPr algn="ctr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indent="457200"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</a:p>
              <a:p>
                <a:pPr indent="457200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1.  Déterminer une matrice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telle que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𝐴𝐶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indent="457200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2.  On 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indent="457200"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Montrer que pour tout entier naturel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indent="457200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3.  Exprimer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en fonction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indent="457200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4.  En déduire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indent="457200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5.   </a:t>
                </a:r>
              </a:p>
              <a:p>
                <a:pPr indent="457200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(a) Démontrer que, pour tout entier naturel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: </a:t>
                </a:r>
              </a:p>
              <a:p>
                <a:pPr algn="ctr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  <m:e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𝑛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indent="457200"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indent="457200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(b) En déduire une expression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pour tout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ℕ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BCFB0E3-5284-4736-B0DB-01A5C2468F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0" y="1388900"/>
                <a:ext cx="6022019" cy="4374980"/>
              </a:xfrm>
              <a:prstGeom prst="rect">
                <a:avLst/>
              </a:prstGeom>
              <a:blipFill>
                <a:blip r:embed="rId2"/>
                <a:stretch>
                  <a:fillRect l="-810" t="-836" r="-1619" b="-125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C00DEAD5-4EA7-4F73-8E91-F747EF510A7F}"/>
              </a:ext>
            </a:extLst>
          </p:cNvPr>
          <p:cNvSpPr/>
          <p:nvPr/>
        </p:nvSpPr>
        <p:spPr>
          <a:xfrm>
            <a:off x="0" y="1019568"/>
            <a:ext cx="2238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  <a:tabLst>
                <a:tab pos="3048000" algn="ctr"/>
                <a:tab pos="6032500" algn="r"/>
              </a:tabLst>
            </a:pPr>
            <a:r>
              <a:rPr lang="fr-FR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Exercice 23 page 128</a:t>
            </a: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26FB2CD-78D5-4D71-A2F0-7C8CF6A13CF7}"/>
                  </a:ext>
                </a:extLst>
              </p:cNvPr>
              <p:cNvSpPr/>
              <p:nvPr/>
            </p:nvSpPr>
            <p:spPr>
              <a:xfrm>
                <a:off x="6394511" y="1019568"/>
                <a:ext cx="6096000" cy="443044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Exercice 24</a:t>
                </a:r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une suite de matrices lignes telle que, pour tout entier naturel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avec : </a:t>
                </a:r>
              </a:p>
              <a:p>
                <a:pPr algn="ctr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indent="457200"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</a:p>
              <a:p>
                <a:pPr indent="457200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1.  Déterminer la matrice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telle que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𝐶𝐴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indent="457200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2.  On 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indent="457200"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Montrer que pour tout entier naturel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indent="457200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3.  Exprimer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en fonction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indent="457200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4.  En déduire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indent="457200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5.   </a:t>
                </a:r>
              </a:p>
              <a:p>
                <a:pPr indent="457200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(a) Calculer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puis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En déduire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indent="457200"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En déduire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en fonction du reste de la division euclidienne de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indent="457200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(b) Déterminer la matrice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57</m:t>
                        </m:r>
                      </m:sub>
                    </m:sSub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26FB2CD-78D5-4D71-A2F0-7C8CF6A13C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511" y="1019568"/>
                <a:ext cx="6096000" cy="4430444"/>
              </a:xfrm>
              <a:prstGeom prst="rect">
                <a:avLst/>
              </a:prstGeom>
              <a:blipFill>
                <a:blip r:embed="rId3"/>
                <a:stretch>
                  <a:fillRect l="-900" t="-688" r="-800" b="-12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464EB4C9-B360-4807-8B14-3499D27F3A7A}"/>
              </a:ext>
            </a:extLst>
          </p:cNvPr>
          <p:cNvCxnSpPr/>
          <p:nvPr/>
        </p:nvCxnSpPr>
        <p:spPr>
          <a:xfrm>
            <a:off x="6285391" y="756821"/>
            <a:ext cx="0" cy="5450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56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246CEA-6FD9-47C4-A727-D10B077475AD}"/>
              </a:ext>
            </a:extLst>
          </p:cNvPr>
          <p:cNvSpPr/>
          <p:nvPr/>
        </p:nvSpPr>
        <p:spPr>
          <a:xfrm>
            <a:off x="4381870" y="212518"/>
            <a:ext cx="4025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3048000" algn="ctr"/>
                <a:tab pos="6032500" algn="r"/>
              </a:tabLst>
            </a:pPr>
            <a:r>
              <a:rPr lang="fr-FR" sz="2400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Exercices du livre </a:t>
            </a:r>
            <a:r>
              <a:rPr lang="fr-FR" sz="24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Sésamath</a:t>
            </a:r>
            <a:endParaRPr lang="fr-FR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0DEAD5-4EA7-4F73-8E91-F747EF510A7F}"/>
              </a:ext>
            </a:extLst>
          </p:cNvPr>
          <p:cNvSpPr/>
          <p:nvPr/>
        </p:nvSpPr>
        <p:spPr>
          <a:xfrm>
            <a:off x="0" y="1019568"/>
            <a:ext cx="2238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  <a:tabLst>
                <a:tab pos="3048000" algn="ctr"/>
                <a:tab pos="6032500" algn="r"/>
              </a:tabLst>
            </a:pPr>
            <a:r>
              <a:rPr lang="fr-FR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Exercice 25 page 129</a:t>
            </a: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3FE06EC-D452-4830-B58A-0C032D0592EB}"/>
                  </a:ext>
                </a:extLst>
              </p:cNvPr>
              <p:cNvSpPr/>
              <p:nvPr/>
            </p:nvSpPr>
            <p:spPr>
              <a:xfrm>
                <a:off x="141288" y="1454705"/>
                <a:ext cx="5813425" cy="4572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Soit les suites réelles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telles que : 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𝑛</m:t>
                                    </m:r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+</m:t>
                                    </m:r>
                                    <m:r>
                                      <a:rPr lang="fr-FR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fr-FR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=</m:t>
                                </m:r>
                              </m:e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    </m:t>
                                </m:r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+    </m:t>
                                </m:r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fr-FR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𝑛</m:t>
                                    </m:r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+</m:t>
                                    </m:r>
                                    <m:r>
                                      <a:rPr lang="fr-FR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fr-FR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=</m:t>
                                </m:r>
                              </m:e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fr-FR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fr-FR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4</m:t>
                                </m:r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fr-FR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1. Soit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et, pour tout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ℕ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Déterminer la matrice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telle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2. (a) Montrer que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inversible.</a:t>
                </a:r>
              </a:p>
              <a:p>
                <a:pPr lvl="1" algn="just">
                  <a:lnSpc>
                    <a:spcPct val="150000"/>
                  </a:lnSpc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Calculer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(b) Déterminer la matrice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telle que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𝑋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𝐴𝑋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(c) Étudier la convergence de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3FE06EC-D452-4830-B58A-0C032D0592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88" y="1454705"/>
                <a:ext cx="5813425" cy="4572662"/>
              </a:xfrm>
              <a:prstGeom prst="rect">
                <a:avLst/>
              </a:prstGeom>
              <a:blipFill>
                <a:blip r:embed="rId2"/>
                <a:stretch>
                  <a:fillRect l="-839" b="-12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1AC7A8C-9EEE-44D2-BA18-5310747DC52D}"/>
                  </a:ext>
                </a:extLst>
              </p:cNvPr>
              <p:cNvSpPr/>
              <p:nvPr/>
            </p:nvSpPr>
            <p:spPr>
              <a:xfrm>
                <a:off x="6096000" y="1527994"/>
                <a:ext cx="6096000" cy="405675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indent="457200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3.  Soit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la suite de matrices définie par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indent="457200"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Montrer que, pour tout entier naturel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indent="457200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4. (a) Justifier que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𝑃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inversible. </a:t>
                </a:r>
              </a:p>
              <a:p>
                <a:pPr indent="457200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(b) On note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la matrice définie par :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𝑃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𝐴𝑃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indent="457200"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Donner une expression 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indent="457200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(c) En déduire une expression 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indent="457200"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indent="457200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5. Pour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que peut-on dire de la convergence des suites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? </a:t>
                </a: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1AC7A8C-9EEE-44D2-BA18-5310747DC5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527994"/>
                <a:ext cx="6096000" cy="4056752"/>
              </a:xfrm>
              <a:prstGeom prst="rect">
                <a:avLst/>
              </a:prstGeom>
              <a:blipFill>
                <a:blip r:embed="rId3"/>
                <a:stretch>
                  <a:fillRect l="-800" b="-15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A9421E9-21C8-47FC-9ACE-5C241518DBF2}"/>
              </a:ext>
            </a:extLst>
          </p:cNvPr>
          <p:cNvCxnSpPr/>
          <p:nvPr/>
        </p:nvCxnSpPr>
        <p:spPr>
          <a:xfrm>
            <a:off x="5859262" y="1131402"/>
            <a:ext cx="0" cy="50736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74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810DCDB-DF39-42BA-BCC9-51EEB0967265}"/>
                  </a:ext>
                </a:extLst>
              </p:cNvPr>
              <p:cNvSpPr/>
              <p:nvPr/>
            </p:nvSpPr>
            <p:spPr>
              <a:xfrm>
                <a:off x="603682" y="610430"/>
                <a:ext cx="11194741" cy="52670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 algn="ctr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Suites de matrices</a:t>
                </a:r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57200"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342900" lvl="0" indent="-342900">
                  <a:spcAft>
                    <a:spcPts val="0"/>
                  </a:spcAft>
                  <a:buFont typeface="+mj-lt"/>
                  <a:buAutoNum type="romanUcPeriod"/>
                  <a:tabLst>
                    <a:tab pos="3048000" algn="ctr"/>
                    <a:tab pos="6032500" algn="r"/>
                  </a:tabLst>
                </a:pPr>
                <a:r>
                  <a:rPr lang="fr-FR" sz="2400" b="1" u="sng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</a:rPr>
                  <a:t>Suites de matrices colonnes</a:t>
                </a:r>
                <a:endParaRPr lang="fr-FR" sz="2400" b="1" dirty="0">
                  <a:effectLst/>
                  <a:latin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1257300" lvl="2" indent="-342900">
                  <a:buFont typeface="+mj-lt"/>
                  <a:buAutoNum type="arabicPeriod"/>
                  <a:tabLst>
                    <a:tab pos="3048000" algn="ctr"/>
                    <a:tab pos="6032500" algn="r"/>
                  </a:tabLst>
                </a:pPr>
                <a:r>
                  <a:rPr lang="fr-FR" sz="20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</a:rPr>
                  <a:t>Généralités</a:t>
                </a:r>
                <a:endParaRPr lang="fr-FR" sz="2000" b="1" dirty="0">
                  <a:effectLst/>
                  <a:latin typeface="Times New Roman" panose="02020603050405020304" pitchFamily="18" charset="0"/>
                </a:endParaRPr>
              </a:p>
              <a:p>
                <a:pPr indent="457200"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Définition</a:t>
                </a: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- Suite de matrices colonnes</a:t>
                </a:r>
              </a:p>
              <a:p>
                <a:pPr lvl="1" algn="just">
                  <a:lnSpc>
                    <a:spcPct val="150000"/>
                  </a:lnSpc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Une suite de matrices colonnes de taille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≥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une fonction qui, à tout entier naturel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associe une matrice colonne de même taille. </a:t>
                </a: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u="sng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Remarque :</a:t>
                </a: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Cette définition prolonge celle de suite numérique. On peut ainsi rencontrer des suites de matrices définies explicitement ou par récurrence. </a:t>
                </a: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b="1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Exemple :</a:t>
                </a: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Soit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la suite de matrices colonnes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...</a:t>
                </a: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Cette suite peut être définie explicitement avec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810DCDB-DF39-42BA-BCC9-51EEB09672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82" y="610430"/>
                <a:ext cx="11194741" cy="5267019"/>
              </a:xfrm>
              <a:prstGeom prst="rect">
                <a:avLst/>
              </a:prstGeom>
              <a:blipFill>
                <a:blip r:embed="rId2"/>
                <a:stretch>
                  <a:fillRect l="-708" t="-1157" r="-490" b="-9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CCF081F-A2C7-480D-A91A-1EFC5665B8A6}"/>
                  </a:ext>
                </a:extLst>
              </p:cNvPr>
              <p:cNvSpPr/>
              <p:nvPr/>
            </p:nvSpPr>
            <p:spPr>
              <a:xfrm>
                <a:off x="5812735" y="6062904"/>
                <a:ext cx="4063998" cy="55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avec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endParaRPr lang="fr-FR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CCF081F-A2C7-480D-A91A-1EFC5665B8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735" y="6062904"/>
                <a:ext cx="4063998" cy="554254"/>
              </a:xfrm>
              <a:prstGeom prst="rect">
                <a:avLst/>
              </a:prstGeom>
              <a:blipFill>
                <a:blip r:embed="rId3"/>
                <a:stretch>
                  <a:fillRect l="-1351" r="-150" b="-11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9569655-23B0-4599-93E7-935A09E43FF9}"/>
                  </a:ext>
                </a:extLst>
              </p:cNvPr>
              <p:cNvSpPr/>
              <p:nvPr/>
            </p:nvSpPr>
            <p:spPr>
              <a:xfrm>
                <a:off x="5075476" y="5360982"/>
                <a:ext cx="1705339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+1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9569655-23B0-4599-93E7-935A09E43F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476" y="5360982"/>
                <a:ext cx="1705339" cy="5524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6F4549D9-E336-4261-8446-75FD7289249F}"/>
              </a:ext>
            </a:extLst>
          </p:cNvPr>
          <p:cNvSpPr/>
          <p:nvPr/>
        </p:nvSpPr>
        <p:spPr>
          <a:xfrm>
            <a:off x="6687961" y="5471150"/>
            <a:ext cx="3845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mais aussi par la relation de récurrence 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74A5FC6-B91C-4278-A686-FD20343677C0}"/>
                  </a:ext>
                </a:extLst>
              </p:cNvPr>
              <p:cNvSpPr/>
              <p:nvPr/>
            </p:nvSpPr>
            <p:spPr>
              <a:xfrm>
                <a:off x="3836229" y="6155365"/>
                <a:ext cx="18777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74A5FC6-B91C-4278-A686-FD20343677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229" y="6155365"/>
                <a:ext cx="187775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55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2EECB55-252A-49C0-B9E2-82F8AEA020DA}"/>
                  </a:ext>
                </a:extLst>
              </p:cNvPr>
              <p:cNvSpPr/>
              <p:nvPr/>
            </p:nvSpPr>
            <p:spPr>
              <a:xfrm>
                <a:off x="550415" y="743638"/>
                <a:ext cx="10377996" cy="3776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Définion</a:t>
                </a: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- Convergence, limite d’une suite de matrices colonnes</a:t>
                </a:r>
              </a:p>
              <a:p>
                <a:pPr lvl="1" algn="just">
                  <a:lnSpc>
                    <a:spcPct val="150000"/>
                  </a:lnSpc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Une suite de matrices colonnes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converge si les suites numériques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convergent.</a:t>
                </a:r>
              </a:p>
              <a:p>
                <a:pPr lvl="1" algn="just">
                  <a:lnSpc>
                    <a:spcPct val="150000"/>
                  </a:lnSpc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 limite est alors la matrice colonne formée par les limites de ces deux suites. 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b="1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Exemple :</a:t>
                </a: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Soit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la suite de matrices colonnes de terme général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𝑛</m:t>
                                  </m:r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𝑛</m:t>
                                  </m:r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On a : 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2EECB55-252A-49C0-B9E2-82F8AEA020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15" y="743638"/>
                <a:ext cx="10377996" cy="3776931"/>
              </a:xfrm>
              <a:prstGeom prst="rect">
                <a:avLst/>
              </a:prstGeom>
              <a:blipFill>
                <a:blip r:embed="rId2"/>
                <a:stretch>
                  <a:fillRect l="-4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817BC102-ED0A-4550-8E65-4043348B015C}"/>
              </a:ext>
            </a:extLst>
          </p:cNvPr>
          <p:cNvSpPr/>
          <p:nvPr/>
        </p:nvSpPr>
        <p:spPr>
          <a:xfrm>
            <a:off x="775635" y="5528376"/>
            <a:ext cx="8517090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048000" algn="ctr"/>
                <a:tab pos="6032500" algn="r"/>
              </a:tabLst>
            </a:pPr>
            <a:r>
              <a:rPr lang="fr-FR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Remarque :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On définit naturellement une suite de matrices colonnes de taille supérieure.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3B8CAB-9AFA-4DC0-9DD1-84898724A2F4}"/>
              </a:ext>
            </a:extLst>
          </p:cNvPr>
          <p:cNvSpPr/>
          <p:nvPr/>
        </p:nvSpPr>
        <p:spPr>
          <a:xfrm>
            <a:off x="4688573" y="4582659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fr-FR" i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onc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8CB199C-2DC2-4488-892E-5088AF58F15C}"/>
                  </a:ext>
                </a:extLst>
              </p:cNvPr>
              <p:cNvSpPr/>
              <p:nvPr/>
            </p:nvSpPr>
            <p:spPr>
              <a:xfrm>
                <a:off x="1164075" y="3487553"/>
                <a:ext cx="1977593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𝑛</m:t>
                                  </m:r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𝑛</m:t>
                                  </m:r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  <m:r>
                            <a:rPr lang="fr-FR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8CB199C-2DC2-4488-892E-5088AF58F1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075" y="3487553"/>
                <a:ext cx="1977593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A838394-CABC-406C-A624-277115489DBB}"/>
                  </a:ext>
                </a:extLst>
              </p:cNvPr>
              <p:cNvSpPr/>
              <p:nvPr/>
            </p:nvSpPr>
            <p:spPr>
              <a:xfrm>
                <a:off x="2968231" y="3336197"/>
                <a:ext cx="2091598" cy="10173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2+</m:t>
                                  </m:r>
                                  <m:f>
                                    <m:f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num>
                                <m:den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den>
                              </m:f>
                            </m:e>
                          </m:d>
                          <m:r>
                            <a:rPr lang="fr-FR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=2</m:t>
                          </m:r>
                        </m:e>
                      </m:func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A838394-CABC-406C-A624-277115489D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8231" y="3336197"/>
                <a:ext cx="2091598" cy="10173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E6EDEE5-BB78-470B-BD9A-5B7DC279D10F}"/>
                  </a:ext>
                </a:extLst>
              </p:cNvPr>
              <p:cNvSpPr/>
              <p:nvPr/>
            </p:nvSpPr>
            <p:spPr>
              <a:xfrm>
                <a:off x="1217815" y="4339045"/>
                <a:ext cx="1750416" cy="7468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fr-FR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=0</m:t>
                          </m:r>
                        </m:e>
                      </m:func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E6EDEE5-BB78-470B-BD9A-5B7DC279D1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815" y="4339045"/>
                <a:ext cx="1750416" cy="7468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9C77D4-137F-4338-B6A0-FEDBD527B50E}"/>
                  </a:ext>
                </a:extLst>
              </p:cNvPr>
              <p:cNvSpPr/>
              <p:nvPr/>
            </p:nvSpPr>
            <p:spPr>
              <a:xfrm>
                <a:off x="5371836" y="4435322"/>
                <a:ext cx="1728294" cy="55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fr-FR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b="0" dirty="0"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9C77D4-137F-4338-B6A0-FEDBD527B5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836" y="4435322"/>
                <a:ext cx="1728294" cy="5542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175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246CEA-6FD9-47C4-A727-D10B077475AD}"/>
              </a:ext>
            </a:extLst>
          </p:cNvPr>
          <p:cNvSpPr/>
          <p:nvPr/>
        </p:nvSpPr>
        <p:spPr>
          <a:xfrm>
            <a:off x="4381870" y="212518"/>
            <a:ext cx="4025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3048000" algn="ctr"/>
                <a:tab pos="6032500" algn="r"/>
              </a:tabLst>
            </a:pPr>
            <a:r>
              <a:rPr lang="fr-FR" sz="2400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Exercices du livre </a:t>
            </a:r>
            <a:r>
              <a:rPr lang="fr-FR" sz="24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Sésamath</a:t>
            </a:r>
            <a:endParaRPr lang="fr-FR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254F7D4-D0AB-47BA-AB0F-2EA4AC5AD663}"/>
                  </a:ext>
                </a:extLst>
              </p:cNvPr>
              <p:cNvSpPr/>
              <p:nvPr/>
            </p:nvSpPr>
            <p:spPr>
              <a:xfrm>
                <a:off x="171634" y="1075946"/>
                <a:ext cx="7907046" cy="2067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Exercice 18 page 127</a:t>
                </a:r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Soit la suite de matrices lignes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définie par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et, pour tout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ℕ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 </a:t>
                </a:r>
              </a:p>
              <a:p>
                <a:pPr indent="457200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1.  Calculer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indent="457200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2.  Déterminer l'expression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en fonction de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indent="457200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3.  La suite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converge-t-elle ? </a:t>
                </a: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254F7D4-D0AB-47BA-AB0F-2EA4AC5AD6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34" y="1075946"/>
                <a:ext cx="7907046" cy="2067746"/>
              </a:xfrm>
              <a:prstGeom prst="rect">
                <a:avLst/>
              </a:prstGeom>
              <a:blipFill>
                <a:blip r:embed="rId2"/>
                <a:stretch>
                  <a:fillRect l="-771" t="-1770" r="-848" b="-41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9043E0B-93ED-43A3-81A4-75FAC27D6CC4}"/>
                  </a:ext>
                </a:extLst>
              </p:cNvPr>
              <p:cNvSpPr/>
              <p:nvPr/>
            </p:nvSpPr>
            <p:spPr>
              <a:xfrm>
                <a:off x="3666478" y="3789893"/>
                <a:ext cx="8327254" cy="27579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Exercice 19</a:t>
                </a:r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Soit la suite de matrices colonnes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de taille 2 telle que, pour tout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ℕ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avec : </a:t>
                </a:r>
              </a:p>
              <a:p>
                <a:pPr indent="457200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𝑒𝑡𝑅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indent="457200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1.  Calculer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indent="457200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2.  Déterminer l'expression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en fonction de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indent="457200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3.  La suite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converge-t-elle ? </a:t>
                </a:r>
                <a:endParaRPr lang="fr-FR" sz="2000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9043E0B-93ED-43A3-81A4-75FAC27D6C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478" y="3789893"/>
                <a:ext cx="8327254" cy="2757934"/>
              </a:xfrm>
              <a:prstGeom prst="rect">
                <a:avLst/>
              </a:prstGeom>
              <a:blipFill>
                <a:blip r:embed="rId3"/>
                <a:stretch>
                  <a:fillRect l="-732" t="-1327" r="-805" b="-28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982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246CEA-6FD9-47C4-A727-D10B077475AD}"/>
              </a:ext>
            </a:extLst>
          </p:cNvPr>
          <p:cNvSpPr/>
          <p:nvPr/>
        </p:nvSpPr>
        <p:spPr>
          <a:xfrm>
            <a:off x="4381870" y="212518"/>
            <a:ext cx="4025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3048000" algn="ctr"/>
                <a:tab pos="6032500" algn="r"/>
              </a:tabLst>
            </a:pPr>
            <a:r>
              <a:rPr lang="fr-FR" sz="2400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Exercices du livre </a:t>
            </a:r>
            <a:r>
              <a:rPr lang="fr-FR" sz="24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Sésamath</a:t>
            </a:r>
            <a:endParaRPr lang="fr-FR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0C61B15-1113-4996-8B61-9D6AD9443DB7}"/>
                  </a:ext>
                </a:extLst>
              </p:cNvPr>
              <p:cNvSpPr/>
              <p:nvPr/>
            </p:nvSpPr>
            <p:spPr>
              <a:xfrm>
                <a:off x="213064" y="894901"/>
                <a:ext cx="5261500" cy="54781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Exercice 20</a:t>
                </a:r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Soit les suites réelles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définies par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et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𝑛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𝑛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Soit la suite de matrices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définie par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Soit enfin la matrice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définie par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 </a:t>
                </a:r>
              </a:p>
              <a:p>
                <a:pPr marL="342900" indent="-342900">
                  <a:lnSpc>
                    <a:spcPct val="150000"/>
                  </a:lnSpc>
                  <a:spcAft>
                    <a:spcPts val="0"/>
                  </a:spcAft>
                  <a:buAutoNum type="arabicPeriod"/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(a) Démontrer que, pour tout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ℕ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(b) Démontrer que, pour tout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ℕ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indent="457200"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0C61B15-1113-4996-8B61-9D6AD9443D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64" y="894901"/>
                <a:ext cx="5261500" cy="5478166"/>
              </a:xfrm>
              <a:prstGeom prst="rect">
                <a:avLst/>
              </a:prstGeo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B7D8973-F526-4C00-9D24-8304E1128847}"/>
                  </a:ext>
                </a:extLst>
              </p:cNvPr>
              <p:cNvSpPr/>
              <p:nvPr/>
            </p:nvSpPr>
            <p:spPr>
              <a:xfrm>
                <a:off x="5971713" y="-93607"/>
                <a:ext cx="6096000" cy="673908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indent="457200"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2. Soit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𝑃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mr>
                          <m:mr>
                            <m:e/>
                            <m:e/>
                          </m:mr>
                        </m:m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𝑃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 </a:t>
                </a:r>
              </a:p>
              <a:p>
                <a:pPr indent="457200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(a) Montrer que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𝑃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sont inversibles. </a:t>
                </a:r>
              </a:p>
              <a:p>
                <a:pPr indent="457200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(b) Déterminer la matrice diagonale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telle que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𝑃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𝐵𝑃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indent="457200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(c) Démontrer que, pour tout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ℕ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𝑃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indent="457200"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3. (a) Exprimer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en fonction de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(b) Démontrer que, pour tout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ℕ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: </a:t>
                </a:r>
              </a:p>
              <a:p>
                <a:pPr indent="457200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fr-FR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6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fr-FR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6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4. En déduire les limites des suites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endParaRPr lang="fr-FR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B7D8973-F526-4C00-9D24-8304E11288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713" y="-93607"/>
                <a:ext cx="6096000" cy="6739089"/>
              </a:xfrm>
              <a:prstGeom prst="rect">
                <a:avLst/>
              </a:prstGeom>
              <a:blipFill>
                <a:blip r:embed="rId3"/>
                <a:stretch>
                  <a:fillRect l="-900" r="-1600" b="-4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7AB41C95-FB29-400C-A2A2-7B59E3608B81}"/>
              </a:ext>
            </a:extLst>
          </p:cNvPr>
          <p:cNvCxnSpPr>
            <a:cxnSpLocks/>
          </p:cNvCxnSpPr>
          <p:nvPr/>
        </p:nvCxnSpPr>
        <p:spPr>
          <a:xfrm>
            <a:off x="5971713" y="976620"/>
            <a:ext cx="0" cy="5668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7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719D6EB-F259-4336-A1E6-9069C028A705}"/>
                  </a:ext>
                </a:extLst>
              </p:cNvPr>
              <p:cNvSpPr/>
              <p:nvPr/>
            </p:nvSpPr>
            <p:spPr>
              <a:xfrm>
                <a:off x="396537" y="668573"/>
                <a:ext cx="10514120" cy="21662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rabicPeriod" startAt="2"/>
                  <a:tabLst>
                    <a:tab pos="3048000" algn="ctr"/>
                    <a:tab pos="6032500" algn="r"/>
                  </a:tabLst>
                </a:pPr>
                <a:r>
                  <a:rPr lang="fr-FR" sz="2000" b="1" dirty="0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Suites définies par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𝐔</m:t>
                        </m:r>
                      </m:e>
                      <m:sub>
                        <m:r>
                          <a:rPr lang="fr-FR" sz="2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  <m:r>
                          <a:rPr lang="fr-FR" sz="2000" b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2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fr-FR" sz="20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sSub>
                      <m:sSubPr>
                        <m:ctrlPr>
                          <a:rPr lang="fr-FR" sz="2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𝐔</m:t>
                        </m:r>
                      </m:e>
                      <m:sub>
                        <m:r>
                          <a:rPr lang="fr-FR" sz="2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sub>
                    </m:sSub>
                  </m:oMath>
                </a14:m>
                <a:r>
                  <a:rPr lang="fr-FR" sz="2000" b="1" dirty="0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 ou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𝐔</m:t>
                        </m:r>
                      </m:e>
                      <m:sub>
                        <m:r>
                          <a:rPr lang="fr-FR" sz="2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  <m:r>
                          <a:rPr lang="fr-FR" sz="2000" b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2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fr-FR" sz="20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sSub>
                      <m:sSubPr>
                        <m:ctrlPr>
                          <a:rPr lang="fr-FR" sz="2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𝐔</m:t>
                        </m:r>
                      </m:e>
                      <m:sub>
                        <m:r>
                          <a:rPr lang="fr-FR" sz="2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sub>
                    </m:sSub>
                    <m:r>
                      <a:rPr lang="fr-FR" sz="20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0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𝐁</m:t>
                    </m:r>
                  </m:oMath>
                </a14:m>
                <a:endParaRPr lang="fr-FR" sz="2000" b="1" dirty="0">
                  <a:latin typeface="Times New Roman" panose="02020603050405020304" pitchFamily="18" charset="0"/>
                </a:endParaRPr>
              </a:p>
              <a:p>
                <a:pPr indent="457200"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endParaRPr lang="fr-FR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1" algn="just">
                  <a:lnSpc>
                    <a:spcPct val="150000"/>
                  </a:lnSpc>
                  <a:tabLst>
                    <a:tab pos="3048000" algn="ctr"/>
                    <a:tab pos="6032500" algn="r"/>
                  </a:tabLst>
                </a:pPr>
                <a:r>
                  <a:rPr lang="fr-FR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Propriété</a:t>
                </a:r>
                <a:r>
                  <a:rPr lang="fr-FR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: Soit </a:t>
                </a:r>
                <a14:m>
                  <m:oMath xmlns:m="http://schemas.openxmlformats.org/officeDocument/2006/math">
                    <m:r>
                      <a:rPr lang="fr-FR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une suite de matrices colonnes de taille </a:t>
                </a:r>
                <a14:m>
                  <m:oMath xmlns:m="http://schemas.openxmlformats.org/officeDocument/2006/math">
                    <m:r>
                      <a:rPr lang="fr-FR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fr-FR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définie par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  <m:r>
                          <a:rPr lang="fr-FR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fr-FR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b>
                      <m:sSubPr>
                        <m:ctrlPr>
                          <a:rPr lang="fr-F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pour tout </a:t>
                </a:r>
                <a14:m>
                  <m:oMath xmlns:m="http://schemas.openxmlformats.org/officeDocument/2006/math">
                    <m:r>
                      <a:rPr lang="fr-FR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  <m:r>
                      <a:rPr lang="fr-FR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fr-FR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ℕ</m:t>
                    </m:r>
                  </m:oMath>
                </a14:m>
                <a:r>
                  <a:rPr lang="fr-FR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avec </a:t>
                </a:r>
                <a14:m>
                  <m:oMath xmlns:m="http://schemas.openxmlformats.org/officeDocument/2006/math">
                    <m:r>
                      <a:rPr lang="fr-FR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fr-FR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une matrice carrée d’ordre </a:t>
                </a:r>
                <a14:m>
                  <m:oMath xmlns:m="http://schemas.openxmlformats.org/officeDocument/2006/math">
                    <m:r>
                      <a:rPr lang="fr-FR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fr-FR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lvl="1" algn="just">
                  <a:lnSpc>
                    <a:spcPct val="150000"/>
                  </a:lnSpc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Alors, le terme général de </a:t>
                </a:r>
                <a14:m>
                  <m:oMath xmlns:m="http://schemas.openxmlformats.org/officeDocument/2006/math">
                    <m:r>
                      <a:rPr lang="fr-FR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peut s’écrire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719D6EB-F259-4336-A1E6-9069C028A7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37" y="668573"/>
                <a:ext cx="10514120" cy="2166234"/>
              </a:xfrm>
              <a:prstGeom prst="rect">
                <a:avLst/>
              </a:prstGeom>
              <a:blipFill>
                <a:blip r:embed="rId2"/>
                <a:stretch>
                  <a:fillRect l="-464" r="-522" b="-36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AC29339-864F-4FAE-9847-D15B20305A55}"/>
                  </a:ext>
                </a:extLst>
              </p:cNvPr>
              <p:cNvSpPr/>
              <p:nvPr/>
            </p:nvSpPr>
            <p:spPr>
              <a:xfrm>
                <a:off x="846339" y="3429000"/>
                <a:ext cx="9614516" cy="1704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b="1" u="sng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Preuve : </a:t>
                </a: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On démontre par récurrence sur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Voici l’initialisation et l’hérédité : 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Initialisation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p>
                    </m:sSup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Donc la propriété est vraie pour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Hérédité : Si, pour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entier donné,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alors</a:t>
                </a:r>
              </a:p>
              <a:p>
                <a:pPr lvl="1">
                  <a:lnSpc>
                    <a:spcPct val="150000"/>
                  </a:lnSpc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AC29339-864F-4FAE-9847-D15B20305A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339" y="3429000"/>
                <a:ext cx="9614516" cy="1704313"/>
              </a:xfrm>
              <a:prstGeom prst="rect">
                <a:avLst/>
              </a:prstGeom>
              <a:blipFill>
                <a:blip r:embed="rId3"/>
                <a:stretch>
                  <a:fillRect l="-5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73C40DD-3F55-4EF4-95F3-8BEB2DFBE416}"/>
                  </a:ext>
                </a:extLst>
              </p:cNvPr>
              <p:cNvSpPr/>
              <p:nvPr/>
            </p:nvSpPr>
            <p:spPr>
              <a:xfrm>
                <a:off x="5209868" y="2465475"/>
                <a:ext cx="13267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sSub>
                      <m:sSubPr>
                        <m:ctrlPr>
                          <a:rPr lang="fr-F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fr-FR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73C40DD-3F55-4EF4-95F3-8BEB2DFBE4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868" y="2465475"/>
                <a:ext cx="132677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DC12A63-DFC5-4436-BFDC-2969B4ACF6E9}"/>
                  </a:ext>
                </a:extLst>
              </p:cNvPr>
              <p:cNvSpPr/>
              <p:nvPr/>
            </p:nvSpPr>
            <p:spPr>
              <a:xfrm>
                <a:off x="6247246" y="5133313"/>
                <a:ext cx="14076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DC12A63-DFC5-4436-BFDC-2969B4ACF6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246" y="5133313"/>
                <a:ext cx="140762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1B53B15-C239-4C3A-8808-49776D6F6A35}"/>
                  </a:ext>
                </a:extLst>
              </p:cNvPr>
              <p:cNvSpPr/>
              <p:nvPr/>
            </p:nvSpPr>
            <p:spPr>
              <a:xfrm>
                <a:off x="6314091" y="5629930"/>
                <a:ext cx="12739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+1</m:t>
                        </m:r>
                      </m:sup>
                    </m:sSup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endParaRPr lang="fr-FR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1B53B15-C239-4C3A-8808-49776D6F6A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091" y="5629930"/>
                <a:ext cx="1273938" cy="369332"/>
              </a:xfrm>
              <a:prstGeom prst="rect">
                <a:avLst/>
              </a:prstGeom>
              <a:blipFill>
                <a:blip r:embed="rId6"/>
                <a:stretch>
                  <a:fillRect t="-11667" r="-2871" b="-2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216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7246CEA-6FD9-47C4-A727-D10B077475AD}"/>
                  </a:ext>
                </a:extLst>
              </p:cNvPr>
              <p:cNvSpPr/>
              <p:nvPr/>
            </p:nvSpPr>
            <p:spPr>
              <a:xfrm>
                <a:off x="622916" y="860588"/>
                <a:ext cx="10946167" cy="44221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b="1" u="sng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Méthode 1 </a:t>
                </a:r>
                <a:r>
                  <a:rPr lang="fr-FR" sz="20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Expliciter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𝐔</m:t>
                        </m:r>
                      </m:e>
                      <m:sub>
                        <m:r>
                          <a:rPr 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𝐧</m:t>
                        </m:r>
                      </m:sub>
                    </m:sSub>
                  </m:oMath>
                </a14:m>
                <a:r>
                  <a:rPr lang="fr-FR" sz="20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pour </a:t>
                </a:r>
                <a14:m>
                  <m:oMath xmlns:m="http://schemas.openxmlformats.org/officeDocument/2006/math">
                    <m:r>
                      <a:rPr lang="fr-FR" sz="20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𝐔</m:t>
                        </m:r>
                      </m:e>
                      <m:sub>
                        <m:r>
                          <a:rPr 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𝐧</m:t>
                        </m:r>
                      </m:sub>
                    </m:sSub>
                    <m:r>
                      <a:rPr lang="fr-FR" sz="20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définie par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𝐔</m:t>
                        </m:r>
                      </m:e>
                      <m:sub>
                        <m:r>
                          <a:rPr 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𝐧</m:t>
                        </m:r>
                        <m:r>
                          <a:rPr lang="fr-FR" sz="20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fr-FR" sz="20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𝐀</m:t>
                    </m:r>
                    <m:sSub>
                      <m:sSubPr>
                        <m:ctrlPr>
                          <a:rPr 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𝐔</m:t>
                        </m:r>
                      </m:e>
                      <m:sub>
                        <m:r>
                          <a:rPr 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𝐧</m:t>
                        </m:r>
                      </m:sub>
                    </m:sSub>
                    <m:r>
                      <a:rPr lang="fr-FR" sz="20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𝐁</m:t>
                    </m:r>
                  </m:oMath>
                </a14:m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Exercice d’application :</a:t>
                </a: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Soit la suite de matrices colonnes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définie par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avec : </a:t>
                </a:r>
              </a:p>
              <a:p>
                <a:pPr algn="ctr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indent="457200"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rabicPeriod"/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Démontrer par récurrence que, pour tout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ℕ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  <m:e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𝑛</m:t>
                              </m:r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𝑛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rabicPeriod"/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Déterminer la matrice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telle que :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𝐴𝐶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rabicPeriod"/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On pose, pour tout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ℕ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Montrer que, pour tout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ℕ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×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rabicPeriod"/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En déduire une expression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en fonction de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7246CEA-6FD9-47C4-A727-D10B077475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16" y="860588"/>
                <a:ext cx="10946167" cy="4422173"/>
              </a:xfrm>
              <a:prstGeom prst="rect">
                <a:avLst/>
              </a:prstGeom>
              <a:blipFill>
                <a:blip r:embed="rId2"/>
                <a:stretch>
                  <a:fillRect l="-557" b="-124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821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7246CEA-6FD9-47C4-A727-D10B077475AD}"/>
                  </a:ext>
                </a:extLst>
              </p:cNvPr>
              <p:cNvSpPr/>
              <p:nvPr/>
            </p:nvSpPr>
            <p:spPr>
              <a:xfrm>
                <a:off x="271509" y="194763"/>
                <a:ext cx="11648982" cy="67382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b="1" u="sng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Méthode 1 </a:t>
                </a:r>
                <a:r>
                  <a:rPr lang="fr-FR" sz="20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Expliciter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𝐔</m:t>
                        </m:r>
                      </m:e>
                      <m:sub>
                        <m:r>
                          <a:rPr 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𝐧</m:t>
                        </m:r>
                      </m:sub>
                    </m:sSub>
                  </m:oMath>
                </a14:m>
                <a:r>
                  <a:rPr lang="fr-FR" sz="20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pour </a:t>
                </a:r>
                <a14:m>
                  <m:oMath xmlns:m="http://schemas.openxmlformats.org/officeDocument/2006/math">
                    <m:r>
                      <a:rPr lang="fr-FR" sz="20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𝐔</m:t>
                        </m:r>
                      </m:e>
                      <m:sub>
                        <m:r>
                          <a:rPr 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𝐧</m:t>
                        </m:r>
                      </m:sub>
                    </m:sSub>
                    <m:r>
                      <a:rPr lang="fr-FR" sz="20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définie par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𝐔</m:t>
                        </m:r>
                      </m:e>
                      <m:sub>
                        <m:r>
                          <a:rPr 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𝐧</m:t>
                        </m:r>
                        <m:r>
                          <a:rPr lang="fr-FR" sz="20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fr-FR" sz="20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𝐀</m:t>
                    </m:r>
                    <m:sSub>
                      <m:sSubPr>
                        <m:ctrlPr>
                          <a:rPr 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𝐔</m:t>
                        </m:r>
                      </m:e>
                      <m:sub>
                        <m:r>
                          <a:rPr 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𝐧</m:t>
                        </m:r>
                      </m:sub>
                    </m:sSub>
                    <m:r>
                      <a:rPr lang="fr-FR" sz="20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𝐁</m:t>
                    </m:r>
                  </m:oMath>
                </a14:m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Exercice d’application :</a:t>
                </a:r>
                <a:r>
                  <a:rPr lang="fr-FR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Soit la suite de matrices colonnes 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fr-F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définie par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fr-F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  <m:r>
                          <a:rPr lang="fr-FR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fr-FR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b>
                      <m:sSubPr>
                        <m:ctrlPr>
                          <a:rPr lang="fr-F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fr-F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fr-FR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avec : </a:t>
                </a:r>
              </a:p>
              <a:p>
                <a:pPr algn="ctr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fr-FR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fr-FR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fr-F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fr-FR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fr-FR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fr-F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fr-FR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FR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fr-FR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fr-F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fr-FR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342900" lvl="0" indent="-342900">
                  <a:spcAft>
                    <a:spcPts val="0"/>
                  </a:spcAft>
                  <a:buFont typeface="+mj-lt"/>
                  <a:buAutoNum type="arabicPeriod"/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Démontrer par récurrence que, pour tout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  <m:r>
                      <a:rPr lang="fr-FR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fr-FR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ℕ</m:t>
                    </m:r>
                  </m:oMath>
                </a14:m>
                <a:r>
                  <a:rPr lang="fr-FR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fr-F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fr-FR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fr-F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fr-FR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fr-FR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  <m:e>
                              <m:r>
                                <a:rPr lang="fr-FR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FR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𝑛</m:t>
                              </m:r>
                              <m:sSup>
                                <m:sSupPr>
                                  <m:ctrlPr>
                                    <a:rPr lang="fr-FR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fr-FR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𝑛</m:t>
                                  </m:r>
                                  <m:r>
                                    <a:rPr lang="fr-FR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fr-FR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fr-FR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fr-FR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r>
                  <a:rPr lang="fr-FR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-"/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Pour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on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donc la proposition est vraie. </a:t>
                </a: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-"/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Supposons la proposition vraie pour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donné. Montrons qu’elle l’est encore au rang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indent="457200"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+1</m:t>
                        </m:r>
                      </m:sup>
                    </m:sSup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  <m:e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𝑛</m:t>
                              </m:r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𝑛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𝑛</m:t>
                                  </m:r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</m:e>
                            <m:e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𝑛</m:t>
                              </m:r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  <m:e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𝑛</m:t>
                                  </m:r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𝑛</m:t>
                                  </m:r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</m:e>
                            <m:e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+1)</m:t>
                              </m:r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𝑛</m:t>
                                  </m:r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-"/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La proposition est initialisée au rang 0 et héréditaire, donc elle est vraie pour tout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ℕ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-"/>
                  <a:tabLst>
                    <a:tab pos="3048000" algn="ctr"/>
                    <a:tab pos="6032500" algn="r"/>
                  </a:tabLst>
                </a:pPr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0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2. </a:t>
                </a:r>
                <a:r>
                  <a:rPr lang="fr-FR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Déterminer la matrice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fr-FR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telle que :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fr-FR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𝐴𝐶</m:t>
                    </m:r>
                    <m:r>
                      <a:rPr lang="fr-FR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fr-FR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lvl="0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𝐴𝐶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lvl="0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Or,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det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)=1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donc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inversible.</a:t>
                </a:r>
              </a:p>
              <a:p>
                <a:pPr indent="457200"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On a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D’où :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lvl="0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0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3. On pose, pour tout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ℕ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Montrer que, pour tout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ℕ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×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lvl="0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4. En déduire une expression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en fonction de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7246CEA-6FD9-47C4-A727-D10B077475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09" y="194763"/>
                <a:ext cx="11648982" cy="6738255"/>
              </a:xfrm>
              <a:prstGeom prst="rect">
                <a:avLst/>
              </a:prstGeom>
              <a:blipFill>
                <a:blip r:embed="rId2"/>
                <a:stretch>
                  <a:fillRect l="-576" t="-543" b="-5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345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7246CEA-6FD9-47C4-A727-D10B077475AD}"/>
                  </a:ext>
                </a:extLst>
              </p:cNvPr>
              <p:cNvSpPr/>
              <p:nvPr/>
            </p:nvSpPr>
            <p:spPr>
              <a:xfrm>
                <a:off x="271509" y="194763"/>
                <a:ext cx="11648982" cy="48165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400" b="1" u="sng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Méthode 1 </a:t>
                </a:r>
                <a:r>
                  <a:rPr lang="fr-FR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Expliciter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𝐔</m:t>
                        </m:r>
                      </m:e>
                      <m:sub>
                        <m:r>
                          <a:rPr lang="fr-FR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𝐧</m:t>
                        </m:r>
                      </m:sub>
                    </m:sSub>
                  </m:oMath>
                </a14:m>
                <a:r>
                  <a:rPr lang="fr-FR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pour </a:t>
                </a:r>
                <a14:m>
                  <m:oMath xmlns:m="http://schemas.openxmlformats.org/officeDocument/2006/math">
                    <m:r>
                      <a:rPr lang="fr-FR" sz="24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𝐔</m:t>
                        </m:r>
                      </m:e>
                      <m:sub>
                        <m:r>
                          <a:rPr lang="fr-FR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𝐧</m:t>
                        </m:r>
                      </m:sub>
                    </m:sSub>
                    <m:r>
                      <a:rPr lang="fr-FR" sz="24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définie par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𝐔</m:t>
                        </m:r>
                      </m:e>
                      <m:sub>
                        <m:r>
                          <a:rPr lang="fr-FR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𝐧</m:t>
                        </m:r>
                        <m:r>
                          <a:rPr lang="fr-FR" sz="24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fr-FR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fr-FR" sz="24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𝐀</m:t>
                    </m:r>
                    <m:sSub>
                      <m:sSubPr>
                        <m:ctrlPr>
                          <a:rPr lang="fr-FR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𝐔</m:t>
                        </m:r>
                      </m:e>
                      <m:sub>
                        <m:r>
                          <a:rPr lang="fr-FR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𝐧</m:t>
                        </m:r>
                      </m:sub>
                    </m:sSub>
                    <m:r>
                      <a:rPr lang="fr-FR" sz="24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𝐁</m:t>
                    </m:r>
                  </m:oMath>
                </a14:m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Exercice d’application :</a:t>
                </a:r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Soit la suite de matrices colonnes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 sz="20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définie par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  <m:r>
                          <a:rPr lang="fr-FR" sz="2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fr-FR" sz="20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 sz="20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avec : </a:t>
                </a:r>
              </a:p>
              <a:p>
                <a:pPr algn="ctr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fr-FR" sz="2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fr-FR" sz="20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20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fr-FR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 sz="20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fr-FR" sz="20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FR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20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fr-FR" sz="20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FR" sz="20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 sz="20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fr-FR" sz="20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20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fr-FR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 sz="20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lvl="0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3. On pose, 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  <m:r>
                      <a:rPr lang="fr-FR" sz="20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fr-FR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ℕ</m:t>
                    </m:r>
                  </m:oMath>
                </a14:m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 sz="20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Montrer que, 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  <m:r>
                      <a:rPr lang="fr-FR" sz="20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fr-FR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ℕ</m:t>
                    </m:r>
                  </m:oMath>
                </a14:m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 sz="20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fr-FR" sz="20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×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2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lvl="0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Pour tout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ℕ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𝐴𝐶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indent="457200"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Or, une suite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≥</m:t>
                        </m:r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définie par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telle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×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lvl="0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4. En déduire une expression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en fonction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lvl="0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×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  <m:e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𝑛</m:t>
                              </m:r>
                              <m:sSup>
                                <m:sSup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𝑛</m:t>
                                  </m:r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fr-FR" sz="20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𝑛</m:t>
                                  </m:r>
                                  <m:r>
                                    <a:rPr lang="fr-FR" sz="20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𝑛</m:t>
                              </m:r>
                              <m:sSup>
                                <m:sSup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𝑛</m:t>
                                  </m:r>
                                  <m:r>
                                    <a:rPr lang="fr-FR" sz="20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7246CEA-6FD9-47C4-A727-D10B077475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09" y="194763"/>
                <a:ext cx="11648982" cy="4816575"/>
              </a:xfrm>
              <a:prstGeom prst="rect">
                <a:avLst/>
              </a:prstGeom>
              <a:blipFill>
                <a:blip r:embed="rId2"/>
                <a:stretch>
                  <a:fillRect l="-838" t="-10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516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1749</Words>
  <Application>Microsoft Office PowerPoint</Application>
  <PresentationFormat>Grand écran</PresentationFormat>
  <Paragraphs>159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 DEFOSSE</dc:creator>
  <cp:lastModifiedBy>Christophe DEFOSSE</cp:lastModifiedBy>
  <cp:revision>20</cp:revision>
  <dcterms:created xsi:type="dcterms:W3CDTF">2019-05-04T06:26:07Z</dcterms:created>
  <dcterms:modified xsi:type="dcterms:W3CDTF">2020-04-19T08:01:49Z</dcterms:modified>
</cp:coreProperties>
</file>