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8" r:id="rId4"/>
    <p:sldId id="257" r:id="rId5"/>
    <p:sldId id="258" r:id="rId6"/>
    <p:sldId id="259" r:id="rId7"/>
    <p:sldId id="261" r:id="rId8"/>
    <p:sldId id="262" r:id="rId9"/>
    <p:sldId id="260" r:id="rId10"/>
    <p:sldId id="305" r:id="rId11"/>
    <p:sldId id="267" r:id="rId12"/>
    <p:sldId id="263" r:id="rId13"/>
    <p:sldId id="306" r:id="rId14"/>
    <p:sldId id="264" r:id="rId15"/>
    <p:sldId id="312" r:id="rId16"/>
    <p:sldId id="313" r:id="rId17"/>
    <p:sldId id="314" r:id="rId18"/>
    <p:sldId id="304" r:id="rId19"/>
    <p:sldId id="265" r:id="rId20"/>
    <p:sldId id="272" r:id="rId21"/>
    <p:sldId id="273" r:id="rId22"/>
    <p:sldId id="269" r:id="rId23"/>
    <p:sldId id="270" r:id="rId24"/>
    <p:sldId id="274" r:id="rId25"/>
    <p:sldId id="271" r:id="rId26"/>
    <p:sldId id="275" r:id="rId27"/>
    <p:sldId id="276" r:id="rId28"/>
    <p:sldId id="277" r:id="rId29"/>
    <p:sldId id="278" r:id="rId30"/>
    <p:sldId id="315" r:id="rId31"/>
    <p:sldId id="279" r:id="rId32"/>
    <p:sldId id="281" r:id="rId33"/>
    <p:sldId id="282" r:id="rId34"/>
    <p:sldId id="280" r:id="rId35"/>
    <p:sldId id="283" r:id="rId36"/>
    <p:sldId id="307" r:id="rId37"/>
    <p:sldId id="284" r:id="rId38"/>
    <p:sldId id="285" r:id="rId39"/>
    <p:sldId id="308" r:id="rId40"/>
    <p:sldId id="286" r:id="rId41"/>
    <p:sldId id="287" r:id="rId42"/>
    <p:sldId id="288" r:id="rId43"/>
    <p:sldId id="289" r:id="rId44"/>
    <p:sldId id="290" r:id="rId45"/>
    <p:sldId id="294" r:id="rId46"/>
    <p:sldId id="291" r:id="rId47"/>
    <p:sldId id="309" r:id="rId48"/>
    <p:sldId id="292" r:id="rId49"/>
    <p:sldId id="293" r:id="rId50"/>
    <p:sldId id="310" r:id="rId51"/>
    <p:sldId id="295" r:id="rId52"/>
    <p:sldId id="296" r:id="rId53"/>
    <p:sldId id="297" r:id="rId54"/>
    <p:sldId id="311" r:id="rId55"/>
    <p:sldId id="300" r:id="rId56"/>
    <p:sldId id="301" r:id="rId57"/>
    <p:sldId id="298" r:id="rId58"/>
    <p:sldId id="299" r:id="rId59"/>
    <p:sldId id="302" r:id="rId60"/>
    <p:sldId id="303" r:id="rId61"/>
    <p:sldId id="316" r:id="rId62"/>
    <p:sldId id="319" r:id="rId63"/>
    <p:sldId id="317" r:id="rId64"/>
    <p:sldId id="320" r:id="rId65"/>
    <p:sldId id="318" r:id="rId6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846458-EA41-4254-BA05-5E1AD95A2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95AA8B-BDFE-4187-88F8-793C35F83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7522E5-5D05-42D2-9093-A7567110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94ACD9-03FE-490E-AEFA-7CCF5EBF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DCAD2F-0986-4CAA-B886-F0F90616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14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B936-90D8-4C82-ACBE-5EB5F1F4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C6A75B-8C4F-49FB-BE5B-E8E361571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F73F9B-BBFC-4BBC-B970-776E4CFA2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CFAA05-F3AA-4A44-9F3F-81D7257E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5B651-0A9C-47B5-A935-1E1B832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16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764EC1-98F5-4459-88B9-13BC5A71E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270702-5C22-41F3-8569-072B6E5AA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641508-55BE-44D7-8505-350F3011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68FEAC-4473-40D3-81A2-E2775E51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C80EE9-3497-484D-9A59-F47B53BB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27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1333B-5C6F-4484-8193-879FC288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DBE2A5-EB22-4E0F-A022-2EB1DD79B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4CDBBA-D2CA-4944-AA22-2E5DF3E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EB69A-51A6-4F4F-9959-5925FB38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068DBC-88CC-4EE4-9606-62174805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83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63261-BCF4-4D50-A757-E3D2B67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6FF2D9-EBA8-48FB-81EF-F8021073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201AC3-7596-400E-B2A6-66EB718B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69ACBF-1067-49B2-8F46-7BFBB1D4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5F8487-9791-4478-9A59-5083E97B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16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43A5D-3856-4A18-BEAC-D2019A84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AD1077-4845-4700-8956-8B470B9BD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B7990A-4940-44B8-9EE5-74CF0E86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856CD0-0D06-4C6A-A7F8-9BAB8570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98227-BA35-4050-8E4A-7F37D9B7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7C73C8-47FA-4F0C-9879-E17985F9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65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7E2F8-52A3-4CBA-A2DB-F4BDC6B4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74DD6F-C461-40DB-A4F2-DC08202B8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ED1A45-60F3-462D-9219-C1968BB33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57A233-C3A7-4541-8C31-352807B64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5B78B5-48F7-4336-832A-16101B219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C24252-86BA-4C2B-8515-64C553CA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23F8CE-6336-4C5A-9EEA-8107D59C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A5DE9A-D868-4EAA-85CE-0EA54B04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11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37F6F-7405-4114-85C2-D7697A00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1892CA-10D0-4974-B42A-2248964C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DF8D91-80FE-424C-AF0C-3BFBA255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32FE-62D0-4FF3-9947-6C849AAB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47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997C17-B548-423D-9ECE-53A9EF78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22E540-E9BE-4C28-9BFA-3FC34388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5D02CE-8945-4016-8E9C-45CD2BEA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1E1F6-CAD3-4090-A4C3-540288DD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43ED36-6576-440A-8059-EE18076C6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8C196F-3E36-4062-BDEA-4375688DB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1C7366-42C8-40F3-9FF6-0AADBDF9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798645-56BC-48FA-9DEB-4028EF24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670390-B700-4E39-90D2-E94BB9B6A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0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49FCE-844A-498E-8961-F019F3CA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E9FB56-46A0-4CA6-8F3B-3D744D5A9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EE4903-C944-400D-8ECB-3567E6BD3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D0C6EF-D009-41CD-BD9C-2A8BA9FD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107C84-333E-4B7F-934F-F2CEFAEC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0CC394-FE1D-4138-9C92-543DE594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73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E77550-5888-4982-B9A4-9C96C2B5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A8F467-9975-4E4F-9476-F7AC1C130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083597-E16D-43C2-8945-CD98CE462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35199-4183-4E12-9762-63AA5978CC6D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5BB325-5208-4CF5-B575-4DC315791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E70BBC-9E45-4D12-B1C4-F317555E2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FCDC1-ED4B-4130-BE85-1352D1FEED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2.png"/><Relationship Id="rId26" Type="http://schemas.openxmlformats.org/officeDocument/2006/relationships/image" Target="../media/image71.png"/><Relationship Id="rId3" Type="http://schemas.openxmlformats.org/officeDocument/2006/relationships/image" Target="../media/image460.png"/><Relationship Id="rId21" Type="http://schemas.openxmlformats.org/officeDocument/2006/relationships/image" Target="../media/image65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450.png"/><Relationship Id="rId16" Type="http://schemas.openxmlformats.org/officeDocument/2006/relationships/image" Target="../media/image59.png"/><Relationship Id="rId20" Type="http://schemas.openxmlformats.org/officeDocument/2006/relationships/image" Target="../media/image64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8.png"/><Relationship Id="rId32" Type="http://schemas.openxmlformats.org/officeDocument/2006/relationships/image" Target="../media/image7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7.png"/><Relationship Id="rId28" Type="http://schemas.openxmlformats.org/officeDocument/2006/relationships/image" Target="../media/image73.png"/><Relationship Id="rId10" Type="http://schemas.openxmlformats.org/officeDocument/2006/relationships/image" Target="../media/image53.png"/><Relationship Id="rId19" Type="http://schemas.openxmlformats.org/officeDocument/2006/relationships/image" Target="../media/image63.png"/><Relationship Id="rId31" Type="http://schemas.openxmlformats.org/officeDocument/2006/relationships/image" Target="../media/image7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6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5.png"/><Relationship Id="rId3" Type="http://schemas.openxmlformats.org/officeDocument/2006/relationships/image" Target="../media/image79.png"/><Relationship Id="rId21" Type="http://schemas.openxmlformats.org/officeDocument/2006/relationships/image" Target="../media/image99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5.png"/><Relationship Id="rId25" Type="http://schemas.openxmlformats.org/officeDocument/2006/relationships/image" Target="../media/image104.png"/><Relationship Id="rId2" Type="http://schemas.openxmlformats.org/officeDocument/2006/relationships/image" Target="../media/image78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3.png"/><Relationship Id="rId23" Type="http://schemas.openxmlformats.org/officeDocument/2006/relationships/image" Target="../media/image102.png"/><Relationship Id="rId10" Type="http://schemas.openxmlformats.org/officeDocument/2006/relationships/image" Target="../media/image87.png"/><Relationship Id="rId19" Type="http://schemas.openxmlformats.org/officeDocument/2006/relationships/image" Target="../media/image9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E28BE5F-C965-42CD-BE1A-AC9182ABFED2}"/>
              </a:ext>
            </a:extLst>
          </p:cNvPr>
          <p:cNvSpPr txBox="1"/>
          <p:nvPr/>
        </p:nvSpPr>
        <p:spPr>
          <a:xfrm>
            <a:off x="2177618" y="1243786"/>
            <a:ext cx="783676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Chapitre 1</a:t>
            </a:r>
          </a:p>
          <a:p>
            <a:pPr algn="ctr">
              <a:spcAft>
                <a:spcPts val="0"/>
              </a:spcAft>
            </a:pPr>
            <a:endParaRPr lang="fr-FR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Suites et récurrence</a:t>
            </a:r>
            <a:endParaRPr lang="fr-FR" sz="4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3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862191-0EF4-4DAE-98AF-F121F1048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41"/>
          <a:stretch/>
        </p:blipFill>
        <p:spPr>
          <a:xfrm>
            <a:off x="0" y="0"/>
            <a:ext cx="11973332" cy="44654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421005-7A93-44A5-AB84-65E12391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2" y="4563122"/>
            <a:ext cx="11961936" cy="19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5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854B02A-0B20-4963-A075-F43FF4F4A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59" y="1149056"/>
            <a:ext cx="5853908" cy="45598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12FB73-1626-4317-B994-40A6CFEA5C17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30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3F6B3F-6E04-4272-98A3-63922D51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738" y="2391767"/>
            <a:ext cx="5551503" cy="20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EB69165-77BE-41B0-B9E2-0458A1A6AAD4}"/>
                  </a:ext>
                </a:extLst>
              </p:cNvPr>
              <p:cNvSpPr txBox="1"/>
              <p:nvPr/>
            </p:nvSpPr>
            <p:spPr>
              <a:xfrm>
                <a:off x="1555812" y="1520929"/>
                <a:ext cx="9709951" cy="1883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Énoncé </a:t>
                </a:r>
                <a:endParaRPr lang="fr-FR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b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fr-FR" sz="2000" b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et pour tout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ℕ</m:t>
                    </m:r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, </m:t>
                    </m:r>
                    <m:sSub>
                      <m:sSubPr>
                        <m:ctrlP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r>
                  <a:rPr lang="fr-FR" sz="2000" b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Montrer par récurrence que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b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est strictement décroissante.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EB69165-77BE-41B0-B9E2-0458A1A6A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12" y="1520929"/>
                <a:ext cx="9709951" cy="1883657"/>
              </a:xfrm>
              <a:prstGeom prst="rect">
                <a:avLst/>
              </a:prstGeom>
              <a:blipFill>
                <a:blip r:embed="rId2"/>
                <a:stretch>
                  <a:fillRect l="-628" b="-48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287C6D93-83FA-4ABE-A2DF-D4D709406FBF}"/>
              </a:ext>
            </a:extLst>
          </p:cNvPr>
          <p:cNvSpPr txBox="1"/>
          <p:nvPr/>
        </p:nvSpPr>
        <p:spPr>
          <a:xfrm>
            <a:off x="783454" y="809290"/>
            <a:ext cx="8582488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n°2 – Utiliser la récurrence avec les suites</a:t>
            </a:r>
            <a:endParaRPr lang="fr-F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4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3A2B4AE-05D8-4A53-A03F-439CA3B91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" t="33692"/>
          <a:stretch/>
        </p:blipFill>
        <p:spPr>
          <a:xfrm>
            <a:off x="52378" y="0"/>
            <a:ext cx="12139622" cy="40331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9BB4E5-8826-4C93-B5F1-A5F87AE6A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7" y="4231874"/>
            <a:ext cx="11945804" cy="19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F64046-C549-42D5-BBF5-E15E3C23D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9" y="1518914"/>
            <a:ext cx="5561807" cy="25825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C8179D-99C3-4E26-8273-156E6E81799C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30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3850DD-ECA9-495A-8110-B92D1BBF9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0"/>
          <a:stretch/>
        </p:blipFill>
        <p:spPr>
          <a:xfrm>
            <a:off x="6096000" y="1660123"/>
            <a:ext cx="5791925" cy="37197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D63B5B-3F87-4478-8131-71EA7DC8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082"/>
          <a:stretch/>
        </p:blipFill>
        <p:spPr>
          <a:xfrm>
            <a:off x="107780" y="4174245"/>
            <a:ext cx="5561807" cy="15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0C8179D-99C3-4E26-8273-156E6E81799C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30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3850DD-ECA9-495A-8110-B92D1BBF9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0" b="38406"/>
          <a:stretch/>
        </p:blipFill>
        <p:spPr>
          <a:xfrm>
            <a:off x="0" y="841160"/>
            <a:ext cx="5791925" cy="1592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75A6220-1364-4B0A-B25E-E8263445F8F1}"/>
                  </a:ext>
                </a:extLst>
              </p:cNvPr>
              <p:cNvSpPr txBox="1"/>
              <p:nvPr/>
            </p:nvSpPr>
            <p:spPr>
              <a:xfrm>
                <a:off x="467523" y="2868179"/>
                <a:ext cx="5324402" cy="3288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20000"/>
                  </a:lnSpc>
                  <a:spcBef>
                    <a:spcPts val="1415"/>
                  </a:spcBef>
                  <a:buAutoNum type="arabicPeriod"/>
                  <a:tabLst>
                    <a:tab pos="144145" algn="l"/>
                  </a:tabLst>
                </a:pPr>
                <a14:m>
                  <m:oMath xmlns:m="http://schemas.openxmlformats.org/officeDocument/2006/math">
                    <m:r>
                      <a:rPr lang="nl-NL" sz="180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 </m:t>
                    </m:r>
                  </m:oMath>
                </a14:m>
                <a:r>
                  <a:rPr lang="nl-NL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algn="just">
                  <a:spcBef>
                    <a:spcPts val="1415"/>
                  </a:spcBef>
                  <a:tabLst>
                    <a:tab pos="144145" algn="l"/>
                  </a:tabLst>
                </a:pPr>
                <a:r>
                  <a:rPr lang="nl-NL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180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nl-NL" sz="1800" i="1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+ 0 = 0</m:t>
                    </m:r>
                  </m:oMath>
                </a14:m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285"/>
                  </a:spcBef>
                  <a:tabLst>
                    <a:tab pos="144145" algn="l"/>
                  </a:tabLst>
                </a:pPr>
                <a14:m>
                  <m:oMath xmlns:m="http://schemas.openxmlformats.org/officeDocument/2006/math">
                    <m:r>
                      <a:rPr lang="nl-NL" sz="180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nl-NL" sz="1800" i="1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 = 1 </m:t>
                    </m:r>
                  </m:oMath>
                </a14:m>
                <a:r>
                  <a:rPr lang="nl-NL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spcBef>
                    <a:spcPts val="285"/>
                  </a:spcBef>
                  <a:tabLst>
                    <a:tab pos="144145" algn="l"/>
                  </a:tabLst>
                </a:pPr>
                <a14:m>
                  <m:oMath xmlns:m="http://schemas.openxmlformats.org/officeDocument/2006/math">
                    <m:r>
                      <a:rPr lang="nl-NL" sz="180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nl-NL" sz="1800" i="1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fr-FR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=1+2=3</m:t>
                    </m:r>
                  </m:oMath>
                </a14:m>
                <a:r>
                  <a:rPr lang="nl-NL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</a:t>
                </a:r>
              </a:p>
              <a:p>
                <a:pPr>
                  <a:spcBef>
                    <a:spcPts val="285"/>
                  </a:spcBef>
                  <a:tabLst>
                    <a:tab pos="144145" algn="l"/>
                  </a:tabLst>
                </a:pPr>
                <a14:m>
                  <m:oMath xmlns:m="http://schemas.openxmlformats.org/officeDocument/2006/math">
                    <m:r>
                      <a:rPr lang="nl-NL" sz="180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nl-NL" sz="1800" i="1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fr-FR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fr-FR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1+2+3=6</m:t>
                    </m:r>
                    <m:r>
                      <a:rPr lang="nl-NL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solidFill>
                      <a:srgbClr val="000000"/>
                    </a:solidFill>
                    <a:effectLst/>
                    <a:latin typeface="DINO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14:m>
                  <m:oMath xmlns:m="http://schemas.openxmlformats.org/officeDocument/2006/math">
                    <m:r>
                      <a:rPr lang="fr-FR" sz="180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fr-FR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5 </m:t>
                    </m:r>
                    <m:r>
                      <a:rPr lang="fr-FR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fr-FR" sz="1800" i="1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fr-FR" sz="1800" i="1" u="none" strike="noStrike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 =</m:t>
                    </m:r>
                    <m:r>
                      <a:rPr lang="fr-FR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1+2+3+4=10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conjecture que pour tout entier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≥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1,</a:t>
                </a:r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=0+1+2+...+</m:t>
                    </m:r>
                    <m:r>
                      <a:rPr lang="fr-FR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–1)=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–1)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75A6220-1364-4B0A-B25E-E8263445F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23" y="2868179"/>
                <a:ext cx="5324402" cy="3288721"/>
              </a:xfrm>
              <a:prstGeom prst="rect">
                <a:avLst/>
              </a:prstGeom>
              <a:blipFill>
                <a:blip r:embed="rId3"/>
                <a:stretch>
                  <a:fillRect l="-1031" b="-1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BFD7BCB-4011-4F2A-91A8-025895F59870}"/>
                  </a:ext>
                </a:extLst>
              </p:cNvPr>
              <p:cNvSpPr txBox="1"/>
              <p:nvPr/>
            </p:nvSpPr>
            <p:spPr>
              <a:xfrm>
                <a:off x="6096725" y="1019720"/>
                <a:ext cx="5791925" cy="5668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850"/>
                  </a:spcBef>
                  <a:tabLst>
                    <a:tab pos="144145" algn="l"/>
                  </a:tabLst>
                </a:pPr>
                <a:r>
                  <a:rPr lang="fr-FR" sz="1800" b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Pour tout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Arial Unicode MS"/>
                    <a:ea typeface="Arial Unicode MS"/>
                    <a:cs typeface="Times New Roman" panose="020206030504050203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on considère la propriété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 :</a:t>
                </a:r>
              </a:p>
              <a:p>
                <a:pPr algn="just">
                  <a:lnSpc>
                    <a:spcPct val="120000"/>
                  </a:lnSpc>
                  <a:spcBef>
                    <a:spcPts val="850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«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–1)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DINO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».</a:t>
                </a:r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565"/>
                  </a:spcBef>
                  <a:tabLst>
                    <a:tab pos="144145" algn="l"/>
                  </a:tabLst>
                </a:pPr>
                <a:r>
                  <a:rPr lang="fr-FR" sz="1800" b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Initialisation :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pour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 0,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fr-FR" sz="1800" u="none" strike="noStrike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 0  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(0–1)0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850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Donc la propriété est vraie pour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endParaRPr lang="fr-FR" sz="1800" b="1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b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Hérédité :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soit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Arial Unicode MS"/>
                    <a:ea typeface="Arial Unicode MS"/>
                    <a:cs typeface="Times New Roman" panose="020206030504050203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Supposons que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est vraie, et montrons que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est vraie soit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  <m:r>
                      <a:rPr lang="fr-FR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fr-FR" sz="1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1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1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a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fr-FR" sz="1800" i="1" u="none" strike="noStrike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u="none" strike="noStrike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+1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 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fr-FR" sz="1800" i="1" u="none" strike="noStrike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 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1200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–1)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–1)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–1+2)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donc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+ 1) est vraie.</a:t>
                </a:r>
                <a:endParaRPr lang="fr-FR" sz="1200" dirty="0">
                  <a:solidFill>
                    <a:srgbClr val="000000"/>
                  </a:solidFill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endParaRPr lang="fr-FR" sz="1200" b="1" u="none" strike="noStrike" dirty="0">
                  <a:solidFill>
                    <a:srgbClr val="000000"/>
                  </a:solidFill>
                  <a:effectLst/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b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Conclusion :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pour tout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Arial Unicode MS"/>
                    <a:ea typeface="Arial Unicode MS"/>
                    <a:cs typeface="Times New Roman" panose="020206030504050203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est vraie.</a:t>
                </a:r>
                <a:endParaRPr lang="fr-FR" sz="1200" dirty="0">
                  <a:solidFill>
                    <a:srgbClr val="000000"/>
                  </a:solidFill>
                  <a:latin typeface="DINO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285"/>
                  </a:spcBef>
                  <a:tabLst>
                    <a:tab pos="144145" algn="l"/>
                  </a:tabLst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Donc pour tout </a:t>
                </a:r>
                <a:r>
                  <a:rPr lang="fr-FR" sz="1800" i="1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fr-FR" sz="1800" u="none" strike="noStrike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Arial Unicode MS"/>
                    <a:cs typeface="Cambria Math" panose="020405030504060302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–1)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BFD7BCB-4011-4F2A-91A8-025895F59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725" y="1019720"/>
                <a:ext cx="5791925" cy="5668668"/>
              </a:xfrm>
              <a:prstGeom prst="rect">
                <a:avLst/>
              </a:prstGeom>
              <a:blipFill>
                <a:blip r:embed="rId4"/>
                <a:stretch>
                  <a:fillRect l="-842" t="-108" r="-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7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0C8179D-99C3-4E26-8273-156E6E81799C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30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3850DD-ECA9-495A-8110-B92D1BBF9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29"/>
          <a:stretch/>
        </p:blipFill>
        <p:spPr>
          <a:xfrm>
            <a:off x="192350" y="822960"/>
            <a:ext cx="5791925" cy="1969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2C0920B-ED91-4E00-9591-81792C0B4E6E}"/>
                  </a:ext>
                </a:extLst>
              </p:cNvPr>
              <p:cNvSpPr txBox="1"/>
              <p:nvPr/>
            </p:nvSpPr>
            <p:spPr>
              <a:xfrm>
                <a:off x="457200" y="3047358"/>
                <a:ext cx="6096000" cy="345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1.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1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;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;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;</a:t>
                </a:r>
              </a:p>
              <a:p>
                <a:pPr>
                  <a:lnSpc>
                    <a:spcPct val="107000"/>
                  </a:lnSpc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conjecture que pour tout </a:t>
                </a:r>
                <a:r>
                  <a:rPr lang="fr-FR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∈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ℕ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endParaRPr lang="fr-FR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2C0920B-ED91-4E00-9591-81792C0B4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47358"/>
                <a:ext cx="6096000" cy="3458126"/>
              </a:xfrm>
              <a:prstGeom prst="rect">
                <a:avLst/>
              </a:prstGeom>
              <a:blipFill>
                <a:blip r:embed="rId3"/>
                <a:stretch>
                  <a:fillRect l="-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5EEA1EC-4E16-454D-B6CF-019509673095}"/>
                  </a:ext>
                </a:extLst>
              </p:cNvPr>
              <p:cNvSpPr txBox="1"/>
              <p:nvPr/>
            </p:nvSpPr>
            <p:spPr>
              <a:xfrm>
                <a:off x="6096000" y="1157674"/>
                <a:ext cx="6096000" cy="5377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2. Pour tout </a:t>
                </a:r>
                <a:r>
                  <a:rPr lang="fr-FR" sz="1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considère la propriété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d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lang="fr-FR" sz="18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« </m:t>
                      </m:r>
                      <m:sSub>
                        <m:sSubPr>
                          <m:ctrlP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fr-FR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fr-FR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fr-FR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».</m:t>
                      </m:r>
                    </m:oMath>
                  </m:oMathPara>
                </a14:m>
                <a:endParaRPr lang="fr-FR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:endParaRPr lang="fr-FR" sz="1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fr-FR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Initialisation :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1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0+1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0+1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fr-FR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Donc la propriété est vraie pour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endParaRPr lang="fr-FR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fr-FR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Hérédité :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soit </a:t>
                </a:r>
                <a:r>
                  <a:rPr lang="fr-FR" sz="1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Supposons que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vraie, et montrons que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vraie soit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fr-FR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fr-FR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den>
                        </m:f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1+(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Donc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vraie.</a:t>
                </a:r>
              </a:p>
              <a:p>
                <a:pPr>
                  <a:lnSpc>
                    <a:spcPct val="107000"/>
                  </a:lnSpc>
                </a:pPr>
                <a:endParaRPr lang="fr-FR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fr-FR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Conclusion : 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tout n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vraie.</a:t>
                </a:r>
              </a:p>
              <a:p>
                <a:pPr>
                  <a:lnSpc>
                    <a:spcPct val="10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Donc pour tout n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∈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ℕ</a:t>
                </a:r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5EEA1EC-4E16-454D-B6CF-019509673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57674"/>
                <a:ext cx="6096000" cy="5377754"/>
              </a:xfrm>
              <a:prstGeom prst="rect">
                <a:avLst/>
              </a:prstGeom>
              <a:blipFill>
                <a:blip r:embed="rId4"/>
                <a:stretch>
                  <a:fillRect l="-800" t="-7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9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0C8179D-99C3-4E26-8273-156E6E81799C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35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1545D7-FD36-4C28-97C1-3FFFB657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7" y="759095"/>
            <a:ext cx="4968325" cy="49120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9C4C3A-58C1-4E6A-9BDD-80922B325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6716"/>
          <a:stretch/>
        </p:blipFill>
        <p:spPr>
          <a:xfrm>
            <a:off x="641167" y="5759027"/>
            <a:ext cx="4807002" cy="1059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5B027D8-01C0-4B49-B124-1920BB997801}"/>
                  </a:ext>
                </a:extLst>
              </p:cNvPr>
              <p:cNvSpPr txBox="1"/>
              <p:nvPr/>
            </p:nvSpPr>
            <p:spPr>
              <a:xfrm>
                <a:off x="5975840" y="845881"/>
                <a:ext cx="5920153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fr-FR" sz="1800" b="1" u="sng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°122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s’intéresse à l'évolution d'une population de tigres dans une réserve en naturelle. En 2019, il y a 100 tigres. Puis chaque année, 10 % de la population de tigres meurt et il y a 5 nouveaux tigres qui sont ajoutés à la réserve.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 nombre de tigres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2019 + 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1) Déterminer le nombre de tigres dans la réserve en 2020.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2) Donner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justifier que pour tout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=0,9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+5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3) a) Montrer par récurrence que pour tout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50≤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Conjecturer le comportement de la suite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pour des grandes valeurs de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4) 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−50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a) Montrer que la suite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est géométrique.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Déterminer l'expression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fonction de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puis celle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 fonction de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c) En déduire la limite de la suite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 </a:t>
                </a:r>
              </a:p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d) Interpréter dans le contexte les variations et le comportement 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pour des grandes valeurs de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5B027D8-01C0-4B49-B124-1920BB997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840" y="845881"/>
                <a:ext cx="5920153" cy="5632311"/>
              </a:xfrm>
              <a:prstGeom prst="rect">
                <a:avLst/>
              </a:prstGeom>
              <a:blipFill>
                <a:blip r:embed="rId4"/>
                <a:stretch>
                  <a:fillRect l="-824" t="-758" r="-1236" b="-6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802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C0F068E-A0DF-4AC5-B837-06FDAC26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07" y="98747"/>
            <a:ext cx="65146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Activité 2 - Introduire la définition de limite de suite (page 14) 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stsspe_2020/92007-1">
            <a:extLst>
              <a:ext uri="{FF2B5EF4-FFF2-40B4-BE49-F238E27FC236}">
                <a16:creationId xmlns:a16="http://schemas.microsoft.com/office/drawing/2014/main" id="{44591188-D4E2-4973-B25A-B6FA5BF8B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/>
          <a:stretch/>
        </p:blipFill>
        <p:spPr bwMode="auto">
          <a:xfrm>
            <a:off x="452022" y="577048"/>
            <a:ext cx="11430000" cy="60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00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836A6D-9DD4-412B-A95C-4DFAED231C9E}"/>
              </a:ext>
            </a:extLst>
          </p:cNvPr>
          <p:cNvSpPr/>
          <p:nvPr/>
        </p:nvSpPr>
        <p:spPr>
          <a:xfrm>
            <a:off x="435614" y="4886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0" indent="-400050">
              <a:spcAft>
                <a:spcPts val="0"/>
              </a:spcAft>
              <a:buFont typeface="+mj-lt"/>
              <a:buAutoNum type="romanUcPeriod" startAt="2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Limite d'une suite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F46645D-2ED2-403A-96B2-225BC6AE1B40}"/>
                  </a:ext>
                </a:extLst>
              </p:cNvPr>
              <p:cNvSpPr/>
              <p:nvPr/>
            </p:nvSpPr>
            <p:spPr>
              <a:xfrm>
                <a:off x="801771" y="1088839"/>
                <a:ext cx="8581926" cy="2539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Définition - Suite divergeant vers l'infini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quand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si pour tout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l'intervalle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𝐴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; +∞ 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contient tous les termes de la suite à partir d’un certain rang.</a:t>
                </a:r>
              </a:p>
              <a:p>
                <a:pPr marL="4572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diverge et on note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 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F46645D-2ED2-403A-96B2-225BC6AE1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71" y="1088839"/>
                <a:ext cx="8581926" cy="2539862"/>
              </a:xfrm>
              <a:prstGeom prst="rect">
                <a:avLst/>
              </a:prstGeom>
              <a:blipFill>
                <a:blip r:embed="rId2"/>
                <a:stretch>
                  <a:fillRect l="-782" r="-2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 descr="Limite d'une suite &#10;Suite divergeant vers l'infini &#10;Définition &#10;• On dit que la suite (un) tend vers &#10;quand n tend vers +m, si pour tout réel A &gt; O, &#10;l'intervalle IA ; + ml contient tous les termes &#10;de la suite à partir cf un certain rang. &#10;On dit que (un) diverge et on note lim un &#10;20 &#10;Exemple &#10;Soit (un) la suite définie par un = n2 &#10;Pour tout réel A &gt; O, u &gt; A en2&gt;A &#10;• On dit que la suite (u ) tend vers —u &#10;quand n tend vers +m, si pour tout réel A &gt; O, &#10;lintervalle J-m ; —A contient tous les termes &#10;de la suite à partir d'un certain rang. &#10;On dit que (un) divergeeton note lim u &#10;Donc l'intervalle IA ; contient tous les termes de la suite à partir du rang no, avec no = E(ü) + 1 &#10;où E(x) désigne la entière de x, c'est-à-dire le plus grand entier inférieur ou égal à x. &#10;Donc la suite (un) tend vers + z. &#10;Suite convergeant vers un nombre réel &#10;Définition &#10;On cit que la suite (un) tend vers un réel e quand n tend vers +0', &#10;si tout intervalle ouvert contenant e contient tous les termes &#10;de la suite à partir d'un certain rang. &#10;On que (un) converge et on note lim un &#10;Remarque Tout intervalle ouvert contenant contient un intervalle ouvert centré en C, cest-à-dire de la &#10;o &#10;forme — e ; + el, avec e un réel strictement positif. &#10;On peut donc réécrire la définition : lim un si et seulement si pour toute &gt; O, lintervalle —e ; + el &#10;contient tous les termes de la suite à partir d'un certain rang. &#10;Unicité de la limite &#10;Théorème &#10;Lorsqtfelle existe, la limite est unique. &#10;Remarque Une suite qui ne converge pas, diverge. Elle peut soit diverger vers ou soitn'avoir pas &#10;o &#10;de limite. &#10;Par exemple, la suite (un) définie par un 1)&quot; n'a pas de limite et prend alternativement les valeurs — 1 et 1. ">
            <a:extLst>
              <a:ext uri="{FF2B5EF4-FFF2-40B4-BE49-F238E27FC236}">
                <a16:creationId xmlns:a16="http://schemas.microsoft.com/office/drawing/2014/main" id="{F43011CC-729F-4E97-BFC5-902938597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3551" y="1372349"/>
            <a:ext cx="2558449" cy="2539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C8AB42-EB2E-4611-B553-53CB0381C8C0}"/>
                  </a:ext>
                </a:extLst>
              </p:cNvPr>
              <p:cNvSpPr/>
              <p:nvPr/>
            </p:nvSpPr>
            <p:spPr>
              <a:xfrm>
                <a:off x="801771" y="4357763"/>
                <a:ext cx="8333351" cy="2078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quand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si pour tout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l’intervalle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−∞ ;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contient tous les termes de la suite à partir d'un certain rang.</a:t>
                </a:r>
              </a:p>
              <a:p>
                <a:pPr marL="4572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diverge et on note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=−∞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C8AB42-EB2E-4611-B553-53CB0381C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71" y="4357763"/>
                <a:ext cx="8333351" cy="2078198"/>
              </a:xfrm>
              <a:prstGeom prst="rect">
                <a:avLst/>
              </a:prstGeom>
              <a:blipFill>
                <a:blip r:embed="rId4"/>
                <a:stretch>
                  <a:fillRect l="-6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Limite d'une suite &#10;Suite divergeant vers l'infini &#10;Définition &#10;• On dit que la suite (un) tend vers &#10;quand n tend vers +m, si pour tout réel A &gt; O, &#10;l'intervalle IA ; + ml contient tous les termes &#10;de la suite à partir cf un certain rang. &#10;On dit que (un) diverge et on note lim un &#10;20 &#10;Exemple &#10;Soit (un) la suite définie par un = n2 &#10;Pour tout réel A &gt; O, u &gt; A en2&gt;A &#10;• On dit que la suite (u ) tend vers —u &#10;quand n tend vers +m, si pour tout réel A &gt; O, &#10;lintervalle J-m ; —A contient tous les termes &#10;de la suite à partir d'un certain rang. &#10;On dit que (un) divergeeton note lim u &#10;Donc l'intervalle IA ; contient tous les termes de la suite à partir du rang no, avec no = E(ü) + 1 &#10;où E(x) désigne la entière de x, c'est-à-dire le plus grand entier inférieur ou égal à x. &#10;Donc la suite (un) tend vers + z. &#10;Suite convergeant vers un nombre réel &#10;Définition &#10;On cit que la suite (un) tend vers un réel e quand n tend vers +0', &#10;si tout intervalle ouvert contenant e contient tous les termes &#10;de la suite à partir d'un certain rang. &#10;On que (un) converge et on note lim un &#10;Remarque Tout intervalle ouvert contenant contient un intervalle ouvert centré en C, cest-à-dire de la &#10;o &#10;forme — e ; + el, avec e un réel strictement positif. &#10;On peut donc réécrire la définition : lim un si et seulement si pour toute &gt; O, lintervalle —e ; + el &#10;contient tous les termes de la suite à partir d'un certain rang. &#10;Unicité de la limite &#10;Théorème &#10;Lorsqtfelle existe, la limite est unique. &#10;Remarque Une suite qui ne converge pas, diverge. Elle peut soit diverger vers ou soitn'avoir pas &#10;o &#10;de limite. &#10;Par exemple, la suite (un) définie par un 1)&quot; n'a pas de limite et prend alternativement les valeurs — 1 et 1. ">
            <a:extLst>
              <a:ext uri="{FF2B5EF4-FFF2-40B4-BE49-F238E27FC236}">
                <a16:creationId xmlns:a16="http://schemas.microsoft.com/office/drawing/2014/main" id="{5286DDAA-8D4A-41FC-BFB0-CE6D37BAD4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5186" y="4318138"/>
            <a:ext cx="2575177" cy="2539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83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5BAF601-8EAA-4E83-B95C-ADE08B95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0" y="789315"/>
            <a:ext cx="5133975" cy="2266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CA0DFF-A727-4F01-A94C-9A1B20BA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863" y="609280"/>
            <a:ext cx="6010275" cy="3390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09B8DA-1CA6-4A37-992E-B1702D5E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29" y="3236300"/>
            <a:ext cx="4362450" cy="12382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2E65A8-3F03-430C-A1DF-5D1575E1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863" y="4572000"/>
            <a:ext cx="5476875" cy="15049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C2CCAD-72C7-43C4-914F-3CB0EFA94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29" y="4572000"/>
            <a:ext cx="5524500" cy="228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398DD2-0275-45E1-9EAA-CD04CD0D0170}"/>
              </a:ext>
            </a:extLst>
          </p:cNvPr>
          <p:cNvSpPr txBox="1"/>
          <p:nvPr/>
        </p:nvSpPr>
        <p:spPr>
          <a:xfrm>
            <a:off x="328529" y="239948"/>
            <a:ext cx="289420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prendre un bon départ</a:t>
            </a:r>
          </a:p>
        </p:txBody>
      </p:sp>
    </p:spTree>
    <p:extLst>
      <p:ext uri="{BB962C8B-B14F-4D97-AF65-F5344CB8AC3E}">
        <p14:creationId xmlns:p14="http://schemas.microsoft.com/office/powerpoint/2010/main" val="3876448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551488-13DF-4422-930A-2D4A0CABE67C}"/>
                  </a:ext>
                </a:extLst>
              </p:cNvPr>
              <p:cNvSpPr/>
              <p:nvPr/>
            </p:nvSpPr>
            <p:spPr>
              <a:xfrm>
                <a:off x="625220" y="1521219"/>
                <a:ext cx="11229725" cy="3703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 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car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lvl="1"/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l'intervalle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𝐴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; +∞ 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contient tous les termes de la suite à partir du rang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avec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𝐸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𝐴</m:t>
                              </m:r>
                            </m:e>
                          </m:rad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+1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où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désigne la partie entière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c'est-à-dire le plus grand entier inférieur ou égal à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551488-13DF-4422-930A-2D4A0CABE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0" y="1521219"/>
                <a:ext cx="11229725" cy="3703386"/>
              </a:xfrm>
              <a:prstGeom prst="rect">
                <a:avLst/>
              </a:prstGeom>
              <a:blipFill>
                <a:blip r:embed="rId2"/>
                <a:stretch>
                  <a:fillRect l="-597" b="-23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5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D912870-DF46-4AF1-8500-E7CE0D2FEC26}"/>
                  </a:ext>
                </a:extLst>
              </p:cNvPr>
              <p:cNvSpPr/>
              <p:nvPr/>
            </p:nvSpPr>
            <p:spPr>
              <a:xfrm>
                <a:off x="651377" y="426776"/>
                <a:ext cx="10717462" cy="2078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Définition - Suite convergeant vers un nombre réel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tend vers un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𝑙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quand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si tout intervalle ouvert contenant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𝑙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contient tous les termes de la suite à partir d'un certain rang. </a:t>
                </a: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converge et on note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𝑙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D912870-DF46-4AF1-8500-E7CE0D2FE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77" y="426776"/>
                <a:ext cx="10717462" cy="2078198"/>
              </a:xfrm>
              <a:prstGeom prst="rect">
                <a:avLst/>
              </a:prstGeom>
              <a:blipFill>
                <a:blip r:embed="rId2"/>
                <a:stretch>
                  <a:fillRect l="-6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 descr="Limite d'une suite &#10;Suite divergeant vers l'infini &#10;Définition &#10;• On dit que la suite (un) tend vers &#10;quand n tend vers +m, si pour tout réel A &gt; O, &#10;l'intervalle IA ; + ml contient tous les termes &#10;de la suite à partir cf un certain rang. &#10;On dit que (un) diverge et on note lim un &#10;20 &#10;Exemple &#10;Soit (un) la suite définie par un = n2 &#10;Pour tout réel A &gt; O, u &gt; A en2&gt;A &#10;• On dit que la suite (u ) tend vers —u &#10;quand n tend vers +m, si pour tout réel A &gt; O, &#10;lintervalle J-m ; —A contient tous les termes &#10;de la suite à partir d'un certain rang. &#10;On dit que (un) divergeeton note lim u &#10;Donc l'intervalle IA ; contient tous les termes de la suite à partir du rang no, avec no = E(ü) + 1 &#10;où E(x) désigne la entière de x, c'est-à-dire le plus grand entier inférieur ou égal à x. &#10;Donc la suite (un) tend vers + z. &#10;Suite convergeant vers un nombre réel &#10;Définition &#10;On cit que la suite (un) tend vers un réel e quand n tend vers +0', &#10;si tout intervalle ouvert contenant e contient tous les termes &#10;de la suite à partir d'un certain rang. &#10;On que (un) converge et on note lim un &#10;Remarque Tout intervalle ouvert contenant contient un intervalle ouvert centré en C, cest-à-dire de la &#10;o &#10;forme — e ; + el, avec e un réel strictement positif. &#10;On peut donc réécrire la définition : lim un si et seulement si pour toute &gt; O, lintervalle —e ; + el &#10;contient tous les termes de la suite à partir d'un certain rang. &#10;Unicité de la limite &#10;Théorème &#10;Lorsqtfelle existe, la limite est unique. &#10;Remarque Une suite qui ne converge pas, diverge. Elle peut soit diverger vers ou soitn'avoir pas &#10;o &#10;de limite. &#10;Par exemple, la suite (un) définie par un 1)&quot; n'a pas de limite et prend alternativement les valeurs — 1 et 1. ">
            <a:extLst>
              <a:ext uri="{FF2B5EF4-FFF2-40B4-BE49-F238E27FC236}">
                <a16:creationId xmlns:a16="http://schemas.microsoft.com/office/drawing/2014/main" id="{42947634-EBDA-4A1F-A8B2-1E9084CC5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3721" y="2160378"/>
            <a:ext cx="3936514" cy="1571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DD5C73F-2F37-4483-9463-FF6AC90177F7}"/>
                  </a:ext>
                </a:extLst>
              </p:cNvPr>
              <p:cNvSpPr/>
              <p:nvPr/>
            </p:nvSpPr>
            <p:spPr>
              <a:xfrm>
                <a:off x="573512" y="3450144"/>
                <a:ext cx="11407273" cy="3407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538135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Tout intervalle ouvert contenant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𝑙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contient un intervalle ouvert centré en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𝑙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c’est-à-dire de la forme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𝜖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;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avec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𝜖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 réel strictement positif.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peut donc réécrire la définition 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𝑙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et seulement si pour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𝜖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l’intervalle 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𝜖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; 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𝜖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contient tous les termes de la suite à partir d'un certain rang.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DD5C73F-2F37-4483-9463-FF6AC9017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12" y="3450144"/>
                <a:ext cx="11407273" cy="3407856"/>
              </a:xfrm>
              <a:prstGeom prst="rect">
                <a:avLst/>
              </a:prstGeom>
              <a:blipFill>
                <a:blip r:embed="rId4"/>
                <a:stretch>
                  <a:fillRect l="-5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6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D5C73F-2F37-4483-9463-FF6AC90177F7}"/>
              </a:ext>
            </a:extLst>
          </p:cNvPr>
          <p:cNvSpPr/>
          <p:nvPr/>
        </p:nvSpPr>
        <p:spPr>
          <a:xfrm>
            <a:off x="1302198" y="1266683"/>
            <a:ext cx="4793800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2000" b="1" dirty="0">
                <a:solidFill>
                  <a:srgbClr val="4472C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Théorème - Unicité de la limite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Lorsqu’elle existe, la limite est unique.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6D30CED-6D8B-4135-8565-A77640E40E9F}"/>
                  </a:ext>
                </a:extLst>
              </p:cNvPr>
              <p:cNvSpPr/>
              <p:nvPr/>
            </p:nvSpPr>
            <p:spPr>
              <a:xfrm>
                <a:off x="1271586" y="2841777"/>
                <a:ext cx="9648825" cy="2345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538135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Une suite qui ne converge pas, diverge.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Elle peut soit diverger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−∞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n'avoir pas de limite.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 exemple,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n'a pas de limite et prend alternativement les valeurs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6D30CED-6D8B-4135-8565-A77640E40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586" y="2841777"/>
                <a:ext cx="9648825" cy="2345322"/>
              </a:xfrm>
              <a:prstGeom prst="rect">
                <a:avLst/>
              </a:prstGeom>
              <a:blipFill>
                <a:blip r:embed="rId2"/>
                <a:stretch>
                  <a:fillRect l="-695" b="-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8B78D9-8E14-4B0F-B723-6FD6721D6D55}"/>
                  </a:ext>
                </a:extLst>
              </p:cNvPr>
              <p:cNvSpPr/>
              <p:nvPr/>
            </p:nvSpPr>
            <p:spPr>
              <a:xfrm>
                <a:off x="368968" y="126185"/>
                <a:ext cx="11454064" cy="6032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Méthode n°3 - Déterminer une limite et un seuil en utilisant la définition</a:t>
                </a:r>
                <a:endParaRPr lang="fr-FR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Énoncé </a:t>
                </a:r>
                <a:endParaRPr lang="fr-FR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=3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+2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réel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déterminer le plus petit entier naturel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 pour tout entier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 déduire la limite de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=3−</m:t>
                    </m:r>
                    <m:f>
                      <m:f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tous réels positifs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déterminer le plus petit entier naturel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que, pour tout entier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3−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&lt;3+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 déduire la limite de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fr-FR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=3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pour tout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=2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+1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À l'aide de la calculatrice, conjecturer la limite de la suite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Écrire un programme en Python permettant de déterminer le plus petit entier naturel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&gt;1000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200150" lvl="2" indent="-285750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À l'aide de la calculatrice, déterminer la valeur de cet entier.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8B78D9-8E14-4B0F-B723-6FD6721D6D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68" y="126185"/>
                <a:ext cx="11454064" cy="6032998"/>
              </a:xfrm>
              <a:prstGeom prst="rect">
                <a:avLst/>
              </a:prstGeom>
              <a:blipFill>
                <a:blip r:embed="rId2"/>
                <a:stretch>
                  <a:fillRect l="-479" b="-7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81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A3AFE78-01BF-4967-8DE8-5B8A4BB4C82C}"/>
                  </a:ext>
                </a:extLst>
              </p:cNvPr>
              <p:cNvSpPr/>
              <p:nvPr/>
            </p:nvSpPr>
            <p:spPr>
              <a:xfrm>
                <a:off x="593223" y="382444"/>
                <a:ext cx="10475829" cy="5018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1.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a) Pour tout réel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&gt;0, 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⇔  3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+2&gt;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⇔  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𝐴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Posons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𝐸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𝐴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Pour tout entier naturel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,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on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D'après la question précédente, on en déduit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 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i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a) Pour tous réels positifs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3−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&lt; 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&lt; 3 + 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 3−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&lt;3−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&lt;3+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 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&gt;−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car la fonction inverse est strictement décroissante sur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 ; +∞</m:t>
                        </m:r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𝐸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entier naturel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,  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on 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3−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&lt;3+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D'après la question précédente, on en déduit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=3 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A3AFE78-01BF-4967-8DE8-5B8A4BB4C8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23" y="382444"/>
                <a:ext cx="10475829" cy="5018746"/>
              </a:xfrm>
              <a:prstGeom prst="rect">
                <a:avLst/>
              </a:prstGeom>
              <a:blipFill>
                <a:blip r:embed="rId2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8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DF6213A-E1BE-4C9B-9BA2-F6B2AAB0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6" y="1171668"/>
            <a:ext cx="2805264" cy="2112606"/>
          </a:xfrm>
          <a:prstGeom prst="rect">
            <a:avLst/>
          </a:prstGeom>
        </p:spPr>
      </p:pic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FDA45A2-5DF2-4CAA-BE21-9D951B20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5" y="1167784"/>
            <a:ext cx="2805264" cy="2112606"/>
          </a:xfrm>
          <a:prstGeom prst="rect">
            <a:avLst/>
          </a:prstGeom>
        </p:spPr>
      </p:pic>
      <p:pic>
        <p:nvPicPr>
          <p:cNvPr id="7" name="Image 6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58A658B3-D46C-495E-9537-278712D84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64" y="1167784"/>
            <a:ext cx="2805264" cy="2112606"/>
          </a:xfrm>
          <a:prstGeom prst="rect">
            <a:avLst/>
          </a:prstGeom>
        </p:spPr>
      </p:pic>
      <p:pic>
        <p:nvPicPr>
          <p:cNvPr id="9" name="Image 8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F4237EB6-A848-4029-8475-A36B9AF6A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91" y="3599573"/>
            <a:ext cx="2805264" cy="2112606"/>
          </a:xfrm>
          <a:prstGeom prst="rect">
            <a:avLst/>
          </a:prstGeom>
        </p:spPr>
      </p:pic>
      <p:pic>
        <p:nvPicPr>
          <p:cNvPr id="11" name="Image 10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36688A47-BEA2-4ED8-80DE-B6FFFC5E7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45" y="3558979"/>
            <a:ext cx="2805264" cy="211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B3E269-3E2F-4CFF-8A21-9544F250519E}"/>
              </a:ext>
            </a:extLst>
          </p:cNvPr>
          <p:cNvSpPr/>
          <p:nvPr/>
        </p:nvSpPr>
        <p:spPr>
          <a:xfrm>
            <a:off x="242149" y="431121"/>
            <a:ext cx="815298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b="1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a) À l'aide du mode Suite de la calculatrice, on peut calculer les premiers termes.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4A8E966-13CA-45FD-88D7-1A8CC7A5DB68}"/>
                  </a:ext>
                </a:extLst>
              </p:cNvPr>
              <p:cNvSpPr/>
              <p:nvPr/>
            </p:nvSpPr>
            <p:spPr>
              <a:xfrm>
                <a:off x="1567284" y="6180433"/>
                <a:ext cx="9001125" cy="492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=4095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=4 194 303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On conjecture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 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4A8E966-13CA-45FD-88D7-1A8CC7A5D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84" y="6180433"/>
                <a:ext cx="9001125" cy="492892"/>
              </a:xfrm>
              <a:prstGeom prst="rect">
                <a:avLst/>
              </a:prstGeom>
              <a:blipFill>
                <a:blip r:embed="rId7"/>
                <a:stretch>
                  <a:fillRect l="-677" t="-7407" b="-24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73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FD9138-7B2A-4CE1-9535-A320F58875FD}"/>
                  </a:ext>
                </a:extLst>
              </p:cNvPr>
              <p:cNvSpPr/>
              <p:nvPr/>
            </p:nvSpPr>
            <p:spPr>
              <a:xfrm>
                <a:off x="910244" y="452567"/>
                <a:ext cx="10746137" cy="1421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On veut connaître le plus petit entier n tel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&gt;1000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Il faut donc faire tourner le programme tant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≤1000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obtient le programme ci-contre.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FD9138-7B2A-4CE1-9535-A320F58875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44" y="452567"/>
                <a:ext cx="10746137" cy="1421992"/>
              </a:xfrm>
              <a:prstGeom prst="rect">
                <a:avLst/>
              </a:prstGeom>
              <a:blipFill>
                <a:blip r:embed="rId2"/>
                <a:stretch>
                  <a:fillRect l="-567" b="-6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425674AA-8C1D-4EEA-9E94-4D71DFE5D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2950" y="2003144"/>
            <a:ext cx="2817458" cy="207838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DBD686-78CE-4BAD-AE14-FD1EFC559B7C}"/>
                  </a:ext>
                </a:extLst>
              </p:cNvPr>
              <p:cNvSpPr/>
              <p:nvPr/>
            </p:nvSpPr>
            <p:spPr>
              <a:xfrm>
                <a:off x="1393622" y="4577542"/>
                <a:ext cx="364939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c) On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7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=511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8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=1023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=8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DBD686-78CE-4BAD-AE14-FD1EFC559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622" y="4577542"/>
                <a:ext cx="3649397" cy="707886"/>
              </a:xfrm>
              <a:prstGeom prst="rect">
                <a:avLst/>
              </a:prstGeom>
              <a:blipFill>
                <a:blip r:embed="rId4"/>
                <a:stretch>
                  <a:fillRect l="-1839" t="-5172" r="-1003" b="-14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0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1022CDD-2FF4-41DF-B90F-1282A91F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35" y="1129462"/>
            <a:ext cx="10558730" cy="40906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340E36-96A0-47AC-8835-BFC4DA4A4BF1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19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7098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F85F70-8CA7-4CD6-A1E1-2B91080D4050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30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3673FF-46E2-4ACC-BB03-C74AADB0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88" y="1281750"/>
            <a:ext cx="5832828" cy="4294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7E40C2-03F6-42BF-BF51-76909D3CD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75"/>
          <a:stretch/>
        </p:blipFill>
        <p:spPr>
          <a:xfrm>
            <a:off x="556133" y="1383696"/>
            <a:ext cx="5155277" cy="40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54B244-9BF8-491F-8074-46FCE0C4D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81" y="0"/>
            <a:ext cx="5265964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B42DCE-03C5-4A85-BBF2-653FAB119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73" y="1446090"/>
            <a:ext cx="5628116" cy="3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8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501061-E299-4075-AF4E-DEB6F5EF9D70}"/>
              </a:ext>
            </a:extLst>
          </p:cNvPr>
          <p:cNvSpPr txBox="1"/>
          <p:nvPr/>
        </p:nvSpPr>
        <p:spPr>
          <a:xfrm>
            <a:off x="4591975" y="301840"/>
            <a:ext cx="3008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Exercices page 29 (</a:t>
            </a:r>
            <a:r>
              <a:rPr lang="fr-FR" b="1" dirty="0" err="1">
                <a:solidFill>
                  <a:srgbClr val="0070C0"/>
                </a:solidFill>
              </a:rPr>
              <a:t>Sésamath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9A6A05-D581-40E2-AC50-D9B7866A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55" y="824514"/>
            <a:ext cx="5038901" cy="38362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EAD1A5-3BD1-448E-B284-14EDDBBC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5" y="4742897"/>
            <a:ext cx="5038901" cy="16796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A7E9ED-6AD6-4A15-9402-AB5C88DDB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451" y="925222"/>
            <a:ext cx="5758549" cy="34815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2F52A4-6946-4793-A33A-86B808472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451" y="4598633"/>
            <a:ext cx="5220995" cy="167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28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54B244-9BF8-491F-8074-46FCE0C4D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66"/>
          <a:stretch/>
        </p:blipFill>
        <p:spPr>
          <a:xfrm>
            <a:off x="1283676" y="342901"/>
            <a:ext cx="4510454" cy="37202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0EAD33-CE3A-4137-A1F3-95F00E6E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30" y="4341410"/>
            <a:ext cx="3209925" cy="2333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14F4E1-787C-4B34-A8DA-7F5ABF89E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99" y="342901"/>
            <a:ext cx="5035062" cy="33286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E39327-DD4A-4EE2-A85D-F80028A35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643" y="4282062"/>
            <a:ext cx="33051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88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DFA89D-38C6-4CB8-AB90-8E119A5DF31C}"/>
              </a:ext>
            </a:extLst>
          </p:cNvPr>
          <p:cNvSpPr/>
          <p:nvPr/>
        </p:nvSpPr>
        <p:spPr>
          <a:xfrm>
            <a:off x="435614" y="4886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>
              <a:spcAft>
                <a:spcPts val="0"/>
              </a:spcAft>
              <a:buFont typeface="+mj-lt"/>
              <a:buAutoNum type="romanUcPeriod" startAt="3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Propriétés des limites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3F01E27-E7A1-4E2F-A2CE-444222C16E56}"/>
                  </a:ext>
                </a:extLst>
              </p:cNvPr>
              <p:cNvSpPr/>
              <p:nvPr/>
            </p:nvSpPr>
            <p:spPr>
              <a:xfrm>
                <a:off x="600173" y="1348304"/>
                <a:ext cx="10991653" cy="3373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Propriété – Limite des suites de référence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fontAlgn="base" hangingPunct="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Les suites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</m:rad>
                      </m:e>
                    </m: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, </m:t>
                    </m:r>
                    <m:d>
                      <m:d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avec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tendent vers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quand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ce qui s’écrit :</a:t>
                </a:r>
              </a:p>
              <a:p>
                <a:pPr marL="914400"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lim</m:t>
                          </m:r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⁡</m:t>
                          </m:r>
                        </m:e>
                        <m:lim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→+∞</m:t>
                          </m:r>
                        </m:lim>
                      </m:limLow>
                      <m:rad>
                        <m:radPr>
                          <m:degHide m:val="on"/>
                          <m:ctrl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</m:rad>
                      <m:r>
                        <a:rPr lang="fr-FR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=+∞   ;  </m:t>
                      </m:r>
                      <m:limLow>
                        <m:limLowPr>
                          <m:ctrl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lim</m:t>
                          </m:r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⁡</m:t>
                          </m:r>
                        </m:e>
                        <m:lim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→+∞</m:t>
                          </m:r>
                        </m:lim>
                      </m:limLow>
                      <m:r>
                        <a:rPr lang="fr-FR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fr-FR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=+∞   ;  </m:t>
                      </m:r>
                      <m:limLow>
                        <m:limLowPr>
                          <m:ctrl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lim</m:t>
                          </m:r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⁡</m:t>
                          </m:r>
                        </m:e>
                        <m:lim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→+∞</m:t>
                          </m:r>
                        </m:lim>
                      </m:limLow>
                      <m:sSup>
                        <m:sSupPr>
                          <m:ctrl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p>
                      </m:sSup>
                      <m:r>
                        <a:rPr lang="fr-FR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=+∞ .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fontAlgn="base" hangingPunct="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Les suites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e>
                    </m: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, 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𝑘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avec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ℕ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tendent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quand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tend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ce qui s’écrit :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0"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=0  ;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den>
                          </m:f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=0  ;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=0   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3F01E27-E7A1-4E2F-A2CE-444222C16E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73" y="1348304"/>
                <a:ext cx="10991653" cy="3373937"/>
              </a:xfrm>
              <a:prstGeom prst="rect">
                <a:avLst/>
              </a:prstGeom>
              <a:blipFill>
                <a:blip r:embed="rId2"/>
                <a:stretch>
                  <a:fillRect l="-5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55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965A6680-3425-4DAF-9D07-9F452E8825A5}"/>
              </a:ext>
            </a:extLst>
          </p:cNvPr>
          <p:cNvGraphicFramePr>
            <a:graphicFrameLocks noGrp="1"/>
          </p:cNvGraphicFramePr>
          <p:nvPr/>
        </p:nvGraphicFramePr>
        <p:xfrm>
          <a:off x="1486309" y="927763"/>
          <a:ext cx="9389354" cy="54535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2937">
                  <a:extLst>
                    <a:ext uri="{9D8B030D-6E8A-4147-A177-3AD203B41FA5}">
                      <a16:colId xmlns:a16="http://schemas.microsoft.com/office/drawing/2014/main" val="3188796414"/>
                    </a:ext>
                  </a:extLst>
                </a:gridCol>
                <a:gridCol w="1622538">
                  <a:extLst>
                    <a:ext uri="{9D8B030D-6E8A-4147-A177-3AD203B41FA5}">
                      <a16:colId xmlns:a16="http://schemas.microsoft.com/office/drawing/2014/main" val="662719847"/>
                    </a:ext>
                  </a:extLst>
                </a:gridCol>
                <a:gridCol w="2156538">
                  <a:extLst>
                    <a:ext uri="{9D8B030D-6E8A-4147-A177-3AD203B41FA5}">
                      <a16:colId xmlns:a16="http://schemas.microsoft.com/office/drawing/2014/main" val="147945469"/>
                    </a:ext>
                  </a:extLst>
                </a:gridCol>
                <a:gridCol w="4057341">
                  <a:extLst>
                    <a:ext uri="{9D8B030D-6E8A-4147-A177-3AD203B41FA5}">
                      <a16:colId xmlns:a16="http://schemas.microsoft.com/office/drawing/2014/main" val="2529159742"/>
                    </a:ext>
                  </a:extLst>
                </a:gridCol>
              </a:tblGrid>
              <a:tr h="66702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619745"/>
                  </a:ext>
                </a:extLst>
              </a:tr>
              <a:tr h="52921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1664"/>
                  </a:ext>
                </a:extLst>
              </a:tr>
              <a:tr h="119313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90156"/>
                  </a:ext>
                </a:extLst>
              </a:tr>
              <a:tr h="116731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097048"/>
                  </a:ext>
                </a:extLst>
              </a:tr>
              <a:tr h="5058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420822"/>
                  </a:ext>
                </a:extLst>
              </a:tr>
              <a:tr h="53502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834276"/>
                  </a:ext>
                </a:extLst>
              </a:tr>
              <a:tr h="41828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337845"/>
                  </a:ext>
                </a:extLst>
              </a:tr>
              <a:tr h="43774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519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5544214-A40F-4DA9-8B2C-96AC18FA4722}"/>
                  </a:ext>
                </a:extLst>
              </p:cNvPr>
              <p:cNvSpPr/>
              <p:nvPr/>
            </p:nvSpPr>
            <p:spPr>
              <a:xfrm>
                <a:off x="1600252" y="1033119"/>
                <a:ext cx="1264384" cy="45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5544214-A40F-4DA9-8B2C-96AC18FA47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52" y="1033119"/>
                <a:ext cx="1264384" cy="4547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436388-2732-4E07-B888-7EC4C530E6C6}"/>
                  </a:ext>
                </a:extLst>
              </p:cNvPr>
              <p:cNvSpPr/>
              <p:nvPr/>
            </p:nvSpPr>
            <p:spPr>
              <a:xfrm>
                <a:off x="3172203" y="1033119"/>
                <a:ext cx="1242840" cy="45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436388-2732-4E07-B888-7EC4C530E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203" y="1033119"/>
                <a:ext cx="1242840" cy="4547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0A6569-10B7-4E2D-8446-5F4B45770AD4}"/>
                  </a:ext>
                </a:extLst>
              </p:cNvPr>
              <p:cNvSpPr/>
              <p:nvPr/>
            </p:nvSpPr>
            <p:spPr>
              <a:xfrm>
                <a:off x="7752612" y="1033119"/>
                <a:ext cx="1951816" cy="45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0A6569-10B7-4E2D-8446-5F4B45770A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612" y="1033119"/>
                <a:ext cx="1951816" cy="4547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CADD93-27B3-470C-8A90-30A9F39A3295}"/>
                  </a:ext>
                </a:extLst>
              </p:cNvPr>
              <p:cNvSpPr/>
              <p:nvPr/>
            </p:nvSpPr>
            <p:spPr>
              <a:xfrm>
                <a:off x="4756637" y="1063152"/>
                <a:ext cx="1959832" cy="45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CADD93-27B3-470C-8A90-30A9F39A3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637" y="1063152"/>
                <a:ext cx="1959832" cy="4547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3549012" y="168220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ℓ′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12" y="1682209"/>
                <a:ext cx="6332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9964CE7-2234-4FB2-827C-BE4BD243EAEA}"/>
                  </a:ext>
                </a:extLst>
              </p:cNvPr>
              <p:cNvSpPr txBox="1"/>
              <p:nvPr/>
            </p:nvSpPr>
            <p:spPr>
              <a:xfrm>
                <a:off x="1915807" y="168311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9964CE7-2234-4FB2-827C-BE4BD243E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07" y="1683118"/>
                <a:ext cx="63327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5332651" y="1693843"/>
                <a:ext cx="8062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ℓ+ℓ′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651" y="1693843"/>
                <a:ext cx="8062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6">
                <a:extLst>
                  <a:ext uri="{FF2B5EF4-FFF2-40B4-BE49-F238E27FC236}">
                    <a16:creationId xmlns:a16="http://schemas.microsoft.com/office/drawing/2014/main" id="{4091C75A-B8A8-4FDF-99B8-553D1848E2F0}"/>
                  </a:ext>
                </a:extLst>
              </p:cNvPr>
              <p:cNvSpPr txBox="1"/>
              <p:nvPr/>
            </p:nvSpPr>
            <p:spPr>
              <a:xfrm>
                <a:off x="8325389" y="1726937"/>
                <a:ext cx="8062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ℓ×ℓ′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6">
                <a:extLst>
                  <a:ext uri="{FF2B5EF4-FFF2-40B4-BE49-F238E27FC236}">
                    <a16:creationId xmlns:a16="http://schemas.microsoft.com/office/drawing/2014/main" id="{4091C75A-B8A8-4FDF-99B8-553D1848E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89" y="1726937"/>
                <a:ext cx="80626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1903402" y="3694676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02" y="3694676"/>
                <a:ext cx="6332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1903402" y="2546381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02" y="2546381"/>
                <a:ext cx="63327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1915807" y="455711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07" y="4557119"/>
                <a:ext cx="63327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16">
                <a:extLst>
                  <a:ext uri="{FF2B5EF4-FFF2-40B4-BE49-F238E27FC236}">
                    <a16:creationId xmlns:a16="http://schemas.microsoft.com/office/drawing/2014/main" id="{E4965A84-00DF-44A2-8F10-68D924A9F9D8}"/>
                  </a:ext>
                </a:extLst>
              </p:cNvPr>
              <p:cNvSpPr txBox="1"/>
              <p:nvPr/>
            </p:nvSpPr>
            <p:spPr>
              <a:xfrm>
                <a:off x="1915807" y="506216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16">
                <a:extLst>
                  <a:ext uri="{FF2B5EF4-FFF2-40B4-BE49-F238E27FC236}">
                    <a16:creationId xmlns:a16="http://schemas.microsoft.com/office/drawing/2014/main" id="{E4965A84-00DF-44A2-8F10-68D924A9F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07" y="5062168"/>
                <a:ext cx="63327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16">
                <a:extLst>
                  <a:ext uri="{FF2B5EF4-FFF2-40B4-BE49-F238E27FC236}">
                    <a16:creationId xmlns:a16="http://schemas.microsoft.com/office/drawing/2014/main" id="{F26AD082-74E1-4546-B192-C561660BFE18}"/>
                  </a:ext>
                </a:extLst>
              </p:cNvPr>
              <p:cNvSpPr txBox="1"/>
              <p:nvPr/>
            </p:nvSpPr>
            <p:spPr>
              <a:xfrm>
                <a:off x="1903683" y="5556961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16">
                <a:extLst>
                  <a:ext uri="{FF2B5EF4-FFF2-40B4-BE49-F238E27FC236}">
                    <a16:creationId xmlns:a16="http://schemas.microsoft.com/office/drawing/2014/main" id="{F26AD082-74E1-4546-B192-C561660BF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83" y="5556961"/>
                <a:ext cx="63327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16">
                <a:extLst>
                  <a:ext uri="{FF2B5EF4-FFF2-40B4-BE49-F238E27FC236}">
                    <a16:creationId xmlns:a16="http://schemas.microsoft.com/office/drawing/2014/main" id="{5B55F5D4-34BC-4919-9F30-E03B561013FF}"/>
                  </a:ext>
                </a:extLst>
              </p:cNvPr>
              <p:cNvSpPr txBox="1"/>
              <p:nvPr/>
            </p:nvSpPr>
            <p:spPr>
              <a:xfrm>
                <a:off x="1915807" y="602088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16">
                <a:extLst>
                  <a:ext uri="{FF2B5EF4-FFF2-40B4-BE49-F238E27FC236}">
                    <a16:creationId xmlns:a16="http://schemas.microsoft.com/office/drawing/2014/main" id="{5B55F5D4-34BC-4919-9F30-E03B56101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07" y="6020889"/>
                <a:ext cx="63327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16">
                <a:extLst>
                  <a:ext uri="{FF2B5EF4-FFF2-40B4-BE49-F238E27FC236}">
                    <a16:creationId xmlns:a16="http://schemas.microsoft.com/office/drawing/2014/main" id="{6E1BD99F-904A-4A07-BE9E-06DC3EE022C1}"/>
                  </a:ext>
                </a:extLst>
              </p:cNvPr>
              <p:cNvSpPr txBox="1"/>
              <p:nvPr/>
            </p:nvSpPr>
            <p:spPr>
              <a:xfrm>
                <a:off x="3549012" y="260714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16">
                <a:extLst>
                  <a:ext uri="{FF2B5EF4-FFF2-40B4-BE49-F238E27FC236}">
                    <a16:creationId xmlns:a16="http://schemas.microsoft.com/office/drawing/2014/main" id="{6E1BD99F-904A-4A07-BE9E-06DC3EE02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12" y="2607148"/>
                <a:ext cx="63327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16">
                <a:extLst>
                  <a:ext uri="{FF2B5EF4-FFF2-40B4-BE49-F238E27FC236}">
                    <a16:creationId xmlns:a16="http://schemas.microsoft.com/office/drawing/2014/main" id="{C0CB12E2-0A0D-4C6B-A6BF-0D9D48F153B7}"/>
                  </a:ext>
                </a:extLst>
              </p:cNvPr>
              <p:cNvSpPr txBox="1"/>
              <p:nvPr/>
            </p:nvSpPr>
            <p:spPr>
              <a:xfrm>
                <a:off x="3549013" y="373423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ZoneTexte 16">
                <a:extLst>
                  <a:ext uri="{FF2B5EF4-FFF2-40B4-BE49-F238E27FC236}">
                    <a16:creationId xmlns:a16="http://schemas.microsoft.com/office/drawing/2014/main" id="{C0CB12E2-0A0D-4C6B-A6BF-0D9D48F15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13" y="3734239"/>
                <a:ext cx="633274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50AACDE4-9A60-46B6-B661-83FE1FDF2E7D}"/>
              </a:ext>
            </a:extLst>
          </p:cNvPr>
          <p:cNvSpPr txBox="1"/>
          <p:nvPr/>
        </p:nvSpPr>
        <p:spPr>
          <a:xfrm>
            <a:off x="154268" y="129627"/>
            <a:ext cx="558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Propriété - Limite d’une somme et d’un produit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EB0AD27-E0BF-4904-851C-2F6145FF5B44}"/>
                  </a:ext>
                </a:extLst>
              </p:cNvPr>
              <p:cNvSpPr txBox="1"/>
              <p:nvPr/>
            </p:nvSpPr>
            <p:spPr>
              <a:xfrm>
                <a:off x="813948" y="513166"/>
                <a:ext cx="64105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deux suites, et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fr-FR" sz="2000" dirty="0"/>
                  <a:t> et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ℓ′</m:t>
                    </m:r>
                  </m:oMath>
                </a14:m>
                <a:r>
                  <a:rPr lang="fr-FR" sz="2000" dirty="0"/>
                  <a:t> deux réels.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EB0AD27-E0BF-4904-851C-2F6145FF5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48" y="513166"/>
                <a:ext cx="6410527" cy="400110"/>
              </a:xfrm>
              <a:prstGeom prst="rect">
                <a:avLst/>
              </a:prstGeom>
              <a:blipFill>
                <a:blip r:embed="rId18"/>
                <a:stretch>
                  <a:fillRect l="-1047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16">
                <a:extLst>
                  <a:ext uri="{FF2B5EF4-FFF2-40B4-BE49-F238E27FC236}">
                    <a16:creationId xmlns:a16="http://schemas.microsoft.com/office/drawing/2014/main" id="{9AD8EFF7-AE2A-43E2-B65E-63A31A066EA7}"/>
                  </a:ext>
                </a:extLst>
              </p:cNvPr>
              <p:cNvSpPr txBox="1"/>
              <p:nvPr/>
            </p:nvSpPr>
            <p:spPr>
              <a:xfrm>
                <a:off x="3548755" y="455711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16">
                <a:extLst>
                  <a:ext uri="{FF2B5EF4-FFF2-40B4-BE49-F238E27FC236}">
                    <a16:creationId xmlns:a16="http://schemas.microsoft.com/office/drawing/2014/main" id="{9AD8EFF7-AE2A-43E2-B65E-63A31A066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755" y="4557119"/>
                <a:ext cx="63327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16">
                <a:extLst>
                  <a:ext uri="{FF2B5EF4-FFF2-40B4-BE49-F238E27FC236}">
                    <a16:creationId xmlns:a16="http://schemas.microsoft.com/office/drawing/2014/main" id="{5AF32437-080F-4C3B-BEA8-2DF5FAC7DD5A}"/>
                  </a:ext>
                </a:extLst>
              </p:cNvPr>
              <p:cNvSpPr txBox="1"/>
              <p:nvPr/>
            </p:nvSpPr>
            <p:spPr>
              <a:xfrm>
                <a:off x="3548755" y="5057792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ZoneTexte 16">
                <a:extLst>
                  <a:ext uri="{FF2B5EF4-FFF2-40B4-BE49-F238E27FC236}">
                    <a16:creationId xmlns:a16="http://schemas.microsoft.com/office/drawing/2014/main" id="{5AF32437-080F-4C3B-BEA8-2DF5FAC7D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755" y="5057792"/>
                <a:ext cx="63327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16">
                <a:extLst>
                  <a:ext uri="{FF2B5EF4-FFF2-40B4-BE49-F238E27FC236}">
                    <a16:creationId xmlns:a16="http://schemas.microsoft.com/office/drawing/2014/main" id="{94F3A404-4F08-48E5-A42E-3AEBC4BECEDD}"/>
                  </a:ext>
                </a:extLst>
              </p:cNvPr>
              <p:cNvSpPr txBox="1"/>
              <p:nvPr/>
            </p:nvSpPr>
            <p:spPr>
              <a:xfrm>
                <a:off x="3549012" y="5977567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" name="ZoneTexte 16">
                <a:extLst>
                  <a:ext uri="{FF2B5EF4-FFF2-40B4-BE49-F238E27FC236}">
                    <a16:creationId xmlns:a16="http://schemas.microsoft.com/office/drawing/2014/main" id="{94F3A404-4F08-48E5-A42E-3AEBC4BEC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12" y="5977567"/>
                <a:ext cx="63327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16">
                <a:extLst>
                  <a:ext uri="{FF2B5EF4-FFF2-40B4-BE49-F238E27FC236}">
                    <a16:creationId xmlns:a16="http://schemas.microsoft.com/office/drawing/2014/main" id="{3C4B0CBC-1A18-4FA2-8DE6-07D8C208149B}"/>
                  </a:ext>
                </a:extLst>
              </p:cNvPr>
              <p:cNvSpPr txBox="1"/>
              <p:nvPr/>
            </p:nvSpPr>
            <p:spPr>
              <a:xfrm>
                <a:off x="3549012" y="5556961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ZoneTexte 16">
                <a:extLst>
                  <a:ext uri="{FF2B5EF4-FFF2-40B4-BE49-F238E27FC236}">
                    <a16:creationId xmlns:a16="http://schemas.microsoft.com/office/drawing/2014/main" id="{3C4B0CBC-1A18-4FA2-8DE6-07D8C2081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12" y="5556961"/>
                <a:ext cx="63327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16">
                <a:extLst>
                  <a:ext uri="{FF2B5EF4-FFF2-40B4-BE49-F238E27FC236}">
                    <a16:creationId xmlns:a16="http://schemas.microsoft.com/office/drawing/2014/main" id="{6ACBD0C6-11F4-49E4-8F49-5A79DFAEBC39}"/>
                  </a:ext>
                </a:extLst>
              </p:cNvPr>
              <p:cNvSpPr txBox="1"/>
              <p:nvPr/>
            </p:nvSpPr>
            <p:spPr>
              <a:xfrm>
                <a:off x="5335435" y="2576802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16">
                <a:extLst>
                  <a:ext uri="{FF2B5EF4-FFF2-40B4-BE49-F238E27FC236}">
                    <a16:creationId xmlns:a16="http://schemas.microsoft.com/office/drawing/2014/main" id="{6ACBD0C6-11F4-49E4-8F49-5A79DFAEB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35" y="2576802"/>
                <a:ext cx="63327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16">
                <a:extLst>
                  <a:ext uri="{FF2B5EF4-FFF2-40B4-BE49-F238E27FC236}">
                    <a16:creationId xmlns:a16="http://schemas.microsoft.com/office/drawing/2014/main" id="{CBB980F5-C955-494C-AE6F-A67B0ABFC473}"/>
                  </a:ext>
                </a:extLst>
              </p:cNvPr>
              <p:cNvSpPr txBox="1"/>
              <p:nvPr/>
            </p:nvSpPr>
            <p:spPr>
              <a:xfrm>
                <a:off x="5335435" y="373423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ZoneTexte 16">
                <a:extLst>
                  <a:ext uri="{FF2B5EF4-FFF2-40B4-BE49-F238E27FC236}">
                    <a16:creationId xmlns:a16="http://schemas.microsoft.com/office/drawing/2014/main" id="{CBB980F5-C955-494C-AE6F-A67B0ABFC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35" y="3734239"/>
                <a:ext cx="633274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16">
                <a:extLst>
                  <a:ext uri="{FF2B5EF4-FFF2-40B4-BE49-F238E27FC236}">
                    <a16:creationId xmlns:a16="http://schemas.microsoft.com/office/drawing/2014/main" id="{E137341B-58B0-4151-9136-020AA8438EE1}"/>
                  </a:ext>
                </a:extLst>
              </p:cNvPr>
              <p:cNvSpPr txBox="1"/>
              <p:nvPr/>
            </p:nvSpPr>
            <p:spPr>
              <a:xfrm>
                <a:off x="5335435" y="456008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16">
                <a:extLst>
                  <a:ext uri="{FF2B5EF4-FFF2-40B4-BE49-F238E27FC236}">
                    <a16:creationId xmlns:a16="http://schemas.microsoft.com/office/drawing/2014/main" id="{E137341B-58B0-4151-9136-020AA8438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35" y="4560088"/>
                <a:ext cx="633274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ZoneTexte 16">
            <a:extLst>
              <a:ext uri="{FF2B5EF4-FFF2-40B4-BE49-F238E27FC236}">
                <a16:creationId xmlns:a16="http://schemas.microsoft.com/office/drawing/2014/main" id="{81632B52-ADCD-41F6-A54E-6D31B53D94FA}"/>
              </a:ext>
            </a:extLst>
          </p:cNvPr>
          <p:cNvSpPr txBox="1"/>
          <p:nvPr/>
        </p:nvSpPr>
        <p:spPr>
          <a:xfrm>
            <a:off x="5021795" y="5081412"/>
            <a:ext cx="17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Indéterminée</a:t>
            </a:r>
          </a:p>
        </p:txBody>
      </p:sp>
      <p:sp>
        <p:nvSpPr>
          <p:cNvPr id="41" name="ZoneTexte 16">
            <a:extLst>
              <a:ext uri="{FF2B5EF4-FFF2-40B4-BE49-F238E27FC236}">
                <a16:creationId xmlns:a16="http://schemas.microsoft.com/office/drawing/2014/main" id="{569B126E-2877-4DD8-8800-B72B16F0D03C}"/>
              </a:ext>
            </a:extLst>
          </p:cNvPr>
          <p:cNvSpPr txBox="1"/>
          <p:nvPr/>
        </p:nvSpPr>
        <p:spPr>
          <a:xfrm>
            <a:off x="5021795" y="5977567"/>
            <a:ext cx="17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Indéterminée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16">
                <a:extLst>
                  <a:ext uri="{FF2B5EF4-FFF2-40B4-BE49-F238E27FC236}">
                    <a16:creationId xmlns:a16="http://schemas.microsoft.com/office/drawing/2014/main" id="{E930A7A4-DF68-4CB2-A6DF-0985EFB443F7}"/>
                  </a:ext>
                </a:extLst>
              </p:cNvPr>
              <p:cNvSpPr txBox="1"/>
              <p:nvPr/>
            </p:nvSpPr>
            <p:spPr>
              <a:xfrm>
                <a:off x="5335435" y="5556961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ZoneTexte 16">
                <a:extLst>
                  <a:ext uri="{FF2B5EF4-FFF2-40B4-BE49-F238E27FC236}">
                    <a16:creationId xmlns:a16="http://schemas.microsoft.com/office/drawing/2014/main" id="{E930A7A4-DF68-4CB2-A6DF-0985EFB44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35" y="5556961"/>
                <a:ext cx="633274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16">
                <a:extLst>
                  <a:ext uri="{FF2B5EF4-FFF2-40B4-BE49-F238E27FC236}">
                    <a16:creationId xmlns:a16="http://schemas.microsoft.com/office/drawing/2014/main" id="{F30643D4-8A1B-4602-ABE1-828B9809A91C}"/>
                  </a:ext>
                </a:extLst>
              </p:cNvPr>
              <p:cNvSpPr txBox="1"/>
              <p:nvPr/>
            </p:nvSpPr>
            <p:spPr>
              <a:xfrm>
                <a:off x="7008821" y="2082063"/>
                <a:ext cx="3481216" cy="1295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ℓ&gt;0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ℓ&lt;0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dirty="0"/>
                  <a:t>Indéterminée si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ℓ=0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3" name="ZoneTexte 16">
                <a:extLst>
                  <a:ext uri="{FF2B5EF4-FFF2-40B4-BE49-F238E27FC236}">
                    <a16:creationId xmlns:a16="http://schemas.microsoft.com/office/drawing/2014/main" id="{F30643D4-8A1B-4602-ABE1-828B9809A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21" y="2082063"/>
                <a:ext cx="3481216" cy="1295163"/>
              </a:xfrm>
              <a:prstGeom prst="rect">
                <a:avLst/>
              </a:prstGeom>
              <a:blipFill>
                <a:blip r:embed="rId27"/>
                <a:stretch>
                  <a:fillRect b="-70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16">
                <a:extLst>
                  <a:ext uri="{FF2B5EF4-FFF2-40B4-BE49-F238E27FC236}">
                    <a16:creationId xmlns:a16="http://schemas.microsoft.com/office/drawing/2014/main" id="{450B2FC2-9F79-4BA8-B27A-B9F90C995809}"/>
                  </a:ext>
                </a:extLst>
              </p:cNvPr>
              <p:cNvSpPr txBox="1"/>
              <p:nvPr/>
            </p:nvSpPr>
            <p:spPr>
              <a:xfrm>
                <a:off x="6842134" y="3231761"/>
                <a:ext cx="3836815" cy="1295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ℓ&gt;0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ℓ&lt;0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dirty="0"/>
                  <a:t>Indéterminée si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ℓ=0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16">
                <a:extLst>
                  <a:ext uri="{FF2B5EF4-FFF2-40B4-BE49-F238E27FC236}">
                    <a16:creationId xmlns:a16="http://schemas.microsoft.com/office/drawing/2014/main" id="{450B2FC2-9F79-4BA8-B27A-B9F90C99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4" y="3231761"/>
                <a:ext cx="3836815" cy="1295163"/>
              </a:xfrm>
              <a:prstGeom prst="rect">
                <a:avLst/>
              </a:prstGeom>
              <a:blipFill>
                <a:blip r:embed="rId28"/>
                <a:stretch>
                  <a:fillRect b="-65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16">
                <a:extLst>
                  <a:ext uri="{FF2B5EF4-FFF2-40B4-BE49-F238E27FC236}">
                    <a16:creationId xmlns:a16="http://schemas.microsoft.com/office/drawing/2014/main" id="{BFEBB194-B91F-45A8-9379-04056C8A1600}"/>
                  </a:ext>
                </a:extLst>
              </p:cNvPr>
              <p:cNvSpPr txBox="1"/>
              <p:nvPr/>
            </p:nvSpPr>
            <p:spPr>
              <a:xfrm>
                <a:off x="8325389" y="4576179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6" name="ZoneTexte 16">
                <a:extLst>
                  <a:ext uri="{FF2B5EF4-FFF2-40B4-BE49-F238E27FC236}">
                    <a16:creationId xmlns:a16="http://schemas.microsoft.com/office/drawing/2014/main" id="{BFEBB194-B91F-45A8-9379-04056C8A1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89" y="4576179"/>
                <a:ext cx="633274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16">
                <a:extLst>
                  <a:ext uri="{FF2B5EF4-FFF2-40B4-BE49-F238E27FC236}">
                    <a16:creationId xmlns:a16="http://schemas.microsoft.com/office/drawing/2014/main" id="{2D811355-824E-4EB4-A7E8-F06BF585EE8C}"/>
                  </a:ext>
                </a:extLst>
              </p:cNvPr>
              <p:cNvSpPr txBox="1"/>
              <p:nvPr/>
            </p:nvSpPr>
            <p:spPr>
              <a:xfrm>
                <a:off x="8325389" y="508208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7" name="ZoneTexte 16">
                <a:extLst>
                  <a:ext uri="{FF2B5EF4-FFF2-40B4-BE49-F238E27FC236}">
                    <a16:creationId xmlns:a16="http://schemas.microsoft.com/office/drawing/2014/main" id="{2D811355-824E-4EB4-A7E8-F06BF585E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89" y="5082088"/>
                <a:ext cx="633274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16">
                <a:extLst>
                  <a:ext uri="{FF2B5EF4-FFF2-40B4-BE49-F238E27FC236}">
                    <a16:creationId xmlns:a16="http://schemas.microsoft.com/office/drawing/2014/main" id="{DCD58343-9896-4EE4-B642-AC0814500E47}"/>
                  </a:ext>
                </a:extLst>
              </p:cNvPr>
              <p:cNvSpPr txBox="1"/>
              <p:nvPr/>
            </p:nvSpPr>
            <p:spPr>
              <a:xfrm>
                <a:off x="8325389" y="5547050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16">
                <a:extLst>
                  <a:ext uri="{FF2B5EF4-FFF2-40B4-BE49-F238E27FC236}">
                    <a16:creationId xmlns:a16="http://schemas.microsoft.com/office/drawing/2014/main" id="{DCD58343-9896-4EE4-B642-AC0814500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89" y="5547050"/>
                <a:ext cx="633274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16">
                <a:extLst>
                  <a:ext uri="{FF2B5EF4-FFF2-40B4-BE49-F238E27FC236}">
                    <a16:creationId xmlns:a16="http://schemas.microsoft.com/office/drawing/2014/main" id="{9F5B4E35-45EF-4B7A-8E8C-FEFD89E779CE}"/>
                  </a:ext>
                </a:extLst>
              </p:cNvPr>
              <p:cNvSpPr txBox="1"/>
              <p:nvPr/>
            </p:nvSpPr>
            <p:spPr>
              <a:xfrm>
                <a:off x="8325389" y="5977567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9" name="ZoneTexte 16">
                <a:extLst>
                  <a:ext uri="{FF2B5EF4-FFF2-40B4-BE49-F238E27FC236}">
                    <a16:creationId xmlns:a16="http://schemas.microsoft.com/office/drawing/2014/main" id="{9F5B4E35-45EF-4B7A-8E8C-FEFD89E77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89" y="5977567"/>
                <a:ext cx="633274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781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965A6680-3425-4DAF-9D07-9F452E8825A5}"/>
              </a:ext>
            </a:extLst>
          </p:cNvPr>
          <p:cNvGraphicFramePr>
            <a:graphicFrameLocks noGrp="1"/>
          </p:cNvGraphicFramePr>
          <p:nvPr/>
        </p:nvGraphicFramePr>
        <p:xfrm>
          <a:off x="4188574" y="267340"/>
          <a:ext cx="7789418" cy="60497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0554">
                  <a:extLst>
                    <a:ext uri="{9D8B030D-6E8A-4147-A177-3AD203B41FA5}">
                      <a16:colId xmlns:a16="http://schemas.microsoft.com/office/drawing/2014/main" val="3188796414"/>
                    </a:ext>
                  </a:extLst>
                </a:gridCol>
                <a:gridCol w="2460554">
                  <a:extLst>
                    <a:ext uri="{9D8B030D-6E8A-4147-A177-3AD203B41FA5}">
                      <a16:colId xmlns:a16="http://schemas.microsoft.com/office/drawing/2014/main" val="662719847"/>
                    </a:ext>
                  </a:extLst>
                </a:gridCol>
                <a:gridCol w="2868310">
                  <a:extLst>
                    <a:ext uri="{9D8B030D-6E8A-4147-A177-3AD203B41FA5}">
                      <a16:colId xmlns:a16="http://schemas.microsoft.com/office/drawing/2014/main" val="147945469"/>
                    </a:ext>
                  </a:extLst>
                </a:gridCol>
              </a:tblGrid>
              <a:tr h="68215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619745"/>
                  </a:ext>
                </a:extLst>
              </a:tr>
              <a:tr h="68215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1664"/>
                  </a:ext>
                </a:extLst>
              </a:tr>
              <a:tr h="53762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90156"/>
                  </a:ext>
                </a:extLst>
              </a:tr>
              <a:tr h="682153">
                <a:tc row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097048"/>
                  </a:ext>
                </a:extLst>
              </a:tr>
              <a:tr h="76726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420822"/>
                  </a:ext>
                </a:extLst>
              </a:tr>
              <a:tr h="78550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834276"/>
                  </a:ext>
                </a:extLst>
              </a:tr>
              <a:tr h="84630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337845"/>
                  </a:ext>
                </a:extLst>
              </a:tr>
              <a:tr h="52181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51903"/>
                  </a:ext>
                </a:extLst>
              </a:tr>
              <a:tr h="54474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0377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5544214-A40F-4DA9-8B2C-96AC18FA4722}"/>
                  </a:ext>
                </a:extLst>
              </p:cNvPr>
              <p:cNvSpPr/>
              <p:nvPr/>
            </p:nvSpPr>
            <p:spPr>
              <a:xfrm>
                <a:off x="5024815" y="267340"/>
                <a:ext cx="1264384" cy="45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5544214-A40F-4DA9-8B2C-96AC18FA47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15" y="267340"/>
                <a:ext cx="1264384" cy="454740"/>
              </a:xfrm>
              <a:prstGeom prst="rect">
                <a:avLst/>
              </a:prstGeom>
              <a:blipFill>
                <a:blip r:embed="rId2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436388-2732-4E07-B888-7EC4C530E6C6}"/>
                  </a:ext>
                </a:extLst>
              </p:cNvPr>
              <p:cNvSpPr/>
              <p:nvPr/>
            </p:nvSpPr>
            <p:spPr>
              <a:xfrm>
                <a:off x="6987290" y="267340"/>
                <a:ext cx="1242840" cy="45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436388-2732-4E07-B888-7EC4C530E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290" y="267340"/>
                <a:ext cx="1242840" cy="454740"/>
              </a:xfrm>
              <a:prstGeom prst="rect">
                <a:avLst/>
              </a:prstGeom>
              <a:blipFill>
                <a:blip r:embed="rId3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7489973" y="1095142"/>
                <a:ext cx="8062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973" y="1095142"/>
                <a:ext cx="8062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9964CE7-2234-4FB2-827C-BE4BD243EAEA}"/>
                  </a:ext>
                </a:extLst>
              </p:cNvPr>
              <p:cNvSpPr txBox="1"/>
              <p:nvPr/>
            </p:nvSpPr>
            <p:spPr>
              <a:xfrm>
                <a:off x="5039674" y="1116575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9964CE7-2234-4FB2-827C-BE4BD243E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74" y="1116575"/>
                <a:ext cx="63327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10171994" y="979183"/>
                <a:ext cx="806263" cy="617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994" y="979183"/>
                <a:ext cx="806263" cy="6176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34359E-DED7-4D88-91CA-DD84F771F022}"/>
                  </a:ext>
                </a:extLst>
              </p:cNvPr>
              <p:cNvSpPr/>
              <p:nvPr/>
            </p:nvSpPr>
            <p:spPr>
              <a:xfrm>
                <a:off x="9277186" y="246984"/>
                <a:ext cx="1567673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→+∞</m:t>
                          </m:r>
                        </m:lim>
                      </m:limLow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34359E-DED7-4D88-91CA-DD84F771F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86" y="246984"/>
                <a:ext cx="1567673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64593F5-601D-437D-9A75-E4F7E5158D21}"/>
                  </a:ext>
                </a:extLst>
              </p:cNvPr>
              <p:cNvSpPr txBox="1"/>
              <p:nvPr/>
            </p:nvSpPr>
            <p:spPr>
              <a:xfrm>
                <a:off x="356709" y="497848"/>
                <a:ext cx="33008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deux suites, et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fr-FR" sz="2000" dirty="0"/>
                  <a:t> et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ℓ′</m:t>
                    </m:r>
                  </m:oMath>
                </a14:m>
                <a:r>
                  <a:rPr lang="fr-FR" sz="2000" dirty="0"/>
                  <a:t> deux réels.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64593F5-601D-437D-9A75-E4F7E5158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09" y="497848"/>
                <a:ext cx="3300892" cy="707886"/>
              </a:xfrm>
              <a:prstGeom prst="rect">
                <a:avLst/>
              </a:prstGeom>
              <a:blipFill>
                <a:blip r:embed="rId8"/>
                <a:stretch>
                  <a:fillRect l="-2033" t="-5172" r="-924" b="-14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E3C4776B-506E-479E-A65B-C1A09DAED187}"/>
              </a:ext>
            </a:extLst>
          </p:cNvPr>
          <p:cNvSpPr txBox="1"/>
          <p:nvPr/>
        </p:nvSpPr>
        <p:spPr>
          <a:xfrm>
            <a:off x="214008" y="129750"/>
            <a:ext cx="471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Propriété - Limite d’un quotient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5039674" y="173913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74" y="1739138"/>
                <a:ext cx="6332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16">
                <a:extLst>
                  <a:ext uri="{FF2B5EF4-FFF2-40B4-BE49-F238E27FC236}">
                    <a16:creationId xmlns:a16="http://schemas.microsoft.com/office/drawing/2014/main" id="{527C4518-F7F0-4602-B30C-50E398F53D6B}"/>
                  </a:ext>
                </a:extLst>
              </p:cNvPr>
              <p:cNvSpPr txBox="1"/>
              <p:nvPr/>
            </p:nvSpPr>
            <p:spPr>
              <a:xfrm>
                <a:off x="7576469" y="1763953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16">
                <a:extLst>
                  <a:ext uri="{FF2B5EF4-FFF2-40B4-BE49-F238E27FC236}">
                    <a16:creationId xmlns:a16="http://schemas.microsoft.com/office/drawing/2014/main" id="{527C4518-F7F0-4602-B30C-50E398F53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69" y="1763953"/>
                <a:ext cx="6332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16">
                <a:extLst>
                  <a:ext uri="{FF2B5EF4-FFF2-40B4-BE49-F238E27FC236}">
                    <a16:creationId xmlns:a16="http://schemas.microsoft.com/office/drawing/2014/main" id="{3A623754-B3DD-41FA-BE6C-6C12E9B387B2}"/>
                  </a:ext>
                </a:extLst>
              </p:cNvPr>
              <p:cNvSpPr txBox="1"/>
              <p:nvPr/>
            </p:nvSpPr>
            <p:spPr>
              <a:xfrm>
                <a:off x="9651987" y="2036265"/>
                <a:ext cx="18398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ℓ&gt;0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ℓ&lt;0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ZoneTexte 16">
                <a:extLst>
                  <a:ext uri="{FF2B5EF4-FFF2-40B4-BE49-F238E27FC236}">
                    <a16:creationId xmlns:a16="http://schemas.microsoft.com/office/drawing/2014/main" id="{3A623754-B3DD-41FA-BE6C-6C12E9B38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87" y="2036265"/>
                <a:ext cx="1839843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16">
                <a:extLst>
                  <a:ext uri="{FF2B5EF4-FFF2-40B4-BE49-F238E27FC236}">
                    <a16:creationId xmlns:a16="http://schemas.microsoft.com/office/drawing/2014/main" id="{D5525425-1F47-4F53-B23A-03FD3B92572A}"/>
                  </a:ext>
                </a:extLst>
              </p:cNvPr>
              <p:cNvSpPr txBox="1"/>
              <p:nvPr/>
            </p:nvSpPr>
            <p:spPr>
              <a:xfrm>
                <a:off x="9651987" y="2750055"/>
                <a:ext cx="18398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ℓ&gt;0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ℓ&lt;0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ZoneTexte 16">
                <a:extLst>
                  <a:ext uri="{FF2B5EF4-FFF2-40B4-BE49-F238E27FC236}">
                    <a16:creationId xmlns:a16="http://schemas.microsoft.com/office/drawing/2014/main" id="{D5525425-1F47-4F53-B23A-03FD3B925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87" y="2750055"/>
                <a:ext cx="1839843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4931924" y="2668568"/>
                <a:ext cx="913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ℓ≠0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924" y="2668568"/>
                <a:ext cx="91326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E74AF0-AD2D-4EBF-B26F-8CFF5F76E6C4}"/>
                  </a:ext>
                </a:extLst>
              </p:cNvPr>
              <p:cNvSpPr/>
              <p:nvPr/>
            </p:nvSpPr>
            <p:spPr>
              <a:xfrm>
                <a:off x="7676753" y="3107534"/>
                <a:ext cx="4971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E74AF0-AD2D-4EBF-B26F-8CFF5F76E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753" y="3107534"/>
                <a:ext cx="49718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67BDAE3-7905-4094-9620-9115FBA9CAD1}"/>
                  </a:ext>
                </a:extLst>
              </p:cNvPr>
              <p:cNvSpPr/>
              <p:nvPr/>
            </p:nvSpPr>
            <p:spPr>
              <a:xfrm>
                <a:off x="7644512" y="2377782"/>
                <a:ext cx="4971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67BDAE3-7905-4094-9620-9115FBA9CA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12" y="2377782"/>
                <a:ext cx="49718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2888394-247E-466F-94F3-18DE8220ADDD}"/>
                  </a:ext>
                </a:extLst>
              </p:cNvPr>
              <p:cNvSpPr/>
              <p:nvPr/>
            </p:nvSpPr>
            <p:spPr>
              <a:xfrm>
                <a:off x="10389006" y="1703290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2888394-247E-466F-94F3-18DE8220A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006" y="1703290"/>
                <a:ext cx="36580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16">
                <a:extLst>
                  <a:ext uri="{FF2B5EF4-FFF2-40B4-BE49-F238E27FC236}">
                    <a16:creationId xmlns:a16="http://schemas.microsoft.com/office/drawing/2014/main" id="{167B1AA0-1225-4B13-9A4D-0DD687BCD862}"/>
                  </a:ext>
                </a:extLst>
              </p:cNvPr>
              <p:cNvSpPr txBox="1"/>
              <p:nvPr/>
            </p:nvSpPr>
            <p:spPr>
              <a:xfrm>
                <a:off x="5024815" y="3801653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16">
                <a:extLst>
                  <a:ext uri="{FF2B5EF4-FFF2-40B4-BE49-F238E27FC236}">
                    <a16:creationId xmlns:a16="http://schemas.microsoft.com/office/drawing/2014/main" id="{167B1AA0-1225-4B13-9A4D-0DD687BCD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15" y="3801653"/>
                <a:ext cx="633274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16">
                <a:extLst>
                  <a:ext uri="{FF2B5EF4-FFF2-40B4-BE49-F238E27FC236}">
                    <a16:creationId xmlns:a16="http://schemas.microsoft.com/office/drawing/2014/main" id="{084B2E4B-46F0-4F35-9277-9E547412CF93}"/>
                  </a:ext>
                </a:extLst>
              </p:cNvPr>
              <p:cNvSpPr txBox="1"/>
              <p:nvPr/>
            </p:nvSpPr>
            <p:spPr>
              <a:xfrm>
                <a:off x="5039674" y="4615056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ZoneTexte 16">
                <a:extLst>
                  <a:ext uri="{FF2B5EF4-FFF2-40B4-BE49-F238E27FC236}">
                    <a16:creationId xmlns:a16="http://schemas.microsoft.com/office/drawing/2014/main" id="{084B2E4B-46F0-4F35-9277-9E547412C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74" y="4615056"/>
                <a:ext cx="63327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16">
                <a:extLst>
                  <a:ext uri="{FF2B5EF4-FFF2-40B4-BE49-F238E27FC236}">
                    <a16:creationId xmlns:a16="http://schemas.microsoft.com/office/drawing/2014/main" id="{EAF64288-15E2-421B-8BDF-B42535AA6C4D}"/>
                  </a:ext>
                </a:extLst>
              </p:cNvPr>
              <p:cNvSpPr txBox="1"/>
              <p:nvPr/>
            </p:nvSpPr>
            <p:spPr>
              <a:xfrm>
                <a:off x="5039674" y="5323305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16">
                <a:extLst>
                  <a:ext uri="{FF2B5EF4-FFF2-40B4-BE49-F238E27FC236}">
                    <a16:creationId xmlns:a16="http://schemas.microsoft.com/office/drawing/2014/main" id="{EAF64288-15E2-421B-8BDF-B42535AA6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74" y="5323305"/>
                <a:ext cx="63327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/>
              <p:nvPr/>
            </p:nvSpPr>
            <p:spPr>
              <a:xfrm>
                <a:off x="5024815" y="5887481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ZoneTexte 16">
                <a:extLst>
                  <a:ext uri="{FF2B5EF4-FFF2-40B4-BE49-F238E27FC236}">
                    <a16:creationId xmlns:a16="http://schemas.microsoft.com/office/drawing/2014/main" id="{81632B52-ADCD-41F6-A54E-6D31B53D9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15" y="5887481"/>
                <a:ext cx="63327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16">
                <a:extLst>
                  <a:ext uri="{FF2B5EF4-FFF2-40B4-BE49-F238E27FC236}">
                    <a16:creationId xmlns:a16="http://schemas.microsoft.com/office/drawing/2014/main" id="{AC598AD6-126C-48CE-B02A-75A4E3434BAC}"/>
                  </a:ext>
                </a:extLst>
              </p:cNvPr>
              <p:cNvSpPr txBox="1"/>
              <p:nvPr/>
            </p:nvSpPr>
            <p:spPr>
              <a:xfrm>
                <a:off x="9172260" y="3552909"/>
                <a:ext cx="28057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𝑜𝑢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ℓ′=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𝑜𝑢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ZoneTexte 16">
                <a:extLst>
                  <a:ext uri="{FF2B5EF4-FFF2-40B4-BE49-F238E27FC236}">
                    <a16:creationId xmlns:a16="http://schemas.microsoft.com/office/drawing/2014/main" id="{AC598AD6-126C-48CE-B02A-75A4E343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260" y="3552909"/>
                <a:ext cx="2805732" cy="92333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BBA6C4B-9506-4658-952C-C354829746A3}"/>
                  </a:ext>
                </a:extLst>
              </p:cNvPr>
              <p:cNvSpPr txBox="1"/>
              <p:nvPr/>
            </p:nvSpPr>
            <p:spPr>
              <a:xfrm>
                <a:off x="7608710" y="3845716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ℓ′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BBA6C4B-9506-4658-952C-C35482974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10" y="3845716"/>
                <a:ext cx="63327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510CEB7-0AEB-4087-B1B7-E334AA780232}"/>
                  </a:ext>
                </a:extLst>
              </p:cNvPr>
              <p:cNvSpPr txBox="1"/>
              <p:nvPr/>
            </p:nvSpPr>
            <p:spPr>
              <a:xfrm>
                <a:off x="7576469" y="4683525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ℓ′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510CEB7-0AEB-4087-B1B7-E334AA780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69" y="4683525"/>
                <a:ext cx="63327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16">
                <a:extLst>
                  <a:ext uri="{FF2B5EF4-FFF2-40B4-BE49-F238E27FC236}">
                    <a16:creationId xmlns:a16="http://schemas.microsoft.com/office/drawing/2014/main" id="{DDDDD248-A7A7-4696-8C70-2F3588E5CE58}"/>
                  </a:ext>
                </a:extLst>
              </p:cNvPr>
              <p:cNvSpPr txBox="1"/>
              <p:nvPr/>
            </p:nvSpPr>
            <p:spPr>
              <a:xfrm>
                <a:off x="7576469" y="5329228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" name="ZoneTexte 16">
                <a:extLst>
                  <a:ext uri="{FF2B5EF4-FFF2-40B4-BE49-F238E27FC236}">
                    <a16:creationId xmlns:a16="http://schemas.microsoft.com/office/drawing/2014/main" id="{DDDDD248-A7A7-4696-8C70-2F3588E5C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69" y="5329228"/>
                <a:ext cx="633274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16">
                <a:extLst>
                  <a:ext uri="{FF2B5EF4-FFF2-40B4-BE49-F238E27FC236}">
                    <a16:creationId xmlns:a16="http://schemas.microsoft.com/office/drawing/2014/main" id="{DC319F73-6B24-4129-83DC-4E6CB3A06FDB}"/>
                  </a:ext>
                </a:extLst>
              </p:cNvPr>
              <p:cNvSpPr txBox="1"/>
              <p:nvPr/>
            </p:nvSpPr>
            <p:spPr>
              <a:xfrm>
                <a:off x="7576469" y="5881971"/>
                <a:ext cx="633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ZoneTexte 16">
                <a:extLst>
                  <a:ext uri="{FF2B5EF4-FFF2-40B4-BE49-F238E27FC236}">
                    <a16:creationId xmlns:a16="http://schemas.microsoft.com/office/drawing/2014/main" id="{DC319F73-6B24-4129-83DC-4E6CB3A06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69" y="5881971"/>
                <a:ext cx="633274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16">
                <a:extLst>
                  <a:ext uri="{FF2B5EF4-FFF2-40B4-BE49-F238E27FC236}">
                    <a16:creationId xmlns:a16="http://schemas.microsoft.com/office/drawing/2014/main" id="{B7D3F946-25D9-4AA2-B432-FBE6FA9E3FF7}"/>
                  </a:ext>
                </a:extLst>
              </p:cNvPr>
              <p:cNvSpPr txBox="1"/>
              <p:nvPr/>
            </p:nvSpPr>
            <p:spPr>
              <a:xfrm>
                <a:off x="9101518" y="4312732"/>
                <a:ext cx="28057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𝑜𝑢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ℓ′=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+∞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𝑜𝑢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ZoneTexte 16">
                <a:extLst>
                  <a:ext uri="{FF2B5EF4-FFF2-40B4-BE49-F238E27FC236}">
                    <a16:creationId xmlns:a16="http://schemas.microsoft.com/office/drawing/2014/main" id="{B7D3F946-25D9-4AA2-B432-FBE6FA9E3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518" y="4312732"/>
                <a:ext cx="2805732" cy="92333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16">
            <a:extLst>
              <a:ext uri="{FF2B5EF4-FFF2-40B4-BE49-F238E27FC236}">
                <a16:creationId xmlns:a16="http://schemas.microsoft.com/office/drawing/2014/main" id="{3F7C87C9-A426-4A0A-BAB5-451A26D2F7EA}"/>
              </a:ext>
            </a:extLst>
          </p:cNvPr>
          <p:cNvSpPr txBox="1"/>
          <p:nvPr/>
        </p:nvSpPr>
        <p:spPr>
          <a:xfrm>
            <a:off x="9710339" y="5318546"/>
            <a:ext cx="17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Indéterminée</a:t>
            </a:r>
          </a:p>
        </p:txBody>
      </p:sp>
      <p:sp>
        <p:nvSpPr>
          <p:cNvPr id="39" name="ZoneTexte 16">
            <a:extLst>
              <a:ext uri="{FF2B5EF4-FFF2-40B4-BE49-F238E27FC236}">
                <a16:creationId xmlns:a16="http://schemas.microsoft.com/office/drawing/2014/main" id="{37F6B2C6-5B26-499D-8D62-69811C101D8D}"/>
              </a:ext>
            </a:extLst>
          </p:cNvPr>
          <p:cNvSpPr txBox="1"/>
          <p:nvPr/>
        </p:nvSpPr>
        <p:spPr>
          <a:xfrm>
            <a:off x="9710339" y="5825468"/>
            <a:ext cx="17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Indéterminée</a:t>
            </a:r>
          </a:p>
        </p:txBody>
      </p:sp>
    </p:spTree>
    <p:extLst>
      <p:ext uri="{BB962C8B-B14F-4D97-AF65-F5344CB8AC3E}">
        <p14:creationId xmlns:p14="http://schemas.microsoft.com/office/powerpoint/2010/main" val="6496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4" grpId="0"/>
      <p:bldP spid="25" grpId="0"/>
      <p:bldP spid="26" grpId="0"/>
      <p:bldP spid="3" grpId="0"/>
      <p:bldP spid="4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E9D48F8-5E03-409E-848E-49F78F0D6590}"/>
                  </a:ext>
                </a:extLst>
              </p:cNvPr>
              <p:cNvSpPr/>
              <p:nvPr/>
            </p:nvSpPr>
            <p:spPr>
              <a:xfrm>
                <a:off x="389641" y="389000"/>
                <a:ext cx="11111060" cy="2946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538135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Remarques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Dans les deux tableaux précédents 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①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indéterminée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signifie que c'est une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forme indéterminée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et qu'il n'y a pas de propriété pour déterminer la limite.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②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(resp.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signifie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à partir d'un certain rang.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E9D48F8-5E03-409E-848E-49F78F0D6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389000"/>
                <a:ext cx="11111060" cy="2946191"/>
              </a:xfrm>
              <a:prstGeom prst="rect">
                <a:avLst/>
              </a:prstGeom>
              <a:blipFill>
                <a:blip r:embed="rId2"/>
                <a:stretch>
                  <a:fillRect l="-603" b="-28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B8AED8-CE64-4F4E-8B84-12C796A822F3}"/>
                  </a:ext>
                </a:extLst>
              </p:cNvPr>
              <p:cNvSpPr/>
              <p:nvPr/>
            </p:nvSpPr>
            <p:spPr>
              <a:xfrm>
                <a:off x="540470" y="3472861"/>
                <a:ext cx="11111060" cy="3287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Exemples</a:t>
                </a:r>
              </a:p>
              <a:p>
                <a:pPr>
                  <a:spcAft>
                    <a:spcPts val="0"/>
                  </a:spcAft>
                </a:pP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❶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</m:rad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=+∞  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𝑒𝑡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ad>
                            <m:radPr>
                              <m:degHide m:val="on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rad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=+∞. 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Donc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"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par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produit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",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=+∞ 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❷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=+∞  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𝑒𝑡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=0. 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Donc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"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par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somme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",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=+∞ 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❸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la suite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=1  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𝑒𝑡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=+∞. 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Donc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"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par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quotient</m:t>
                      </m:r>
                      <m:r>
                        <m:rPr>
                          <m:nor/>
                        </m:rPr>
                        <a:rPr lang="fr-F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",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=0 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B8AED8-CE64-4F4E-8B84-12C796A82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70" y="3472861"/>
                <a:ext cx="11111060" cy="3287695"/>
              </a:xfrm>
              <a:prstGeom prst="rect">
                <a:avLst/>
              </a:prstGeom>
              <a:blipFill>
                <a:blip r:embed="rId3"/>
                <a:stretch>
                  <a:fillRect l="-604" t="-11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5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6DB7B9-74CB-4E0E-B2CC-BA66E3E53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38" y="1496493"/>
            <a:ext cx="11736371" cy="830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31C237-BB0E-4AF6-A233-D89C6DF2C0C2}"/>
              </a:ext>
            </a:extLst>
          </p:cNvPr>
          <p:cNvSpPr/>
          <p:nvPr/>
        </p:nvSpPr>
        <p:spPr>
          <a:xfrm>
            <a:off x="644164" y="168979"/>
            <a:ext cx="931996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n°4 - Déterminer la limite d’une suite en utilisant les opérations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C6D81-945A-4F87-9267-68C980E2D584}"/>
              </a:ext>
            </a:extLst>
          </p:cNvPr>
          <p:cNvSpPr/>
          <p:nvPr/>
        </p:nvSpPr>
        <p:spPr>
          <a:xfrm>
            <a:off x="484142" y="997829"/>
            <a:ext cx="1061509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91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6DB7B9-74CB-4E0E-B2CC-BA66E3E53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" t="24286" r="1032" b="3431"/>
          <a:stretch/>
        </p:blipFill>
        <p:spPr>
          <a:xfrm>
            <a:off x="329938" y="1496492"/>
            <a:ext cx="11736371" cy="4100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31C237-BB0E-4AF6-A233-D89C6DF2C0C2}"/>
              </a:ext>
            </a:extLst>
          </p:cNvPr>
          <p:cNvSpPr/>
          <p:nvPr/>
        </p:nvSpPr>
        <p:spPr>
          <a:xfrm>
            <a:off x="644164" y="168979"/>
            <a:ext cx="931996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n°4 - Déterminer la limite d’une suite en utilisant les opérations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C6D81-945A-4F87-9267-68C980E2D584}"/>
              </a:ext>
            </a:extLst>
          </p:cNvPr>
          <p:cNvSpPr/>
          <p:nvPr/>
        </p:nvSpPr>
        <p:spPr>
          <a:xfrm>
            <a:off x="484142" y="997829"/>
            <a:ext cx="1061509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86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BCD8181-95BB-4D0B-819D-73290120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74"/>
            <a:ext cx="12192000" cy="21023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66DCB0-2780-4AFB-B04F-A26CCD0D6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27" y="2825154"/>
            <a:ext cx="6016118" cy="39174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5302F1-C691-4D73-809B-0438B5526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543" y="2825154"/>
            <a:ext cx="5716457" cy="35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7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47B2D5-C531-469C-AE6A-0E00C54946EF}"/>
              </a:ext>
            </a:extLst>
          </p:cNvPr>
          <p:cNvSpPr/>
          <p:nvPr/>
        </p:nvSpPr>
        <p:spPr>
          <a:xfrm>
            <a:off x="644164" y="168979"/>
            <a:ext cx="931996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n°5 – Lever une forme indéterminée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DF61F9-2D7D-49C9-8206-67A988A8B86F}"/>
              </a:ext>
            </a:extLst>
          </p:cNvPr>
          <p:cNvSpPr/>
          <p:nvPr/>
        </p:nvSpPr>
        <p:spPr>
          <a:xfrm>
            <a:off x="644164" y="638795"/>
            <a:ext cx="1061509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9A4B7E0-809A-4432-B471-9DC069D89EC7}"/>
                  </a:ext>
                </a:extLst>
              </p:cNvPr>
              <p:cNvSpPr txBox="1"/>
              <p:nvPr/>
            </p:nvSpPr>
            <p:spPr>
              <a:xfrm>
                <a:off x="644164" y="1137458"/>
                <a:ext cx="76891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Déterminer la limite des suites suivantes quand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000" dirty="0"/>
                  <a:t> tend vers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fr-FR" sz="2000" dirty="0"/>
                  <a:t>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9A4B7E0-809A-4432-B471-9DC069D89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64" y="1137458"/>
                <a:ext cx="7689131" cy="400110"/>
              </a:xfrm>
              <a:prstGeom prst="rect">
                <a:avLst/>
              </a:prstGeom>
              <a:blipFill>
                <a:blip r:embed="rId3"/>
                <a:stretch>
                  <a:fillRect l="-872" t="-9231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5C85BB6-2C61-48AB-849D-AE0DA6C87B58}"/>
                  </a:ext>
                </a:extLst>
              </p:cNvPr>
              <p:cNvSpPr txBox="1"/>
              <p:nvPr/>
            </p:nvSpPr>
            <p:spPr>
              <a:xfrm>
                <a:off x="1705673" y="1665023"/>
                <a:ext cx="5077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a)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5C85BB6-2C61-48AB-849D-AE0DA6C87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73" y="1665023"/>
                <a:ext cx="5077905" cy="400110"/>
              </a:xfrm>
              <a:prstGeom prst="rect">
                <a:avLst/>
              </a:prstGeom>
              <a:blipFill>
                <a:blip r:embed="rId4"/>
                <a:stretch>
                  <a:fillRect l="-1321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987F65D-AA5E-4B63-80CA-51FC6246C327}"/>
                  </a:ext>
                </a:extLst>
              </p:cNvPr>
              <p:cNvSpPr txBox="1"/>
              <p:nvPr/>
            </p:nvSpPr>
            <p:spPr>
              <a:xfrm>
                <a:off x="5794342" y="1537568"/>
                <a:ext cx="5077905" cy="572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b)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987F65D-AA5E-4B63-80CA-51FC6246C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42" y="1537568"/>
                <a:ext cx="5077905" cy="572401"/>
              </a:xfrm>
              <a:prstGeom prst="rect">
                <a:avLst/>
              </a:prstGeom>
              <a:blipFill>
                <a:blip r:embed="rId5"/>
                <a:stretch>
                  <a:fillRect l="-1321" b="-74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799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557EFB6-0035-49A9-BCDC-B472A9738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" t="34138" r="1186" b="2969"/>
          <a:stretch/>
        </p:blipFill>
        <p:spPr>
          <a:xfrm>
            <a:off x="446201" y="2237424"/>
            <a:ext cx="11667242" cy="40445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47B2D5-C531-469C-AE6A-0E00C54946EF}"/>
              </a:ext>
            </a:extLst>
          </p:cNvPr>
          <p:cNvSpPr/>
          <p:nvPr/>
        </p:nvSpPr>
        <p:spPr>
          <a:xfrm>
            <a:off x="644164" y="168979"/>
            <a:ext cx="931996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n°5 – Lever une forme indéterminée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DF61F9-2D7D-49C9-8206-67A988A8B86F}"/>
              </a:ext>
            </a:extLst>
          </p:cNvPr>
          <p:cNvSpPr/>
          <p:nvPr/>
        </p:nvSpPr>
        <p:spPr>
          <a:xfrm>
            <a:off x="644164" y="638795"/>
            <a:ext cx="1061509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9A4B7E0-809A-4432-B471-9DC069D89EC7}"/>
                  </a:ext>
                </a:extLst>
              </p:cNvPr>
              <p:cNvSpPr txBox="1"/>
              <p:nvPr/>
            </p:nvSpPr>
            <p:spPr>
              <a:xfrm>
                <a:off x="644164" y="1137458"/>
                <a:ext cx="76891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Déterminer la limite des suites suivantes quand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000" dirty="0"/>
                  <a:t> tend vers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fr-FR" sz="2000" dirty="0"/>
                  <a:t>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9A4B7E0-809A-4432-B471-9DC069D89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64" y="1137458"/>
                <a:ext cx="7689131" cy="400110"/>
              </a:xfrm>
              <a:prstGeom prst="rect">
                <a:avLst/>
              </a:prstGeom>
              <a:blipFill>
                <a:blip r:embed="rId3"/>
                <a:stretch>
                  <a:fillRect l="-872" t="-9231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5C85BB6-2C61-48AB-849D-AE0DA6C87B58}"/>
                  </a:ext>
                </a:extLst>
              </p:cNvPr>
              <p:cNvSpPr txBox="1"/>
              <p:nvPr/>
            </p:nvSpPr>
            <p:spPr>
              <a:xfrm>
                <a:off x="1705673" y="1665023"/>
                <a:ext cx="5077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a)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5C85BB6-2C61-48AB-849D-AE0DA6C87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73" y="1665023"/>
                <a:ext cx="5077905" cy="400110"/>
              </a:xfrm>
              <a:prstGeom prst="rect">
                <a:avLst/>
              </a:prstGeom>
              <a:blipFill>
                <a:blip r:embed="rId4"/>
                <a:stretch>
                  <a:fillRect l="-1321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987F65D-AA5E-4B63-80CA-51FC6246C327}"/>
                  </a:ext>
                </a:extLst>
              </p:cNvPr>
              <p:cNvSpPr txBox="1"/>
              <p:nvPr/>
            </p:nvSpPr>
            <p:spPr>
              <a:xfrm>
                <a:off x="5794342" y="1537568"/>
                <a:ext cx="5077905" cy="572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b)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987F65D-AA5E-4B63-80CA-51FC6246C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42" y="1537568"/>
                <a:ext cx="5077905" cy="572401"/>
              </a:xfrm>
              <a:prstGeom prst="rect">
                <a:avLst/>
              </a:prstGeom>
              <a:blipFill>
                <a:blip r:embed="rId5"/>
                <a:stretch>
                  <a:fillRect l="-1321" b="-74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539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1">
                <a:extLst>
                  <a:ext uri="{FF2B5EF4-FFF2-40B4-BE49-F238E27FC236}">
                    <a16:creationId xmlns:a16="http://schemas.microsoft.com/office/drawing/2014/main" id="{0C0F068E-A0DF-4AC5-B837-06FDAC26A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16" y="235301"/>
                <a:ext cx="11646566" cy="6186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b="1" i="0" u="none" strike="noStrike" cap="none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Activité 1 - Introduire le raisonnement par récurrence (page 14)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kumimoji="0" lang="fr-FR" altLang="fr-FR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 service de vidéos à la demande avec abonnement dispose de 2 000 films en 2020.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Chaque année, il retire de la plateforme 10 % de ses anciens films, et rajoute 200 nouveaux films.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Déterminer le nombre de films Sur la plateforme en 2021 et en 2022.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Le service de vidéos à la demande fait de la publicité pour dire que le nombre de films sur la plateforme sera toujours constant. Peut-on croire cette publicité ?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On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 nombre de films à la disposition des clients en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2020 + 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Donner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Exprimer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 fonction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pour tout entier naturel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Conjecturer l'expression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en fonction de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kumimoji="0" lang="fr-FR" altLang="fr-FR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kumimoji="0" lang="fr-FR" altLang="fr-FR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On veut démontrer le résultat de la question précédente.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Pour tout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on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 propriété «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= 2 000 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 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Écrire la propriété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déterminer si elle est vraie. On dit alors que la propriété est initialisée.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On suppose que la propriété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est vraie, c'est-à-dire que «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=2000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».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Démontrer que la propriété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kumimoji="0" lang="fr-FR" altLang="fr-FR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est vraie, c'est-à-dire que</a:t>
                </a:r>
                <a:r>
                  <a:rPr kumimoji="0" lang="fr-FR" altLang="fr-FR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altLang="fr-FR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fr-FR" altLang="fr-FR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kumimoji="0" lang="fr-FR" altLang="fr-FR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kumimoji="0" lang="fr-FR" altLang="fr-FR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=2000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dit alors que la propriété est </a:t>
                </a:r>
                <a:r>
                  <a:rPr kumimoji="0" lang="fr-FR" altLang="fr-FR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héréditaire</a:t>
                </a: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 une propriété est </a:t>
                </a:r>
                <a:r>
                  <a:rPr kumimoji="0" lang="fr-FR" altLang="fr-FR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initialisée</a:t>
                </a: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pour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qu'elle est </a:t>
                </a:r>
                <a:r>
                  <a:rPr kumimoji="0" lang="fr-FR" altLang="fr-FR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héréditaire</a:t>
                </a: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pour tout </a:t>
                </a:r>
                <a14:m>
                  <m:oMath xmlns:m="http://schemas.openxmlformats.org/officeDocument/2006/math"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kumimoji="0" lang="fr-FR" altLang="fr-FR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alors le principe de récurrence nous dit que la propriété est </a:t>
                </a:r>
                <a:r>
                  <a:rPr kumimoji="0" lang="fr-FR" altLang="fr-FR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vraie</a:t>
                </a: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pour tout </a:t>
                </a:r>
                <a14:m>
                  <m:oMath xmlns:m="http://schemas.openxmlformats.org/officeDocument/2006/math">
                    <m:r>
                      <a:rPr lang="fr-FR" altLang="fr-F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altLang="fr-F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altLang="fr-F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Nous avons donc démontré que pour tout entier naturel n, un = 2 000. </a:t>
                </a:r>
                <a:b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 déduire le nombre de films à la disposition des clients en 2050. </a:t>
                </a:r>
                <a:endParaRPr kumimoji="0" lang="fr-FR" altLang="fr-FR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1">
                <a:extLst>
                  <a:ext uri="{FF2B5EF4-FFF2-40B4-BE49-F238E27FC236}">
                    <a16:creationId xmlns:a16="http://schemas.microsoft.com/office/drawing/2014/main" id="{0C0F068E-A0DF-4AC5-B837-06FDAC26A0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16" y="235301"/>
                <a:ext cx="11646566" cy="6186309"/>
              </a:xfrm>
              <a:prstGeom prst="rect">
                <a:avLst/>
              </a:prstGeom>
              <a:blipFill>
                <a:blip r:embed="rId3"/>
                <a:stretch>
                  <a:fillRect l="-419" t="-99" r="-105" b="-11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958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75BA50-A5FF-4F2F-8000-10C3E4205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89"/>
            <a:ext cx="12192000" cy="19342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100DD2-3C4B-409A-86B5-06A063541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55" y="2494568"/>
            <a:ext cx="5874152" cy="27298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9132D7-EE39-4DF9-8F27-BA31CDD8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27" y="5224427"/>
            <a:ext cx="5901180" cy="13243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CE1D5D-3ECE-4242-A036-F640C387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407" y="2494568"/>
            <a:ext cx="5866097" cy="35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8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5207B3E-1421-4EFC-9611-809CED72C7F9}"/>
                  </a:ext>
                </a:extLst>
              </p:cNvPr>
              <p:cNvSpPr/>
              <p:nvPr/>
            </p:nvSpPr>
            <p:spPr>
              <a:xfrm>
                <a:off x="424206" y="1569620"/>
                <a:ext cx="11767794" cy="3140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Théorème - Théorème de comparaison 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8580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deux suites.</a:t>
                </a:r>
              </a:p>
              <a:p>
                <a:pPr marL="68580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suppose qu'il existe un entier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tel que pour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1714500" lvl="3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 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0" lvl="3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=−∞ 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=−∞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5207B3E-1421-4EFC-9611-809CED72C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6" y="1569620"/>
                <a:ext cx="11767794" cy="3140732"/>
              </a:xfrm>
              <a:prstGeom prst="rect">
                <a:avLst/>
              </a:prstGeom>
              <a:blipFill>
                <a:blip r:embed="rId2"/>
                <a:stretch>
                  <a:fillRect l="-5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6AA4D530-E632-4553-BB23-5DBEBA782E9D}"/>
              </a:ext>
            </a:extLst>
          </p:cNvPr>
          <p:cNvSpPr/>
          <p:nvPr/>
        </p:nvSpPr>
        <p:spPr>
          <a:xfrm>
            <a:off x="417248" y="776312"/>
            <a:ext cx="444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0" indent="-400050">
              <a:spcAft>
                <a:spcPts val="0"/>
              </a:spcAft>
              <a:buFont typeface="+mj-lt"/>
              <a:buAutoNum type="romanUcPeriod" startAt="4"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Limites et comparaison </a:t>
            </a:r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6C6FE7A-A6E6-4DBC-B676-627DBA082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25" y="1753926"/>
            <a:ext cx="4263356" cy="46686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517721-5788-444F-B5E2-EEB6B3F5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430" y="1690171"/>
            <a:ext cx="4343776" cy="473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1B93C5D-4BCC-4121-86DD-E4AEBECB06E6}"/>
                  </a:ext>
                </a:extLst>
              </p:cNvPr>
              <p:cNvSpPr/>
              <p:nvPr/>
            </p:nvSpPr>
            <p:spPr>
              <a:xfrm>
                <a:off x="751704" y="210163"/>
                <a:ext cx="966491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Exemples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Sur les schémas suivants, on a représenté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 bleu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 rouge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1B93C5D-4BCC-4121-86DD-E4AEBECB0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04" y="210163"/>
                <a:ext cx="9664915" cy="1015663"/>
              </a:xfrm>
              <a:prstGeom prst="rect">
                <a:avLst/>
              </a:prstGeom>
              <a:blipFill>
                <a:blip r:embed="rId4"/>
                <a:stretch>
                  <a:fillRect l="-631" t="-29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E9164B-DAD7-4EEC-8DF8-F0944E5FF048}"/>
                  </a:ext>
                </a:extLst>
              </p:cNvPr>
              <p:cNvSpPr/>
              <p:nvPr/>
            </p:nvSpPr>
            <p:spPr>
              <a:xfrm>
                <a:off x="532271" y="1225826"/>
                <a:ext cx="48630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①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Les suites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tendent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E9164B-DAD7-4EEC-8DF8-F0944E5FF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71" y="1225826"/>
                <a:ext cx="4863063" cy="400110"/>
              </a:xfrm>
              <a:prstGeom prst="rect">
                <a:avLst/>
              </a:prstGeom>
              <a:blipFill>
                <a:blip r:embed="rId5"/>
                <a:stretch>
                  <a:fillRect l="-1253" t="-9091" r="-627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1A81AE-8E0A-4AE7-9ECB-D4C0FDF0555C}"/>
                  </a:ext>
                </a:extLst>
              </p:cNvPr>
              <p:cNvSpPr/>
              <p:nvPr/>
            </p:nvSpPr>
            <p:spPr>
              <a:xfrm>
                <a:off x="7064056" y="1225826"/>
                <a:ext cx="49271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Sitka Small" panose="02000505000000020004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②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Les suites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tendent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1A81AE-8E0A-4AE7-9ECB-D4C0FDF055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056" y="1225826"/>
                <a:ext cx="4927183" cy="400110"/>
              </a:xfrm>
              <a:prstGeom prst="rect">
                <a:avLst/>
              </a:prstGeom>
              <a:blipFill>
                <a:blip r:embed="rId6"/>
                <a:stretch>
                  <a:fillRect l="-1361" t="-9091" r="-495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5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2D41DE-BE31-4B06-AEE6-A7678E4270A5}"/>
                  </a:ext>
                </a:extLst>
              </p:cNvPr>
              <p:cNvSpPr/>
              <p:nvPr/>
            </p:nvSpPr>
            <p:spPr>
              <a:xfrm>
                <a:off x="2078454" y="1229126"/>
                <a:ext cx="8035091" cy="161653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deux suites.</a:t>
                </a:r>
              </a:p>
              <a:p>
                <a:pPr marL="228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suppose qu'il existe un entier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tel que pour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 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2D41DE-BE31-4B06-AEE6-A7678E427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454" y="1229126"/>
                <a:ext cx="8035091" cy="16165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28B6B1-F515-4EF8-A065-BA6209E4D19B}"/>
                  </a:ext>
                </a:extLst>
              </p:cNvPr>
              <p:cNvSpPr/>
              <p:nvPr/>
            </p:nvSpPr>
            <p:spPr>
              <a:xfrm>
                <a:off x="769544" y="3039638"/>
                <a:ext cx="10215512" cy="3140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&gt;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il existe un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 pour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il existe un entier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tel que pour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Posons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max</m:t>
                    </m:r>
                    <m:r>
                      <a:rPr lang="fr-F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⁡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par définition,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28B6B1-F515-4EF8-A065-BA6209E4D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4" y="3039638"/>
                <a:ext cx="10215512" cy="3140732"/>
              </a:xfrm>
              <a:prstGeom prst="rect">
                <a:avLst/>
              </a:prstGeom>
              <a:blipFill>
                <a:blip r:embed="rId3"/>
                <a:stretch>
                  <a:fillRect l="-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C5CD455-B74D-43AD-97B9-58D7D772F4E7}"/>
              </a:ext>
            </a:extLst>
          </p:cNvPr>
          <p:cNvSpPr/>
          <p:nvPr/>
        </p:nvSpPr>
        <p:spPr>
          <a:xfrm>
            <a:off x="769544" y="236598"/>
            <a:ext cx="6096001" cy="9662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Démonstration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Démontrons la première propriété.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883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ACC8D9E-1640-46ED-9706-08E50431D8CF}"/>
                  </a:ext>
                </a:extLst>
              </p:cNvPr>
              <p:cNvSpPr/>
              <p:nvPr/>
            </p:nvSpPr>
            <p:spPr>
              <a:xfrm>
                <a:off x="606457" y="408840"/>
                <a:ext cx="9602771" cy="329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Théorème - Théorème des gendarmes 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trois suites,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 réel.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suppose que :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il existe un entier naturel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.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converge 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ACC8D9E-1640-46ED-9706-08E50431D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57" y="408840"/>
                <a:ext cx="9602771" cy="3294620"/>
              </a:xfrm>
              <a:prstGeom prst="rect">
                <a:avLst/>
              </a:prstGeom>
              <a:blipFill>
                <a:blip r:embed="rId2"/>
                <a:stretch>
                  <a:fillRect l="-635" t="-9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A8C616E6-2699-4BF0-9A28-0469CC15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326" y="3429001"/>
            <a:ext cx="4878644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CDE737-A3B4-4DE1-84F2-2ABB82AA8471}"/>
                  </a:ext>
                </a:extLst>
              </p:cNvPr>
              <p:cNvSpPr/>
              <p:nvPr/>
            </p:nvSpPr>
            <p:spPr>
              <a:xfrm>
                <a:off x="732123" y="4176209"/>
                <a:ext cx="6096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Sur le schéma suivant, on a représenté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 bleu,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en rouge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en vert.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CDE737-A3B4-4DE1-84F2-2ABB82AA84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23" y="4176209"/>
                <a:ext cx="6096000" cy="1015663"/>
              </a:xfrm>
              <a:prstGeom prst="rect">
                <a:avLst/>
              </a:prstGeom>
              <a:blipFill>
                <a:blip r:embed="rId4"/>
                <a:stretch>
                  <a:fillRect l="-1000" t="-2994" b="-9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1528531-9D3B-45D1-A741-73D735A0417B}"/>
                  </a:ext>
                </a:extLst>
              </p:cNvPr>
              <p:cNvSpPr/>
              <p:nvPr/>
            </p:nvSpPr>
            <p:spPr>
              <a:xfrm>
                <a:off x="540215" y="923758"/>
                <a:ext cx="9951562" cy="2232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Propriété - Inégalités et limites 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deux suites convergentes.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suppose qu'il existe un entier naturel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tel que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1528531-9D3B-45D1-A741-73D735A041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15" y="923758"/>
                <a:ext cx="9951562" cy="2232086"/>
              </a:xfrm>
              <a:prstGeom prst="rect">
                <a:avLst/>
              </a:prstGeom>
              <a:blipFill>
                <a:blip r:embed="rId2"/>
                <a:stretch>
                  <a:fillRect l="-674" t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098378-40B7-4110-837C-6214441489CB}"/>
                  </a:ext>
                </a:extLst>
              </p:cNvPr>
              <p:cNvSpPr/>
              <p:nvPr/>
            </p:nvSpPr>
            <p:spPr>
              <a:xfrm>
                <a:off x="540215" y="4256903"/>
                <a:ext cx="6096001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Sur le schéma suivant, on a représenté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 bleu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en rouge.</a:t>
                </a:r>
                <a:endParaRPr lang="fr-FR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098378-40B7-4110-837C-6214441489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15" y="4256903"/>
                <a:ext cx="6096001" cy="1015663"/>
              </a:xfrm>
              <a:prstGeom prst="rect">
                <a:avLst/>
              </a:prstGeom>
              <a:blipFill>
                <a:blip r:embed="rId3"/>
                <a:stretch>
                  <a:fillRect l="-1100" t="-2994" b="-89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63137A69-7A0F-4984-89D5-57CCC310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17" y="3262185"/>
            <a:ext cx="5036783" cy="35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8B31B1-69C1-41D8-843D-3109B5B10663}"/>
              </a:ext>
            </a:extLst>
          </p:cNvPr>
          <p:cNvSpPr/>
          <p:nvPr/>
        </p:nvSpPr>
        <p:spPr>
          <a:xfrm>
            <a:off x="644164" y="168979"/>
            <a:ext cx="9319968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n°6 – Utiliser le théorème de comparaison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CF1D50-B211-4849-95B1-7BA425CC22C8}"/>
              </a:ext>
            </a:extLst>
          </p:cNvPr>
          <p:cNvSpPr/>
          <p:nvPr/>
        </p:nvSpPr>
        <p:spPr>
          <a:xfrm>
            <a:off x="644164" y="638795"/>
            <a:ext cx="1236236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FA404D0-8460-49B1-AF10-10C3FEB2403C}"/>
                  </a:ext>
                </a:extLst>
              </p:cNvPr>
              <p:cNvSpPr txBox="1"/>
              <p:nvPr/>
            </p:nvSpPr>
            <p:spPr>
              <a:xfrm>
                <a:off x="1593130" y="1076134"/>
                <a:ext cx="7815030" cy="1428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r-FR" sz="2000" dirty="0"/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la suite définie sur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fr-FR" sz="2000" dirty="0"/>
                  <a:t>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+2×</m:t>
                    </m:r>
                    <m:func>
                      <m:func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fr-FR" sz="2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dirty="0"/>
                  <a:t>	a) Montrer que pour tout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fr-FR" sz="2000" dirty="0"/>
              </a:p>
              <a:p>
                <a:pPr>
                  <a:lnSpc>
                    <a:spcPct val="150000"/>
                  </a:lnSpc>
                </a:pPr>
                <a:r>
                  <a:rPr lang="fr-FR" sz="2000" dirty="0"/>
                  <a:t>	b) En déduire la limite de la suite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dirty="0"/>
                  <a:t>.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FA404D0-8460-49B1-AF10-10C3FEB24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130" y="1076134"/>
                <a:ext cx="7815030" cy="1428853"/>
              </a:xfrm>
              <a:prstGeom prst="rect">
                <a:avLst/>
              </a:prstGeom>
              <a:blipFill>
                <a:blip r:embed="rId2"/>
                <a:stretch>
                  <a:fillRect l="-858" b="-68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7A6A9D4-DA17-471D-924F-E971B84047F7}"/>
                  </a:ext>
                </a:extLst>
              </p:cNvPr>
              <p:cNvSpPr txBox="1"/>
              <p:nvPr/>
            </p:nvSpPr>
            <p:spPr>
              <a:xfrm>
                <a:off x="1593130" y="2629384"/>
                <a:ext cx="8790390" cy="96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/>
                  <a:t>2.  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la suite définie sur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fr-FR" sz="2000" dirty="0"/>
                  <a:t>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dirty="0"/>
                  <a:t>	Déterminer la limite de la suite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dirty="0"/>
                  <a:t>.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7A6A9D4-DA17-471D-924F-E971B8404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130" y="2629384"/>
                <a:ext cx="8790390" cy="967188"/>
              </a:xfrm>
              <a:prstGeom prst="rect">
                <a:avLst/>
              </a:prstGeom>
              <a:blipFill>
                <a:blip r:embed="rId3"/>
                <a:stretch>
                  <a:fillRect l="-693" b="-100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444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stsspe_2020/92038-1">
            <a:extLst>
              <a:ext uri="{FF2B5EF4-FFF2-40B4-BE49-F238E27FC236}">
                <a16:creationId xmlns:a16="http://schemas.microsoft.com/office/drawing/2014/main" id="{F2964044-992A-4325-AF57-20A384D0C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40126" r="45010" b="2244"/>
          <a:stretch/>
        </p:blipFill>
        <p:spPr bwMode="auto">
          <a:xfrm>
            <a:off x="0" y="626739"/>
            <a:ext cx="7710460" cy="54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stsspe_2020/92038-1">
            <a:extLst>
              <a:ext uri="{FF2B5EF4-FFF2-40B4-BE49-F238E27FC236}">
                <a16:creationId xmlns:a16="http://schemas.microsoft.com/office/drawing/2014/main" id="{B5489DDF-BB38-42E6-A51D-5DD56C850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6" t="28706" r="2547" b="7216"/>
          <a:stretch/>
        </p:blipFill>
        <p:spPr bwMode="auto">
          <a:xfrm>
            <a:off x="7749983" y="739234"/>
            <a:ext cx="4442017" cy="51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86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179539-A68E-45DF-9FB0-8E6A68DB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66"/>
            <a:ext cx="12192000" cy="18203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BEB045-EBDA-4986-8B62-778C62796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" y="2459610"/>
            <a:ext cx="6027754" cy="14657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4CDA7B-5A2C-4687-8D6A-06B2C767B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246" y="3315016"/>
            <a:ext cx="6027754" cy="28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06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6BBF76-18B5-4C1C-922F-A6D74C50AB3E}"/>
              </a:ext>
            </a:extLst>
          </p:cNvPr>
          <p:cNvSpPr/>
          <p:nvPr/>
        </p:nvSpPr>
        <p:spPr>
          <a:xfrm>
            <a:off x="623844" y="493471"/>
            <a:ext cx="931996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n°7 – Utiliser le théorème des gendarmes</a:t>
            </a:r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FB869-148D-45EA-8058-BB107849B421}"/>
              </a:ext>
            </a:extLst>
          </p:cNvPr>
          <p:cNvSpPr/>
          <p:nvPr/>
        </p:nvSpPr>
        <p:spPr>
          <a:xfrm>
            <a:off x="1223618" y="1908795"/>
            <a:ext cx="141096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4D0C1A6-C77E-446D-B66B-C00E2C104766}"/>
                  </a:ext>
                </a:extLst>
              </p:cNvPr>
              <p:cNvSpPr txBox="1"/>
              <p:nvPr/>
            </p:nvSpPr>
            <p:spPr>
              <a:xfrm>
                <a:off x="2289142" y="2570002"/>
                <a:ext cx="8419498" cy="1415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400" dirty="0"/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400" dirty="0"/>
                  <a:t> la suite définie sur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2400" dirty="0"/>
                  <a:t>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=3+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400" dirty="0"/>
                  <a:t>	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400" dirty="0"/>
                  <a:t>Déterminer la limite de la suite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/>
                  <a:t>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4D0C1A6-C77E-446D-B66B-C00E2C104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142" y="2570002"/>
                <a:ext cx="8419498" cy="1415324"/>
              </a:xfrm>
              <a:prstGeom prst="rect">
                <a:avLst/>
              </a:prstGeom>
              <a:blipFill>
                <a:blip r:embed="rId2"/>
                <a:stretch>
                  <a:fillRect l="-1159" b="-99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36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3CB0BD5-7C2C-4614-B404-C279E3A4AEB1}"/>
                  </a:ext>
                </a:extLst>
              </p:cNvPr>
              <p:cNvSpPr/>
              <p:nvPr/>
            </p:nvSpPr>
            <p:spPr>
              <a:xfrm>
                <a:off x="545432" y="281680"/>
                <a:ext cx="11357810" cy="606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Chapitre 1 – Suites et récurrence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 marL="342900" lvl="0" indent="-342900">
                  <a:spcAft>
                    <a:spcPts val="0"/>
                  </a:spcAft>
                  <a:buFont typeface="+mj-lt"/>
                  <a:buAutoNum type="romanUcPeriod"/>
                </a:pPr>
                <a:r>
                  <a:rPr lang="fr-FR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Raisonnement par récurrence </a:t>
                </a:r>
                <a:endPara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 lvl="1"/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Principe du raisonnement par récurrence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une propriété dépendant d'un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On suppose que : </a:t>
                </a:r>
              </a:p>
              <a:p>
                <a:pPr marL="1363980" lvl="2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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</a:t>
                </a:r>
              </a:p>
              <a:p>
                <a:pPr marL="1363980" lvl="2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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fixé, 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vraie, alors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+1)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 </a:t>
                </a: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 </a:t>
                </a: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 lvl="1"/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Principe du raisonnement par récurrence à partir d'un certain rang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une propriété définie pour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On suppose que : </a:t>
                </a:r>
              </a:p>
              <a:p>
                <a:pPr marL="1363980" lvl="2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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</a:t>
                </a:r>
              </a:p>
              <a:p>
                <a:pPr marL="1363980" lvl="2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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fixé, 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vraie, alors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+1)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 </a:t>
                </a: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Alors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3CB0BD5-7C2C-4614-B404-C279E3A4A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32" y="281680"/>
                <a:ext cx="11357810" cy="6069418"/>
              </a:xfrm>
              <a:prstGeom prst="rect">
                <a:avLst/>
              </a:prstGeom>
              <a:blipFill>
                <a:blip r:embed="rId2"/>
                <a:stretch>
                  <a:fillRect l="-697" t="-1004" b="-8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86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stsspe_2020/92041-1">
            <a:extLst>
              <a:ext uri="{FF2B5EF4-FFF2-40B4-BE49-F238E27FC236}">
                <a16:creationId xmlns:a16="http://schemas.microsoft.com/office/drawing/2014/main" id="{667B8BC1-A346-40D7-A791-B160E8C42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45214" r="47581" b="2984"/>
          <a:stretch/>
        </p:blipFill>
        <p:spPr bwMode="auto">
          <a:xfrm>
            <a:off x="0" y="2092750"/>
            <a:ext cx="7639790" cy="32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6BBF76-18B5-4C1C-922F-A6D74C50AB3E}"/>
              </a:ext>
            </a:extLst>
          </p:cNvPr>
          <p:cNvSpPr/>
          <p:nvPr/>
        </p:nvSpPr>
        <p:spPr>
          <a:xfrm>
            <a:off x="644164" y="168979"/>
            <a:ext cx="931996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n°7 – Utiliser le théorème des gendarmes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FB869-148D-45EA-8058-BB107849B421}"/>
              </a:ext>
            </a:extLst>
          </p:cNvPr>
          <p:cNvSpPr/>
          <p:nvPr/>
        </p:nvSpPr>
        <p:spPr>
          <a:xfrm>
            <a:off x="644164" y="638795"/>
            <a:ext cx="1061509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4D0C1A6-C77E-446D-B66B-C00E2C104766}"/>
                  </a:ext>
                </a:extLst>
              </p:cNvPr>
              <p:cNvSpPr txBox="1"/>
              <p:nvPr/>
            </p:nvSpPr>
            <p:spPr>
              <a:xfrm>
                <a:off x="1791302" y="747981"/>
                <a:ext cx="6212264" cy="788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la suite définie sur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dirty="0"/>
                  <a:t>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=3+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dirty="0"/>
                  <a:t>	Déterminer la limite de la suite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4D0C1A6-C77E-446D-B66B-C00E2C104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302" y="747981"/>
                <a:ext cx="6212264" cy="788614"/>
              </a:xfrm>
              <a:prstGeom prst="rect">
                <a:avLst/>
              </a:prstGeom>
              <a:blipFill>
                <a:blip r:embed="rId3"/>
                <a:stretch>
                  <a:fillRect l="-88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mstsspe_2020/92041-1">
            <a:extLst>
              <a:ext uri="{FF2B5EF4-FFF2-40B4-BE49-F238E27FC236}">
                <a16:creationId xmlns:a16="http://schemas.microsoft.com/office/drawing/2014/main" id="{01D0CD0B-966A-4DEF-9936-0DD6AC1B7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28665" r="2316" b="6027"/>
          <a:stretch/>
        </p:blipFill>
        <p:spPr bwMode="auto">
          <a:xfrm>
            <a:off x="7819587" y="1805701"/>
            <a:ext cx="4289089" cy="351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79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7138801-8781-492C-A953-8FE71E45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027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A1E770-67D7-43EE-A583-58E8C581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017"/>
            <a:ext cx="6099700" cy="32242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9327BE-0D27-4FC6-8623-C31AF5902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421" y="2149017"/>
            <a:ext cx="6038579" cy="44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57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E0AB4-FF2F-4686-AE24-768DB27924B0}"/>
              </a:ext>
            </a:extLst>
          </p:cNvPr>
          <p:cNvSpPr/>
          <p:nvPr/>
        </p:nvSpPr>
        <p:spPr>
          <a:xfrm>
            <a:off x="314227" y="3252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>
              <a:spcAft>
                <a:spcPts val="0"/>
              </a:spcAft>
              <a:buFont typeface="+mj-lt"/>
              <a:buAutoNum type="romanUcPeriod" startAt="5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Suites géométriques et suites monotones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0EC7C2C-723B-48C7-9257-A0D83919770F}"/>
                  </a:ext>
                </a:extLst>
              </p:cNvPr>
              <p:cNvSpPr/>
              <p:nvPr/>
            </p:nvSpPr>
            <p:spPr>
              <a:xfrm>
                <a:off x="1174750" y="926095"/>
                <a:ext cx="8148261" cy="32246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Propriété – Limite d’une suite géométrique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un réel.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−1&lt;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&lt;1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alors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≤−1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alors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n’a pas de limite.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0EC7C2C-723B-48C7-9257-A0D839197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50" y="926095"/>
                <a:ext cx="8148261" cy="3224601"/>
              </a:xfrm>
              <a:prstGeom prst="rect">
                <a:avLst/>
              </a:prstGeom>
              <a:blipFill>
                <a:blip r:embed="rId2"/>
                <a:stretch>
                  <a:fillRect l="-823" b="-24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450446-5BEB-4232-8020-FAC895C42A7C}"/>
                  </a:ext>
                </a:extLst>
              </p:cNvPr>
              <p:cNvSpPr/>
              <p:nvPr/>
            </p:nvSpPr>
            <p:spPr>
              <a:xfrm>
                <a:off x="1174750" y="4521842"/>
                <a:ext cx="6096000" cy="9151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−1&lt;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450446-5BEB-4232-8020-FAC895C42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50" y="4521842"/>
                <a:ext cx="6096000" cy="915187"/>
              </a:xfrm>
              <a:prstGeom prst="rect">
                <a:avLst/>
              </a:prstGeom>
              <a:blipFill>
                <a:blip r:embed="rId3"/>
                <a:stretch>
                  <a:fillRect l="-1100" t="-4000" b="-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5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5404CF-89E7-4EA6-912A-391A2864C4F1}"/>
                  </a:ext>
                </a:extLst>
              </p:cNvPr>
              <p:cNvSpPr/>
              <p:nvPr/>
            </p:nvSpPr>
            <p:spPr>
              <a:xfrm>
                <a:off x="600012" y="4447559"/>
                <a:ext cx="10608816" cy="2124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−1&lt;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&lt;0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Posons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On a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0&lt;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donc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 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donc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d’où  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−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&lt;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donc, d’après le </a:t>
                </a:r>
                <a:r>
                  <a:rPr lang="fr-FR" sz="20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théorème des gendarmes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5404CF-89E7-4EA6-912A-391A2864C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2" y="4447559"/>
                <a:ext cx="10608816" cy="2124556"/>
              </a:xfrm>
              <a:prstGeom prst="rect">
                <a:avLst/>
              </a:prstGeom>
              <a:blipFill>
                <a:blip r:embed="rId2"/>
                <a:stretch>
                  <a:fillRect l="-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2F1DACB-64BB-41BB-848E-B6E2707EAD15}"/>
              </a:ext>
            </a:extLst>
          </p:cNvPr>
          <p:cNvSpPr/>
          <p:nvPr/>
        </p:nvSpPr>
        <p:spPr>
          <a:xfrm>
            <a:off x="392120" y="161409"/>
            <a:ext cx="1885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Démonstration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516DC6-C60A-4CA5-ADE6-4398F9BCCBAE}"/>
                  </a:ext>
                </a:extLst>
              </p:cNvPr>
              <p:cNvSpPr/>
              <p:nvPr/>
            </p:nvSpPr>
            <p:spPr>
              <a:xfrm>
                <a:off x="600012" y="757853"/>
                <a:ext cx="10470442" cy="1816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Posons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=1+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avec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D'après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l’inégalité de Bernoulli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h</m:t>
                            </m:r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𝑛h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𝑛h</m:t>
                        </m:r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, donc d'après le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de comparaison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516DC6-C60A-4CA5-ADE6-4398F9BCC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2" y="757853"/>
                <a:ext cx="10470442" cy="1816779"/>
              </a:xfrm>
              <a:prstGeom prst="rect">
                <a:avLst/>
              </a:prstGeom>
              <a:blipFill>
                <a:blip r:embed="rId3"/>
                <a:stretch>
                  <a:fillRect l="-640" t="-2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576C90-A2D0-4152-ADFB-0D2FB2F6EB55}"/>
                  </a:ext>
                </a:extLst>
              </p:cNvPr>
              <p:cNvSpPr/>
              <p:nvPr/>
            </p:nvSpPr>
            <p:spPr>
              <a:xfrm>
                <a:off x="600012" y="2706761"/>
                <a:ext cx="8801439" cy="1740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0&lt;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&lt;1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Posons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alors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donc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 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𝑞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,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donc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576C90-A2D0-4152-ADFB-0D2FB2F6EB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2" y="2706761"/>
                <a:ext cx="8801439" cy="1740798"/>
              </a:xfrm>
              <a:prstGeom prst="rect">
                <a:avLst/>
              </a:prstGeom>
              <a:blipFill>
                <a:blip r:embed="rId4"/>
                <a:stretch>
                  <a:fillRect l="-762" t="-2797" b="-3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5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86F6DA-3082-4EDA-9E45-2531D9869C62}"/>
              </a:ext>
            </a:extLst>
          </p:cNvPr>
          <p:cNvSpPr/>
          <p:nvPr/>
        </p:nvSpPr>
        <p:spPr>
          <a:xfrm>
            <a:off x="644163" y="168979"/>
            <a:ext cx="10314533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n°8 – Déterminer la limite d’une suite géométrique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FCFAB-039C-4FBD-B0E3-3FC4C00233C3}"/>
              </a:ext>
            </a:extLst>
          </p:cNvPr>
          <p:cNvSpPr/>
          <p:nvPr/>
        </p:nvSpPr>
        <p:spPr>
          <a:xfrm>
            <a:off x="892737" y="920359"/>
            <a:ext cx="136815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10FDB7-9B0C-49B4-B276-61D60B60A9E2}"/>
                  </a:ext>
                </a:extLst>
              </p:cNvPr>
              <p:cNvSpPr txBox="1"/>
              <p:nvPr/>
            </p:nvSpPr>
            <p:spPr>
              <a:xfrm>
                <a:off x="1174918" y="1731145"/>
                <a:ext cx="10587996" cy="896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fr-FR" sz="2000" dirty="0"/>
                  <a:t>Déterminer la limite de la suite géométrique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de raison 2 et de premier terme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fr-FR" sz="2000" dirty="0"/>
                  <a:t>.</a:t>
                </a:r>
              </a:p>
              <a:p>
                <a:pPr marL="342900" indent="-342900">
                  <a:buAutoNum type="arabicPeriod"/>
                </a:pPr>
                <a:r>
                  <a:rPr lang="fr-FR" sz="2000" dirty="0"/>
                  <a:t>Déterminer la limite de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/>
                  <a:t> définie pour tout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fr-FR" sz="2000" dirty="0"/>
                  <a:t>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=−5×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10FDB7-9B0C-49B4-B276-61D60B60A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918" y="1731145"/>
                <a:ext cx="10587996" cy="896527"/>
              </a:xfrm>
              <a:prstGeom prst="rect">
                <a:avLst/>
              </a:prstGeom>
              <a:blipFill>
                <a:blip r:embed="rId2"/>
                <a:stretch>
                  <a:fillRect l="-633" t="-4762" b="-34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770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E6AC39E-BD0F-4D2D-A808-BC6F8E1FF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5" b="-964"/>
          <a:stretch/>
        </p:blipFill>
        <p:spPr>
          <a:xfrm>
            <a:off x="98125" y="4295493"/>
            <a:ext cx="11966627" cy="20490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86F6DA-3082-4EDA-9E45-2531D9869C62}"/>
              </a:ext>
            </a:extLst>
          </p:cNvPr>
          <p:cNvSpPr/>
          <p:nvPr/>
        </p:nvSpPr>
        <p:spPr>
          <a:xfrm>
            <a:off x="616285" y="43635"/>
            <a:ext cx="10314533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n°8 – Déterminer la limite d’une suite géométrique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FCFAB-039C-4FBD-B0E3-3FC4C00233C3}"/>
              </a:ext>
            </a:extLst>
          </p:cNvPr>
          <p:cNvSpPr/>
          <p:nvPr/>
        </p:nvSpPr>
        <p:spPr>
          <a:xfrm>
            <a:off x="616285" y="513451"/>
            <a:ext cx="136815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10FDB7-9B0C-49B4-B276-61D60B60A9E2}"/>
                  </a:ext>
                </a:extLst>
              </p:cNvPr>
              <p:cNvSpPr txBox="1"/>
              <p:nvPr/>
            </p:nvSpPr>
            <p:spPr>
              <a:xfrm>
                <a:off x="1604004" y="638294"/>
                <a:ext cx="10587996" cy="73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fr-FR" sz="1600" dirty="0"/>
                  <a:t>Déterminer la limite de la suite géométrique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600" dirty="0"/>
                  <a:t> de raison 2 et de premier terme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fr-FR" sz="1600" dirty="0"/>
                  <a:t>.</a:t>
                </a:r>
              </a:p>
              <a:p>
                <a:pPr marL="342900" indent="-342900">
                  <a:buAutoNum type="arabicPeriod"/>
                </a:pPr>
                <a:r>
                  <a:rPr lang="fr-FR" sz="1600" dirty="0"/>
                  <a:t>Déterminer la limite de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600" dirty="0"/>
                  <a:t> définie pour tout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fr-FR" sz="1600" dirty="0"/>
                  <a:t>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=−5×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10FDB7-9B0C-49B4-B276-61D60B60A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004" y="638294"/>
                <a:ext cx="10587996" cy="735651"/>
              </a:xfrm>
              <a:prstGeom prst="rect">
                <a:avLst/>
              </a:prstGeom>
              <a:blipFill>
                <a:blip r:embed="rId3"/>
                <a:stretch>
                  <a:fillRect l="-288" t="-2500"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97AA773A-7F30-46D9-B99C-DC143A14E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7217"/>
            <a:ext cx="8161332" cy="21950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9D0480-9538-4C16-9BFF-F83BDB6362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23" y="1621806"/>
            <a:ext cx="3798929" cy="24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A5E89C-0002-435C-85C4-AEAE440B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29" y="557721"/>
            <a:ext cx="5575177" cy="53225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3EB354-8AAF-4E3F-8C29-BD1F7680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95" y="0"/>
            <a:ext cx="5364047" cy="54952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A6B0A5-9DA7-4E42-A11C-522052FFA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795" y="5495278"/>
            <a:ext cx="5179665" cy="13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3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9B2D81C-CC6D-4B99-A994-D1091083E3AD}"/>
                  </a:ext>
                </a:extLst>
              </p:cNvPr>
              <p:cNvSpPr/>
              <p:nvPr/>
            </p:nvSpPr>
            <p:spPr>
              <a:xfrm>
                <a:off x="923570" y="626772"/>
                <a:ext cx="11641292" cy="5114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Définition - Suite majorée, minorée, bornée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une suite définie à partir du rang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• On dit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majorée s'il existe un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tel que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• On dit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minorée s’il existe un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tel que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• On dit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bornée si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majorée et minorée.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 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Propriétés - Convergence d'une suite monotone 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Sitka Small" panose="02000505000000020004" pitchFamily="2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①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Toute suite croissante majorée converge.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Sitka Small" panose="02000505000000020004" pitchFamily="2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②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Toute suite croissante non majorée diverge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Sitka Small" panose="02000505000000020004" pitchFamily="2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③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Toute suite décroissante minorée converge.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Sitka Small" panose="02000505000000020004" pitchFamily="2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④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Toute suite décroissante non minorée diverge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−∞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9B2D81C-CC6D-4B99-A994-D1091083E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70" y="626772"/>
                <a:ext cx="11641292" cy="5114990"/>
              </a:xfrm>
              <a:prstGeom prst="rect">
                <a:avLst/>
              </a:prstGeom>
              <a:blipFill>
                <a:blip r:embed="rId2"/>
                <a:stretch>
                  <a:fillRect l="-576" b="-11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91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02E7476-74B1-4ADA-A957-B1817C8A4324}"/>
                  </a:ext>
                </a:extLst>
              </p:cNvPr>
              <p:cNvSpPr/>
              <p:nvPr/>
            </p:nvSpPr>
            <p:spPr>
              <a:xfrm>
                <a:off x="679818" y="907829"/>
                <a:ext cx="11118603" cy="3811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Démontrons la propriété </a:t>
                </a:r>
                <a:r>
                  <a:rPr lang="fr-FR" sz="2000" dirty="0">
                    <a:latin typeface="Sitka Small" panose="02000505000000020004" pitchFamily="2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②</a:t>
                </a: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	« Toute suite croissante non majorée diverge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 »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&gt;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Comme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n'est pas majorée, il existe un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tel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croissante, donc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Donc pour tout entier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Donc par définition,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 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02E7476-74B1-4ADA-A957-B1817C8A4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8" y="907829"/>
                <a:ext cx="11118603" cy="3811236"/>
              </a:xfrm>
              <a:prstGeom prst="rect">
                <a:avLst/>
              </a:prstGeom>
              <a:blipFill>
                <a:blip r:embed="rId2"/>
                <a:stretch>
                  <a:fillRect l="-603" t="-11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2E72C59-942A-42A4-BBA0-DD1257F4C69F}"/>
              </a:ext>
            </a:extLst>
          </p:cNvPr>
          <p:cNvSpPr/>
          <p:nvPr/>
        </p:nvSpPr>
        <p:spPr>
          <a:xfrm>
            <a:off x="365271" y="329238"/>
            <a:ext cx="1885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Démonstration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CF52DC-43BD-4B69-B36A-D244ECBBABC5}"/>
                  </a:ext>
                </a:extLst>
              </p:cNvPr>
              <p:cNvSpPr/>
              <p:nvPr/>
            </p:nvSpPr>
            <p:spPr>
              <a:xfrm>
                <a:off x="365271" y="5110610"/>
                <a:ext cx="1111860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538135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Les réciproques des propriétés précédentes sont fausses.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Par exemple 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définie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diverge vers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+∞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mais elle n'est pas croissante.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CF52DC-43BD-4B69-B36A-D244ECBBAB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71" y="5110610"/>
                <a:ext cx="11118602" cy="1323439"/>
              </a:xfrm>
              <a:prstGeom prst="rect">
                <a:avLst/>
              </a:prstGeom>
              <a:blipFill>
                <a:blip r:embed="rId3"/>
                <a:stretch>
                  <a:fillRect l="-603" t="-23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05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DEC3F44-BBF0-4EDE-B1BC-0FE684B7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66" y="2650577"/>
            <a:ext cx="11557920" cy="41028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B47D14-825C-4B57-895E-5842730C6C3E}"/>
              </a:ext>
            </a:extLst>
          </p:cNvPr>
          <p:cNvSpPr/>
          <p:nvPr/>
        </p:nvSpPr>
        <p:spPr>
          <a:xfrm>
            <a:off x="484366" y="238660"/>
            <a:ext cx="931996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n°9 – Utiliser le théorème de convergence des suites monotones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9B9191-66C3-4723-B78C-94A16DF33811}"/>
              </a:ext>
            </a:extLst>
          </p:cNvPr>
          <p:cNvSpPr/>
          <p:nvPr/>
        </p:nvSpPr>
        <p:spPr>
          <a:xfrm>
            <a:off x="484366" y="708476"/>
            <a:ext cx="1061509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Énoncé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0CE6154-8E0E-43BE-AE3D-F54728082B8B}"/>
                  </a:ext>
                </a:extLst>
              </p:cNvPr>
              <p:cNvSpPr txBox="1"/>
              <p:nvPr/>
            </p:nvSpPr>
            <p:spPr>
              <a:xfrm>
                <a:off x="1015120" y="1207139"/>
                <a:ext cx="7463055" cy="1315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Soit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la suite définie pour tout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fr-FR" dirty="0"/>
                  <a:t>,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fr-FR" dirty="0"/>
                  <a:t>.</a:t>
                </a:r>
              </a:p>
              <a:p>
                <a:pPr marL="800100" lvl="1" indent="-342900">
                  <a:buAutoNum type="arabicParenR"/>
                </a:pPr>
                <a:r>
                  <a:rPr lang="fr-FR" dirty="0"/>
                  <a:t>Montrer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est majorée par 1.</a:t>
                </a:r>
              </a:p>
              <a:p>
                <a:pPr marL="800100" lvl="1" indent="-342900">
                  <a:buAutoNum type="arabicParenR"/>
                </a:pPr>
                <a:r>
                  <a:rPr lang="fr-FR" dirty="0"/>
                  <a:t>Montrer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est croissante.</a:t>
                </a:r>
              </a:p>
              <a:p>
                <a:pPr marL="800100" lvl="1" indent="-342900">
                  <a:buAutoNum type="arabicParenR"/>
                </a:pPr>
                <a:r>
                  <a:rPr lang="fr-FR" dirty="0"/>
                  <a:t>En déduire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converge.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0CE6154-8E0E-43BE-AE3D-F54728082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20" y="1207139"/>
                <a:ext cx="7463055" cy="1315938"/>
              </a:xfrm>
              <a:prstGeom prst="rect">
                <a:avLst/>
              </a:prstGeom>
              <a:blipFill>
                <a:blip r:embed="rId3"/>
                <a:stretch>
                  <a:fillRect l="-735" b="-64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7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69AD53E-9A85-4CC0-9E37-436D316A3DBB}"/>
                  </a:ext>
                </a:extLst>
              </p:cNvPr>
              <p:cNvSpPr/>
              <p:nvPr/>
            </p:nvSpPr>
            <p:spPr>
              <a:xfrm>
                <a:off x="441158" y="265019"/>
                <a:ext cx="11750842" cy="6038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548235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démontrer par récurrence qu’une propriété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procède en trois étapes.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Étape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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- Initialisation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vérifie que la propriété est vraie pour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Étape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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- Hérédité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 entier naturel tel que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suppose que la propriété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 (hypothèse de récurrence) et on démontre que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+1)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vraie.</a:t>
                </a: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Étape 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</a:t>
                </a:r>
                <a:r>
                  <a:rPr lang="fr-FR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- Conclusion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conclut que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vraie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69AD53E-9A85-4CC0-9E37-436D316A3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58" y="265019"/>
                <a:ext cx="11750842" cy="6038641"/>
              </a:xfrm>
              <a:prstGeom prst="rect">
                <a:avLst/>
              </a:prstGeom>
              <a:blipFill>
                <a:blip r:embed="rId2"/>
                <a:stretch>
                  <a:fillRect l="-519" r="-985" b="-8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2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60463CE-6C6C-455D-B97B-6FF3D1B14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41"/>
            <a:ext cx="12192000" cy="27604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B08FD4-D10A-4BE0-B79A-B7AD5E95D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1614"/>
            <a:ext cx="6096000" cy="18649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AB31DF-A6DE-41C9-9033-C0C0634C2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4" y="4796600"/>
            <a:ext cx="6030666" cy="20225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D0F48C-4CE2-405C-A5FB-505251847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968" y="2935901"/>
            <a:ext cx="5887698" cy="39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13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1061AF-86C7-4371-A5B3-D818331D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4" y="414111"/>
            <a:ext cx="5288469" cy="34179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D63BEF-69F6-4CEB-8B42-7A34198D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00" y="2508565"/>
            <a:ext cx="5725491" cy="35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51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3D63BEF-69F6-4CEB-8B42-7A34198D1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11" y="269078"/>
            <a:ext cx="5083709" cy="31599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477469-0C72-461A-8099-B15A71AB8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837" y="94412"/>
            <a:ext cx="5991225" cy="415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6EF28E-4E95-4149-A006-A5AF6446C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1"/>
          <a:stretch/>
        </p:blipFill>
        <p:spPr>
          <a:xfrm>
            <a:off x="5923836" y="4247312"/>
            <a:ext cx="59912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5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101EB9-66D9-472D-BF44-5F470A17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02" y="165434"/>
            <a:ext cx="5991225" cy="4152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014445-0D02-483B-B06E-7F3D04C62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1"/>
          <a:stretch/>
        </p:blipFill>
        <p:spPr>
          <a:xfrm>
            <a:off x="570602" y="4318334"/>
            <a:ext cx="5991225" cy="2333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9E1870-56E4-4F82-892E-CB44F8A4C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827" y="1800451"/>
            <a:ext cx="5620646" cy="30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166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101EB9-66D9-472D-BF44-5F470A17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02" y="165434"/>
            <a:ext cx="5742421" cy="39804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9E1870-56E4-4F82-892E-CB44F8A4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2" y="1298210"/>
            <a:ext cx="5840958" cy="31754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851402-E953-497F-8EDF-362699046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759" y="402768"/>
            <a:ext cx="5486041" cy="31061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042847-2C85-4EB4-BB10-F50B529E9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758" y="3508900"/>
            <a:ext cx="5508475" cy="1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03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C6340CF-8857-4188-B6C5-B6186FBD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511" y="278479"/>
            <a:ext cx="6618978" cy="37475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4FBF2D-C0F6-410A-8B23-4C4851E3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11" y="4026066"/>
            <a:ext cx="6618978" cy="22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ADC192-F28F-41CA-9786-A2A320356A60}"/>
                  </a:ext>
                </a:extLst>
              </p:cNvPr>
              <p:cNvSpPr/>
              <p:nvPr/>
            </p:nvSpPr>
            <p:spPr>
              <a:xfrm>
                <a:off x="553453" y="1132707"/>
                <a:ext cx="11085094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on considère la propriété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</m: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: « 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=5 +2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»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propriété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« 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=5 + 2×0 »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Ici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5+2×0=5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Donc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fausse.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propriété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=5+2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»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Propriété - Inégalité de Bernoulli </a:t>
                </a:r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réel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strictement positif et pour tout entier naturel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</a:t>
                </a: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2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2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𝟏</m:t>
                              </m:r>
                              <m:r>
                                <a:rPr lang="fr-FR" sz="2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+ </m:t>
                              </m:r>
                              <m:r>
                                <a:rPr lang="fr-FR" sz="2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𝒏</m:t>
                          </m:r>
                        </m:sup>
                      </m:sSup>
                      <m:r>
                        <a:rPr lang="fr-FR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≥ </m:t>
                      </m:r>
                      <m:r>
                        <a:rPr lang="fr-FR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𝟏</m:t>
                      </m:r>
                      <m:r>
                        <a:rPr lang="fr-FR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+ </m:t>
                      </m:r>
                      <m:r>
                        <a:rPr lang="fr-FR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𝒏𝒂</m:t>
                      </m:r>
                    </m:oMath>
                  </m:oMathPara>
                </a14:m>
                <a:endParaRPr lang="fr-FR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ADC192-F28F-41CA-9786-A2A320356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53" y="1132707"/>
                <a:ext cx="11085094" cy="4247317"/>
              </a:xfrm>
              <a:prstGeom prst="rect">
                <a:avLst/>
              </a:prstGeom>
              <a:blipFill>
                <a:blip r:embed="rId2"/>
                <a:stretch>
                  <a:fillRect l="-6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8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2F20AB-2F7D-44BD-967A-1AA10A12C14B}"/>
                  </a:ext>
                </a:extLst>
              </p:cNvPr>
              <p:cNvSpPr/>
              <p:nvPr/>
            </p:nvSpPr>
            <p:spPr>
              <a:xfrm>
                <a:off x="641518" y="0"/>
                <a:ext cx="10154820" cy="6641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Démonstration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460"/>
                  </a:spcBef>
                  <a:spcAft>
                    <a:spcPts val="0"/>
                  </a:spcAft>
                  <a:tabLst>
                    <a:tab pos="2857500" algn="l"/>
                  </a:tabLs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 réel positif.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460"/>
                  </a:spcBef>
                  <a:spcAft>
                    <a:spcPts val="0"/>
                  </a:spcAft>
                  <a:tabLst>
                    <a:tab pos="2857500" algn="l"/>
                  </a:tabLs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i="1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considère la propriété «</a:t>
                </a:r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𝑛𝑎</m:t>
                    </m:r>
                  </m:oMath>
                </a14:m>
                <a:r>
                  <a:rPr lang="fr-FR" i="1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».</a:t>
                </a:r>
              </a:p>
              <a:p>
                <a:pPr>
                  <a:spcBef>
                    <a:spcPts val="460"/>
                  </a:spcBef>
                  <a:spcAft>
                    <a:spcPts val="0"/>
                  </a:spcAft>
                  <a:tabLst>
                    <a:tab pos="2857500" algn="l"/>
                  </a:tabLst>
                </a:pP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tabLst>
                    <a:tab pos="965200" algn="l"/>
                  </a:tabLst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Étape </a:t>
                </a: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</a:t>
                </a: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Initialisation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tabLst>
                    <a:tab pos="965200" algn="l"/>
                  </a:tabLs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Pour </a:t>
                </a:r>
                <a:r>
                  <a:rPr lang="fr-FR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n</a:t>
                </a:r>
                <a:r>
                  <a:rPr lang="fr-FR" i="1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 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=</a:t>
                </a:r>
                <a:r>
                  <a:rPr lang="fr-FR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 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0</a:t>
                </a:r>
                <a:r>
                  <a:rPr lang="fr-FR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 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 panose="02030600000101010101" pitchFamily="18" charset="-127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Batang" panose="02030600000101010101" pitchFamily="18" charset="-127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Batang" panose="02030600000101010101" pitchFamily="18" charset="-127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Batang" panose="02030600000101010101" pitchFamily="18" charset="-127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 panose="02030600000101010101" pitchFamily="18" charset="-127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=1   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𝑒𝑡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   1+0×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 . Donc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≥1+0×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 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tabLst>
                    <a:tab pos="965200" algn="l"/>
                  </a:tabLst>
                </a:pPr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Donc la propriété est vraie pour </a:t>
                </a:r>
                <a14:m>
                  <m:oMath xmlns:m="http://schemas.openxmlformats.org/officeDocument/2006/math"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Étape </a:t>
                </a: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</a:t>
                </a: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– Hérédité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Supposons que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est vraie, c’est-à-dire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𝑛𝑎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spcBef>
                    <a:spcPts val="20"/>
                  </a:spcBef>
                </a:pPr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Montrons que </a:t>
                </a:r>
                <a14:m>
                  <m:oMath xmlns:m="http://schemas.openxmlformats.org/officeDocument/2006/math"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+1)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est vraie c’est-à-dire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≥1+(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+1)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spcBef>
                    <a:spcPts val="20"/>
                  </a:spcBef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On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1+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𝑛𝑎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spcBef>
                    <a:spcPts val="20"/>
                  </a:spcBef>
                </a:pPr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en déduit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1+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1+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𝑛𝑎</m:t>
                        </m:r>
                      </m:e>
                    </m:d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spcBef>
                    <a:spcPts val="20"/>
                  </a:spcBef>
                </a:pPr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1+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1+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𝑛𝑎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𝑛𝑎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=1+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limLow>
                      <m:limLow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≥</m:t>
                        </m:r>
                      </m:e>
                      <m:lim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𝑐𝑎𝑟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  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𝑛𝑎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²&gt;0</m:t>
                        </m:r>
                      </m:lim>
                    </m:limLow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1+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  <a:spcBef>
                    <a:spcPts val="20"/>
                  </a:spcBef>
                </a:pPr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Finalement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</m:t>
                    </m:r>
                    <m:d>
                      <m:d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e>
                    </m:d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ce qui valide la proposition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Batang" panose="02030600000101010101" pitchFamily="18" charset="-127"/>
                        <a:cs typeface="Calibri" panose="020F050202020403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 panose="02030600000101010101" pitchFamily="18" charset="-127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 panose="02030600000101010101" pitchFamily="18" charset="-127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 panose="02030600000101010101" pitchFamily="18" charset="-127"/>
                            <a:cs typeface="Calibri" panose="020F050202020403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Batang" panose="02030600000101010101" pitchFamily="18" charset="-127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Étape </a:t>
                </a: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</a:t>
                </a: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b="1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– Conclusion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06780" lvl="1">
                  <a:lnSpc>
                    <a:spcPct val="150000"/>
                  </a:lnSpc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conclut que pour tout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ℕ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est vraie, c’est-à-dire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1+</m:t>
                            </m:r>
                            <m:r>
                              <a:rPr lang="fr-FR" i="1" spc="-5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fr-FR" i="1" spc="-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≥1+</m:t>
                    </m:r>
                    <m:r>
                      <a:rPr lang="fr-FR" i="1" spc="-5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𝑛𝑎</m:t>
                    </m:r>
                  </m:oMath>
                </a14:m>
                <a:r>
                  <a:rPr lang="fr-FR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2F20AB-2F7D-44BD-967A-1AA10A12C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18" y="0"/>
                <a:ext cx="10154820" cy="6641049"/>
              </a:xfrm>
              <a:prstGeom prst="rect">
                <a:avLst/>
              </a:prstGeom>
              <a:blipFill>
                <a:blip r:embed="rId2"/>
                <a:stretch>
                  <a:fillRect l="-480" b="-5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1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A80E175-AD5D-458E-BFD1-E84AFF4FCECB}"/>
                  </a:ext>
                </a:extLst>
              </p:cNvPr>
              <p:cNvSpPr txBox="1"/>
              <p:nvPr/>
            </p:nvSpPr>
            <p:spPr>
              <a:xfrm>
                <a:off x="1458158" y="1531981"/>
                <a:ext cx="6158883" cy="1421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Énoncé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ℕ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notons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=1+2+3+…+</m:t>
                    </m:r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lang="fr-FR" sz="2000" b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A80E175-AD5D-458E-BFD1-E84AFF4FC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58" y="1531981"/>
                <a:ext cx="6158883" cy="1421992"/>
              </a:xfrm>
              <a:prstGeom prst="rect">
                <a:avLst/>
              </a:prstGeom>
              <a:blipFill>
                <a:blip r:embed="rId2"/>
                <a:stretch>
                  <a:fillRect l="-989" b="-6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1C67FE2-10C0-47BE-86EC-3AF23051F37B}"/>
                  </a:ext>
                </a:extLst>
              </p:cNvPr>
              <p:cNvSpPr txBox="1"/>
              <p:nvPr/>
            </p:nvSpPr>
            <p:spPr>
              <a:xfrm>
                <a:off x="6432982" y="3225060"/>
                <a:ext cx="2763915" cy="687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fr-FR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1C67FE2-10C0-47BE-86EC-3AF23051F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982" y="3225060"/>
                <a:ext cx="2763915" cy="6876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657E587-EF7F-40C7-920C-9DB95A541758}"/>
                  </a:ext>
                </a:extLst>
              </p:cNvPr>
              <p:cNvSpPr txBox="1"/>
              <p:nvPr/>
            </p:nvSpPr>
            <p:spPr>
              <a:xfrm>
                <a:off x="1973063" y="3319541"/>
                <a:ext cx="4859784" cy="498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Montrer par récurrence que pour tout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ℕ</m:t>
                        </m:r>
                      </m:e>
                      <m:sup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r>
                      <a:rPr lang="fr-FR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</m:oMath>
                </a14:m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657E587-EF7F-40C7-920C-9DB95A541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063" y="3319541"/>
                <a:ext cx="4859784" cy="498663"/>
              </a:xfrm>
              <a:prstGeom prst="rect">
                <a:avLst/>
              </a:prstGeom>
              <a:blipFill>
                <a:blip r:embed="rId4"/>
                <a:stretch>
                  <a:fillRect l="-1380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836BFF98-0B86-4F7A-8D2B-4724A15D68E0}"/>
              </a:ext>
            </a:extLst>
          </p:cNvPr>
          <p:cNvSpPr txBox="1"/>
          <p:nvPr/>
        </p:nvSpPr>
        <p:spPr>
          <a:xfrm>
            <a:off x="783454" y="809290"/>
            <a:ext cx="8582488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Méthode n°1 – Démontrer une propriété par récurrence</a:t>
            </a:r>
            <a:endParaRPr lang="fr-F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699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9346</TotalTime>
  <Words>4173</Words>
  <Application>Microsoft Office PowerPoint</Application>
  <PresentationFormat>Grand écran</PresentationFormat>
  <Paragraphs>414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5" baseType="lpstr">
      <vt:lpstr>Arial</vt:lpstr>
      <vt:lpstr>Arial Unicode MS</vt:lpstr>
      <vt:lpstr>Calibri</vt:lpstr>
      <vt:lpstr>Calibri Light</vt:lpstr>
      <vt:lpstr>Cambria Math</vt:lpstr>
      <vt:lpstr>DINOT</vt:lpstr>
      <vt:lpstr>Sitka Small</vt:lpstr>
      <vt:lpstr>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DEFOSSE</dc:creator>
  <cp:lastModifiedBy>Christophe DEFOSSE</cp:lastModifiedBy>
  <cp:revision>69</cp:revision>
  <dcterms:created xsi:type="dcterms:W3CDTF">2020-06-22T13:17:19Z</dcterms:created>
  <dcterms:modified xsi:type="dcterms:W3CDTF">2020-09-18T08:08:06Z</dcterms:modified>
</cp:coreProperties>
</file>