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67" r:id="rId2"/>
    <p:sldId id="256" r:id="rId3"/>
    <p:sldId id="268" r:id="rId4"/>
    <p:sldId id="257" r:id="rId5"/>
    <p:sldId id="259" r:id="rId6"/>
    <p:sldId id="260" r:id="rId7"/>
    <p:sldId id="261" r:id="rId8"/>
    <p:sldId id="262" r:id="rId9"/>
    <p:sldId id="263" r:id="rId10"/>
    <p:sldId id="282" r:id="rId11"/>
    <p:sldId id="272" r:id="rId12"/>
    <p:sldId id="264" r:id="rId13"/>
    <p:sldId id="273" r:id="rId14"/>
    <p:sldId id="265" r:id="rId15"/>
    <p:sldId id="266" r:id="rId16"/>
    <p:sldId id="274" r:id="rId17"/>
    <p:sldId id="277" r:id="rId18"/>
    <p:sldId id="276" r:id="rId19"/>
    <p:sldId id="275" r:id="rId20"/>
    <p:sldId id="278" r:id="rId21"/>
    <p:sldId id="270" r:id="rId22"/>
    <p:sldId id="279" r:id="rId23"/>
    <p:sldId id="271" r:id="rId24"/>
    <p:sldId id="269" r:id="rId25"/>
    <p:sldId id="283" r:id="rId26"/>
    <p:sldId id="284" r:id="rId27"/>
    <p:sldId id="280" r:id="rId28"/>
    <p:sldId id="287" r:id="rId29"/>
    <p:sldId id="288" r:id="rId30"/>
    <p:sldId id="285" r:id="rId31"/>
    <p:sldId id="286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8085ED2-2234-4892-AAEA-83D28E61B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38251E-7265-4B3A-B704-8607FF3E49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3DCCB-80EA-4AAC-B35C-42CBB424AA34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31D124-7576-472D-A5A2-7D731E8C68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C24DAE-5E65-4F0F-B980-AC4BB5E76B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34BC-A26F-4E75-AD7F-F31B1ED9C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8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7E733-4CF4-48EC-BED2-464222F3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C5EABB-C445-4DE3-97A1-998CB37E6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FBAC6-4715-451A-AEE4-C871F50D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ECDD8-A842-479F-BB7E-F530A785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354C2A-5827-46B9-B2F4-73E322C0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65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1FC6D-6B2D-4D6D-8265-EBE71188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68A3EE-80E8-4900-9068-D3C459241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F8BFD-60C7-45DD-BA5E-B8762141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B33B53-AD57-4D9A-896A-B337207E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4A6C87-8764-47CD-BFC5-C907EF51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2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E48FD4F-6A7D-48ED-A728-46BE02D7C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8D04CB-92B5-4206-81FD-A61F31574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F47CB7-0F99-40E1-9385-383B7FBED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36C769-763D-42F8-9D58-75191B4B9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74A4A-75CF-4CDA-A1C0-AEA9E575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49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66C957-D95D-4F7B-9B99-E02DA2EF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A3ED2D-1DDC-4EF1-96DE-2C49791E7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81EE11-C5E8-46D8-ADB9-2767BDDA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66A0A-5918-41BB-9E68-08BA72A8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00BD6-5FE7-4C2F-951A-AD8D7E71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9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AA62B-4654-4F65-82C3-A377E708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1E1EF-9EF7-48E5-9E50-D4EBC6148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CBB398-A973-422F-85D4-27DACB5D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64E029-BC4F-46D9-A8ED-566ED985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5D10B2-F586-404E-8141-94148D59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83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8A5A95-AC95-40CC-8746-29E76D9D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1EBEB8-9C66-4082-8114-82DD1CE1B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320CF-9A1A-4F13-8241-8CE7EF0C1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4FF7E6-D8D9-40FD-BEE3-1B560614E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63AD3-38AB-4C4A-A30E-F94427E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73E409-AF6F-4932-BD5F-BF923501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3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689BFB-377B-4CF0-8D4F-2D572DEE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3101F-AFA8-47A7-9586-CED9B363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53C8CB-ED89-468F-84A3-20A30379C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16A094D-6A47-422B-83FD-98BD51A5F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710ECC-19BA-4CA8-8581-F4A2F5FF6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EEE489-E571-4940-909C-9B1F055E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815B3E1-2B8F-4E3A-AAF9-620721D9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6EB324E-83A1-42C2-859B-3C8D3855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8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C505A-25ED-49D7-817E-5D666146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E613A9-AA9C-4C89-92E5-E361046F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2B9A9C-80D0-4DE4-8A33-FAC8BCF73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85115A-3271-45E0-9C4C-8F4C03F9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80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A2BCBC-86E7-4F63-B5E0-D56D41EE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4BCC0B-3EE9-4518-B645-0108E3FA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BAE357-3351-459F-9FAB-72CFF10E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9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80116-FAC8-4000-90CE-1F8FE4D2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847C6-99D0-484D-BDF1-70BEC36A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9AE61B-BB6E-4800-88DA-BF1BD13CF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C7FF83-A3B5-4F6B-89FB-F4EA3071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1F0B65-C39B-4AC3-8B78-B7DE2D13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077437-2FB4-4A5E-A78C-5D6797CC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81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ECE97-91F6-40F1-9988-A8BE6158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8CB570-40B5-4851-BF81-E2448FE01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2E73A7-E9E8-4EDF-B6E3-4C321E1D3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E5823F-A37F-4431-941B-8BDAAE1B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6DD057-FA77-4515-8BAD-A3F36DDD8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C89A9-F48C-47F8-A4BD-346FE418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32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3A8CEDC-15F0-4502-8084-5D1151A2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A3C3BE-88AB-4AA6-AAE0-1DD3EEA82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7C8E0-21A6-49E7-877F-D20701AD76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F16B-F561-4822-A395-E6B3FA5BCF26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42E04C-AABC-4558-A27F-3759D6E70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BB9CC-21FD-49A5-82C7-7C8E20D4A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5D8CE-5D32-4A83-87A6-7318273981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microsoft.com/office/2007/relationships/hdphoto" Target="../media/hdphoto2.wdp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>
            <a:extLst>
              <a:ext uri="{FF2B5EF4-FFF2-40B4-BE49-F238E27FC236}">
                <a16:creationId xmlns:a16="http://schemas.microsoft.com/office/drawing/2014/main" id="{286A6C05-2143-4255-ABF5-B4377310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947" y="394294"/>
            <a:ext cx="20440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D18F3D-DD51-4420-8297-B33FA309D6DA}"/>
              </a:ext>
            </a:extLst>
          </p:cNvPr>
          <p:cNvSpPr txBox="1"/>
          <p:nvPr/>
        </p:nvSpPr>
        <p:spPr>
          <a:xfrm>
            <a:off x="1874982" y="2596560"/>
            <a:ext cx="8442035" cy="16648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0" i="0" dirty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BTS CG 1ére Année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chemeClr val="accent1"/>
                </a:solidFill>
                <a:latin typeface="Helvetica" panose="020B0604020202020204" pitchFamily="34" charset="0"/>
              </a:rPr>
              <a:t>Chapitre 1 – Information chiffée</a:t>
            </a:r>
            <a:endParaRPr lang="fr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66FC49E-2A6E-4C0C-9FE9-F921A0C6BDE5}"/>
              </a:ext>
            </a:extLst>
          </p:cNvPr>
          <p:cNvSpPr txBox="1"/>
          <p:nvPr/>
        </p:nvSpPr>
        <p:spPr>
          <a:xfrm>
            <a:off x="3048000" y="587094"/>
            <a:ext cx="609600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1</a:t>
            </a:r>
            <a:r>
              <a:rPr lang="fr-FR" sz="2000" b="1" i="0" baseline="30000" dirty="0">
                <a:solidFill>
                  <a:srgbClr val="FF0000"/>
                </a:solidFill>
                <a:effectLst/>
                <a:latin typeface="Helvetica-Bold"/>
              </a:rPr>
              <a:t>ère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 partie: Calculer et utiliser une proportion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BFF0211-DAB9-4EB2-B474-3DA0CADF3B41}"/>
              </a:ext>
            </a:extLst>
          </p:cNvPr>
          <p:cNvSpPr txBox="1"/>
          <p:nvPr/>
        </p:nvSpPr>
        <p:spPr>
          <a:xfrm>
            <a:off x="2013284" y="1521798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2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une variation absolue et un taux d’évolution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D436FC6-A854-4602-BC05-FB91223D08C8}"/>
              </a:ext>
            </a:extLst>
          </p:cNvPr>
          <p:cNvSpPr txBox="1"/>
          <p:nvPr/>
        </p:nvSpPr>
        <p:spPr>
          <a:xfrm>
            <a:off x="2013284" y="2526192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3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une variation absolue et un taux d’évolution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AE593D-7873-423E-B32C-E89DE52AC417}"/>
              </a:ext>
            </a:extLst>
          </p:cNvPr>
          <p:cNvSpPr txBox="1"/>
          <p:nvPr/>
        </p:nvSpPr>
        <p:spPr>
          <a:xfrm>
            <a:off x="2952282" y="3531589"/>
            <a:ext cx="628743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4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Déterminer un taux d’évolution global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8799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3023402" y="324899"/>
            <a:ext cx="614519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3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coefficient multiplicateur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961752" y="1846522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d’une grandeur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2170425" y="2891961"/>
                <a:ext cx="95691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multiplicateur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réel </a:t>
                </a:r>
                <a14:m>
                  <m:oMath xmlns:m="http://schemas.openxmlformats.org/officeDocument/2006/math">
                    <m:r>
                      <a:rPr lang="fr-FR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(1 + 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425" y="2891961"/>
                <a:ext cx="9569116" cy="400110"/>
              </a:xfrm>
              <a:prstGeom prst="rect">
                <a:avLst/>
              </a:prstGeom>
              <a:blipFill>
                <a:blip r:embed="rId2"/>
                <a:stretch>
                  <a:fillRect l="-637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/>
              <p:nvPr/>
            </p:nvSpPr>
            <p:spPr>
              <a:xfrm>
                <a:off x="1455821" y="3874046"/>
                <a:ext cx="9280358" cy="2803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Attention,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peut être positif (augmentation) ou négatif (diminution)</a:t>
                </a: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as d’une augmentation de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𝑝</m:t>
                    </m:r>
                    <m:r>
                      <a:rPr lang="fr-FR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%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est positif et</a:t>
                </a:r>
                <a:r>
                  <a:rPr lang="fr-FR" sz="2000" spc="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0" i="1" spc="2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000" b="0" i="1" spc="2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pc="2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0" i="1" spc="2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2000" b="0" i="1" spc="2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fr-FR" sz="2000" b="0" i="1" spc="2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b="0" dirty="0">
                  <a:latin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 d’une diminution,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 négatif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donc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21" y="3874046"/>
                <a:ext cx="9280358" cy="2803909"/>
              </a:xfrm>
              <a:prstGeom prst="rect">
                <a:avLst/>
              </a:prstGeom>
              <a:blipFill>
                <a:blip r:embed="rId3"/>
                <a:stretch>
                  <a:fillRect l="-7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8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1EC65DB-54A3-4DE0-A0AC-C59F540494C4}"/>
              </a:ext>
            </a:extLst>
          </p:cNvPr>
          <p:cNvSpPr txBox="1"/>
          <p:nvPr/>
        </p:nvSpPr>
        <p:spPr>
          <a:xfrm>
            <a:off x="176463" y="305692"/>
            <a:ext cx="1844842" cy="377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E645B99-9679-4718-A216-B37385B61301}"/>
                  </a:ext>
                </a:extLst>
              </p:cNvPr>
              <p:cNvSpPr txBox="1"/>
              <p:nvPr/>
            </p:nvSpPr>
            <p:spPr>
              <a:xfrm>
                <a:off x="1788693" y="830528"/>
                <a:ext cx="7940843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arenR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Augmenter une valeur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revient à la multiplier par: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E645B99-9679-4718-A216-B37385B6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693" y="830528"/>
                <a:ext cx="7940843" cy="552972"/>
              </a:xfrm>
              <a:prstGeom prst="rect">
                <a:avLst/>
              </a:prstGeom>
              <a:blipFill>
                <a:blip r:embed="rId2"/>
                <a:stretch>
                  <a:fillRect l="-614" b="-43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2864684-2C53-479F-B929-A237699ECC7D}"/>
                  </a:ext>
                </a:extLst>
              </p:cNvPr>
              <p:cNvSpPr txBox="1"/>
              <p:nvPr/>
            </p:nvSpPr>
            <p:spPr>
              <a:xfrm>
                <a:off x="4106777" y="1464860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2864684-2C53-479F-B929-A237699EC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77" y="1464860"/>
                <a:ext cx="7058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9B78B2F-2EFB-423B-9381-D358032C7173}"/>
                  </a:ext>
                </a:extLst>
              </p:cNvPr>
              <p:cNvSpPr txBox="1"/>
              <p:nvPr/>
            </p:nvSpPr>
            <p:spPr>
              <a:xfrm>
                <a:off x="6296526" y="1517751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9B78B2F-2EFB-423B-9381-D358032C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6" y="1517751"/>
                <a:ext cx="705853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274C06E-6C42-46B4-8887-AD5F6C8D76C0}"/>
                  </a:ext>
                </a:extLst>
              </p:cNvPr>
              <p:cNvSpPr txBox="1"/>
              <p:nvPr/>
            </p:nvSpPr>
            <p:spPr>
              <a:xfrm>
                <a:off x="4740442" y="2761412"/>
                <a:ext cx="1957137" cy="72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E274C06E-6C42-46B4-8887-AD5F6C8D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42" y="2761412"/>
                <a:ext cx="1957137" cy="7248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courbe vers le haut 10">
            <a:extLst>
              <a:ext uri="{FF2B5EF4-FFF2-40B4-BE49-F238E27FC236}">
                <a16:creationId xmlns:a16="http://schemas.microsoft.com/office/drawing/2014/main" id="{1194A40F-00D7-45AE-9669-17666D8742D1}"/>
              </a:ext>
            </a:extLst>
          </p:cNvPr>
          <p:cNvSpPr/>
          <p:nvPr/>
        </p:nvSpPr>
        <p:spPr>
          <a:xfrm>
            <a:off x="4459703" y="2007885"/>
            <a:ext cx="2302044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1359E6-26C1-45BE-A578-621E95D3F5A7}"/>
                  </a:ext>
                </a:extLst>
              </p:cNvPr>
              <p:cNvSpPr txBox="1"/>
              <p:nvPr/>
            </p:nvSpPr>
            <p:spPr>
              <a:xfrm>
                <a:off x="1788693" y="3691281"/>
                <a:ext cx="7940843" cy="55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arenR" startAt="2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Diminuer une valeur de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fr-FR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revient à la multiplier par: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1359E6-26C1-45BE-A578-621E95D3F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693" y="3691281"/>
                <a:ext cx="7940843" cy="552972"/>
              </a:xfrm>
              <a:prstGeom prst="rect">
                <a:avLst/>
              </a:prstGeom>
              <a:blipFill>
                <a:blip r:embed="rId6"/>
                <a:stretch>
                  <a:fillRect l="-614" b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161250-4657-4563-B5DA-EE790C3032B4}"/>
                  </a:ext>
                </a:extLst>
              </p:cNvPr>
              <p:cNvSpPr txBox="1"/>
              <p:nvPr/>
            </p:nvSpPr>
            <p:spPr>
              <a:xfrm>
                <a:off x="4106777" y="4325613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F0161250-4657-4563-B5DA-EE790C303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777" y="4325613"/>
                <a:ext cx="70585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1D95F7F-296C-41D8-83F6-02D7B2F6E6E1}"/>
                  </a:ext>
                </a:extLst>
              </p:cNvPr>
              <p:cNvSpPr txBox="1"/>
              <p:nvPr/>
            </p:nvSpPr>
            <p:spPr>
              <a:xfrm>
                <a:off x="6296526" y="4378504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1D95F7F-296C-41D8-83F6-02D7B2F6E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6" y="4378504"/>
                <a:ext cx="705853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E05EC9B-EA21-4E9B-B04A-57FAA0AB87F2}"/>
                  </a:ext>
                </a:extLst>
              </p:cNvPr>
              <p:cNvSpPr txBox="1"/>
              <p:nvPr/>
            </p:nvSpPr>
            <p:spPr>
              <a:xfrm>
                <a:off x="4740442" y="5622165"/>
                <a:ext cx="1957137" cy="724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E05EC9B-EA21-4E9B-B04A-57FAA0AB8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42" y="5622165"/>
                <a:ext cx="1957137" cy="7248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èche : courbe vers le haut 20">
            <a:extLst>
              <a:ext uri="{FF2B5EF4-FFF2-40B4-BE49-F238E27FC236}">
                <a16:creationId xmlns:a16="http://schemas.microsoft.com/office/drawing/2014/main" id="{B1AFA4E2-DA4F-4694-91D8-19C26BA0AD06}"/>
              </a:ext>
            </a:extLst>
          </p:cNvPr>
          <p:cNvSpPr/>
          <p:nvPr/>
        </p:nvSpPr>
        <p:spPr>
          <a:xfrm>
            <a:off x="4459703" y="4868638"/>
            <a:ext cx="2302044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F9BE4C5-9545-4BA9-B81E-22848732E658}"/>
                  </a:ext>
                </a:extLst>
              </p:cNvPr>
              <p:cNvSpPr txBox="1"/>
              <p:nvPr/>
            </p:nvSpPr>
            <p:spPr>
              <a:xfrm>
                <a:off x="7860630" y="5321786"/>
                <a:ext cx="433137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 :</a:t>
                </a:r>
              </a:p>
              <a:p>
                <a:pPr lvl="1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&lt;1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il s’agit d’une baisse.</a:t>
                </a:r>
              </a:p>
              <a:p>
                <a:pPr lvl="1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·si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fr-FR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&gt;1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il s’agit d’une hausse.</a:t>
                </a: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9F9BE4C5-9545-4BA9-B81E-22848732E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630" y="5321786"/>
                <a:ext cx="4331370" cy="1015663"/>
              </a:xfrm>
              <a:prstGeom prst="rect">
                <a:avLst/>
              </a:prstGeom>
              <a:blipFill>
                <a:blip r:embed="rId10"/>
                <a:stretch>
                  <a:fillRect l="-1406" t="-3593" b="-9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0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 animBg="1"/>
      <p:bldP spid="15" grpId="0"/>
      <p:bldP spid="17" grpId="0"/>
      <p:bldP spid="19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/>
              <p:nvPr/>
            </p:nvSpPr>
            <p:spPr>
              <a:xfrm>
                <a:off x="785561" y="620571"/>
                <a:ext cx="11495172" cy="44012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articles A et B coûtent respectivement 45 € et 60 €.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L’article A augmente de 12% et l’article B diminue de 7%.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le nouveau prix de A.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le nouveau prix de B.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On identifie les nombres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(sous forme décimale)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=45  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en déduit le coefficient multiplicateur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=1+0,12=1,12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calcule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=1,12×45=50,4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prix de l’article A après augmentation de 12% est de 50,4 €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1" y="620571"/>
                <a:ext cx="11495172" cy="4401205"/>
              </a:xfrm>
              <a:prstGeom prst="rect">
                <a:avLst/>
              </a:prstGeom>
              <a:blipFill>
                <a:blip r:embed="rId2"/>
                <a:stretch>
                  <a:fillRect l="-583" t="-831" b="-1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71CE5E-121A-46FF-ABC4-969E65056D69}"/>
                  </a:ext>
                </a:extLst>
              </p:cNvPr>
              <p:cNvSpPr txBox="1"/>
              <p:nvPr/>
            </p:nvSpPr>
            <p:spPr>
              <a:xfrm>
                <a:off x="1796465" y="5226784"/>
                <a:ext cx="8951995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 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=−0,07</m:t>
                    </m:r>
                  </m:oMath>
                </a14:m>
                <a:endParaRPr lang="fr-FR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=1−0,07=0, 93  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𝑖𝑐𝑖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𝑒𝑠𝑡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𝑢𝑛𝑒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𝑏𝑎𝑖𝑠𝑠𝑒</m:t>
                          </m:r>
                        </m:e>
                      </m:d>
                    </m:oMath>
                  </m:oMathPara>
                </a14:m>
                <a:endParaRPr lang="fr-FR" sz="20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=0,93×60=55,8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prix de l’article B après diminution de 7% est de 50,8 €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71CE5E-121A-46FF-ABC4-969E65056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465" y="5226784"/>
                <a:ext cx="8951995" cy="1631216"/>
              </a:xfrm>
              <a:prstGeom prst="rect">
                <a:avLst/>
              </a:prstGeom>
              <a:blipFill>
                <a:blip r:embed="rId3"/>
                <a:stretch>
                  <a:fillRect l="-749" t="-18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E4E2987-432E-4D63-8F33-947765824A33}"/>
              </a:ext>
            </a:extLst>
          </p:cNvPr>
          <p:cNvSpPr txBox="1"/>
          <p:nvPr/>
        </p:nvSpPr>
        <p:spPr>
          <a:xfrm>
            <a:off x="437146" y="158906"/>
            <a:ext cx="68459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Comment utiliser un coefficient multiplicateur ?</a:t>
            </a:r>
          </a:p>
        </p:txBody>
      </p:sp>
    </p:spTree>
    <p:extLst>
      <p:ext uri="{BB962C8B-B14F-4D97-AF65-F5344CB8AC3E}">
        <p14:creationId xmlns:p14="http://schemas.microsoft.com/office/powerpoint/2010/main" val="5236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BC8AB42-049E-4622-8CAB-5EA18C0A6794}"/>
              </a:ext>
            </a:extLst>
          </p:cNvPr>
          <p:cNvSpPr txBox="1"/>
          <p:nvPr/>
        </p:nvSpPr>
        <p:spPr>
          <a:xfrm>
            <a:off x="5240215" y="146931"/>
            <a:ext cx="17115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Exercices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AF8C0F-0446-47F1-9A0D-51E38A28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20" y="1520741"/>
            <a:ext cx="5687245" cy="29710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CEF9CA-ECC8-467E-B600-FDA81A48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35" y="1520741"/>
            <a:ext cx="5983364" cy="41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30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4102D8-99A4-44C9-9EC5-65C2E001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448181" cy="23902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887646-D0B6-4C8F-B2F5-FBCA3973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42" y="2609254"/>
            <a:ext cx="6994358" cy="42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15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2013284" y="324899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4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Déterminer un taux d’évolution global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961752" y="1846522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Évolutions successives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BDB0E4-8EFF-4F26-AFD3-446125CF4B3D}"/>
              </a:ext>
            </a:extLst>
          </p:cNvPr>
          <p:cNvSpPr txBox="1"/>
          <p:nvPr/>
        </p:nvSpPr>
        <p:spPr>
          <a:xfrm>
            <a:off x="2170425" y="2891961"/>
            <a:ext cx="9796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Lorsqu’une grandeur subit deux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évolutions successives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(hausses ou baisses),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coefficient</a:t>
            </a:r>
            <a:b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multiplicateur global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le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produit des coefficients multiplicateurs de chaque évolution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/>
              <p:nvPr/>
            </p:nvSpPr>
            <p:spPr>
              <a:xfrm>
                <a:off x="3047998" y="3599847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8" y="3599847"/>
                <a:ext cx="705853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/>
              <p:nvPr/>
            </p:nvSpPr>
            <p:spPr>
              <a:xfrm>
                <a:off x="5285873" y="3658823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873" y="3658823"/>
                <a:ext cx="7058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/>
              <p:nvPr/>
            </p:nvSpPr>
            <p:spPr>
              <a:xfrm>
                <a:off x="4159531" y="4748735"/>
                <a:ext cx="784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31" y="4748735"/>
                <a:ext cx="78482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85E6B65B-9055-4DB8-9C0D-E6A6F25C1425}"/>
              </a:ext>
            </a:extLst>
          </p:cNvPr>
          <p:cNvSpPr/>
          <p:nvPr/>
        </p:nvSpPr>
        <p:spPr>
          <a:xfrm>
            <a:off x="3400924" y="4142872"/>
            <a:ext cx="2302044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/>
              <p:nvPr/>
            </p:nvSpPr>
            <p:spPr>
              <a:xfrm>
                <a:off x="7523748" y="3721888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748" y="3721888"/>
                <a:ext cx="705853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/>
              <p:nvPr/>
            </p:nvSpPr>
            <p:spPr>
              <a:xfrm>
                <a:off x="6424246" y="4660075"/>
                <a:ext cx="8594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46" y="4660075"/>
                <a:ext cx="859487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BA0BCEAB-F932-4CE3-909B-F42DEE192D92}"/>
              </a:ext>
            </a:extLst>
          </p:cNvPr>
          <p:cNvSpPr/>
          <p:nvPr/>
        </p:nvSpPr>
        <p:spPr>
          <a:xfrm>
            <a:off x="5702968" y="4148563"/>
            <a:ext cx="2302044" cy="573926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A0C6C0DD-AF77-4309-AFF0-1DC0AC99B2EE}"/>
              </a:ext>
            </a:extLst>
          </p:cNvPr>
          <p:cNvSpPr/>
          <p:nvPr/>
        </p:nvSpPr>
        <p:spPr>
          <a:xfrm>
            <a:off x="3400923" y="4663513"/>
            <a:ext cx="4828677" cy="1381285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/>
              <p:nvPr/>
            </p:nvSpPr>
            <p:spPr>
              <a:xfrm>
                <a:off x="4930941" y="6130020"/>
                <a:ext cx="15440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941" y="6130020"/>
                <a:ext cx="1544054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338137" y="424636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Taux d’évolution global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2001640" y="1421544"/>
                <a:ext cx="979698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Lorsqu’une grandeur subit deux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évolutions successives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(hausses ou baisses) de premier taux</a:t>
                </a:r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d’évolution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second taux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d’évolution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taux d’évolution global est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40" y="1421544"/>
                <a:ext cx="9796986" cy="1015663"/>
              </a:xfrm>
              <a:prstGeom prst="rect">
                <a:avLst/>
              </a:prstGeom>
              <a:blipFill>
                <a:blip r:embed="rId2"/>
                <a:stretch>
                  <a:fillRect l="-622" t="-29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/>
              <p:nvPr/>
            </p:nvSpPr>
            <p:spPr>
              <a:xfrm>
                <a:off x="3278104" y="2564697"/>
                <a:ext cx="836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04" y="2564697"/>
                <a:ext cx="836349" cy="461665"/>
              </a:xfrm>
              <a:prstGeom prst="rect">
                <a:avLst/>
              </a:prstGeom>
              <a:blipFill>
                <a:blip r:embed="rId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/>
              <p:nvPr/>
            </p:nvSpPr>
            <p:spPr>
              <a:xfrm>
                <a:off x="5834957" y="2602059"/>
                <a:ext cx="836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957" y="2602059"/>
                <a:ext cx="836349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/>
              <p:nvPr/>
            </p:nvSpPr>
            <p:spPr>
              <a:xfrm>
                <a:off x="4127324" y="3781980"/>
                <a:ext cx="1528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324" y="3781980"/>
                <a:ext cx="1528808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85E6B65B-9055-4DB8-9C0D-E6A6F25C1425}"/>
              </a:ext>
            </a:extLst>
          </p:cNvPr>
          <p:cNvSpPr/>
          <p:nvPr/>
        </p:nvSpPr>
        <p:spPr>
          <a:xfrm>
            <a:off x="3525493" y="3089321"/>
            <a:ext cx="2727638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/>
              <p:nvPr/>
            </p:nvSpPr>
            <p:spPr>
              <a:xfrm>
                <a:off x="8466104" y="2633347"/>
                <a:ext cx="8363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A65FCD6-803A-4584-B360-77F0954EE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04" y="2633347"/>
                <a:ext cx="836349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BA0BCEAB-F932-4CE3-909B-F42DEE192D92}"/>
              </a:ext>
            </a:extLst>
          </p:cNvPr>
          <p:cNvSpPr/>
          <p:nvPr/>
        </p:nvSpPr>
        <p:spPr>
          <a:xfrm>
            <a:off x="6289379" y="3095012"/>
            <a:ext cx="2727638" cy="600172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19" name="Flèche : courbe vers le haut 18">
            <a:extLst>
              <a:ext uri="{FF2B5EF4-FFF2-40B4-BE49-F238E27FC236}">
                <a16:creationId xmlns:a16="http://schemas.microsoft.com/office/drawing/2014/main" id="{A0C6C0DD-AF77-4309-AFF0-1DC0AC99B2EE}"/>
              </a:ext>
            </a:extLst>
          </p:cNvPr>
          <p:cNvSpPr/>
          <p:nvPr/>
        </p:nvSpPr>
        <p:spPr>
          <a:xfrm>
            <a:off x="3334371" y="3598967"/>
            <a:ext cx="5910015" cy="1381285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/>
              <p:nvPr/>
            </p:nvSpPr>
            <p:spPr>
              <a:xfrm>
                <a:off x="3422800" y="5073512"/>
                <a:ext cx="534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7D8E060-C031-49E2-8CCD-91864AC61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800" y="5073512"/>
                <a:ext cx="534640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FD3E80C-59EF-42B8-9CB9-2D648ADE2786}"/>
                  </a:ext>
                </a:extLst>
              </p:cNvPr>
              <p:cNvSpPr txBox="1"/>
              <p:nvPr/>
            </p:nvSpPr>
            <p:spPr>
              <a:xfrm>
                <a:off x="6713560" y="3770416"/>
                <a:ext cx="15288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6FD3E80C-59EF-42B8-9CB9-2D648AD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560" y="3770416"/>
                <a:ext cx="1528808" cy="461665"/>
              </a:xfrm>
              <a:prstGeom prst="rect">
                <a:avLst/>
              </a:prstGeom>
              <a:blipFill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068B9DF-C09B-4F30-A0D5-7B5ADF35AEFE}"/>
                  </a:ext>
                </a:extLst>
              </p:cNvPr>
              <p:cNvSpPr txBox="1"/>
              <p:nvPr/>
            </p:nvSpPr>
            <p:spPr>
              <a:xfrm>
                <a:off x="1362213" y="6134426"/>
                <a:ext cx="101557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donc</m:t>
                      </m:r>
                      <m:r>
                        <m:rPr>
                          <m:nor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⇔ 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068B9DF-C09B-4F30-A0D5-7B5ADF35A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13" y="6134426"/>
                <a:ext cx="10155710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71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 animBg="1"/>
      <p:bldP spid="16" grpId="0"/>
      <p:bldP spid="18" grpId="0" animBg="1"/>
      <p:bldP spid="19" grpId="0" animBg="1"/>
      <p:bldP spid="20" grpId="0"/>
      <p:bldP spid="1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/>
              <p:nvPr/>
            </p:nvSpPr>
            <p:spPr>
              <a:xfrm>
                <a:off x="696828" y="1406634"/>
                <a:ext cx="11495172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 cours de l’année, le prix d’un article augmente de 5%, puis baisse de 8%. Calculer le taux d’évolution</a:t>
                </a:r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 du prix de l’article au cours de cette année. </a:t>
                </a:r>
                <a:br>
                  <a:rPr lang="fr-FR" sz="2000" dirty="0"/>
                </a:b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identifie les taux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(sous forme décimale)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=0,05  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=−0,08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calcule le taux global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1+0,05</m:t>
                          </m:r>
                        </m:e>
                      </m:d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1−0,08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−1=−0,034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𝑠𝑜𝑖𝑡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3,4 %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8" y="1406634"/>
                <a:ext cx="11495172" cy="3477875"/>
              </a:xfrm>
              <a:prstGeom prst="rect">
                <a:avLst/>
              </a:prstGeom>
              <a:blipFill>
                <a:blip r:embed="rId2"/>
                <a:stretch>
                  <a:fillRect l="-530" t="-1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E4E2987-432E-4D63-8F33-947765824A33}"/>
              </a:ext>
            </a:extLst>
          </p:cNvPr>
          <p:cNvSpPr txBox="1"/>
          <p:nvPr/>
        </p:nvSpPr>
        <p:spPr>
          <a:xfrm>
            <a:off x="405062" y="656211"/>
            <a:ext cx="116104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Comment calculer le taux d’évolution correspondant à deux évolutions successives ?</a:t>
            </a:r>
          </a:p>
        </p:txBody>
      </p:sp>
    </p:spTree>
    <p:extLst>
      <p:ext uri="{BB962C8B-B14F-4D97-AF65-F5344CB8AC3E}">
        <p14:creationId xmlns:p14="http://schemas.microsoft.com/office/powerpoint/2010/main" val="582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C40D3E-E963-4D07-BD4E-9249A0AE9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636" y="183544"/>
            <a:ext cx="8415345" cy="11811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72D569-3FC2-4F91-A4E3-DC2AE680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637" y="1519427"/>
            <a:ext cx="8554035" cy="11811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F2CDFB0-E4C2-46C0-823E-138076FE0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9637" y="2855310"/>
            <a:ext cx="8415345" cy="381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66FC49E-2A6E-4C0C-9FE9-F921A0C6BDE5}"/>
              </a:ext>
            </a:extLst>
          </p:cNvPr>
          <p:cNvSpPr txBox="1"/>
          <p:nvPr/>
        </p:nvSpPr>
        <p:spPr>
          <a:xfrm>
            <a:off x="3048000" y="517404"/>
            <a:ext cx="6096000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1</a:t>
            </a:r>
            <a:r>
              <a:rPr lang="fr-FR" sz="2000" b="1" i="0" baseline="30000" dirty="0">
                <a:solidFill>
                  <a:srgbClr val="FF0000"/>
                </a:solidFill>
                <a:effectLst/>
                <a:latin typeface="Helvetica-Bold"/>
              </a:rPr>
              <a:t>ère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 partie: Calculer et utiliser une proportion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286A6C05-2143-4255-ABF5-B4377310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947" y="394294"/>
            <a:ext cx="204401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ABF4E93-C6DC-4A03-B9DF-9E7EA4070A7A}"/>
              </a:ext>
            </a:extLst>
          </p:cNvPr>
          <p:cNvSpPr txBox="1"/>
          <p:nvPr/>
        </p:nvSpPr>
        <p:spPr>
          <a:xfrm>
            <a:off x="583405" y="1581426"/>
            <a:ext cx="10252307" cy="2535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  <a:p>
            <a:pPr marL="400050" indent="-400050">
              <a:buAutoNum type="romanUcPeriod"/>
            </a:pPr>
            <a:endParaRPr lang="fr-FR" sz="1800" b="0" i="0" dirty="0">
              <a:solidFill>
                <a:srgbClr val="000000"/>
              </a:solidFill>
              <a:effectLst/>
              <a:latin typeface="Times-Roman"/>
            </a:endParaRPr>
          </a:p>
          <a:p>
            <a:pPr lvl="2"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Une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population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est un ensemble faisant l’objet d’une étude statistique.</a:t>
            </a:r>
          </a:p>
          <a:p>
            <a:pPr lvl="2">
              <a:lnSpc>
                <a:spcPct val="150000"/>
              </a:lnSpc>
            </a:pP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L’individu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est un élément de la population.</a:t>
            </a:r>
          </a:p>
          <a:p>
            <a:pPr lvl="2"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Le nombre total d’individus de la population est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l’effectif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de cette population.</a:t>
            </a:r>
          </a:p>
          <a:p>
            <a:pPr lvl="2">
              <a:lnSpc>
                <a:spcPct val="150000"/>
              </a:lnSpc>
            </a:pP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Un échantillon d’individus d’une population E est appelé 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Times-Bold"/>
              </a:rPr>
              <a:t>sous-population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Times-Roman"/>
              </a:rPr>
              <a:t>de E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024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2187245" y="305611"/>
            <a:ext cx="6531276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5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taux d’évolution réciproque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820653" y="1669921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réciproque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1399673" y="2699154"/>
                <a:ext cx="1068404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une évolution de taux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passer d’un 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évolution réciproque,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celle qui permet, à partir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revenir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 taux d’évolution réciproque </a:t>
                </a:r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73" y="2699154"/>
                <a:ext cx="10684042" cy="1323439"/>
              </a:xfrm>
              <a:prstGeom prst="rect">
                <a:avLst/>
              </a:prstGeom>
              <a:blipFill>
                <a:blip r:embed="rId2"/>
                <a:stretch>
                  <a:fillRect l="-628" t="-27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/>
              <p:nvPr/>
            </p:nvSpPr>
            <p:spPr>
              <a:xfrm>
                <a:off x="3368840" y="4879176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B67D36E-3706-447A-A29D-56E9A73E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840" y="4879176"/>
                <a:ext cx="705853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/>
              <p:nvPr/>
            </p:nvSpPr>
            <p:spPr>
              <a:xfrm>
                <a:off x="6713620" y="4879175"/>
                <a:ext cx="7058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888AA003-466D-4202-8562-CE4C79874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620" y="4879175"/>
                <a:ext cx="705853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/>
              <p:nvPr/>
            </p:nvSpPr>
            <p:spPr>
              <a:xfrm>
                <a:off x="4503510" y="6050987"/>
                <a:ext cx="15434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3663CE7-A837-4D5E-862B-CAAFD9280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10" y="6050987"/>
                <a:ext cx="154343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courbe vers le haut 13">
            <a:extLst>
              <a:ext uri="{FF2B5EF4-FFF2-40B4-BE49-F238E27FC236}">
                <a16:creationId xmlns:a16="http://schemas.microsoft.com/office/drawing/2014/main" id="{85E6B65B-9055-4DB8-9C0D-E6A6F25C1425}"/>
              </a:ext>
            </a:extLst>
          </p:cNvPr>
          <p:cNvSpPr/>
          <p:nvPr/>
        </p:nvSpPr>
        <p:spPr>
          <a:xfrm>
            <a:off x="3641557" y="5363225"/>
            <a:ext cx="3497179" cy="60586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/>
              <p:nvPr/>
            </p:nvSpPr>
            <p:spPr>
              <a:xfrm>
                <a:off x="4638438" y="3892904"/>
                <a:ext cx="1628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A1F3271-5C1F-41DD-A0BB-4DCA1123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38" y="3892904"/>
                <a:ext cx="162889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 : courbe vers le haut 17">
            <a:extLst>
              <a:ext uri="{FF2B5EF4-FFF2-40B4-BE49-F238E27FC236}">
                <a16:creationId xmlns:a16="http://schemas.microsoft.com/office/drawing/2014/main" id="{BA0BCEAB-F932-4CE3-909B-F42DEE192D92}"/>
              </a:ext>
            </a:extLst>
          </p:cNvPr>
          <p:cNvSpPr/>
          <p:nvPr/>
        </p:nvSpPr>
        <p:spPr>
          <a:xfrm rot="10800000">
            <a:off x="3641556" y="4329909"/>
            <a:ext cx="3352801" cy="573926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2F350E1-8042-4BB3-A30A-DA1EC0B0C0E2}"/>
                  </a:ext>
                </a:extLst>
              </p:cNvPr>
              <p:cNvSpPr txBox="1"/>
              <p:nvPr/>
            </p:nvSpPr>
            <p:spPr>
              <a:xfrm>
                <a:off x="-691822" y="6010882"/>
                <a:ext cx="5179288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donc</m:t>
                      </m:r>
                      <m:r>
                        <m:rPr>
                          <m:nor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−1 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2F350E1-8042-4BB3-A30A-DA1EC0B0C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1822" y="6010882"/>
                <a:ext cx="5179288" cy="675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3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 animBg="1"/>
      <p:bldP spid="17" grpId="0"/>
      <p:bldP spid="18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06EDC32-3941-4B6A-8010-DA862E488E52}"/>
              </a:ext>
            </a:extLst>
          </p:cNvPr>
          <p:cNvSpPr txBox="1"/>
          <p:nvPr/>
        </p:nvSpPr>
        <p:spPr>
          <a:xfrm>
            <a:off x="433137" y="585355"/>
            <a:ext cx="1668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5F6A1F-0549-4952-BE31-265873F57F14}"/>
                  </a:ext>
                </a:extLst>
              </p:cNvPr>
              <p:cNvSpPr txBox="1"/>
              <p:nvPr/>
            </p:nvSpPr>
            <p:spPr>
              <a:xfrm>
                <a:off x="1836821" y="1176226"/>
                <a:ext cx="851835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deux évolutions réciproques, la première de taux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passer d’un 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la seconde de taux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pour passer d’un état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fr-F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fr-FR" sz="2000" b="1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multiplicateur global vaut 1</a:t>
                </a:r>
                <a:r>
                  <a:rPr lang="fr-FR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a alors</a:t>
                </a: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FR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fr-FR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D5F6A1F-0549-4952-BE31-265873F57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821" y="1176226"/>
                <a:ext cx="8518358" cy="1938992"/>
              </a:xfrm>
              <a:prstGeom prst="rect">
                <a:avLst/>
              </a:prstGeom>
              <a:blipFill>
                <a:blip r:embed="rId2"/>
                <a:stretch>
                  <a:fillRect l="-715" r="-13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4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/>
              <p:nvPr/>
            </p:nvSpPr>
            <p:spPr>
              <a:xfrm>
                <a:off x="696828" y="1406634"/>
                <a:ext cx="11495172" cy="4396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prix d’un produit a diminué de 4%. Calculer le taux d’évolution, arrondi à 0.01% près, qu’il faudrait appliquer pour que le prix revienne à sa valeur initiale. </a:t>
                </a:r>
                <a:br>
                  <a:rPr lang="fr-FR" sz="2000" dirty="0"/>
                </a:b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identifie le taux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(sous forme décimale)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=4%=0,04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calcule le taux réciproque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0,96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≈0,0417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𝑠𝑜𝑖𝑡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4,17 %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conclut</a:t>
                </a:r>
              </a:p>
              <a:p>
                <a:pPr lvl="2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Pour que le prix revienne à sa valeur initiale, il faut qu’il augmente d’environ 4,17 %</a:t>
                </a:r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8" y="1406634"/>
                <a:ext cx="11495172" cy="4396396"/>
              </a:xfrm>
              <a:prstGeom prst="rect">
                <a:avLst/>
              </a:prstGeom>
              <a:blipFill>
                <a:blip r:embed="rId2"/>
                <a:stretch>
                  <a:fillRect l="-530" t="-832" b="-1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E4E2987-432E-4D63-8F33-947765824A33}"/>
              </a:ext>
            </a:extLst>
          </p:cNvPr>
          <p:cNvSpPr txBox="1"/>
          <p:nvPr/>
        </p:nvSpPr>
        <p:spPr>
          <a:xfrm>
            <a:off x="290762" y="431622"/>
            <a:ext cx="11610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Comment calculer le taux d’évolution réciproque correspondant à deux évolutions successives ?</a:t>
            </a:r>
          </a:p>
        </p:txBody>
      </p:sp>
    </p:spTree>
    <p:extLst>
      <p:ext uri="{BB962C8B-B14F-4D97-AF65-F5344CB8AC3E}">
        <p14:creationId xmlns:p14="http://schemas.microsoft.com/office/powerpoint/2010/main" val="37320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E71206-3205-4495-9D6A-68100005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76" y="243447"/>
            <a:ext cx="7600950" cy="13144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6B152A0-725A-49D3-A54C-92EAF92D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1730003"/>
            <a:ext cx="7629525" cy="12382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514C98-9BB5-4E61-8BFB-27977C014F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672" y="3428586"/>
            <a:ext cx="1739239" cy="3472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4AA544-39F1-4CCF-B1F6-BE1EA1AE3F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6" t="21860" r="38865"/>
          <a:stretch/>
        </p:blipFill>
        <p:spPr>
          <a:xfrm>
            <a:off x="6207369" y="3429000"/>
            <a:ext cx="4642339" cy="33939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9011A8-79D6-4CE3-AD83-00D966AD0E39}"/>
              </a:ext>
            </a:extLst>
          </p:cNvPr>
          <p:cNvSpPr txBox="1"/>
          <p:nvPr/>
        </p:nvSpPr>
        <p:spPr>
          <a:xfrm>
            <a:off x="529176" y="3775862"/>
            <a:ext cx="531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Compléter les tableaux suivants (arrondir si nécessaire les taux d’évolution réciproques à 0,01 % près)</a:t>
            </a:r>
          </a:p>
        </p:txBody>
      </p:sp>
    </p:spTree>
    <p:extLst>
      <p:ext uri="{BB962C8B-B14F-4D97-AF65-F5344CB8AC3E}">
        <p14:creationId xmlns:p14="http://schemas.microsoft.com/office/powerpoint/2010/main" val="1935627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3C1D83-7C4A-4110-92B9-D27BD556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13" y="268634"/>
            <a:ext cx="9609221" cy="63207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23CE05-7FC6-4983-834F-259F40028BBA}"/>
              </a:ext>
            </a:extLst>
          </p:cNvPr>
          <p:cNvSpPr txBox="1"/>
          <p:nvPr/>
        </p:nvSpPr>
        <p:spPr>
          <a:xfrm>
            <a:off x="288913" y="268634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highlight>
                  <a:srgbClr val="FF0000"/>
                </a:highlight>
              </a:rPr>
              <a:t>Exercice 4</a:t>
            </a:r>
          </a:p>
        </p:txBody>
      </p:sp>
    </p:spTree>
    <p:extLst>
      <p:ext uri="{BB962C8B-B14F-4D97-AF65-F5344CB8AC3E}">
        <p14:creationId xmlns:p14="http://schemas.microsoft.com/office/powerpoint/2010/main" val="384842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CF3050-E482-40C2-9B00-A6CF261D88A4}"/>
                  </a:ext>
                </a:extLst>
              </p:cNvPr>
              <p:cNvSpPr txBox="1"/>
              <p:nvPr/>
            </p:nvSpPr>
            <p:spPr>
              <a:xfrm>
                <a:off x="2187245" y="305611"/>
                <a:ext cx="9010144" cy="40011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solidFill>
                      <a:srgbClr val="FF0000"/>
                    </a:solidFill>
                    <a:latin typeface="Helvetica-Bold"/>
                  </a:rPr>
                  <a:t>6</a:t>
                </a:r>
                <a:r>
                  <a:rPr lang="fr-FR" sz="2000" b="1" baseline="30000" dirty="0">
                    <a:solidFill>
                      <a:srgbClr val="FF0000"/>
                    </a:solidFill>
                    <a:latin typeface="Helvetica-Bold"/>
                  </a:rPr>
                  <a:t>ème</a:t>
                </a:r>
                <a:r>
                  <a:rPr lang="fr-FR" sz="2000" b="1" dirty="0">
                    <a:solidFill>
                      <a:srgbClr val="FF0000"/>
                    </a:solidFill>
                    <a:latin typeface="Helvetica-Bold"/>
                  </a:rPr>
                  <a:t> </a:t>
                </a:r>
                <a:r>
                  <a:rPr lang="fr-FR" sz="2000" b="1" i="0" dirty="0">
                    <a:solidFill>
                      <a:srgbClr val="FF0000"/>
                    </a:solidFill>
                    <a:effectLst/>
                    <a:latin typeface="Helvetica-Bold"/>
                  </a:rPr>
                  <a:t>partie: Résoudre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/>
                  </a:rPr>
                  <a:t>une équation de la forme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  <a:effectLst/>
                  </a:rPr>
                  <a:t> avec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2CF3050-E482-40C2-9B00-A6CF261D8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45" y="305611"/>
                <a:ext cx="9010144" cy="400110"/>
              </a:xfrm>
              <a:prstGeom prst="rect">
                <a:avLst/>
              </a:prstGeom>
              <a:blipFill>
                <a:blip r:embed="rId2"/>
                <a:stretch>
                  <a:fillRect l="-676" t="-7353" b="-2352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820653" y="1669921"/>
            <a:ext cx="11515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1236495" y="2223354"/>
                <a:ext cx="10684042" cy="1130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RE" sz="2000" dirty="0"/>
                  <a:t>On considère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RE" sz="2000" dirty="0"/>
                  <a:t> un nombre réel positif ou nul 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RE" sz="2000" dirty="0"/>
                  <a:t>un nombre entier naturel non nul</a:t>
                </a:r>
                <a:br>
                  <a:rPr lang="fr-RE" sz="2000" dirty="0"/>
                </a:br>
                <a:r>
                  <a:rPr lang="fr-RE" sz="2000" b="1" dirty="0"/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RE" sz="2000" b="1" dirty="0"/>
                  <a:t>admet une unique solution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lang="fr-RE" sz="2000" dirty="0"/>
                </a:br>
                <a:r>
                  <a:rPr lang="fr-RE" sz="2000" dirty="0"/>
                  <a:t>Cette solution est le nombre réel noté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f>
                          <m:f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p>
                    </m:sSup>
                  </m:oMath>
                </a14:m>
                <a:r>
                  <a:rPr lang="fr-RE" sz="2000" b="1" dirty="0"/>
                  <a:t>. </a:t>
                </a:r>
                <a:r>
                  <a:rPr lang="fr-RE" sz="2000" dirty="0"/>
                  <a:t>Cette solution est appelée </a:t>
                </a:r>
                <a:r>
                  <a:rPr lang="fr-RE" sz="2000" b="1" dirty="0"/>
                  <a:t>racine </a:t>
                </a:r>
                <a:r>
                  <a:rPr lang="fr-RE" sz="2000" b="1" dirty="0" err="1"/>
                  <a:t>n-ième</a:t>
                </a:r>
                <a:r>
                  <a:rPr lang="fr-RE" sz="2000" b="1" dirty="0"/>
                  <a:t> 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RE" sz="2000" dirty="0"/>
                  <a:t>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495" y="2223354"/>
                <a:ext cx="10684042" cy="1130181"/>
              </a:xfrm>
              <a:prstGeom prst="rect">
                <a:avLst/>
              </a:prstGeom>
              <a:blipFill>
                <a:blip r:embed="rId3"/>
                <a:stretch>
                  <a:fillRect l="-628" t="-3243" b="-9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/>
              <p:nvPr/>
            </p:nvSpPr>
            <p:spPr>
              <a:xfrm>
                <a:off x="696828" y="1406634"/>
                <a:ext cx="11495172" cy="4917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RE" dirty="0"/>
                  <a:t>1/ Résoudre, dans </a:t>
                </a:r>
                <a14:m>
                  <m:oMath xmlns:m="http://schemas.openxmlformats.org/officeDocument/2006/math">
                    <m:r>
                      <a:rPr lang="fr-RE" i="1" dirty="0" smtClean="0">
                        <a:latin typeface="Cambria Math" panose="02040503050406030204" pitchFamily="18" charset="0"/>
                      </a:rPr>
                      <m:t>[0 ; +∞[ </m:t>
                    </m:r>
                  </m:oMath>
                </a14:m>
                <a:r>
                  <a:rPr lang="fr-RE" dirty="0"/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fr-RE" dirty="0"/>
                  <a:t>. Donner la valeur exacte, puis la valeur décimale</a:t>
                </a:r>
                <a:br>
                  <a:rPr lang="fr-RE" dirty="0"/>
                </a:br>
                <a:r>
                  <a:rPr lang="fr-RE" dirty="0"/>
                  <a:t>arrondie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RE" dirty="0"/>
                  <a:t> près de la solution.</a:t>
                </a:r>
                <a:br>
                  <a:rPr lang="fr-RE" dirty="0"/>
                </a:br>
                <a:r>
                  <a:rPr lang="fr-RE" dirty="0"/>
                  <a:t>2/ Donner la racine troisième de 125.</a:t>
                </a:r>
                <a:r>
                  <a:rPr lang="fr-RE" sz="2000" dirty="0"/>
                  <a:t> </a:t>
                </a:r>
                <a:br>
                  <a:rPr lang="fr-RE" sz="2000" dirty="0"/>
                </a:br>
                <a:endParaRPr lang="fr-RE" sz="2000" dirty="0"/>
              </a:p>
              <a:p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RE" b="1" dirty="0"/>
                  <a:t>1/ On écrit que la solution,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RE" dirty="0"/>
                  <a:t> </a:t>
                </a:r>
                <a:r>
                  <a:rPr lang="fr-RE" b="1" dirty="0"/>
                  <a:t>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r-RE" b="1" dirty="0"/>
                  <a:t>est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f>
                          <m:fPr>
                            <m:ctrlPr>
                              <a:rPr lang="fr-FR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den>
                        </m:f>
                      </m:sup>
                    </m:sSup>
                  </m:oMath>
                </a14:m>
                <a:endParaRPr lang="fr-FR" b="1" dirty="0"/>
              </a:p>
              <a:p>
                <a:pPr lvl="2"/>
                <a:r>
                  <a:rPr lang="fr-RE" dirty="0"/>
                  <a:t>La solution exacte dans ℝ 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=0,3</m:t>
                    </m:r>
                  </m:oMath>
                </a14:m>
                <a:r>
                  <a:rPr lang="fr-RE" dirty="0"/>
                  <a:t> est donc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0,3</m:t>
                        </m:r>
                      </m:e>
                      <m:sup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fr-FR" b="0" dirty="0"/>
              </a:p>
              <a:p>
                <a:pPr lvl="2"/>
                <a:r>
                  <a:rPr lang="fr-RE" b="1" dirty="0"/>
                  <a:t>On arrondit à l’aide de la calculatrice ou du tableur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sup>
                      </m:sSup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𝟕𝟗</m:t>
                      </m:r>
                    </m:oMath>
                  </m:oMathPara>
                </a14:m>
                <a:endParaRPr lang="fr-FR" b="1" dirty="0">
                  <a:ea typeface="Cambria Math" panose="02040503050406030204" pitchFamily="18" charset="0"/>
                </a:endParaRPr>
              </a:p>
              <a:p>
                <a:pPr lvl="2"/>
                <a:r>
                  <a:rPr lang="fr-RE" b="1" dirty="0"/>
                  <a:t>2/ On se rappelle que la racine </a:t>
                </a:r>
                <a:r>
                  <a:rPr lang="fr-RE" b="1" dirty="0" err="1"/>
                  <a:t>n-ième</a:t>
                </a:r>
                <a:r>
                  <a:rPr lang="fr-RE" b="1" dirty="0"/>
                  <a:t> est la solution dans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fr-RE" dirty="0"/>
                  <a:t> </a:t>
                </a:r>
                <a:r>
                  <a:rPr lang="fr-RE" b="1" dirty="0"/>
                  <a:t>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  <a:p>
                <a:pPr lvl="2"/>
                <a:r>
                  <a:rPr lang="fr-RE" dirty="0"/>
                  <a:t>La solution exacte dans ℝ 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=125 </m:t>
                    </m:r>
                  </m:oMath>
                </a14:m>
                <a:r>
                  <a:rPr lang="fr-RE" dirty="0"/>
                  <a:t>est donc le nombre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RE" i="1" dirty="0" smtClean="0"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  <m:sup>
                        <m:f>
                          <m:fPr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fr-FR" b="0" i="0" dirty="0" smtClean="0">
                        <a:latin typeface="Cambria Math" panose="02040503050406030204" pitchFamily="18" charset="0"/>
                      </a:rPr>
                      <m:t>=5  </m:t>
                    </m:r>
                  </m:oMath>
                </a14:m>
                <a:r>
                  <a:rPr lang="fr-RE" dirty="0"/>
                  <a:t>(ici ça tombe juste)</a:t>
                </a:r>
                <a:r>
                  <a:rPr lang="fr-RE" sz="2000" dirty="0"/>
                  <a:t> </a:t>
                </a:r>
                <a:br>
                  <a:rPr lang="fr-RE" sz="2000" dirty="0"/>
                </a:br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28" y="1406634"/>
                <a:ext cx="11495172" cy="4917757"/>
              </a:xfrm>
              <a:prstGeom prst="rect">
                <a:avLst/>
              </a:prstGeom>
              <a:blipFill>
                <a:blip r:embed="rId2"/>
                <a:stretch>
                  <a:fillRect l="-530" t="-7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E4E2987-432E-4D63-8F33-947765824A33}"/>
                  </a:ext>
                </a:extLst>
              </p:cNvPr>
              <p:cNvSpPr txBox="1"/>
              <p:nvPr/>
            </p:nvSpPr>
            <p:spPr>
              <a:xfrm>
                <a:off x="405062" y="656211"/>
                <a:ext cx="1161047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Comment une équation de la forme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avec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E4E2987-432E-4D63-8F33-947765824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62" y="656211"/>
                <a:ext cx="11610475" cy="461665"/>
              </a:xfrm>
              <a:prstGeom prst="rect">
                <a:avLst/>
              </a:prstGeom>
              <a:blipFill>
                <a:blip r:embed="rId3"/>
                <a:stretch>
                  <a:fillRect l="-787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7F93B52-73B4-4289-8927-EBE2C8EEB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86" y="184027"/>
            <a:ext cx="6810375" cy="11811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74EFFD-58C4-4903-93ED-4B421CFFC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60" y="1476930"/>
            <a:ext cx="6905625" cy="31051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674EDF-3FE2-4D2E-A345-1F754D304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675" y="2584095"/>
            <a:ext cx="6343650" cy="4219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762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3306581" y="261010"/>
            <a:ext cx="6042355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7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 taux d’évolution moyen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12BFDED-006F-4318-8565-CCAF2266C8F3}"/>
                  </a:ext>
                </a:extLst>
              </p:cNvPr>
              <p:cNvSpPr txBox="1"/>
              <p:nvPr/>
            </p:nvSpPr>
            <p:spPr>
              <a:xfrm>
                <a:off x="794020" y="1673712"/>
                <a:ext cx="1151572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Taux d’évolution moyen</a:t>
                </a:r>
              </a:p>
              <a:p>
                <a:pPr marL="342900" indent="-342900">
                  <a:buAutoNum type="arabicParenR"/>
                </a:pPr>
                <a:endParaRPr lang="fr-FR" sz="2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…,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des nombres réels. On définit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…,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taux d’évolutions successifs</a:t>
                </a:r>
                <a:b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respectifs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,… ,de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T le taux d’évolution global.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12BFDED-006F-4318-8565-CCAF2266C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20" y="1673712"/>
                <a:ext cx="11515726" cy="1323439"/>
              </a:xfrm>
              <a:prstGeom prst="rect">
                <a:avLst/>
              </a:prstGeom>
              <a:blipFill>
                <a:blip r:embed="rId2"/>
                <a:stretch>
                  <a:fillRect l="-529" t="-2765" b="-7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855431" y="3531107"/>
                <a:ext cx="1068404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RE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taux d’évolution moyen </a:t>
                </a:r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 le taux unique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qui répété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fois fournit le même taux global</a:t>
                </a:r>
                <a:b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fr-RE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évolutions successives. 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1" y="3531107"/>
                <a:ext cx="10684042" cy="707886"/>
              </a:xfrm>
              <a:prstGeom prst="rect">
                <a:avLst/>
              </a:prstGeom>
              <a:blipFill>
                <a:blip r:embed="rId3"/>
                <a:stretch>
                  <a:fillRect l="-570"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0EC4E67A-15EA-4BEE-8A13-5753E03C577A}"/>
              </a:ext>
            </a:extLst>
          </p:cNvPr>
          <p:cNvSpPr txBox="1"/>
          <p:nvPr/>
        </p:nvSpPr>
        <p:spPr>
          <a:xfrm>
            <a:off x="359709" y="3167945"/>
            <a:ext cx="619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21476C0-D798-46B0-B771-3BAF63A3BD65}"/>
                  </a:ext>
                </a:extLst>
              </p:cNvPr>
              <p:cNvSpPr txBox="1"/>
              <p:nvPr/>
            </p:nvSpPr>
            <p:spPr>
              <a:xfrm>
                <a:off x="1875432" y="418059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F21476C0-D798-46B0-B771-3BAF63A3B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432" y="4180590"/>
                <a:ext cx="66761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0ED5113-5E72-4E3C-8049-782936B2ED18}"/>
                  </a:ext>
                </a:extLst>
              </p:cNvPr>
              <p:cNvSpPr txBox="1"/>
              <p:nvPr/>
            </p:nvSpPr>
            <p:spPr>
              <a:xfrm>
                <a:off x="3801815" y="418059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0ED5113-5E72-4E3C-8049-782936B2E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815" y="4180590"/>
                <a:ext cx="667617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F00C7F0-6B87-4A9D-AAB2-22D3A59F3FA9}"/>
                  </a:ext>
                </a:extLst>
              </p:cNvPr>
              <p:cNvSpPr txBox="1"/>
              <p:nvPr/>
            </p:nvSpPr>
            <p:spPr>
              <a:xfrm>
                <a:off x="2209240" y="5209412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F00C7F0-6B87-4A9D-AAB2-22D3A59F3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40" y="5209412"/>
                <a:ext cx="17447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èche : courbe vers le haut 21">
            <a:extLst>
              <a:ext uri="{FF2B5EF4-FFF2-40B4-BE49-F238E27FC236}">
                <a16:creationId xmlns:a16="http://schemas.microsoft.com/office/drawing/2014/main" id="{7B451972-94D7-44D0-BEA5-41918C808BD3}"/>
              </a:ext>
            </a:extLst>
          </p:cNvPr>
          <p:cNvSpPr/>
          <p:nvPr/>
        </p:nvSpPr>
        <p:spPr>
          <a:xfrm>
            <a:off x="2122821" y="4705213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8990DE9-AB57-4001-A8B2-9FB3BB43E130}"/>
                  </a:ext>
                </a:extLst>
              </p:cNvPr>
              <p:cNvSpPr txBox="1"/>
              <p:nvPr/>
            </p:nvSpPr>
            <p:spPr>
              <a:xfrm>
                <a:off x="5863644" y="4232823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8990DE9-AB57-4001-A8B2-9FB3BB43E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644" y="4232823"/>
                <a:ext cx="667617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 : courbe vers le haut 23">
            <a:extLst>
              <a:ext uri="{FF2B5EF4-FFF2-40B4-BE49-F238E27FC236}">
                <a16:creationId xmlns:a16="http://schemas.microsoft.com/office/drawing/2014/main" id="{A476571E-4D5F-463B-B5BB-FB30BEB74C68}"/>
              </a:ext>
            </a:extLst>
          </p:cNvPr>
          <p:cNvSpPr/>
          <p:nvPr/>
        </p:nvSpPr>
        <p:spPr>
          <a:xfrm>
            <a:off x="4150419" y="4737067"/>
            <a:ext cx="2177340" cy="441308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Flèche : courbe vers le haut 24">
            <a:extLst>
              <a:ext uri="{FF2B5EF4-FFF2-40B4-BE49-F238E27FC236}">
                <a16:creationId xmlns:a16="http://schemas.microsoft.com/office/drawing/2014/main" id="{8336CCB5-6C37-4FD7-9168-23A045F9823C}"/>
              </a:ext>
            </a:extLst>
          </p:cNvPr>
          <p:cNvSpPr/>
          <p:nvPr/>
        </p:nvSpPr>
        <p:spPr>
          <a:xfrm>
            <a:off x="1950821" y="5144342"/>
            <a:ext cx="8925691" cy="919052"/>
          </a:xfrm>
          <a:prstGeom prst="curvedUpArrow">
            <a:avLst>
              <a:gd name="adj1" fmla="val 27893"/>
              <a:gd name="adj2" fmla="val 64660"/>
              <a:gd name="adj3" fmla="val 13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C949C5D-D375-431E-9A10-B57C728385E3}"/>
                  </a:ext>
                </a:extLst>
              </p:cNvPr>
              <p:cNvSpPr txBox="1"/>
              <p:nvPr/>
            </p:nvSpPr>
            <p:spPr>
              <a:xfrm>
                <a:off x="4191996" y="5261025"/>
                <a:ext cx="184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BC949C5D-D375-431E-9A10-B57C72838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996" y="5261025"/>
                <a:ext cx="184451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59FF261-17A3-4639-B4D6-F9BC5477B9FF}"/>
                  </a:ext>
                </a:extLst>
              </p:cNvPr>
              <p:cNvSpPr txBox="1"/>
              <p:nvPr/>
            </p:nvSpPr>
            <p:spPr>
              <a:xfrm>
                <a:off x="8162592" y="4232203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59FF261-17A3-4639-B4D6-F9BC5477B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592" y="4232203"/>
                <a:ext cx="667617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6F9279F-12EC-4A27-8189-1BDF511E58BB}"/>
                  </a:ext>
                </a:extLst>
              </p:cNvPr>
              <p:cNvSpPr txBox="1"/>
              <p:nvPr/>
            </p:nvSpPr>
            <p:spPr>
              <a:xfrm>
                <a:off x="10088975" y="4232203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6F9279F-12EC-4A27-8189-1BDF511E5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975" y="4232203"/>
                <a:ext cx="667617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5A44FEC-4512-43DA-AF84-2B79C326183C}"/>
                  </a:ext>
                </a:extLst>
              </p:cNvPr>
              <p:cNvSpPr txBox="1"/>
              <p:nvPr/>
            </p:nvSpPr>
            <p:spPr>
              <a:xfrm>
                <a:off x="8496400" y="5261025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65A44FEC-4512-43DA-AF84-2B79C3261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400" y="5261025"/>
                <a:ext cx="17447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lèche : courbe vers le haut 29">
            <a:extLst>
              <a:ext uri="{FF2B5EF4-FFF2-40B4-BE49-F238E27FC236}">
                <a16:creationId xmlns:a16="http://schemas.microsoft.com/office/drawing/2014/main" id="{F6D677F7-01F6-471B-9938-F565200F00B5}"/>
              </a:ext>
            </a:extLst>
          </p:cNvPr>
          <p:cNvSpPr/>
          <p:nvPr/>
        </p:nvSpPr>
        <p:spPr>
          <a:xfrm>
            <a:off x="8409981" y="4756826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C6E523EA-BC58-4325-BB1B-90DBA49707A4}"/>
                  </a:ext>
                </a:extLst>
              </p:cNvPr>
              <p:cNvSpPr txBox="1"/>
              <p:nvPr/>
            </p:nvSpPr>
            <p:spPr>
              <a:xfrm>
                <a:off x="7019291" y="4286015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C6E523EA-BC58-4325-BB1B-90DBA497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91" y="4286015"/>
                <a:ext cx="667617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7901ED-7976-4766-A86C-F1FFA81F96BF}"/>
                  </a:ext>
                </a:extLst>
              </p:cNvPr>
              <p:cNvSpPr txBox="1"/>
              <p:nvPr/>
            </p:nvSpPr>
            <p:spPr>
              <a:xfrm>
                <a:off x="3081630" y="6236249"/>
                <a:ext cx="6976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C7901ED-7976-4766-A86C-F1FFA81F9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630" y="6236249"/>
                <a:ext cx="69761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799789" y="3505091"/>
            <a:ext cx="11515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Propriété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1661182" y="3905201"/>
                <a:ext cx="9796986" cy="847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taux d’évolution moyen est donné par la formule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82" y="3905201"/>
                <a:ext cx="9796986" cy="847861"/>
              </a:xfrm>
              <a:prstGeom prst="rect">
                <a:avLst/>
              </a:prstGeom>
              <a:blipFill>
                <a:blip r:embed="rId2"/>
                <a:stretch>
                  <a:fillRect l="-685" t="-43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AF8CC1C-84FA-4C35-906D-81A57E9168F2}"/>
                  </a:ext>
                </a:extLst>
              </p:cNvPr>
              <p:cNvSpPr txBox="1"/>
              <p:nvPr/>
            </p:nvSpPr>
            <p:spPr>
              <a:xfrm>
                <a:off x="1413793" y="456927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AF8CC1C-84FA-4C35-906D-81A57E916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93" y="456927"/>
                <a:ext cx="667617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807C734-E3C6-48F1-8065-C12837BA7F4C}"/>
                  </a:ext>
                </a:extLst>
              </p:cNvPr>
              <p:cNvSpPr txBox="1"/>
              <p:nvPr/>
            </p:nvSpPr>
            <p:spPr>
              <a:xfrm>
                <a:off x="3340176" y="456927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7807C734-E3C6-48F1-8065-C12837BA7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176" y="456927"/>
                <a:ext cx="667617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C0D52C5-64A1-45B2-B397-242E4461085B}"/>
                  </a:ext>
                </a:extLst>
              </p:cNvPr>
              <p:cNvSpPr txBox="1"/>
              <p:nvPr/>
            </p:nvSpPr>
            <p:spPr>
              <a:xfrm>
                <a:off x="1747601" y="1485749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1C0D52C5-64A1-45B2-B397-242E44610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01" y="1485749"/>
                <a:ext cx="17447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 : courbe vers le haut 23">
            <a:extLst>
              <a:ext uri="{FF2B5EF4-FFF2-40B4-BE49-F238E27FC236}">
                <a16:creationId xmlns:a16="http://schemas.microsoft.com/office/drawing/2014/main" id="{824BC2FD-4525-4740-999D-0F71D9475374}"/>
              </a:ext>
            </a:extLst>
          </p:cNvPr>
          <p:cNvSpPr/>
          <p:nvPr/>
        </p:nvSpPr>
        <p:spPr>
          <a:xfrm>
            <a:off x="1661182" y="981550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74B5C2D-16C3-4539-ADAE-ECF7B0349ABC}"/>
                  </a:ext>
                </a:extLst>
              </p:cNvPr>
              <p:cNvSpPr txBox="1"/>
              <p:nvPr/>
            </p:nvSpPr>
            <p:spPr>
              <a:xfrm>
                <a:off x="5402005" y="50916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674B5C2D-16C3-4539-ADAE-ECF7B034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005" y="509160"/>
                <a:ext cx="66761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 : courbe vers le haut 25">
            <a:extLst>
              <a:ext uri="{FF2B5EF4-FFF2-40B4-BE49-F238E27FC236}">
                <a16:creationId xmlns:a16="http://schemas.microsoft.com/office/drawing/2014/main" id="{9A5F291A-32CF-419B-A288-381E2542BDDE}"/>
              </a:ext>
            </a:extLst>
          </p:cNvPr>
          <p:cNvSpPr/>
          <p:nvPr/>
        </p:nvSpPr>
        <p:spPr>
          <a:xfrm>
            <a:off x="3688780" y="1013404"/>
            <a:ext cx="2177340" cy="441308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Flèche : courbe vers le haut 26">
            <a:extLst>
              <a:ext uri="{FF2B5EF4-FFF2-40B4-BE49-F238E27FC236}">
                <a16:creationId xmlns:a16="http://schemas.microsoft.com/office/drawing/2014/main" id="{B302D80F-F4E4-406A-821F-C1CB8D99762A}"/>
              </a:ext>
            </a:extLst>
          </p:cNvPr>
          <p:cNvSpPr/>
          <p:nvPr/>
        </p:nvSpPr>
        <p:spPr>
          <a:xfrm>
            <a:off x="1489182" y="1420679"/>
            <a:ext cx="8925691" cy="919052"/>
          </a:xfrm>
          <a:prstGeom prst="curvedUpArrow">
            <a:avLst>
              <a:gd name="adj1" fmla="val 27893"/>
              <a:gd name="adj2" fmla="val 64660"/>
              <a:gd name="adj3" fmla="val 13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6233E22-51E0-49CC-987E-C42062A876E8}"/>
                  </a:ext>
                </a:extLst>
              </p:cNvPr>
              <p:cNvSpPr txBox="1"/>
              <p:nvPr/>
            </p:nvSpPr>
            <p:spPr>
              <a:xfrm>
                <a:off x="3730357" y="1537362"/>
                <a:ext cx="1844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56233E22-51E0-49CC-987E-C42062A87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357" y="1537362"/>
                <a:ext cx="18445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FF4E0E0-279E-4268-AC03-FF03E331ED44}"/>
                  </a:ext>
                </a:extLst>
              </p:cNvPr>
              <p:cNvSpPr txBox="1"/>
              <p:nvPr/>
            </p:nvSpPr>
            <p:spPr>
              <a:xfrm>
                <a:off x="7700953" y="50854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DFF4E0E0-279E-4268-AC03-FF03E331E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953" y="508540"/>
                <a:ext cx="667617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1D9B9FA-A6B4-4D4D-A132-42CC81DA0ED9}"/>
                  </a:ext>
                </a:extLst>
              </p:cNvPr>
              <p:cNvSpPr txBox="1"/>
              <p:nvPr/>
            </p:nvSpPr>
            <p:spPr>
              <a:xfrm>
                <a:off x="9627336" y="508540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1D9B9FA-A6B4-4D4D-A132-42CC81DA0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336" y="508540"/>
                <a:ext cx="667617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DA8B3E2-3953-4468-AD81-8670530EEBA3}"/>
                  </a:ext>
                </a:extLst>
              </p:cNvPr>
              <p:cNvSpPr txBox="1"/>
              <p:nvPr/>
            </p:nvSpPr>
            <p:spPr>
              <a:xfrm>
                <a:off x="8034761" y="1537362"/>
                <a:ext cx="1744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1DA8B3E2-3953-4468-AD81-8670530E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761" y="1537362"/>
                <a:ext cx="174478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 : courbe vers le haut 31">
            <a:extLst>
              <a:ext uri="{FF2B5EF4-FFF2-40B4-BE49-F238E27FC236}">
                <a16:creationId xmlns:a16="http://schemas.microsoft.com/office/drawing/2014/main" id="{EE7D8708-38B8-4D84-82F6-B7B05FFCED20}"/>
              </a:ext>
            </a:extLst>
          </p:cNvPr>
          <p:cNvSpPr/>
          <p:nvPr/>
        </p:nvSpPr>
        <p:spPr>
          <a:xfrm>
            <a:off x="7948342" y="1033163"/>
            <a:ext cx="2177340" cy="445493"/>
          </a:xfrm>
          <a:prstGeom prst="curvedUpArrow">
            <a:avLst>
              <a:gd name="adj1" fmla="val 19289"/>
              <a:gd name="adj2" fmla="val 5584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EAC766C-3673-4A0B-A530-12C5BC2D64E7}"/>
                  </a:ext>
                </a:extLst>
              </p:cNvPr>
              <p:cNvSpPr txBox="1"/>
              <p:nvPr/>
            </p:nvSpPr>
            <p:spPr>
              <a:xfrm>
                <a:off x="6557652" y="562352"/>
                <a:ext cx="6676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0EAC766C-3673-4A0B-A530-12C5BC2D6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652" y="562352"/>
                <a:ext cx="66761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34CFCB3-BAB0-4C1D-B72E-A4A4DF364FAB}"/>
                  </a:ext>
                </a:extLst>
              </p:cNvPr>
              <p:cNvSpPr txBox="1"/>
              <p:nvPr/>
            </p:nvSpPr>
            <p:spPr>
              <a:xfrm>
                <a:off x="2619991" y="2512586"/>
                <a:ext cx="69761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…×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834CFCB3-BAB0-4C1D-B72E-A4A4DF364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991" y="2512586"/>
                <a:ext cx="69761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7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4ABF4E93-C6DC-4A03-B9DF-9E7EA4070A7A}"/>
              </a:ext>
            </a:extLst>
          </p:cNvPr>
          <p:cNvSpPr txBox="1"/>
          <p:nvPr/>
        </p:nvSpPr>
        <p:spPr>
          <a:xfrm>
            <a:off x="288130" y="257451"/>
            <a:ext cx="102523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0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  <a:p>
            <a:pPr marL="400050" indent="-400050">
              <a:buAutoNum type="romanUcPeriod"/>
            </a:pPr>
            <a:endParaRPr lang="fr-FR" sz="1200" b="0" i="0" dirty="0">
              <a:solidFill>
                <a:srgbClr val="000000"/>
              </a:solidFill>
              <a:effectLst/>
              <a:latin typeface="Times-Roman"/>
            </a:endParaRPr>
          </a:p>
          <a:p>
            <a:pPr lvl="2"/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Une 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population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est un ensemble faisant l’objet d’une étude statistique.</a:t>
            </a:r>
          </a:p>
          <a:p>
            <a:pPr lvl="2"/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L’individu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est un élément de la population.</a:t>
            </a:r>
            <a:b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</a:b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Le nombre total d’individus de la population est 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l’effectif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de cette population.</a:t>
            </a:r>
          </a:p>
          <a:p>
            <a:pPr lvl="2"/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Un échantillon d’individus d’une population E est appelé 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Times-Bold"/>
              </a:rPr>
              <a:t>sous-population 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Times-Roman"/>
              </a:rPr>
              <a:t>de E</a:t>
            </a:r>
            <a:r>
              <a:rPr lang="fr-FR" sz="1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F2C31D6-E60D-4982-A818-1BD736883217}"/>
                  </a:ext>
                </a:extLst>
              </p:cNvPr>
              <p:cNvSpPr txBox="1"/>
              <p:nvPr/>
            </p:nvSpPr>
            <p:spPr>
              <a:xfrm>
                <a:off x="676274" y="2043566"/>
                <a:ext cx="11515726" cy="3266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 d’une sous-population</a:t>
                </a:r>
              </a:p>
              <a:p>
                <a:pPr lvl="1"/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Définition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considère A une partie d’un ensemble E.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nombre d’éléments de A (effectif de A)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le nombre d’éléments de E (effectif de E).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proportion des éléments de A par rapport à E est le quotient défini par: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F2C31D6-E60D-4982-A818-1BD736883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4" y="2043566"/>
                <a:ext cx="11515726" cy="3266792"/>
              </a:xfrm>
              <a:prstGeom prst="rect">
                <a:avLst/>
              </a:prstGeom>
              <a:blipFill>
                <a:blip r:embed="rId2"/>
                <a:stretch>
                  <a:fillRect l="-476" t="-933" r="-4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487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786E7DF-751F-404E-8CB2-6325989E8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3" y="159844"/>
            <a:ext cx="6934200" cy="1762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BADA928-BB08-4996-821D-86A59FF6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53" y="1996504"/>
            <a:ext cx="6915150" cy="23145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400031-E2F3-4689-B390-7853D4D7C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848100"/>
            <a:ext cx="6896100" cy="3009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4788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EAC357-F271-4BF8-95AC-9C94AAE98A06}"/>
              </a:ext>
            </a:extLst>
          </p:cNvPr>
          <p:cNvSpPr txBox="1"/>
          <p:nvPr/>
        </p:nvSpPr>
        <p:spPr>
          <a:xfrm>
            <a:off x="4984458" y="260059"/>
            <a:ext cx="22230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Exercices de synthèse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060815-B3D5-48F9-975F-4DAE58871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19" y="937168"/>
            <a:ext cx="5730581" cy="32554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C89628-8FFB-4CC6-86AC-3B2073ECDC72}"/>
              </a:ext>
            </a:extLst>
          </p:cNvPr>
          <p:cNvSpPr txBox="1"/>
          <p:nvPr/>
        </p:nvSpPr>
        <p:spPr>
          <a:xfrm>
            <a:off x="365419" y="629391"/>
            <a:ext cx="123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Exercice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F6D723-3119-45FF-9C14-F84E3D7C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9" y="4302566"/>
            <a:ext cx="5961168" cy="3956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C46D1D0-B362-48EE-A1F1-FA50D898B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19" y="4689756"/>
            <a:ext cx="1793626" cy="1582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073CE1-5792-4577-BD9F-6EFC17E45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19" y="4848017"/>
            <a:ext cx="3160826" cy="1758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BD287B-1E9C-41CF-8005-FDFD9F393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09" y="5023863"/>
            <a:ext cx="3292710" cy="3253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065A6F1-9B35-43EF-A7A3-7145433B5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859" y="5349177"/>
            <a:ext cx="2795946" cy="1758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2DF7F19-82D4-4726-87C1-371AFB045F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19" y="5525023"/>
            <a:ext cx="3670778" cy="48797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9FD92E7-52C5-4BA9-9A7A-839ADE543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419" y="6012995"/>
            <a:ext cx="2817927" cy="17145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99413D1-8468-4E31-8F0A-CCCC061E8E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6587" y="957801"/>
            <a:ext cx="5499994" cy="144766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00255DF-7E66-488B-BB1F-9CE7724A36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6587" y="2471907"/>
            <a:ext cx="4580779" cy="167053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A7E0935-953A-4E7F-90A9-B6F1D82E8726}"/>
              </a:ext>
            </a:extLst>
          </p:cNvPr>
          <p:cNvCxnSpPr/>
          <p:nvPr/>
        </p:nvCxnSpPr>
        <p:spPr>
          <a:xfrm>
            <a:off x="6309809" y="937168"/>
            <a:ext cx="0" cy="58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B739F233-F452-4D95-9D2C-F3424BFB4213}"/>
              </a:ext>
            </a:extLst>
          </p:cNvPr>
          <p:cNvSpPr txBox="1"/>
          <p:nvPr/>
        </p:nvSpPr>
        <p:spPr>
          <a:xfrm>
            <a:off x="6326587" y="2775605"/>
            <a:ext cx="123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Exercice 2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9D8CACF-F689-4E4E-8556-F08FB0C43C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328" y="3083381"/>
            <a:ext cx="5611678" cy="16855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0FDD45D-FDF3-4209-B80E-2B200F46A4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13328" y="4935940"/>
            <a:ext cx="5540984" cy="13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78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EAC357-F271-4BF8-95AC-9C94AAE98A06}"/>
              </a:ext>
            </a:extLst>
          </p:cNvPr>
          <p:cNvSpPr txBox="1"/>
          <p:nvPr/>
        </p:nvSpPr>
        <p:spPr>
          <a:xfrm>
            <a:off x="4984458" y="260059"/>
            <a:ext cx="22230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Exercices de synthèse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A7E0935-953A-4E7F-90A9-B6F1D82E8726}"/>
              </a:ext>
            </a:extLst>
          </p:cNvPr>
          <p:cNvCxnSpPr/>
          <p:nvPr/>
        </p:nvCxnSpPr>
        <p:spPr>
          <a:xfrm>
            <a:off x="6309809" y="937168"/>
            <a:ext cx="0" cy="58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B739F233-F452-4D95-9D2C-F3424BFB4213}"/>
              </a:ext>
            </a:extLst>
          </p:cNvPr>
          <p:cNvSpPr txBox="1"/>
          <p:nvPr/>
        </p:nvSpPr>
        <p:spPr>
          <a:xfrm>
            <a:off x="183773" y="510578"/>
            <a:ext cx="123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Exercice 2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9D8CACF-F689-4E4E-8556-F08FB0C4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4" y="818354"/>
            <a:ext cx="5611678" cy="16855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0FDD45D-FDF3-4209-B80E-2B200F46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4" y="2670913"/>
            <a:ext cx="5540984" cy="13037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3A8636-E82E-4EB4-9BE2-320D4F2D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4" y="4141729"/>
            <a:ext cx="4576383" cy="5407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F1EECB-7830-44A3-80DA-5EDA4182A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384" y="4749722"/>
            <a:ext cx="1156185" cy="6638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9850548-A3C3-4915-BDCB-B178D5FFF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175" y="4771632"/>
            <a:ext cx="4774209" cy="3341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CE2A82-9C25-4803-A792-21C9DC5805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175" y="5080157"/>
            <a:ext cx="4774209" cy="31212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57698A5-99B3-4B4F-A527-B0D1A766EA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175" y="5417415"/>
            <a:ext cx="3776285" cy="31652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BA50CD3-45D9-464C-BA17-D7FCEAA049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6664" y="5457502"/>
            <a:ext cx="2118940" cy="60227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EEF3A69-02C5-449C-B164-A1F3A92D71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175" y="6059773"/>
            <a:ext cx="4730248" cy="31212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8FA64631-7936-45A7-B539-7B71D9FE936D}"/>
              </a:ext>
            </a:extLst>
          </p:cNvPr>
          <p:cNvSpPr txBox="1"/>
          <p:nvPr/>
        </p:nvSpPr>
        <p:spPr>
          <a:xfrm>
            <a:off x="6390015" y="669813"/>
            <a:ext cx="123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Exercice 3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3441896-A1D2-4273-B22F-01DF28EE51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3050" y="1018012"/>
            <a:ext cx="5562536" cy="375362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DFEACF7-C9D8-44EE-9D02-07E72EEC92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3050" y="4928490"/>
            <a:ext cx="4554402" cy="92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8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EAC357-F271-4BF8-95AC-9C94AAE98A06}"/>
              </a:ext>
            </a:extLst>
          </p:cNvPr>
          <p:cNvSpPr txBox="1"/>
          <p:nvPr/>
        </p:nvSpPr>
        <p:spPr>
          <a:xfrm>
            <a:off x="4984458" y="260059"/>
            <a:ext cx="222308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Exercices de synthèse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A7E0935-953A-4E7F-90A9-B6F1D82E8726}"/>
              </a:ext>
            </a:extLst>
          </p:cNvPr>
          <p:cNvCxnSpPr/>
          <p:nvPr/>
        </p:nvCxnSpPr>
        <p:spPr>
          <a:xfrm>
            <a:off x="6309809" y="937168"/>
            <a:ext cx="0" cy="58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FA64631-7936-45A7-B539-7B71D9FE936D}"/>
              </a:ext>
            </a:extLst>
          </p:cNvPr>
          <p:cNvSpPr txBox="1"/>
          <p:nvPr/>
        </p:nvSpPr>
        <p:spPr>
          <a:xfrm>
            <a:off x="206414" y="783279"/>
            <a:ext cx="123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Exercice 3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3441896-A1D2-4273-B22F-01DF28EE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4" y="1091056"/>
            <a:ext cx="5562536" cy="375362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DFEACF7-C9D8-44EE-9D02-07E72EEC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4" y="5045936"/>
            <a:ext cx="4554402" cy="9275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FB415F4-2C4D-4297-96C7-4935E312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315" y="1091056"/>
            <a:ext cx="5544271" cy="426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83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39301C4-6EA2-42B4-B958-A2F06DCD9741}"/>
              </a:ext>
            </a:extLst>
          </p:cNvPr>
          <p:cNvSpPr txBox="1"/>
          <p:nvPr/>
        </p:nvSpPr>
        <p:spPr>
          <a:xfrm>
            <a:off x="181247" y="196049"/>
            <a:ext cx="1233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/>
              <a:t>Exercice 4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6282AAB-9FAC-4132-8552-6A6BD497925E}"/>
              </a:ext>
            </a:extLst>
          </p:cNvPr>
          <p:cNvCxnSpPr/>
          <p:nvPr/>
        </p:nvCxnSpPr>
        <p:spPr>
          <a:xfrm>
            <a:off x="6217530" y="503826"/>
            <a:ext cx="0" cy="58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A86E7043-0360-4F8F-A497-CFE7C529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47" y="503826"/>
            <a:ext cx="4985224" cy="8352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BABDD5-2CF5-4CE1-A0A4-A566C655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7" y="1339093"/>
            <a:ext cx="5951429" cy="20191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A800E5-5901-4F18-86AD-D9D4F18E5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20" y="3358252"/>
            <a:ext cx="5125206" cy="20191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10AA54-1E6C-425B-8629-BE86C3F83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261" y="394354"/>
            <a:ext cx="5609719" cy="59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960A705-C136-41FA-A920-405BAE87D8E5}"/>
                  </a:ext>
                </a:extLst>
              </p:cNvPr>
              <p:cNvSpPr txBox="1"/>
              <p:nvPr/>
            </p:nvSpPr>
            <p:spPr>
              <a:xfrm>
                <a:off x="481263" y="113116"/>
                <a:ext cx="11229474" cy="3422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rabicParenR"/>
                </a:pPr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 :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proportion est toujours comprise entre 0 et 1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Cette proportion est aussi appelée fréquence (par exemple lorsque l’on se trouve dans le domaine de la statistique)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l’on connait 2 des trois nombres 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alors on peut calculer le troisième, en effet: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⇔ 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⇔ 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960A705-C136-41FA-A920-405BAE87D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3" y="113116"/>
                <a:ext cx="11229474" cy="34229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04A90145-EE17-4200-B37A-CBC6CDDA07E4}"/>
              </a:ext>
            </a:extLst>
          </p:cNvPr>
          <p:cNvSpPr txBox="1"/>
          <p:nvPr/>
        </p:nvSpPr>
        <p:spPr>
          <a:xfrm>
            <a:off x="1028700" y="4057650"/>
            <a:ext cx="7581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Exprimer une proportion sous la forme d’un pourcentage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123803-2750-4E78-B07D-22E8890AC798}"/>
              </a:ext>
            </a:extLst>
          </p:cNvPr>
          <p:cNvSpPr txBox="1"/>
          <p:nvPr/>
        </p:nvSpPr>
        <p:spPr>
          <a:xfrm>
            <a:off x="1400175" y="4643595"/>
            <a:ext cx="7581900" cy="4001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suffit de multiplier cette proportion par 100 en ajoutant le symbole %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942B1D5-ED0B-4EDA-812A-642944DA797E}"/>
                  </a:ext>
                </a:extLst>
              </p:cNvPr>
              <p:cNvSpPr txBox="1"/>
              <p:nvPr/>
            </p:nvSpPr>
            <p:spPr>
              <a:xfrm>
                <a:off x="1400175" y="5229541"/>
                <a:ext cx="9248775" cy="1593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Exemple :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nous avons une proportion de 0,2, alors cette proportion sous la forme d’un pourcentage est 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0,2=</m:t>
                      </m:r>
                      <m:f>
                        <m:f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=20 %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942B1D5-ED0B-4EDA-812A-642944DA7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5" y="5229541"/>
                <a:ext cx="9248775" cy="1593898"/>
              </a:xfrm>
              <a:prstGeom prst="rect">
                <a:avLst/>
              </a:prstGeom>
              <a:blipFill>
                <a:blip r:embed="rId3"/>
                <a:stretch>
                  <a:fillRect l="-725" t="-22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333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B17C6C-E576-408F-B1B1-4D8B42CA86D3}"/>
                  </a:ext>
                </a:extLst>
              </p:cNvPr>
              <p:cNvSpPr txBox="1"/>
              <p:nvPr/>
            </p:nvSpPr>
            <p:spPr>
              <a:xfrm>
                <a:off x="785561" y="620571"/>
                <a:ext cx="11495172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2014, la population de la France était évaluée à 65 821 milliers d’habitants, dont 31 889 milliers d’hommes.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la proportion d’hommes dans la population française en 2014.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donnera le résultat sous la forme d’un pourcentage arrondi au centième.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On définit par une phrase la population E et la sous-population A</a:t>
                </a:r>
              </a:p>
              <a:p>
                <a:pPr lvl="2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Soit E la population française et A la sous-population des hommes habitant en France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On identifie les effectifs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</m:oMath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=31 889 000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h𝑎𝑏𝑖𝑡𝑎𝑛𝑡𝑠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=65 821 000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h𝑎𝑏𝑖𝑡𝑎𝑛𝑡𝑠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35B17C6C-E576-408F-B1B1-4D8B42CA8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1" y="620571"/>
                <a:ext cx="11495172" cy="3477875"/>
              </a:xfrm>
              <a:prstGeom prst="rect">
                <a:avLst/>
              </a:prstGeom>
              <a:blipFill>
                <a:blip r:embed="rId2"/>
                <a:stretch>
                  <a:fillRect l="-583" t="-1053" r="-3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74D6905-461C-49A7-8A40-5BA445CB654F}"/>
                  </a:ext>
                </a:extLst>
              </p:cNvPr>
              <p:cNvSpPr txBox="1"/>
              <p:nvPr/>
            </p:nvSpPr>
            <p:spPr>
              <a:xfrm>
                <a:off x="1778418" y="4200093"/>
                <a:ext cx="8951995" cy="2348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3/ On calcule la proportion </a:t>
                </a:r>
                <a:r>
                  <a:rPr lang="fr-FR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la formule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den>
                    </m:f>
                  </m:oMath>
                </a14:m>
                <a:endParaRPr lang="fr-FR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31 889 000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65 821 000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≈0,4845</m:t>
                      </m:r>
                    </m:oMath>
                  </m:oMathPara>
                </a14:m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4/ On répond précisément à la question de l’énoncé</a:t>
                </a: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fr-FR" sz="2000" i="1" dirty="0" smtClean="0">
                          <a:latin typeface="Cambria Math" panose="02040503050406030204" pitchFamily="18" charset="0"/>
                        </a:rPr>
                        <m:t>≈ 48,45%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proportion d’hommes dans la population française en 2014 est d’environ 48,45% </a:t>
                </a:r>
                <a:b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74D6905-461C-49A7-8A40-5BA445CB6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418" y="4200093"/>
                <a:ext cx="8951995" cy="2348913"/>
              </a:xfrm>
              <a:prstGeom prst="rect">
                <a:avLst/>
              </a:prstGeom>
              <a:blipFill>
                <a:blip r:embed="rId3"/>
                <a:stretch>
                  <a:fillRect l="-749" t="-2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2162EFBE-0F83-4789-A1F0-C9D1CB4CDF2E}"/>
              </a:ext>
            </a:extLst>
          </p:cNvPr>
          <p:cNvSpPr txBox="1"/>
          <p:nvPr/>
        </p:nvSpPr>
        <p:spPr>
          <a:xfrm>
            <a:off x="437147" y="1589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Comment calculer une proportion ?</a:t>
            </a:r>
          </a:p>
        </p:txBody>
      </p:sp>
    </p:spTree>
    <p:extLst>
      <p:ext uri="{BB962C8B-B14F-4D97-AF65-F5344CB8AC3E}">
        <p14:creationId xmlns:p14="http://schemas.microsoft.com/office/powerpoint/2010/main" val="21612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819A085-D0FE-45C3-B680-0149CA61669D}"/>
              </a:ext>
            </a:extLst>
          </p:cNvPr>
          <p:cNvSpPr txBox="1"/>
          <p:nvPr/>
        </p:nvSpPr>
        <p:spPr>
          <a:xfrm>
            <a:off x="4724400" y="50679"/>
            <a:ext cx="17115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Exercices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A7DEC2-18B4-42AC-9540-4EA7072DD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20"/>
          <a:stretch/>
        </p:blipFill>
        <p:spPr>
          <a:xfrm>
            <a:off x="236292" y="714584"/>
            <a:ext cx="4555514" cy="27935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E5D6A8-5325-4F0A-978C-FE1EDEACF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1"/>
          <a:stretch/>
        </p:blipFill>
        <p:spPr>
          <a:xfrm>
            <a:off x="236292" y="3630124"/>
            <a:ext cx="4757738" cy="32278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5ECA91-512F-49CC-A956-E85F5A16B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996" y="290146"/>
            <a:ext cx="4057403" cy="3235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16C1E09-34BC-4752-9125-CFB22A3B3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96" y="3630124"/>
            <a:ext cx="4095750" cy="20574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6CEBD2-3357-4DD2-A313-0010202124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885" y="5687524"/>
            <a:ext cx="40576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52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CF3050-E482-40C2-9B00-A6CF261D88A4}"/>
              </a:ext>
            </a:extLst>
          </p:cNvPr>
          <p:cNvSpPr txBox="1"/>
          <p:nvPr/>
        </p:nvSpPr>
        <p:spPr>
          <a:xfrm>
            <a:off x="2013284" y="324899"/>
            <a:ext cx="8165432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2</a:t>
            </a:r>
            <a:r>
              <a:rPr lang="fr-FR" sz="2000" b="1" baseline="30000" dirty="0">
                <a:solidFill>
                  <a:srgbClr val="FF0000"/>
                </a:solidFill>
                <a:latin typeface="Helvetica-Bold"/>
              </a:rPr>
              <a:t>ème</a:t>
            </a:r>
            <a:r>
              <a:rPr lang="fr-FR" sz="2000" b="1" dirty="0">
                <a:solidFill>
                  <a:srgbClr val="FF0000"/>
                </a:solidFill>
                <a:latin typeface="Helvetica-Bold"/>
              </a:rPr>
              <a:t> </a:t>
            </a:r>
            <a:r>
              <a:rPr lang="fr-FR" sz="2000" b="1" i="0" dirty="0">
                <a:solidFill>
                  <a:srgbClr val="FF0000"/>
                </a:solidFill>
                <a:effectLst/>
                <a:latin typeface="Helvetica-Bold"/>
              </a:rPr>
              <a:t>partie: Calculer une variation absolue et un taux d’évolution</a:t>
            </a:r>
            <a:endParaRPr lang="fr-FR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F28EE5-67EA-40B8-9CC3-FBA169313818}"/>
              </a:ext>
            </a:extLst>
          </p:cNvPr>
          <p:cNvSpPr txBox="1"/>
          <p:nvPr/>
        </p:nvSpPr>
        <p:spPr>
          <a:xfrm>
            <a:off x="326731" y="1054933"/>
            <a:ext cx="10252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>
              <a:buAutoNum type="romanUcPeriod"/>
            </a:pPr>
            <a:r>
              <a:rPr lang="fr-FR" sz="2400" b="1" i="0" dirty="0">
                <a:solidFill>
                  <a:srgbClr val="0070C0"/>
                </a:solidFill>
                <a:effectLst/>
                <a:latin typeface="Times-Roman"/>
              </a:rPr>
              <a:t>Ce qu’il faut savoir 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2BFDED-006F-4318-8565-CCAF2266C8F3}"/>
              </a:ext>
            </a:extLst>
          </p:cNvPr>
          <p:cNvSpPr txBox="1"/>
          <p:nvPr/>
        </p:nvSpPr>
        <p:spPr>
          <a:xfrm>
            <a:off x="804611" y="1667325"/>
            <a:ext cx="115157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Évolution d’une grandeur</a:t>
            </a:r>
          </a:p>
          <a:p>
            <a:pPr lvl="1"/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/>
              <p:nvPr/>
            </p:nvSpPr>
            <p:spPr>
              <a:xfrm>
                <a:off x="2013284" y="2712764"/>
                <a:ext cx="9569116" cy="1310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grandeur évolue d’une valeur initiale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une valeur finale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AutoNum type="arabicParenBoth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 absolue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différence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AutoNum type="arabicParenBoth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appelle </a:t>
                </a:r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taux d’évolution </a:t>
                </a: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(variation relative)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rapport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CBDB0E4-8EFF-4F26-AFD3-446125CF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284" y="2712764"/>
                <a:ext cx="9569116" cy="1310230"/>
              </a:xfrm>
              <a:prstGeom prst="rect">
                <a:avLst/>
              </a:prstGeom>
              <a:blipFill>
                <a:blip r:embed="rId2"/>
                <a:stretch>
                  <a:fillRect l="-637" t="-2326" b="-9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/>
              <p:nvPr/>
            </p:nvSpPr>
            <p:spPr>
              <a:xfrm>
                <a:off x="1282638" y="4014973"/>
                <a:ext cx="9280358" cy="2806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Remarques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peut exprimer un taux d’évolution sous la forme d’un pourcentage (il suffit, pour cela, de le multiplier par 100).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on parle de diminution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 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parle d’augmentation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taux d’évolution n’a pas d’unité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96585B4-0359-4F69-A9AE-6B1A7D13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38" y="4014973"/>
                <a:ext cx="9280358" cy="2806987"/>
              </a:xfrm>
              <a:prstGeom prst="rect">
                <a:avLst/>
              </a:prstGeom>
              <a:blipFill>
                <a:blip r:embed="rId3"/>
                <a:stretch>
                  <a:fillRect l="-657" b="-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89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/>
              <p:nvPr/>
            </p:nvSpPr>
            <p:spPr>
              <a:xfrm>
                <a:off x="785561" y="620571"/>
                <a:ext cx="11495172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 situation : énoncé de l’exercice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France, le prix moyen d’une baguette de pain est passé de 0,61€ en 2003 à 0,83€ en 2010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la variation absolue du prix moyen de la baguette de 2003 à 2010. Conclure par une phrase.</a:t>
                </a:r>
              </a:p>
              <a:p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 le taux d’évolution du prix moyen de la baguette de 2003 à 2010. On donnera le résultat sous la forme d’un pourcentage arrondi au centième près. Conclure par une phrase.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Méthode de résolution</a:t>
                </a: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 On identifie les nombres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=0,61  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𝑒𝑡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fr-FR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=0,83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calcule la différence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fr-F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fr-F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=0,83−0,61=0,22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interprète le résultat par une phrase</a:t>
                </a:r>
              </a:p>
              <a:p>
                <a:pPr lvl="2"/>
                <a:r>
                  <a:rPr lang="fr-F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2003 à 2010, la baguette de pain a augmenté de 22 centimes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F57B8A1-DF92-4E87-9DBF-3BDC372FC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61" y="620571"/>
                <a:ext cx="11495172" cy="4093428"/>
              </a:xfrm>
              <a:prstGeom prst="rect">
                <a:avLst/>
              </a:prstGeom>
              <a:blipFill>
                <a:blip r:embed="rId2"/>
                <a:stretch>
                  <a:fillRect l="-583" t="-894" r="-742" b="-17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71CE5E-121A-46FF-ABC4-969E65056D69}"/>
                  </a:ext>
                </a:extLst>
              </p:cNvPr>
              <p:cNvSpPr txBox="1"/>
              <p:nvPr/>
            </p:nvSpPr>
            <p:spPr>
              <a:xfrm>
                <a:off x="1762376" y="4713999"/>
                <a:ext cx="8951995" cy="2095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 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calcule le taux d’évolution avec la formule du cours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fr-FR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endParaRPr lang="fr-FR" sz="20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fr-FR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0,22</m:t>
                          </m:r>
                        </m:num>
                        <m:den>
                          <m:r>
                            <a:rPr lang="fr-FR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0,61</m:t>
                          </m:r>
                        </m:den>
                      </m:f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≈0,361 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𝑠𝑜𝑖𝑡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36,1 %</m:t>
                      </m:r>
                    </m:oMath>
                  </m:oMathPara>
                </a14:m>
                <a:endParaRPr lang="fr-FR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interprète le résultat par une phrase</a:t>
                </a: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2003 à 2010, la baguette de pain a augmenté de 36,1%</a:t>
                </a:r>
              </a:p>
              <a:p>
                <a:endParaRPr lang="fr-F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A71CE5E-121A-46FF-ABC4-969E65056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376" y="4713999"/>
                <a:ext cx="8951995" cy="2095445"/>
              </a:xfrm>
              <a:prstGeom prst="rect">
                <a:avLst/>
              </a:prstGeom>
              <a:blipFill>
                <a:blip r:embed="rId3"/>
                <a:stretch>
                  <a:fillRect l="-6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EE4E2987-432E-4D63-8F33-947765824A33}"/>
              </a:ext>
            </a:extLst>
          </p:cNvPr>
          <p:cNvSpPr txBox="1"/>
          <p:nvPr/>
        </p:nvSpPr>
        <p:spPr>
          <a:xfrm>
            <a:off x="437147" y="1589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Comment calculer un taux d’évolution ?</a:t>
            </a:r>
          </a:p>
        </p:txBody>
      </p:sp>
    </p:spTree>
    <p:extLst>
      <p:ext uri="{BB962C8B-B14F-4D97-AF65-F5344CB8AC3E}">
        <p14:creationId xmlns:p14="http://schemas.microsoft.com/office/powerpoint/2010/main" val="29813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EBD1E6C-A738-4AB3-B665-030AE539E182}"/>
              </a:ext>
            </a:extLst>
          </p:cNvPr>
          <p:cNvSpPr txBox="1"/>
          <p:nvPr/>
        </p:nvSpPr>
        <p:spPr>
          <a:xfrm>
            <a:off x="5240215" y="146931"/>
            <a:ext cx="1711569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</a:rPr>
              <a:t>Exercices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589DBD-4703-4F19-8DE9-B631F16A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02" y="593557"/>
            <a:ext cx="4385261" cy="40888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D5043B-F414-4776-875B-F84C5E96E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02" y="4786223"/>
            <a:ext cx="4426149" cy="19115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9B9C640-C573-4B30-B156-5B07E2CB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784" y="887128"/>
            <a:ext cx="4679712" cy="175083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9FFFE80-C761-4C72-9B1D-20EBB2B8C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048" y="2835442"/>
            <a:ext cx="4690520" cy="39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1953</Words>
  <Application>Microsoft Office PowerPoint</Application>
  <PresentationFormat>Grand écran</PresentationFormat>
  <Paragraphs>249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Helvetica</vt:lpstr>
      <vt:lpstr>Helvetica-Bold</vt:lpstr>
      <vt:lpstr>Times New Roman</vt:lpstr>
      <vt:lpstr>Times-Bold</vt:lpstr>
      <vt:lpstr>Times-Roman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59</cp:revision>
  <dcterms:created xsi:type="dcterms:W3CDTF">2020-09-01T12:27:11Z</dcterms:created>
  <dcterms:modified xsi:type="dcterms:W3CDTF">2020-09-29T12:21:35Z</dcterms:modified>
</cp:coreProperties>
</file>