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9" r:id="rId2"/>
    <p:sldId id="256" r:id="rId3"/>
    <p:sldId id="268" r:id="rId4"/>
    <p:sldId id="257" r:id="rId5"/>
    <p:sldId id="260" r:id="rId6"/>
    <p:sldId id="261" r:id="rId7"/>
    <p:sldId id="263" r:id="rId8"/>
    <p:sldId id="272" r:id="rId9"/>
    <p:sldId id="264" r:id="rId10"/>
    <p:sldId id="265" r:id="rId11"/>
    <p:sldId id="266" r:id="rId12"/>
    <p:sldId id="274" r:id="rId13"/>
    <p:sldId id="277" r:id="rId14"/>
    <p:sldId id="275" r:id="rId15"/>
    <p:sldId id="278" r:id="rId16"/>
    <p:sldId id="270" r:id="rId17"/>
    <p:sldId id="271" r:id="rId18"/>
    <p:sldId id="269" r:id="rId19"/>
    <p:sldId id="283" r:id="rId20"/>
    <p:sldId id="284" r:id="rId21"/>
    <p:sldId id="280" r:id="rId22"/>
    <p:sldId id="287" r:id="rId23"/>
    <p:sldId id="288" r:id="rId24"/>
    <p:sldId id="28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8085ED2-2234-4892-AAEA-83D28E61B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38251E-7265-4B3A-B704-8607FF3E4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DCCB-80EA-4AAC-B35C-42CBB424AA34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31D124-7576-472D-A5A2-7D731E8C68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C24DAE-5E65-4F0F-B980-AC4BB5E76B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34BC-A26F-4E75-AD7F-F31B1ED9C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7E733-4CF4-48EC-BED2-464222F3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C5EABB-C445-4DE3-97A1-998CB37E6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FBAC6-4715-451A-AEE4-C871F50D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ECDD8-A842-479F-BB7E-F530A785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54C2A-5827-46B9-B2F4-73E322C0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6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1FC6D-6B2D-4D6D-8265-EBE71188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68A3EE-80E8-4900-9068-D3C459241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F8BFD-60C7-45DD-BA5E-B8762141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B33B53-AD57-4D9A-896A-B337207E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4A6C87-8764-47CD-BFC5-C907EF51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2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48FD4F-6A7D-48ED-A728-46BE02D7C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8D04CB-92B5-4206-81FD-A61F31574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47CB7-0F99-40E1-9385-383B7FBE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6C769-763D-42F8-9D58-75191B4B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74A4A-75CF-4CDA-A1C0-AEA9E575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4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6C957-D95D-4F7B-9B99-E02DA2EF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3ED2D-1DDC-4EF1-96DE-2C49791E7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1EE11-C5E8-46D8-ADB9-2767BDD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66A0A-5918-41BB-9E68-08BA72A8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00BD6-5FE7-4C2F-951A-AD8D7E71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AA62B-4654-4F65-82C3-A377E708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1E1EF-9EF7-48E5-9E50-D4EBC614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BB398-A973-422F-85D4-27DACB5D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4E029-BC4F-46D9-A8ED-566ED985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5D10B2-F586-404E-8141-94148D59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83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A5A95-AC95-40CC-8746-29E76D9D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EBEB8-9C66-4082-8114-82DD1CE1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320CF-9A1A-4F13-8241-8CE7EF0C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4FF7E6-D8D9-40FD-BEE3-1B560614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63AD3-38AB-4C4A-A30E-F94427E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73E409-AF6F-4932-BD5F-BF923501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89BFB-377B-4CF0-8D4F-2D572DEE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3101F-AFA8-47A7-9586-CED9B363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3C8CB-ED89-468F-84A3-20A30379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6A094D-6A47-422B-83FD-98BD51A5F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710ECC-19BA-4CA8-8581-F4A2F5FF6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EEE489-E571-4940-909C-9B1F055E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15B3E1-2B8F-4E3A-AAF9-620721D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EB324E-83A1-42C2-859B-3C8D3855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C505A-25ED-49D7-817E-5D66614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E613A9-AA9C-4C89-92E5-E361046F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B9A9C-80D0-4DE4-8A33-FAC8BCF7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85115A-3271-45E0-9C4C-8F4C03F9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A2BCBC-86E7-4F63-B5E0-D56D41EE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4BCC0B-3EE9-4518-B645-0108E3FA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BAE357-3351-459F-9FAB-72CFF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9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80116-FAC8-4000-90CE-1F8FE4D2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847C6-99D0-484D-BDF1-70BEC36A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9AE61B-BB6E-4800-88DA-BF1BD13CF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C7FF83-A3B5-4F6B-89FB-F4EA3071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F0B65-C39B-4AC3-8B78-B7DE2D13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077437-2FB4-4A5E-A78C-5D6797CC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1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ECE97-91F6-40F1-9988-A8BE6158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8CB570-40B5-4851-BF81-E2448FE01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2E73A7-E9E8-4EDF-B6E3-4C321E1D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E5823F-A37F-4431-941B-8BDAAE1B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6DD057-FA77-4515-8BAD-A3F36DDD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C89A9-F48C-47F8-A4BD-346FE418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2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A8CEDC-15F0-4502-8084-5D1151A2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3C3BE-88AB-4AA6-AAE0-1DD3EEA8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7C8E0-21A6-49E7-877F-D20701AD7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F16B-F561-4822-A395-E6B3FA5BCF2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42E04C-AABC-4558-A27F-3759D6E70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BB9CC-21FD-49A5-82C7-7C8E20D4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F792F3E-BF33-4139-AB1D-F026F605DC76}"/>
              </a:ext>
            </a:extLst>
          </p:cNvPr>
          <p:cNvSpPr txBox="1"/>
          <p:nvPr/>
        </p:nvSpPr>
        <p:spPr>
          <a:xfrm>
            <a:off x="3048000" y="517404"/>
            <a:ext cx="609600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1</a:t>
            </a:r>
            <a:r>
              <a:rPr lang="fr-FR" sz="2000" b="1" i="0" baseline="30000" dirty="0">
                <a:solidFill>
                  <a:srgbClr val="FF0000"/>
                </a:solidFill>
                <a:effectLst/>
                <a:latin typeface="Helvetica-Bold"/>
              </a:rPr>
              <a:t>ère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 partie: Calculer et utiliser une proportion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2282F1-8E7A-4F96-B308-97242D75C4AB}"/>
              </a:ext>
            </a:extLst>
          </p:cNvPr>
          <p:cNvSpPr txBox="1"/>
          <p:nvPr/>
        </p:nvSpPr>
        <p:spPr>
          <a:xfrm>
            <a:off x="2013284" y="1310370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2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une variation absolue et un taux d’évolution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5A8363-12C7-4539-8A04-99BDD35FD4BD}"/>
              </a:ext>
            </a:extLst>
          </p:cNvPr>
          <p:cNvSpPr txBox="1"/>
          <p:nvPr/>
        </p:nvSpPr>
        <p:spPr>
          <a:xfrm>
            <a:off x="2998804" y="2180332"/>
            <a:ext cx="614519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3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coefficient multiplicateur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5A44A-BAB0-429E-9F93-BDA454C63A53}"/>
              </a:ext>
            </a:extLst>
          </p:cNvPr>
          <p:cNvSpPr txBox="1"/>
          <p:nvPr/>
        </p:nvSpPr>
        <p:spPr>
          <a:xfrm>
            <a:off x="2907943" y="3117541"/>
            <a:ext cx="6376114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4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Déterminer un taux d’évolution global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139F31C-784E-4C58-9748-235458284763}"/>
                  </a:ext>
                </a:extLst>
              </p:cNvPr>
              <p:cNvSpPr txBox="1"/>
              <p:nvPr/>
            </p:nvSpPr>
            <p:spPr>
              <a:xfrm>
                <a:off x="1590928" y="4881089"/>
                <a:ext cx="9010144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6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Helvetica-Bold"/>
                  </a:rPr>
                  <a:t>ème</a:t>
                </a:r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 </a:t>
                </a:r>
                <a:r>
                  <a:rPr lang="fr-FR" sz="2000" b="1" i="0" dirty="0">
                    <a:solidFill>
                      <a:srgbClr val="FF0000"/>
                    </a:solidFill>
                    <a:effectLst/>
                    <a:latin typeface="Helvetica-Bold"/>
                  </a:rPr>
                  <a:t>partie: Résoudre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une équation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139F31C-784E-4C58-9748-23545828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28" y="4881089"/>
                <a:ext cx="9010144" cy="400110"/>
              </a:xfrm>
              <a:prstGeom prst="rect">
                <a:avLst/>
              </a:prstGeom>
              <a:blipFill>
                <a:blip r:embed="rId2"/>
                <a:stretch>
                  <a:fillRect l="-676" t="-8955" b="-2537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96B84CB-85E3-4799-8DA0-61299053516C}"/>
              </a:ext>
            </a:extLst>
          </p:cNvPr>
          <p:cNvSpPr txBox="1"/>
          <p:nvPr/>
        </p:nvSpPr>
        <p:spPr>
          <a:xfrm>
            <a:off x="2836065" y="5820794"/>
            <a:ext cx="6042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7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moyen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50DBA8-D8F9-4ADC-B4BB-BE8213528A78}"/>
              </a:ext>
            </a:extLst>
          </p:cNvPr>
          <p:cNvSpPr txBox="1"/>
          <p:nvPr/>
        </p:nvSpPr>
        <p:spPr>
          <a:xfrm>
            <a:off x="2830362" y="4040744"/>
            <a:ext cx="653127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5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réciproque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7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C8AB42-049E-4622-8CAB-5EA18C0A6794}"/>
              </a:ext>
            </a:extLst>
          </p:cNvPr>
          <p:cNvSpPr txBox="1"/>
          <p:nvPr/>
        </p:nvSpPr>
        <p:spPr>
          <a:xfrm>
            <a:off x="5240215" y="146931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AF8C0F-0446-47F1-9A0D-51E38A28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20" y="1520741"/>
            <a:ext cx="5687245" cy="29710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CEF9CA-ECC8-467E-B600-FDA81A48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5" y="1520741"/>
            <a:ext cx="5983364" cy="41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3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4102D8-99A4-44C9-9EC5-65C2E001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48181" cy="23902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887646-D0B6-4C8F-B2F5-FBCA3973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42" y="2609254"/>
            <a:ext cx="6994358" cy="42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1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013284" y="324899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4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Déterminer un taux d’évolution global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961752" y="1846522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Évolutions successives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BDB0E4-8EFF-4F26-AFD3-446125CF4B3D}"/>
              </a:ext>
            </a:extLst>
          </p:cNvPr>
          <p:cNvSpPr txBox="1"/>
          <p:nvPr/>
        </p:nvSpPr>
        <p:spPr>
          <a:xfrm>
            <a:off x="2170425" y="2891961"/>
            <a:ext cx="9796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Lorsqu’une grandeur subit deux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évolutions successives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(hausses ou baisses),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coefficient</a:t>
            </a:r>
            <a:b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multiplicateur global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des coefficients multiplicateurs de chaque évolution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047998" y="3599847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3599847"/>
                <a:ext cx="705853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5285873" y="3658823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873" y="3658823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159531" y="4748735"/>
                <a:ext cx="784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31" y="4748735"/>
                <a:ext cx="7848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400924" y="4142872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/>
              <p:nvPr/>
            </p:nvSpPr>
            <p:spPr>
              <a:xfrm>
                <a:off x="7523748" y="3721888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48" y="3721888"/>
                <a:ext cx="705853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/>
              <p:nvPr/>
            </p:nvSpPr>
            <p:spPr>
              <a:xfrm>
                <a:off x="6424246" y="4660075"/>
                <a:ext cx="859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46" y="4660075"/>
                <a:ext cx="859487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>
            <a:off x="5702968" y="4148563"/>
            <a:ext cx="2302044" cy="573926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A0C6C0DD-AF77-4309-AFF0-1DC0AC99B2EE}"/>
              </a:ext>
            </a:extLst>
          </p:cNvPr>
          <p:cNvSpPr/>
          <p:nvPr/>
        </p:nvSpPr>
        <p:spPr>
          <a:xfrm>
            <a:off x="3400923" y="4663513"/>
            <a:ext cx="4828677" cy="1381285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/>
              <p:nvPr/>
            </p:nvSpPr>
            <p:spPr>
              <a:xfrm>
                <a:off x="4930941" y="6130020"/>
                <a:ext cx="1544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941" y="6130020"/>
                <a:ext cx="1544054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338137" y="424636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d’évolution global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001640" y="1421544"/>
                <a:ext cx="979698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Lorsqu’une grandeur subit deux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évolutions successives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(hausses ou baisses) de premier taux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d’évolution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second taux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d’évolution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global est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40" y="1421544"/>
                <a:ext cx="9796986" cy="1015663"/>
              </a:xfrm>
              <a:prstGeom prst="rect">
                <a:avLst/>
              </a:prstGeom>
              <a:blipFill>
                <a:blip r:embed="rId2"/>
                <a:stretch>
                  <a:fillRect l="-622" t="-29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278104" y="2564697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04" y="2564697"/>
                <a:ext cx="836349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5834957" y="2602059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57" y="2602059"/>
                <a:ext cx="836349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127324" y="3781980"/>
                <a:ext cx="1528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324" y="3781980"/>
                <a:ext cx="152880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525493" y="3089321"/>
            <a:ext cx="2727638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/>
              <p:nvPr/>
            </p:nvSpPr>
            <p:spPr>
              <a:xfrm>
                <a:off x="8466104" y="2633347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04" y="2633347"/>
                <a:ext cx="83634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>
            <a:off x="6289379" y="3095012"/>
            <a:ext cx="2727638" cy="600172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A0C6C0DD-AF77-4309-AFF0-1DC0AC99B2EE}"/>
              </a:ext>
            </a:extLst>
          </p:cNvPr>
          <p:cNvSpPr/>
          <p:nvPr/>
        </p:nvSpPr>
        <p:spPr>
          <a:xfrm>
            <a:off x="3334371" y="3598967"/>
            <a:ext cx="5910015" cy="1381285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/>
              <p:nvPr/>
            </p:nvSpPr>
            <p:spPr>
              <a:xfrm>
                <a:off x="3422800" y="5073512"/>
                <a:ext cx="534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00" y="5073512"/>
                <a:ext cx="534640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D3E80C-59EF-42B8-9CB9-2D648ADE2786}"/>
                  </a:ext>
                </a:extLst>
              </p:cNvPr>
              <p:cNvSpPr txBox="1"/>
              <p:nvPr/>
            </p:nvSpPr>
            <p:spPr>
              <a:xfrm>
                <a:off x="6713560" y="3770416"/>
                <a:ext cx="1528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D3E80C-59EF-42B8-9CB9-2D648AD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60" y="3770416"/>
                <a:ext cx="1528808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068B9DF-C09B-4F30-A0D5-7B5ADF35AEFE}"/>
                  </a:ext>
                </a:extLst>
              </p:cNvPr>
              <p:cNvSpPr txBox="1"/>
              <p:nvPr/>
            </p:nvSpPr>
            <p:spPr>
              <a:xfrm>
                <a:off x="1362213" y="6134426"/>
                <a:ext cx="10155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donc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⇔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068B9DF-C09B-4F30-A0D5-7B5ADF35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13" y="6134426"/>
                <a:ext cx="1015571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 animBg="1"/>
      <p:bldP spid="16" grpId="0"/>
      <p:bldP spid="18" grpId="0" animBg="1"/>
      <p:bldP spid="19" grpId="0" animBg="1"/>
      <p:bldP spid="20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C40D3E-E963-4D07-BD4E-9249A0AE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6" y="183544"/>
            <a:ext cx="8415345" cy="1181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72D569-3FC2-4F91-A4E3-DC2AE680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7" y="1519427"/>
            <a:ext cx="8554035" cy="11811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2CDFB0-E4C2-46C0-823E-138076FE0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7" y="2855310"/>
            <a:ext cx="8415345" cy="38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187245" y="305611"/>
            <a:ext cx="653127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5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réciproque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20653" y="1669921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réciproque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399673" y="2699154"/>
                <a:ext cx="1068404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une évolution de taux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 réciproque,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celle qui permet, à partir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revenir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 taux d’évolution réciproque 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73" y="2699154"/>
                <a:ext cx="10684042" cy="1323439"/>
              </a:xfrm>
              <a:prstGeom prst="rect">
                <a:avLst/>
              </a:prstGeom>
              <a:blipFill>
                <a:blip r:embed="rId2"/>
                <a:stretch>
                  <a:fillRect l="-628" t="-2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368840" y="4879176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0" y="4879176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6713620" y="4879175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620" y="4879175"/>
                <a:ext cx="705853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503510" y="6050987"/>
                <a:ext cx="1543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10" y="6050987"/>
                <a:ext cx="154343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641557" y="5363225"/>
            <a:ext cx="3497179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/>
              <p:nvPr/>
            </p:nvSpPr>
            <p:spPr>
              <a:xfrm>
                <a:off x="4638438" y="3892904"/>
                <a:ext cx="1628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38" y="3892904"/>
                <a:ext cx="16288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 rot="10800000">
            <a:off x="3641556" y="4329909"/>
            <a:ext cx="3352801" cy="573926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2F350E1-8042-4BB3-A30A-DA1EC0B0C0E2}"/>
                  </a:ext>
                </a:extLst>
              </p:cNvPr>
              <p:cNvSpPr txBox="1"/>
              <p:nvPr/>
            </p:nvSpPr>
            <p:spPr>
              <a:xfrm>
                <a:off x="-691822" y="6010882"/>
                <a:ext cx="5179288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donc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2F350E1-8042-4BB3-A30A-DA1EC0B0C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822" y="6010882"/>
                <a:ext cx="5179288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3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 animBg="1"/>
      <p:bldP spid="17" grpId="0"/>
      <p:bldP spid="1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06EDC32-3941-4B6A-8010-DA862E488E52}"/>
              </a:ext>
            </a:extLst>
          </p:cNvPr>
          <p:cNvSpPr txBox="1"/>
          <p:nvPr/>
        </p:nvSpPr>
        <p:spPr>
          <a:xfrm>
            <a:off x="433137" y="585355"/>
            <a:ext cx="1668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5F6A1F-0549-4952-BE31-265873F57F14}"/>
                  </a:ext>
                </a:extLst>
              </p:cNvPr>
              <p:cNvSpPr txBox="1"/>
              <p:nvPr/>
            </p:nvSpPr>
            <p:spPr>
              <a:xfrm>
                <a:off x="1836821" y="1176226"/>
                <a:ext cx="851835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deux évolutions réciproques, la première de taux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la seconde de taux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fr-FR" sz="20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multiplicateur global vaut 1</a:t>
                </a: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a alors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5F6A1F-0549-4952-BE31-265873F5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21" y="1176226"/>
                <a:ext cx="8518358" cy="1938992"/>
              </a:xfrm>
              <a:prstGeom prst="rect">
                <a:avLst/>
              </a:prstGeom>
              <a:blipFill>
                <a:blip r:embed="rId2"/>
                <a:stretch>
                  <a:fillRect l="-715" r="-13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E71206-3205-4495-9D6A-68100005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6" y="243447"/>
            <a:ext cx="7600950" cy="1314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B152A0-725A-49D3-A54C-92EAF92D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1730003"/>
            <a:ext cx="7629525" cy="1238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514C98-9BB5-4E61-8BFB-27977C014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" y="3428586"/>
            <a:ext cx="1739239" cy="3472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4AA544-39F1-4CCF-B1F6-BE1EA1AE3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6" t="21860" r="38865"/>
          <a:stretch/>
        </p:blipFill>
        <p:spPr>
          <a:xfrm>
            <a:off x="6207369" y="3429000"/>
            <a:ext cx="4642339" cy="33939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9011A8-79D6-4CE3-AD83-00D966AD0E39}"/>
              </a:ext>
            </a:extLst>
          </p:cNvPr>
          <p:cNvSpPr txBox="1"/>
          <p:nvPr/>
        </p:nvSpPr>
        <p:spPr>
          <a:xfrm>
            <a:off x="529176" y="3775862"/>
            <a:ext cx="53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Compléter les tableaux suivants (arrondir si nécessaire les taux d’évolution réciproques à 0,01 % près)</a:t>
            </a:r>
          </a:p>
        </p:txBody>
      </p:sp>
    </p:spTree>
    <p:extLst>
      <p:ext uri="{BB962C8B-B14F-4D97-AF65-F5344CB8AC3E}">
        <p14:creationId xmlns:p14="http://schemas.microsoft.com/office/powerpoint/2010/main" val="193562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3C1D83-7C4A-4110-92B9-D27BD556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13" y="268634"/>
            <a:ext cx="9609221" cy="63207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23CE05-7FC6-4983-834F-259F40028BBA}"/>
              </a:ext>
            </a:extLst>
          </p:cNvPr>
          <p:cNvSpPr txBox="1"/>
          <p:nvPr/>
        </p:nvSpPr>
        <p:spPr>
          <a:xfrm>
            <a:off x="288913" y="26863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FF0000"/>
                </a:highlight>
              </a:rPr>
              <a:t>Exercice 4</a:t>
            </a:r>
          </a:p>
        </p:txBody>
      </p:sp>
    </p:spTree>
    <p:extLst>
      <p:ext uri="{BB962C8B-B14F-4D97-AF65-F5344CB8AC3E}">
        <p14:creationId xmlns:p14="http://schemas.microsoft.com/office/powerpoint/2010/main" val="384842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CF3050-E482-40C2-9B00-A6CF261D88A4}"/>
                  </a:ext>
                </a:extLst>
              </p:cNvPr>
              <p:cNvSpPr txBox="1"/>
              <p:nvPr/>
            </p:nvSpPr>
            <p:spPr>
              <a:xfrm>
                <a:off x="2187245" y="305611"/>
                <a:ext cx="9010144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6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Helvetica-Bold"/>
                  </a:rPr>
                  <a:t>ème</a:t>
                </a:r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 </a:t>
                </a:r>
                <a:r>
                  <a:rPr lang="fr-FR" sz="2000" b="1" i="0" dirty="0">
                    <a:solidFill>
                      <a:srgbClr val="FF0000"/>
                    </a:solidFill>
                    <a:effectLst/>
                    <a:latin typeface="Helvetica-Bold"/>
                  </a:rPr>
                  <a:t>partie: Résoudre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une équation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CF3050-E482-40C2-9B00-A6CF261D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45" y="305611"/>
                <a:ext cx="9010144" cy="400110"/>
              </a:xfrm>
              <a:prstGeom prst="rect">
                <a:avLst/>
              </a:prstGeom>
              <a:blipFill>
                <a:blip r:embed="rId2"/>
                <a:stretch>
                  <a:fillRect l="-676" t="-7353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20653" y="1669921"/>
            <a:ext cx="11515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236495" y="2223354"/>
                <a:ext cx="10684042" cy="113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RE" sz="2000" dirty="0"/>
                  <a:t>On considère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RE" sz="2000" dirty="0"/>
                  <a:t> un nombre réel positif ou nul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sz="2000" dirty="0"/>
                  <a:t>un nombre entier naturel non nul</a:t>
                </a:r>
                <a:br>
                  <a:rPr lang="fr-RE" sz="2000" dirty="0"/>
                </a:br>
                <a:r>
                  <a:rPr lang="fr-RE" sz="2000" b="1" dirty="0"/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sz="2000" b="1" dirty="0"/>
                  <a:t>admet une unique solution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fr-RE" sz="2000" dirty="0"/>
                </a:br>
                <a:r>
                  <a:rPr lang="fr-RE" sz="2000" dirty="0"/>
                  <a:t>Cette solution est le nombre réel 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fr-RE" sz="2000" b="1" dirty="0"/>
                  <a:t>. </a:t>
                </a:r>
                <a:r>
                  <a:rPr lang="fr-RE" sz="2000" dirty="0"/>
                  <a:t>Cette solution est appelée </a:t>
                </a:r>
                <a:r>
                  <a:rPr lang="fr-RE" sz="2000" b="1" dirty="0"/>
                  <a:t>racine </a:t>
                </a:r>
                <a:r>
                  <a:rPr lang="fr-RE" sz="2000" b="1" dirty="0" err="1"/>
                  <a:t>n-ième</a:t>
                </a:r>
                <a:r>
                  <a:rPr lang="fr-RE" sz="2000" b="1" dirty="0"/>
                  <a:t>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RE" sz="2000" dirty="0"/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95" y="2223354"/>
                <a:ext cx="10684042" cy="1130181"/>
              </a:xfrm>
              <a:prstGeom prst="rect">
                <a:avLst/>
              </a:prstGeom>
              <a:blipFill>
                <a:blip r:embed="rId3"/>
                <a:stretch>
                  <a:fillRect l="-628" t="-3243" b="-9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6FC49E-2A6E-4C0C-9FE9-F921A0C6BDE5}"/>
              </a:ext>
            </a:extLst>
          </p:cNvPr>
          <p:cNvSpPr txBox="1"/>
          <p:nvPr/>
        </p:nvSpPr>
        <p:spPr>
          <a:xfrm>
            <a:off x="3048000" y="517404"/>
            <a:ext cx="609600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1</a:t>
            </a:r>
            <a:r>
              <a:rPr lang="fr-FR" sz="2000" b="1" i="0" baseline="30000" dirty="0">
                <a:solidFill>
                  <a:srgbClr val="FF0000"/>
                </a:solidFill>
                <a:effectLst/>
                <a:latin typeface="Helvetica-Bold"/>
              </a:rPr>
              <a:t>ère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 partie: Calculer et utiliser une proportion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86A6C05-2143-4255-ABF5-B4377310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947" y="394294"/>
            <a:ext cx="20440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BF4E93-C6DC-4A03-B9DF-9E7EA4070A7A}"/>
              </a:ext>
            </a:extLst>
          </p:cNvPr>
          <p:cNvSpPr txBox="1"/>
          <p:nvPr/>
        </p:nvSpPr>
        <p:spPr>
          <a:xfrm>
            <a:off x="583405" y="1581426"/>
            <a:ext cx="10252307" cy="25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  <a:p>
            <a:pPr marL="400050" indent="-400050">
              <a:buAutoNum type="romanUcPeriod"/>
            </a:pPr>
            <a:endParaRPr lang="fr-FR" sz="1800" b="0" i="0" dirty="0">
              <a:solidFill>
                <a:srgbClr val="000000"/>
              </a:solidFill>
              <a:effectLst/>
              <a:latin typeface="Times-Roman"/>
            </a:endParaRP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Une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population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est un ensemble faisant l’objet d’une étude statistique.</a:t>
            </a:r>
          </a:p>
          <a:p>
            <a:pPr lvl="2">
              <a:lnSpc>
                <a:spcPct val="150000"/>
              </a:lnSpc>
            </a:pP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L’individu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est un élément de la population.</a:t>
            </a: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Le nombre total d’individus de la population est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l’effectif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de cette population.</a:t>
            </a: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Un échantillon d’individus d’une population E est appelé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sous-population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de E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02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696828" y="1406634"/>
                <a:ext cx="11495172" cy="4917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RE" dirty="0"/>
                  <a:t>1/ Résoudre, dans </a:t>
                </a:r>
                <a14:m>
                  <m:oMath xmlns:m="http://schemas.openxmlformats.org/officeDocument/2006/math">
                    <m:r>
                      <a:rPr lang="fr-RE" i="1" dirty="0" smtClean="0">
                        <a:latin typeface="Cambria Math" panose="02040503050406030204" pitchFamily="18" charset="0"/>
                      </a:rPr>
                      <m:t>[0 ; +∞[ </m:t>
                    </m:r>
                  </m:oMath>
                </a14:m>
                <a:r>
                  <a:rPr lang="fr-RE" dirty="0"/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fr-RE" dirty="0"/>
                  <a:t>. Donner la valeur exacte, puis la valeur décimale</a:t>
                </a:r>
                <a:br>
                  <a:rPr lang="fr-RE" dirty="0"/>
                </a:br>
                <a:r>
                  <a:rPr lang="fr-RE" dirty="0"/>
                  <a:t>arrondie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RE" dirty="0"/>
                  <a:t> près de la solution.</a:t>
                </a:r>
                <a:br>
                  <a:rPr lang="fr-RE" dirty="0"/>
                </a:br>
                <a:r>
                  <a:rPr lang="fr-RE" dirty="0"/>
                  <a:t>2/ Donner la racine troisième de 125.</a:t>
                </a:r>
                <a:r>
                  <a:rPr lang="fr-RE" sz="2000" dirty="0"/>
                  <a:t> </a:t>
                </a:r>
                <a:br>
                  <a:rPr lang="fr-RE" sz="2000" dirty="0"/>
                </a:br>
                <a:endParaRPr lang="fr-RE" sz="2000" dirty="0"/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RE" b="1" dirty="0"/>
                  <a:t>1/ On écrit que la solution,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RE" dirty="0"/>
                  <a:t> </a:t>
                </a:r>
                <a:r>
                  <a:rPr lang="fr-RE" b="1" dirty="0"/>
                  <a:t>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b="1" dirty="0"/>
                  <a:t>est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fr-FR" b="1" dirty="0"/>
              </a:p>
              <a:p>
                <a:pPr lvl="2"/>
                <a:r>
                  <a:rPr lang="fr-RE" dirty="0"/>
                  <a:t>La solution exacte dans ℝ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fr-RE" dirty="0"/>
                  <a:t> est donc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fr-FR" b="0" dirty="0"/>
              </a:p>
              <a:p>
                <a:pPr lvl="2"/>
                <a:r>
                  <a:rPr lang="fr-RE" b="1" dirty="0"/>
                  <a:t>On arrondit à l’aide de la calculatrice ou du tableur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𝟕𝟗</m:t>
                      </m:r>
                    </m:oMath>
                  </m:oMathPara>
                </a14:m>
                <a:endParaRPr lang="fr-FR" b="1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fr-RE" b="1" dirty="0"/>
                  <a:t>2/ On se rappelle que la racine </a:t>
                </a:r>
                <a:r>
                  <a:rPr lang="fr-RE" b="1" dirty="0" err="1"/>
                  <a:t>n-ième</a:t>
                </a:r>
                <a:r>
                  <a:rPr lang="fr-RE" b="1" dirty="0"/>
                  <a:t> est la solution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RE" dirty="0"/>
                  <a:t> </a:t>
                </a:r>
                <a:r>
                  <a:rPr lang="fr-RE" b="1" dirty="0"/>
                  <a:t>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pPr lvl="2"/>
                <a:r>
                  <a:rPr lang="fr-RE" dirty="0"/>
                  <a:t>La solution exacte dans ℝ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=125 </m:t>
                    </m:r>
                  </m:oMath>
                </a14:m>
                <a:r>
                  <a:rPr lang="fr-RE" dirty="0"/>
                  <a:t>est donc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f>
                          <m:f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=5  </m:t>
                    </m:r>
                  </m:oMath>
                </a14:m>
                <a:r>
                  <a:rPr lang="fr-RE" dirty="0"/>
                  <a:t>(ici ça tombe juste)</a:t>
                </a:r>
                <a:r>
                  <a:rPr lang="fr-RE" sz="2000" dirty="0"/>
                  <a:t> </a:t>
                </a:r>
                <a:br>
                  <a:rPr lang="fr-RE" sz="2000" dirty="0"/>
                </a:br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8" y="1406634"/>
                <a:ext cx="11495172" cy="4917757"/>
              </a:xfrm>
              <a:prstGeom prst="rect">
                <a:avLst/>
              </a:prstGeom>
              <a:blipFill>
                <a:blip r:embed="rId2"/>
                <a:stretch>
                  <a:fillRect l="-530" t="-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E4E2987-432E-4D63-8F33-947765824A33}"/>
                  </a:ext>
                </a:extLst>
              </p:cNvPr>
              <p:cNvSpPr txBox="1"/>
              <p:nvPr/>
            </p:nvSpPr>
            <p:spPr>
              <a:xfrm>
                <a:off x="405062" y="656211"/>
                <a:ext cx="116104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Comment une équation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avec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E4E2987-432E-4D63-8F33-94776582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2" y="656211"/>
                <a:ext cx="11610475" cy="461665"/>
              </a:xfrm>
              <a:prstGeom prst="rect">
                <a:avLst/>
              </a:prstGeom>
              <a:blipFill>
                <a:blip r:embed="rId3"/>
                <a:stretch>
                  <a:fillRect l="-787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F93B52-73B4-4289-8927-EBE2C8EE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6" y="184027"/>
            <a:ext cx="6810375" cy="1181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74EFFD-58C4-4903-93ED-4B421CFF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0" y="1476930"/>
            <a:ext cx="6905625" cy="3105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674EDF-3FE2-4D2E-A345-1F754D304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75" y="2584095"/>
            <a:ext cx="6343650" cy="4219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762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3306581" y="261010"/>
            <a:ext cx="6042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7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moyen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12BFDED-006F-4318-8565-CCAF2266C8F3}"/>
                  </a:ext>
                </a:extLst>
              </p:cNvPr>
              <p:cNvSpPr txBox="1"/>
              <p:nvPr/>
            </p:nvSpPr>
            <p:spPr>
              <a:xfrm>
                <a:off x="794020" y="1673712"/>
                <a:ext cx="115157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Taux d’évolution moyen</a:t>
                </a:r>
              </a:p>
              <a:p>
                <a:pPr marL="342900" indent="-342900">
                  <a:buAutoNum type="arabicParenR"/>
                </a:pPr>
                <a:endParaRPr lang="fr-FR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…,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des nombres réels. On définit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…,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taux d’évolutions successifs</a:t>
                </a:r>
                <a:b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respectifs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,… ,de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T le taux d’évolution global.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12BFDED-006F-4318-8565-CCAF2266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0" y="1673712"/>
                <a:ext cx="11515726" cy="1323439"/>
              </a:xfrm>
              <a:prstGeom prst="rect">
                <a:avLst/>
              </a:prstGeom>
              <a:blipFill>
                <a:blip r:embed="rId2"/>
                <a:stretch>
                  <a:fillRect l="-529" t="-2765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855431" y="3531107"/>
                <a:ext cx="106840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RE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moyen </a:t>
                </a: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le taux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qui répété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fois fournit le même taux global</a:t>
                </a:r>
                <a:b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évolutions successives.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1" y="3531107"/>
                <a:ext cx="10684042" cy="707886"/>
              </a:xfrm>
              <a:prstGeom prst="rect">
                <a:avLst/>
              </a:prstGeom>
              <a:blipFill>
                <a:blip r:embed="rId3"/>
                <a:stretch>
                  <a:fillRect l="-570"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0EC4E67A-15EA-4BEE-8A13-5753E03C577A}"/>
              </a:ext>
            </a:extLst>
          </p:cNvPr>
          <p:cNvSpPr txBox="1"/>
          <p:nvPr/>
        </p:nvSpPr>
        <p:spPr>
          <a:xfrm>
            <a:off x="359709" y="3167945"/>
            <a:ext cx="619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21476C0-D798-46B0-B771-3BAF63A3BD65}"/>
                  </a:ext>
                </a:extLst>
              </p:cNvPr>
              <p:cNvSpPr txBox="1"/>
              <p:nvPr/>
            </p:nvSpPr>
            <p:spPr>
              <a:xfrm>
                <a:off x="1875432" y="418059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21476C0-D798-46B0-B771-3BAF63A3B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32" y="4180590"/>
                <a:ext cx="66761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0ED5113-5E72-4E3C-8049-782936B2ED18}"/>
                  </a:ext>
                </a:extLst>
              </p:cNvPr>
              <p:cNvSpPr txBox="1"/>
              <p:nvPr/>
            </p:nvSpPr>
            <p:spPr>
              <a:xfrm>
                <a:off x="3801815" y="418059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0ED5113-5E72-4E3C-8049-782936B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15" y="4180590"/>
                <a:ext cx="66761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F00C7F0-6B87-4A9D-AAB2-22D3A59F3FA9}"/>
                  </a:ext>
                </a:extLst>
              </p:cNvPr>
              <p:cNvSpPr txBox="1"/>
              <p:nvPr/>
            </p:nvSpPr>
            <p:spPr>
              <a:xfrm>
                <a:off x="2209240" y="5209412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F00C7F0-6B87-4A9D-AAB2-22D3A59F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40" y="5209412"/>
                <a:ext cx="1744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èche : courbe vers le haut 21">
            <a:extLst>
              <a:ext uri="{FF2B5EF4-FFF2-40B4-BE49-F238E27FC236}">
                <a16:creationId xmlns:a16="http://schemas.microsoft.com/office/drawing/2014/main" id="{7B451972-94D7-44D0-BEA5-41918C808BD3}"/>
              </a:ext>
            </a:extLst>
          </p:cNvPr>
          <p:cNvSpPr/>
          <p:nvPr/>
        </p:nvSpPr>
        <p:spPr>
          <a:xfrm>
            <a:off x="2122821" y="4705213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8990DE9-AB57-4001-A8B2-9FB3BB43E130}"/>
                  </a:ext>
                </a:extLst>
              </p:cNvPr>
              <p:cNvSpPr txBox="1"/>
              <p:nvPr/>
            </p:nvSpPr>
            <p:spPr>
              <a:xfrm>
                <a:off x="5863644" y="423282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8990DE9-AB57-4001-A8B2-9FB3BB43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644" y="4232823"/>
                <a:ext cx="667617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 : courbe vers le haut 23">
            <a:extLst>
              <a:ext uri="{FF2B5EF4-FFF2-40B4-BE49-F238E27FC236}">
                <a16:creationId xmlns:a16="http://schemas.microsoft.com/office/drawing/2014/main" id="{A476571E-4D5F-463B-B5BB-FB30BEB74C68}"/>
              </a:ext>
            </a:extLst>
          </p:cNvPr>
          <p:cNvSpPr/>
          <p:nvPr/>
        </p:nvSpPr>
        <p:spPr>
          <a:xfrm>
            <a:off x="4150419" y="4737067"/>
            <a:ext cx="2177340" cy="441308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 : courbe vers le haut 24">
            <a:extLst>
              <a:ext uri="{FF2B5EF4-FFF2-40B4-BE49-F238E27FC236}">
                <a16:creationId xmlns:a16="http://schemas.microsoft.com/office/drawing/2014/main" id="{8336CCB5-6C37-4FD7-9168-23A045F9823C}"/>
              </a:ext>
            </a:extLst>
          </p:cNvPr>
          <p:cNvSpPr/>
          <p:nvPr/>
        </p:nvSpPr>
        <p:spPr>
          <a:xfrm>
            <a:off x="1950821" y="5144342"/>
            <a:ext cx="8925691" cy="919052"/>
          </a:xfrm>
          <a:prstGeom prst="curvedUpArrow">
            <a:avLst>
              <a:gd name="adj1" fmla="val 27893"/>
              <a:gd name="adj2" fmla="val 64660"/>
              <a:gd name="adj3" fmla="val 13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C949C5D-D375-431E-9A10-B57C728385E3}"/>
                  </a:ext>
                </a:extLst>
              </p:cNvPr>
              <p:cNvSpPr txBox="1"/>
              <p:nvPr/>
            </p:nvSpPr>
            <p:spPr>
              <a:xfrm>
                <a:off x="4191996" y="5261025"/>
                <a:ext cx="184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C949C5D-D375-431E-9A10-B57C72838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96" y="5261025"/>
                <a:ext cx="18445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59FF261-17A3-4639-B4D6-F9BC5477B9FF}"/>
                  </a:ext>
                </a:extLst>
              </p:cNvPr>
              <p:cNvSpPr txBox="1"/>
              <p:nvPr/>
            </p:nvSpPr>
            <p:spPr>
              <a:xfrm>
                <a:off x="8162592" y="423220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59FF261-17A3-4639-B4D6-F9BC5477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92" y="4232203"/>
                <a:ext cx="667617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6F9279F-12EC-4A27-8189-1BDF511E58BB}"/>
                  </a:ext>
                </a:extLst>
              </p:cNvPr>
              <p:cNvSpPr txBox="1"/>
              <p:nvPr/>
            </p:nvSpPr>
            <p:spPr>
              <a:xfrm>
                <a:off x="10088975" y="423220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6F9279F-12EC-4A27-8189-1BDF511E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975" y="4232203"/>
                <a:ext cx="667617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5A44FEC-4512-43DA-AF84-2B79C326183C}"/>
                  </a:ext>
                </a:extLst>
              </p:cNvPr>
              <p:cNvSpPr txBox="1"/>
              <p:nvPr/>
            </p:nvSpPr>
            <p:spPr>
              <a:xfrm>
                <a:off x="8496400" y="5261025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5A44FEC-4512-43DA-AF84-2B79C326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400" y="5261025"/>
                <a:ext cx="17447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èche : courbe vers le haut 29">
            <a:extLst>
              <a:ext uri="{FF2B5EF4-FFF2-40B4-BE49-F238E27FC236}">
                <a16:creationId xmlns:a16="http://schemas.microsoft.com/office/drawing/2014/main" id="{F6D677F7-01F6-471B-9938-F565200F00B5}"/>
              </a:ext>
            </a:extLst>
          </p:cNvPr>
          <p:cNvSpPr/>
          <p:nvPr/>
        </p:nvSpPr>
        <p:spPr>
          <a:xfrm>
            <a:off x="8409981" y="4756826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6E523EA-BC58-4325-BB1B-90DBA49707A4}"/>
                  </a:ext>
                </a:extLst>
              </p:cNvPr>
              <p:cNvSpPr txBox="1"/>
              <p:nvPr/>
            </p:nvSpPr>
            <p:spPr>
              <a:xfrm>
                <a:off x="7019291" y="4286015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6E523EA-BC58-4325-BB1B-90DBA497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91" y="4286015"/>
                <a:ext cx="66761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7901ED-7976-4766-A86C-F1FFA81F96BF}"/>
                  </a:ext>
                </a:extLst>
              </p:cNvPr>
              <p:cNvSpPr txBox="1"/>
              <p:nvPr/>
            </p:nvSpPr>
            <p:spPr>
              <a:xfrm>
                <a:off x="3081630" y="6236249"/>
                <a:ext cx="6976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7901ED-7976-4766-A86C-F1FFA81F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630" y="6236249"/>
                <a:ext cx="69761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799789" y="3505091"/>
            <a:ext cx="11515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661182" y="3905201"/>
                <a:ext cx="9796986" cy="847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moyen est donné par la formule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82" y="3905201"/>
                <a:ext cx="9796986" cy="847861"/>
              </a:xfrm>
              <a:prstGeom prst="rect">
                <a:avLst/>
              </a:prstGeom>
              <a:blipFill>
                <a:blip r:embed="rId2"/>
                <a:stretch>
                  <a:fillRect l="-685" t="-4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AF8CC1C-84FA-4C35-906D-81A57E9168F2}"/>
                  </a:ext>
                </a:extLst>
              </p:cNvPr>
              <p:cNvSpPr txBox="1"/>
              <p:nvPr/>
            </p:nvSpPr>
            <p:spPr>
              <a:xfrm>
                <a:off x="1413793" y="456927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AF8CC1C-84FA-4C35-906D-81A57E916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93" y="456927"/>
                <a:ext cx="667617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807C734-E3C6-48F1-8065-C12837BA7F4C}"/>
                  </a:ext>
                </a:extLst>
              </p:cNvPr>
              <p:cNvSpPr txBox="1"/>
              <p:nvPr/>
            </p:nvSpPr>
            <p:spPr>
              <a:xfrm>
                <a:off x="3340176" y="456927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807C734-E3C6-48F1-8065-C12837BA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76" y="456927"/>
                <a:ext cx="66761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C0D52C5-64A1-45B2-B397-242E4461085B}"/>
                  </a:ext>
                </a:extLst>
              </p:cNvPr>
              <p:cNvSpPr txBox="1"/>
              <p:nvPr/>
            </p:nvSpPr>
            <p:spPr>
              <a:xfrm>
                <a:off x="1747601" y="1485749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C0D52C5-64A1-45B2-B397-242E4461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01" y="1485749"/>
                <a:ext cx="1744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 : courbe vers le haut 23">
            <a:extLst>
              <a:ext uri="{FF2B5EF4-FFF2-40B4-BE49-F238E27FC236}">
                <a16:creationId xmlns:a16="http://schemas.microsoft.com/office/drawing/2014/main" id="{824BC2FD-4525-4740-999D-0F71D9475374}"/>
              </a:ext>
            </a:extLst>
          </p:cNvPr>
          <p:cNvSpPr/>
          <p:nvPr/>
        </p:nvSpPr>
        <p:spPr>
          <a:xfrm>
            <a:off x="1661182" y="981550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74B5C2D-16C3-4539-ADAE-ECF7B0349ABC}"/>
                  </a:ext>
                </a:extLst>
              </p:cNvPr>
              <p:cNvSpPr txBox="1"/>
              <p:nvPr/>
            </p:nvSpPr>
            <p:spPr>
              <a:xfrm>
                <a:off x="5402005" y="50916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74B5C2D-16C3-4539-ADAE-ECF7B034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05" y="509160"/>
                <a:ext cx="66761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 : courbe vers le haut 25">
            <a:extLst>
              <a:ext uri="{FF2B5EF4-FFF2-40B4-BE49-F238E27FC236}">
                <a16:creationId xmlns:a16="http://schemas.microsoft.com/office/drawing/2014/main" id="{9A5F291A-32CF-419B-A288-381E2542BDDE}"/>
              </a:ext>
            </a:extLst>
          </p:cNvPr>
          <p:cNvSpPr/>
          <p:nvPr/>
        </p:nvSpPr>
        <p:spPr>
          <a:xfrm>
            <a:off x="3688780" y="1013404"/>
            <a:ext cx="2177340" cy="441308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courbe vers le haut 26">
            <a:extLst>
              <a:ext uri="{FF2B5EF4-FFF2-40B4-BE49-F238E27FC236}">
                <a16:creationId xmlns:a16="http://schemas.microsoft.com/office/drawing/2014/main" id="{B302D80F-F4E4-406A-821F-C1CB8D99762A}"/>
              </a:ext>
            </a:extLst>
          </p:cNvPr>
          <p:cNvSpPr/>
          <p:nvPr/>
        </p:nvSpPr>
        <p:spPr>
          <a:xfrm>
            <a:off x="1489182" y="1420679"/>
            <a:ext cx="8925691" cy="919052"/>
          </a:xfrm>
          <a:prstGeom prst="curvedUpArrow">
            <a:avLst>
              <a:gd name="adj1" fmla="val 27893"/>
              <a:gd name="adj2" fmla="val 64660"/>
              <a:gd name="adj3" fmla="val 13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6233E22-51E0-49CC-987E-C42062A876E8}"/>
                  </a:ext>
                </a:extLst>
              </p:cNvPr>
              <p:cNvSpPr txBox="1"/>
              <p:nvPr/>
            </p:nvSpPr>
            <p:spPr>
              <a:xfrm>
                <a:off x="3730357" y="1537362"/>
                <a:ext cx="184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6233E22-51E0-49CC-987E-C42062A87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57" y="1537362"/>
                <a:ext cx="18445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FF4E0E0-279E-4268-AC03-FF03E331ED44}"/>
                  </a:ext>
                </a:extLst>
              </p:cNvPr>
              <p:cNvSpPr txBox="1"/>
              <p:nvPr/>
            </p:nvSpPr>
            <p:spPr>
              <a:xfrm>
                <a:off x="7700953" y="50854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FF4E0E0-279E-4268-AC03-FF03E331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53" y="508540"/>
                <a:ext cx="66761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1D9B9FA-A6B4-4D4D-A132-42CC81DA0ED9}"/>
                  </a:ext>
                </a:extLst>
              </p:cNvPr>
              <p:cNvSpPr txBox="1"/>
              <p:nvPr/>
            </p:nvSpPr>
            <p:spPr>
              <a:xfrm>
                <a:off x="9627336" y="50854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1D9B9FA-A6B4-4D4D-A132-42CC81DA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36" y="508540"/>
                <a:ext cx="667617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A8B3E2-3953-4468-AD81-8670530EEBA3}"/>
                  </a:ext>
                </a:extLst>
              </p:cNvPr>
              <p:cNvSpPr txBox="1"/>
              <p:nvPr/>
            </p:nvSpPr>
            <p:spPr>
              <a:xfrm>
                <a:off x="8034761" y="1537362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A8B3E2-3953-4468-AD81-8670530E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61" y="1537362"/>
                <a:ext cx="17447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 : courbe vers le haut 31">
            <a:extLst>
              <a:ext uri="{FF2B5EF4-FFF2-40B4-BE49-F238E27FC236}">
                <a16:creationId xmlns:a16="http://schemas.microsoft.com/office/drawing/2014/main" id="{EE7D8708-38B8-4D84-82F6-B7B05FFCED20}"/>
              </a:ext>
            </a:extLst>
          </p:cNvPr>
          <p:cNvSpPr/>
          <p:nvPr/>
        </p:nvSpPr>
        <p:spPr>
          <a:xfrm>
            <a:off x="7948342" y="1033163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EAC766C-3673-4A0B-A530-12C5BC2D64E7}"/>
                  </a:ext>
                </a:extLst>
              </p:cNvPr>
              <p:cNvSpPr txBox="1"/>
              <p:nvPr/>
            </p:nvSpPr>
            <p:spPr>
              <a:xfrm>
                <a:off x="6557652" y="562352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EAC766C-3673-4A0B-A530-12C5BC2D6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52" y="562352"/>
                <a:ext cx="6676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34CFCB3-BAB0-4C1D-B72E-A4A4DF364FAB}"/>
                  </a:ext>
                </a:extLst>
              </p:cNvPr>
              <p:cNvSpPr txBox="1"/>
              <p:nvPr/>
            </p:nvSpPr>
            <p:spPr>
              <a:xfrm>
                <a:off x="2619991" y="2512586"/>
                <a:ext cx="6976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34CFCB3-BAB0-4C1D-B72E-A4A4DF36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91" y="2512586"/>
                <a:ext cx="69761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86E7DF-751F-404E-8CB2-6325989E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3" y="159844"/>
            <a:ext cx="6934200" cy="1762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ADA928-BB08-4996-821D-86A59FF6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3" y="1996504"/>
            <a:ext cx="6915150" cy="23145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400031-E2F3-4689-B390-7853D4D7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848100"/>
            <a:ext cx="6896100" cy="3009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478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4ABF4E93-C6DC-4A03-B9DF-9E7EA4070A7A}"/>
              </a:ext>
            </a:extLst>
          </p:cNvPr>
          <p:cNvSpPr txBox="1"/>
          <p:nvPr/>
        </p:nvSpPr>
        <p:spPr>
          <a:xfrm>
            <a:off x="288130" y="257451"/>
            <a:ext cx="102523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0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  <a:p>
            <a:pPr marL="400050" indent="-400050">
              <a:buAutoNum type="romanUcPeriod"/>
            </a:pPr>
            <a:endParaRPr lang="fr-FR" sz="1200" b="0" i="0" dirty="0">
              <a:solidFill>
                <a:srgbClr val="000000"/>
              </a:solidFill>
              <a:effectLst/>
              <a:latin typeface="Times-Roman"/>
            </a:endParaRPr>
          </a:p>
          <a:p>
            <a:pPr lvl="2"/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Une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population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est un ensemble faisant l’objet d’une étude statistique.</a:t>
            </a:r>
          </a:p>
          <a:p>
            <a:pPr lvl="2"/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L’individu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est un élément de la population.</a:t>
            </a:r>
            <a:b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</a:b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Le nombre total d’individus de la population est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l’effectif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de cette population.</a:t>
            </a:r>
          </a:p>
          <a:p>
            <a:pPr lvl="2"/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Un échantillon d’individus d’une population E est appelé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sous-population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de E</a:t>
            </a:r>
            <a:r>
              <a:rPr lang="fr-FR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F2C31D6-E60D-4982-A818-1BD736883217}"/>
                  </a:ext>
                </a:extLst>
              </p:cNvPr>
              <p:cNvSpPr txBox="1"/>
              <p:nvPr/>
            </p:nvSpPr>
            <p:spPr>
              <a:xfrm>
                <a:off x="676274" y="2043566"/>
                <a:ext cx="11515726" cy="3266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d’une sous-population</a:t>
                </a:r>
              </a:p>
              <a:p>
                <a:pPr lvl="1"/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Définition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A une partie d’un ensemble E.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nombre d’éléments de A (effectif de A)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le nombre d’éléments de E (effectif de E).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proportion des éléments de A par rapport à E est le quotient défini par: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F2C31D6-E60D-4982-A818-1BD73688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4" y="2043566"/>
                <a:ext cx="11515726" cy="3266792"/>
              </a:xfrm>
              <a:prstGeom prst="rect">
                <a:avLst/>
              </a:prstGeom>
              <a:blipFill>
                <a:blip r:embed="rId2"/>
                <a:stretch>
                  <a:fillRect l="-476" t="-933" r="-4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48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60A705-C136-41FA-A920-405BAE87D8E5}"/>
                  </a:ext>
                </a:extLst>
              </p:cNvPr>
              <p:cNvSpPr txBox="1"/>
              <p:nvPr/>
            </p:nvSpPr>
            <p:spPr>
              <a:xfrm>
                <a:off x="481263" y="113116"/>
                <a:ext cx="11229474" cy="3422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 :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proportion est toujours comprise entre 0 et 1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Cette proportion est aussi appelée fréquence (par exemple lorsque l’on se trouve dans le domaine de la statistique)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l’on connait 2 des trois nombres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alors on peut calculer le troisième, en effet: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⇔ 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⇔ 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60A705-C136-41FA-A920-405BAE87D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" y="113116"/>
                <a:ext cx="11229474" cy="3422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04A90145-EE17-4200-B37A-CBC6CDDA07E4}"/>
              </a:ext>
            </a:extLst>
          </p:cNvPr>
          <p:cNvSpPr txBox="1"/>
          <p:nvPr/>
        </p:nvSpPr>
        <p:spPr>
          <a:xfrm>
            <a:off x="1028700" y="4057650"/>
            <a:ext cx="7581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Exprimer une proportion sous la forme d’un pourcentage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123803-2750-4E78-B07D-22E8890AC798}"/>
              </a:ext>
            </a:extLst>
          </p:cNvPr>
          <p:cNvSpPr txBox="1"/>
          <p:nvPr/>
        </p:nvSpPr>
        <p:spPr>
          <a:xfrm>
            <a:off x="1400175" y="4643595"/>
            <a:ext cx="75819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suffit de multiplier cette proportion par 100 en ajoutant le symbole %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942B1D5-ED0B-4EDA-812A-642944DA797E}"/>
                  </a:ext>
                </a:extLst>
              </p:cNvPr>
              <p:cNvSpPr txBox="1"/>
              <p:nvPr/>
            </p:nvSpPr>
            <p:spPr>
              <a:xfrm>
                <a:off x="1400175" y="5229541"/>
                <a:ext cx="9248775" cy="1593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Exemple :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nous avons une proportion de 0,2, alors cette proportion sous la forme d’un pourcentage est 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0,2=</m:t>
                      </m:r>
                      <m:f>
                        <m:f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=20 %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942B1D5-ED0B-4EDA-812A-642944DA7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5229541"/>
                <a:ext cx="9248775" cy="1593898"/>
              </a:xfrm>
              <a:prstGeom prst="rect">
                <a:avLst/>
              </a:prstGeom>
              <a:blipFill>
                <a:blip r:embed="rId3"/>
                <a:stretch>
                  <a:fillRect l="-725" t="-2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33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19A085-D0FE-45C3-B680-0149CA61669D}"/>
              </a:ext>
            </a:extLst>
          </p:cNvPr>
          <p:cNvSpPr txBox="1"/>
          <p:nvPr/>
        </p:nvSpPr>
        <p:spPr>
          <a:xfrm>
            <a:off x="4724400" y="50679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A7DEC2-18B4-42AC-9540-4EA7072DD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0"/>
          <a:stretch/>
        </p:blipFill>
        <p:spPr>
          <a:xfrm>
            <a:off x="236292" y="714584"/>
            <a:ext cx="4555514" cy="27935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E5D6A8-5325-4F0A-978C-FE1EDEACF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1"/>
          <a:stretch/>
        </p:blipFill>
        <p:spPr>
          <a:xfrm>
            <a:off x="236292" y="3630124"/>
            <a:ext cx="4757738" cy="32278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5ECA91-512F-49CC-A956-E85F5A16B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996" y="290146"/>
            <a:ext cx="4057403" cy="3235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6C1E09-34BC-4752-9125-CFB22A3B3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96" y="3630124"/>
            <a:ext cx="4095750" cy="2057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6CEBD2-3357-4DD2-A313-001020212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885" y="5687524"/>
            <a:ext cx="40576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013284" y="324899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2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une variation absolue et un taux d’évolution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04611" y="1667325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d’une grandeur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013284" y="2712764"/>
                <a:ext cx="9569116" cy="131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grandeur évolue d’une valeur initiale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une valeur finale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AutoNum type="arabicParenBoth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 absolue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différence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AutoNum type="arabicParenBoth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taux d’évolution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(variation relative)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rapport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2712764"/>
                <a:ext cx="9569116" cy="1310230"/>
              </a:xfrm>
              <a:prstGeom prst="rect">
                <a:avLst/>
              </a:prstGeom>
              <a:blipFill>
                <a:blip r:embed="rId2"/>
                <a:stretch>
                  <a:fillRect l="-637" t="-2326" b="-9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/>
              <p:nvPr/>
            </p:nvSpPr>
            <p:spPr>
              <a:xfrm>
                <a:off x="1282638" y="4014973"/>
                <a:ext cx="9280358" cy="2806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peut exprimer un taux d’évolution sous la forme d’un pourcentage (il suffit, pour cela, de le multiplier par 100).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parle de diminution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parle d’augmentation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taux d’évolution n’a pas d’unité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38" y="4014973"/>
                <a:ext cx="9280358" cy="2806987"/>
              </a:xfrm>
              <a:prstGeom prst="rect">
                <a:avLst/>
              </a:prstGeom>
              <a:blipFill>
                <a:blip r:embed="rId3"/>
                <a:stretch>
                  <a:fillRect l="-657" b="-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89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EBD1E6C-A738-4AB3-B665-030AE539E182}"/>
              </a:ext>
            </a:extLst>
          </p:cNvPr>
          <p:cNvSpPr txBox="1"/>
          <p:nvPr/>
        </p:nvSpPr>
        <p:spPr>
          <a:xfrm>
            <a:off x="5240215" y="146931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589DBD-4703-4F19-8DE9-B631F16A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2" y="593557"/>
            <a:ext cx="4385261" cy="40888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D5043B-F414-4776-875B-F84C5E96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2" y="4786223"/>
            <a:ext cx="4426149" cy="19115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9B9C640-C573-4B30-B156-5B07E2C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784" y="887128"/>
            <a:ext cx="4679712" cy="175083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9FFFE80-C761-4C72-9B1D-20EBB2B8C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048" y="2835442"/>
            <a:ext cx="4690520" cy="39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3023402" y="324899"/>
            <a:ext cx="614519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3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coefficient multiplicateur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961752" y="1846522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d’une grandeur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170425" y="2891961"/>
                <a:ext cx="95691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multiplicateur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réel 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(1 + 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25" y="2891961"/>
                <a:ext cx="9569116" cy="400110"/>
              </a:xfrm>
              <a:prstGeom prst="rect">
                <a:avLst/>
              </a:prstGeom>
              <a:blipFill>
                <a:blip r:embed="rId2"/>
                <a:stretch>
                  <a:fillRect l="-637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/>
              <p:nvPr/>
            </p:nvSpPr>
            <p:spPr>
              <a:xfrm>
                <a:off x="1455821" y="3874046"/>
                <a:ext cx="9280358" cy="2803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Attention,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peut être positif (augmentation) ou négatif (diminution)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 d’une augmentation de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positif et</a:t>
                </a:r>
                <a:r>
                  <a:rPr lang="fr-FR" sz="2000" spc="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b="0" dirty="0">
                  <a:latin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 d’une diminution,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négatif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donc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1" y="3874046"/>
                <a:ext cx="9280358" cy="2803909"/>
              </a:xfrm>
              <a:prstGeom prst="rect">
                <a:avLst/>
              </a:prstGeom>
              <a:blipFill>
                <a:blip r:embed="rId3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EC65DB-54A3-4DE0-A0AC-C59F540494C4}"/>
              </a:ext>
            </a:extLst>
          </p:cNvPr>
          <p:cNvSpPr txBox="1"/>
          <p:nvPr/>
        </p:nvSpPr>
        <p:spPr>
          <a:xfrm>
            <a:off x="176463" y="305692"/>
            <a:ext cx="1844842" cy="37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645B99-9679-4718-A216-B37385B61301}"/>
                  </a:ext>
                </a:extLst>
              </p:cNvPr>
              <p:cNvSpPr txBox="1"/>
              <p:nvPr/>
            </p:nvSpPr>
            <p:spPr>
              <a:xfrm>
                <a:off x="1788693" y="830528"/>
                <a:ext cx="7940843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Augmenter une valeur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revient à la multiplier par: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645B99-9679-4718-A216-B37385B6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693" y="830528"/>
                <a:ext cx="7940843" cy="552972"/>
              </a:xfrm>
              <a:prstGeom prst="rect">
                <a:avLst/>
              </a:prstGeom>
              <a:blipFill>
                <a:blip r:embed="rId2"/>
                <a:stretch>
                  <a:fillRect l="-614" b="-43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864684-2C53-479F-B929-A237699ECC7D}"/>
                  </a:ext>
                </a:extLst>
              </p:cNvPr>
              <p:cNvSpPr txBox="1"/>
              <p:nvPr/>
            </p:nvSpPr>
            <p:spPr>
              <a:xfrm>
                <a:off x="4106777" y="1464860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864684-2C53-479F-B929-A237699E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77" y="1464860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9B78B2F-2EFB-423B-9381-D358032C7173}"/>
                  </a:ext>
                </a:extLst>
              </p:cNvPr>
              <p:cNvSpPr txBox="1"/>
              <p:nvPr/>
            </p:nvSpPr>
            <p:spPr>
              <a:xfrm>
                <a:off x="6296526" y="1517751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9B78B2F-2EFB-423B-9381-D358032C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6" y="1517751"/>
                <a:ext cx="70585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74C06E-6C42-46B4-8887-AD5F6C8D76C0}"/>
                  </a:ext>
                </a:extLst>
              </p:cNvPr>
              <p:cNvSpPr txBox="1"/>
              <p:nvPr/>
            </p:nvSpPr>
            <p:spPr>
              <a:xfrm>
                <a:off x="4740442" y="2761412"/>
                <a:ext cx="1957137" cy="72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74C06E-6C42-46B4-8887-AD5F6C8D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2" y="2761412"/>
                <a:ext cx="1957137" cy="724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1194A40F-00D7-45AE-9669-17666D8742D1}"/>
              </a:ext>
            </a:extLst>
          </p:cNvPr>
          <p:cNvSpPr/>
          <p:nvPr/>
        </p:nvSpPr>
        <p:spPr>
          <a:xfrm>
            <a:off x="4459703" y="2007885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1359E6-26C1-45BE-A578-621E95D3F5A7}"/>
                  </a:ext>
                </a:extLst>
              </p:cNvPr>
              <p:cNvSpPr txBox="1"/>
              <p:nvPr/>
            </p:nvSpPr>
            <p:spPr>
              <a:xfrm>
                <a:off x="1788693" y="3691281"/>
                <a:ext cx="7940843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arenR" startAt="2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Diminuer une valeur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revient à la multiplier par: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1359E6-26C1-45BE-A578-621E95D3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693" y="3691281"/>
                <a:ext cx="7940843" cy="552972"/>
              </a:xfrm>
              <a:prstGeom prst="rect">
                <a:avLst/>
              </a:prstGeom>
              <a:blipFill>
                <a:blip r:embed="rId6"/>
                <a:stretch>
                  <a:fillRect l="-614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161250-4657-4563-B5DA-EE790C3032B4}"/>
                  </a:ext>
                </a:extLst>
              </p:cNvPr>
              <p:cNvSpPr txBox="1"/>
              <p:nvPr/>
            </p:nvSpPr>
            <p:spPr>
              <a:xfrm>
                <a:off x="4106777" y="4325613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161250-4657-4563-B5DA-EE790C30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77" y="4325613"/>
                <a:ext cx="70585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1D95F7F-296C-41D8-83F6-02D7B2F6E6E1}"/>
                  </a:ext>
                </a:extLst>
              </p:cNvPr>
              <p:cNvSpPr txBox="1"/>
              <p:nvPr/>
            </p:nvSpPr>
            <p:spPr>
              <a:xfrm>
                <a:off x="6296526" y="4378504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1D95F7F-296C-41D8-83F6-02D7B2F6E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6" y="4378504"/>
                <a:ext cx="705853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E05EC9B-EA21-4E9B-B04A-57FAA0AB87F2}"/>
                  </a:ext>
                </a:extLst>
              </p:cNvPr>
              <p:cNvSpPr txBox="1"/>
              <p:nvPr/>
            </p:nvSpPr>
            <p:spPr>
              <a:xfrm>
                <a:off x="4740442" y="5622165"/>
                <a:ext cx="1957137" cy="72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E05EC9B-EA21-4E9B-B04A-57FAA0AB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2" y="5622165"/>
                <a:ext cx="1957137" cy="7248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èche : courbe vers le haut 20">
            <a:extLst>
              <a:ext uri="{FF2B5EF4-FFF2-40B4-BE49-F238E27FC236}">
                <a16:creationId xmlns:a16="http://schemas.microsoft.com/office/drawing/2014/main" id="{B1AFA4E2-DA4F-4694-91D8-19C26BA0AD06}"/>
              </a:ext>
            </a:extLst>
          </p:cNvPr>
          <p:cNvSpPr/>
          <p:nvPr/>
        </p:nvSpPr>
        <p:spPr>
          <a:xfrm>
            <a:off x="4459703" y="4868638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F9BE4C5-9545-4BA9-B81E-22848732E658}"/>
                  </a:ext>
                </a:extLst>
              </p:cNvPr>
              <p:cNvSpPr txBox="1"/>
              <p:nvPr/>
            </p:nvSpPr>
            <p:spPr>
              <a:xfrm>
                <a:off x="7860630" y="5321786"/>
                <a:ext cx="433137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 :</a:t>
                </a:r>
              </a:p>
              <a:p>
                <a:pPr lvl="1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il s’agit d’une baisse.</a:t>
                </a:r>
              </a:p>
              <a:p>
                <a:pPr lvl="1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il s’agit d’une hausse.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F9BE4C5-9545-4BA9-B81E-22848732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30" y="5321786"/>
                <a:ext cx="4331370" cy="1015663"/>
              </a:xfrm>
              <a:prstGeom prst="rect">
                <a:avLst/>
              </a:prstGeom>
              <a:blipFill>
                <a:blip r:embed="rId10"/>
                <a:stretch>
                  <a:fillRect l="-1406" t="-3593" b="-9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5" grpId="0"/>
      <p:bldP spid="17" grpId="0"/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1236</Words>
  <Application>Microsoft Office PowerPoint</Application>
  <PresentationFormat>Grand écran</PresentationFormat>
  <Paragraphs>165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Helvetica-Bold</vt:lpstr>
      <vt:lpstr>Times New Roman</vt:lpstr>
      <vt:lpstr>Times-Bold</vt:lpstr>
      <vt:lpstr>Times-Roman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60</cp:revision>
  <dcterms:created xsi:type="dcterms:W3CDTF">2020-09-01T12:27:11Z</dcterms:created>
  <dcterms:modified xsi:type="dcterms:W3CDTF">2020-09-23T09:42:32Z</dcterms:modified>
</cp:coreProperties>
</file>