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6" r:id="rId4"/>
    <p:sldId id="283" r:id="rId5"/>
    <p:sldId id="284" r:id="rId6"/>
    <p:sldId id="281" r:id="rId7"/>
    <p:sldId id="257" r:id="rId8"/>
    <p:sldId id="258" r:id="rId9"/>
    <p:sldId id="259" r:id="rId10"/>
    <p:sldId id="282" r:id="rId11"/>
    <p:sldId id="260" r:id="rId12"/>
    <p:sldId id="287" r:id="rId13"/>
    <p:sldId id="288" r:id="rId14"/>
    <p:sldId id="262" r:id="rId15"/>
    <p:sldId id="289" r:id="rId16"/>
    <p:sldId id="290" r:id="rId17"/>
    <p:sldId id="291" r:id="rId18"/>
    <p:sldId id="261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92" r:id="rId29"/>
    <p:sldId id="272" r:id="rId30"/>
    <p:sldId id="273" r:id="rId31"/>
    <p:sldId id="274" r:id="rId32"/>
    <p:sldId id="275" r:id="rId33"/>
    <p:sldId id="277" r:id="rId34"/>
    <p:sldId id="293" r:id="rId35"/>
    <p:sldId id="294" r:id="rId36"/>
    <p:sldId id="278" r:id="rId37"/>
    <p:sldId id="276" r:id="rId38"/>
    <p:sldId id="279" r:id="rId39"/>
    <p:sldId id="295" r:id="rId40"/>
    <p:sldId id="280" r:id="rId4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161B74-D82B-487D-83AE-722C91816D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841D6B0-A3A2-43C0-AD3B-CDF6FCCB1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795BB7-E4FA-4997-82ED-189360811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862E-7691-4ECE-ACCF-A85784676E9F}" type="datetimeFigureOut">
              <a:rPr lang="fr-FR" smtClean="0"/>
              <a:t>06/11/2020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4129F3-E65F-4A8B-9075-8EAFC4660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DE1CC1-CFF6-4343-AD64-9B8FF0ACE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79FB6-EAF4-4991-932B-1FF7D13377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0980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C82A64-8560-418B-BF19-943F9DE2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AEA9BEF-CB1B-4A66-AA73-5B34ADAC41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B5D4C0-724C-4F57-B77B-0BFEE97E2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862E-7691-4ECE-ACCF-A85784676E9F}" type="datetimeFigureOut">
              <a:rPr lang="fr-FR" smtClean="0"/>
              <a:t>06/11/2020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2CF42D-4A4B-4D56-94A7-0E9AA7DE8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A09C22-32EB-40AA-B26C-59AA857AE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79FB6-EAF4-4991-932B-1FF7D13377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8785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871F96D-6F4C-40BB-837F-56FF3F9911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4CE086B-2EE9-4797-8293-0251C7055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EB92AC-45E0-40BE-9DE3-7FC1D4B7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862E-7691-4ECE-ACCF-A85784676E9F}" type="datetimeFigureOut">
              <a:rPr lang="fr-FR" smtClean="0"/>
              <a:t>06/11/2020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2B8098-09DB-464C-819C-708FF7B82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E1763B-4491-48C3-AFF7-6429407D9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79FB6-EAF4-4991-932B-1FF7D13377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6781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3FC56-89B2-428F-B9C6-DA35E8032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5F6DA4-F252-4C2E-9BD8-A80B4360A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25846E-45D5-4C95-A879-864FCCAC2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862E-7691-4ECE-ACCF-A85784676E9F}" type="datetimeFigureOut">
              <a:rPr lang="fr-FR" smtClean="0"/>
              <a:t>06/11/2020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690C8F-4674-4A80-A0EC-0849E279A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1DED4D-6268-4153-9510-1463F71F9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79FB6-EAF4-4991-932B-1FF7D13377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5607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219B92-76E9-48EE-AA39-F6598464D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1980F4-89E5-4263-A66A-FB06B1B98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80619E-3156-4236-ADB6-3C78F7DAD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862E-7691-4ECE-ACCF-A85784676E9F}" type="datetimeFigureOut">
              <a:rPr lang="fr-FR" smtClean="0"/>
              <a:t>06/11/2020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55B0EF-53B7-4B38-9CC1-C2DAFCEC6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2E50F9-A82A-4097-97F0-58788BDF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79FB6-EAF4-4991-932B-1FF7D13377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9499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15B851-4456-4CB5-98BC-54D7EC070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6828AE-214E-472A-9E74-FE31634529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902356A-E22A-4BB7-852C-6CC7791FFD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5BFEFEB-37CF-4FBF-B334-ED4E5050F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862E-7691-4ECE-ACCF-A85784676E9F}" type="datetimeFigureOut">
              <a:rPr lang="fr-FR" smtClean="0"/>
              <a:t>06/11/2020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9E3315-AF2B-47BC-B99C-A9F0C31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DE5846-32F6-4CA8-B32D-0138117D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79FB6-EAF4-4991-932B-1FF7D13377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698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A48C87-A2C9-460E-9BDE-FA056916E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E316D8-45BE-48CB-8CD2-9921002FC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499614-422A-4007-A19E-B41D5D984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2017C9-758B-4B52-8AC8-24633A2E6C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9B282E6-DA7A-4086-AB3A-A686051E5E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1452EDD-5C13-4E7C-AFD3-686BA4B72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862E-7691-4ECE-ACCF-A85784676E9F}" type="datetimeFigureOut">
              <a:rPr lang="fr-FR" smtClean="0"/>
              <a:t>06/11/2020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12194C4-51F7-44FA-B092-7E98B33BF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ADDC39A-CDF2-4CCC-8A6F-AF75F6EE6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79FB6-EAF4-4991-932B-1FF7D13377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297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8EE5CB-2FD2-4F01-8FFF-E4FFF145B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7C0F52-F3F7-438F-9268-42BC8D5BB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862E-7691-4ECE-ACCF-A85784676E9F}" type="datetimeFigureOut">
              <a:rPr lang="fr-FR" smtClean="0"/>
              <a:t>06/11/2020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CB0BC9-D83E-429C-A453-8FAC2F110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2941376-9296-4387-8A37-0F237DE38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79FB6-EAF4-4991-932B-1FF7D13377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691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71A7F3B-590A-43AC-A0C9-FA7756BD4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862E-7691-4ECE-ACCF-A85784676E9F}" type="datetimeFigureOut">
              <a:rPr lang="fr-FR" smtClean="0"/>
              <a:t>06/11/2020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7CA4053-D094-48FD-958C-CA1541C90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7F83A9-94AE-4570-9449-E88BA07E6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79FB6-EAF4-4991-932B-1FF7D13377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0604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D3662D-BE89-4C9E-A201-321E61BA8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E919DB-8D2D-4401-8E45-33B7A3D42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68E326E-488E-412D-89A4-0AD380A9E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227808-64DA-4026-9A9F-2A17CDF7A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862E-7691-4ECE-ACCF-A85784676E9F}" type="datetimeFigureOut">
              <a:rPr lang="fr-FR" smtClean="0"/>
              <a:t>06/11/2020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D1F64E-5217-40E4-B160-9D1656E1E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5B21BD-C074-4E81-8FDD-A327AF45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79FB6-EAF4-4991-932B-1FF7D13377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46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EAEA79-F64C-4268-9A29-C9128CE57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3C8C3A0-5607-4ECE-BBF6-93022BF98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24B5331-F190-4A59-B5BD-1042625F2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360AF7-CB0B-4A95-A76A-B6E1E0337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862E-7691-4ECE-ACCF-A85784676E9F}" type="datetimeFigureOut">
              <a:rPr lang="fr-FR" smtClean="0"/>
              <a:t>06/11/2020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4E0BA83-5B78-403D-8D80-4D2998A66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BD14625-B0A6-4886-B762-EDE9B38BC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79FB6-EAF4-4991-932B-1FF7D13377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45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5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DEC449E-3D5C-4494-A5B8-9C1BFCE75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33A9E2-7342-48A5-924B-68ABC28C3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06F0B9-246B-478E-8E0E-868F1FC2D3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5862E-7691-4ECE-ACCF-A85784676E9F}" type="datetimeFigureOut">
              <a:rPr lang="fr-FR" smtClean="0"/>
              <a:t>06/11/2020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5DD3B2-1264-479E-938B-4E4435B8DE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67505E-923F-49AF-84D5-6839C9ED0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79FB6-EAF4-4991-932B-1FF7D13377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704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png"/><Relationship Id="rId7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11.png"/><Relationship Id="rId7" Type="http://schemas.openxmlformats.org/officeDocument/2006/relationships/image" Target="../media/image45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0.png"/><Relationship Id="rId11" Type="http://schemas.openxmlformats.org/officeDocument/2006/relationships/image" Target="../media/image490.png"/><Relationship Id="rId5" Type="http://schemas.openxmlformats.org/officeDocument/2006/relationships/image" Target="../media/image430.png"/><Relationship Id="rId10" Type="http://schemas.openxmlformats.org/officeDocument/2006/relationships/image" Target="../media/image480.png"/><Relationship Id="rId4" Type="http://schemas.openxmlformats.org/officeDocument/2006/relationships/image" Target="../media/image420.png"/><Relationship Id="rId9" Type="http://schemas.openxmlformats.org/officeDocument/2006/relationships/image" Target="../media/image4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511.png"/><Relationship Id="rId7" Type="http://schemas.openxmlformats.org/officeDocument/2006/relationships/image" Target="../media/image55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0.png"/><Relationship Id="rId11" Type="http://schemas.openxmlformats.org/officeDocument/2006/relationships/image" Target="../media/image590.png"/><Relationship Id="rId5" Type="http://schemas.openxmlformats.org/officeDocument/2006/relationships/image" Target="../media/image530.png"/><Relationship Id="rId10" Type="http://schemas.openxmlformats.org/officeDocument/2006/relationships/image" Target="../media/image580.png"/><Relationship Id="rId4" Type="http://schemas.openxmlformats.org/officeDocument/2006/relationships/image" Target="../media/image520.png"/><Relationship Id="rId9" Type="http://schemas.openxmlformats.org/officeDocument/2006/relationships/image" Target="../media/image5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0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1.png"/><Relationship Id="rId2" Type="http://schemas.openxmlformats.org/officeDocument/2006/relationships/image" Target="../media/image100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png"/><Relationship Id="rId4" Type="http://schemas.openxmlformats.org/officeDocument/2006/relationships/image" Target="../media/image10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0.png"/><Relationship Id="rId2" Type="http://schemas.openxmlformats.org/officeDocument/2006/relationships/image" Target="../media/image12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0.png"/><Relationship Id="rId5" Type="http://schemas.openxmlformats.org/officeDocument/2006/relationships/image" Target="../media/image1320.png"/><Relationship Id="rId4" Type="http://schemas.openxmlformats.org/officeDocument/2006/relationships/image" Target="../media/image13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0.png"/><Relationship Id="rId7" Type="http://schemas.openxmlformats.org/officeDocument/2006/relationships/image" Target="../media/image139.png"/><Relationship Id="rId2" Type="http://schemas.openxmlformats.org/officeDocument/2006/relationships/image" Target="../media/image13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0.png"/><Relationship Id="rId5" Type="http://schemas.openxmlformats.org/officeDocument/2006/relationships/image" Target="../media/image510.png"/><Relationship Id="rId4" Type="http://schemas.openxmlformats.org/officeDocument/2006/relationships/image" Target="../media/image4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10.png"/><Relationship Id="rId7" Type="http://schemas.openxmlformats.org/officeDocument/2006/relationships/image" Target="../media/image12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0.png"/><Relationship Id="rId11" Type="http://schemas.openxmlformats.org/officeDocument/2006/relationships/image" Target="../media/image16.png"/><Relationship Id="rId5" Type="http://schemas.openxmlformats.org/officeDocument/2006/relationships/image" Target="../media/image1010.png"/><Relationship Id="rId10" Type="http://schemas.openxmlformats.org/officeDocument/2006/relationships/image" Target="../media/image15.png"/><Relationship Id="rId4" Type="http://schemas.openxmlformats.org/officeDocument/2006/relationships/image" Target="../media/image910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trix Raining Code (720p_30fps_H264-192kbit_AAC)">
            <a:hlinkClick r:id="" action="ppaction://media"/>
            <a:extLst>
              <a:ext uri="{FF2B5EF4-FFF2-40B4-BE49-F238E27FC236}">
                <a16:creationId xmlns:a16="http://schemas.microsoft.com/office/drawing/2014/main" id="{9B4C961E-B258-44DD-95F9-C47C46427E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C20F8C-C3BD-4CDE-A57A-8E38433588AF}"/>
              </a:ext>
            </a:extLst>
          </p:cNvPr>
          <p:cNvSpPr/>
          <p:nvPr/>
        </p:nvSpPr>
        <p:spPr>
          <a:xfrm>
            <a:off x="1852473" y="2228671"/>
            <a:ext cx="84870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sz="9600" b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Les Matrices</a:t>
            </a:r>
            <a:endParaRPr lang="fr-FR" sz="9600" dirty="0">
              <a:solidFill>
                <a:schemeClr val="accent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76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B40E669-4FFA-4266-AADA-ED5EF626D715}"/>
                  </a:ext>
                </a:extLst>
              </p:cNvPr>
              <p:cNvSpPr/>
              <p:nvPr/>
            </p:nvSpPr>
            <p:spPr>
              <a:xfrm>
                <a:off x="335316" y="244090"/>
                <a:ext cx="11103005" cy="8917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b="1" u="sng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Exemple</a:t>
                </a:r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indent="457200"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5</m:t>
                                  </m:r>
                                </m:e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6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T</m:t>
                        </m:r>
                      </m:sup>
                    </m:sSup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</m:oMath>
                </a14:m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B40E669-4FFA-4266-AADA-ED5EF626D7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16" y="244090"/>
                <a:ext cx="11103005" cy="891783"/>
              </a:xfrm>
              <a:prstGeom prst="rect">
                <a:avLst/>
              </a:prstGeom>
              <a:blipFill>
                <a:blip r:embed="rId2"/>
                <a:stretch>
                  <a:fillRect l="-439" t="-34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931E163-6A48-45FB-AB00-34A189978F87}"/>
                  </a:ext>
                </a:extLst>
              </p:cNvPr>
              <p:cNvSpPr/>
              <p:nvPr/>
            </p:nvSpPr>
            <p:spPr>
              <a:xfrm>
                <a:off x="5598789" y="641271"/>
                <a:ext cx="1866986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;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0,3</m:t>
                                  </m:r>
                                </m:e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0,7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T</m:t>
                        </m:r>
                      </m:sup>
                    </m:sSup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931E163-6A48-45FB-AB00-34A189978F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8789" y="641271"/>
                <a:ext cx="1866986" cy="374270"/>
              </a:xfrm>
              <a:prstGeom prst="rect">
                <a:avLst/>
              </a:prstGeom>
              <a:blipFill>
                <a:blip r:embed="rId3"/>
                <a:stretch>
                  <a:fillRect l="-2606" t="-8065" b="-225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2AB1512-A267-469F-A73B-4E7CF12D391F}"/>
                  </a:ext>
                </a:extLst>
              </p:cNvPr>
              <p:cNvSpPr/>
              <p:nvPr/>
            </p:nvSpPr>
            <p:spPr>
              <a:xfrm>
                <a:off x="2272513" y="469327"/>
                <a:ext cx="101104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fr-F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e>
                          </m:m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6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2AB1512-A267-469F-A73B-4E7CF12D39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513" y="469327"/>
                <a:ext cx="1011046" cy="8249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7B37B79-75B4-4157-B2AE-12F1366F4AA6}"/>
                  </a:ext>
                </a:extLst>
              </p:cNvPr>
              <p:cNvSpPr/>
              <p:nvPr/>
            </p:nvSpPr>
            <p:spPr>
              <a:xfrm>
                <a:off x="3283559" y="563798"/>
                <a:ext cx="1433662" cy="614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;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4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T</m:t>
                        </m:r>
                      </m:sup>
                    </m:sSup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7B37B79-75B4-4157-B2AE-12F1366F4A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559" y="563798"/>
                <a:ext cx="1433662" cy="614720"/>
              </a:xfrm>
              <a:prstGeom prst="rect">
                <a:avLst/>
              </a:prstGeom>
              <a:blipFill>
                <a:blip r:embed="rId5"/>
                <a:stretch>
                  <a:fillRect l="-38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CE4D31-97C4-4BC4-814F-7E4A2CB034E8}"/>
                  </a:ext>
                </a:extLst>
              </p:cNvPr>
              <p:cNvSpPr/>
              <p:nvPr/>
            </p:nvSpPr>
            <p:spPr>
              <a:xfrm>
                <a:off x="4642758" y="641271"/>
                <a:ext cx="956031" cy="552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fr-F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CE4D31-97C4-4BC4-814F-7E4A2CB034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758" y="641271"/>
                <a:ext cx="956031" cy="5524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151F40E-B5A0-4BCB-A24C-AB3D6A212714}"/>
                  </a:ext>
                </a:extLst>
              </p:cNvPr>
              <p:cNvSpPr/>
              <p:nvPr/>
            </p:nvSpPr>
            <p:spPr>
              <a:xfrm>
                <a:off x="7363142" y="509390"/>
                <a:ext cx="770275" cy="583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0,3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0,7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151F40E-B5A0-4BCB-A24C-AB3D6A2127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3142" y="509390"/>
                <a:ext cx="770275" cy="58355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2C216A5E-0122-4CF2-BC9D-7345652A751E}"/>
              </a:ext>
            </a:extLst>
          </p:cNvPr>
          <p:cNvSpPr txBox="1"/>
          <p:nvPr/>
        </p:nvSpPr>
        <p:spPr>
          <a:xfrm>
            <a:off x="268641" y="1960308"/>
            <a:ext cx="2943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Avec la calculatrice TI 83 CE</a:t>
            </a:r>
          </a:p>
        </p:txBody>
      </p:sp>
      <p:pic>
        <p:nvPicPr>
          <p:cNvPr id="19" name="Image 18" descr="Une image contenant table&#10;&#10;Description générée automatiquement">
            <a:extLst>
              <a:ext uri="{FF2B5EF4-FFF2-40B4-BE49-F238E27FC236}">
                <a16:creationId xmlns:a16="http://schemas.microsoft.com/office/drawing/2014/main" id="{7D432956-8ED2-4ACF-B5F5-EB878321EF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84" y="3044457"/>
            <a:ext cx="2324100" cy="175260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9F6114A1-790A-4CA4-8FF1-46953EF883DD}"/>
              </a:ext>
            </a:extLst>
          </p:cNvPr>
          <p:cNvSpPr txBox="1"/>
          <p:nvPr/>
        </p:nvSpPr>
        <p:spPr>
          <a:xfrm>
            <a:off x="354734" y="256791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Appuyer sur</a:t>
            </a:r>
            <a:r>
              <a:rPr lang="fr-FR" dirty="0">
                <a:latin typeface="TI83PremiumCEKeys" panose="02000000000000000000" pitchFamily="2" charset="0"/>
              </a:rPr>
              <a:t> ¾</a:t>
            </a:r>
          </a:p>
        </p:txBody>
      </p:sp>
    </p:spTree>
    <p:extLst>
      <p:ext uri="{BB962C8B-B14F-4D97-AF65-F5344CB8AC3E}">
        <p14:creationId xmlns:p14="http://schemas.microsoft.com/office/powerpoint/2010/main" val="4203652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70F5584-9293-4343-B13B-763D37B5CA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69015" y="1121374"/>
            <a:ext cx="5063808" cy="14552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A9146D6-212C-4867-B2E0-B84CCC307C1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69015" y="3482197"/>
            <a:ext cx="5063808" cy="170084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B1D149A-27E9-4442-B7CB-AB7C020A6BB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659177" y="996150"/>
            <a:ext cx="5063808" cy="45331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7A3364F-280C-400C-8B1F-52586D2EFD92}"/>
              </a:ext>
            </a:extLst>
          </p:cNvPr>
          <p:cNvSpPr txBox="1"/>
          <p:nvPr/>
        </p:nvSpPr>
        <p:spPr>
          <a:xfrm>
            <a:off x="4778610" y="126701"/>
            <a:ext cx="1508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u="sng" dirty="0">
                <a:solidFill>
                  <a:srgbClr val="FF0000"/>
                </a:solidFill>
              </a:rPr>
              <a:t>Exercices</a:t>
            </a:r>
          </a:p>
        </p:txBody>
      </p:sp>
    </p:spTree>
    <p:extLst>
      <p:ext uri="{BB962C8B-B14F-4D97-AF65-F5344CB8AC3E}">
        <p14:creationId xmlns:p14="http://schemas.microsoft.com/office/powerpoint/2010/main" val="356968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70F5584-9293-4343-B13B-763D37B5C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58" y="661539"/>
            <a:ext cx="5236824" cy="150502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A9146D6-212C-4867-B2E0-B84CCC307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655" y="661539"/>
            <a:ext cx="4480790" cy="150502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7A3364F-280C-400C-8B1F-52586D2EFD92}"/>
              </a:ext>
            </a:extLst>
          </p:cNvPr>
          <p:cNvSpPr txBox="1"/>
          <p:nvPr/>
        </p:nvSpPr>
        <p:spPr>
          <a:xfrm>
            <a:off x="4778610" y="126701"/>
            <a:ext cx="2744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u="sng" dirty="0">
                <a:solidFill>
                  <a:srgbClr val="FF0000"/>
                </a:solidFill>
              </a:rPr>
              <a:t>Exercices corrigés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EB62D01-58A5-4C8C-BBB7-C0D204E33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58" y="2380672"/>
            <a:ext cx="2276475" cy="11906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AAA8032-653F-4760-A8EE-130327792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4923" y="2307479"/>
            <a:ext cx="2667000" cy="11525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D8F905A-A1AB-406C-A601-389F36C93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913" y="3909260"/>
            <a:ext cx="2781300" cy="112395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5442208-0689-4636-9EA7-EA9DAE8285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0840" y="3833060"/>
            <a:ext cx="2428875" cy="12001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5E938FF-65A6-4FBF-BACA-2052E4753E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3655" y="2583286"/>
            <a:ext cx="2752725" cy="146685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93C50C3-F825-414A-BEF5-F5E9FA0832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9745" y="4309310"/>
            <a:ext cx="33147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B1D149A-27E9-4442-B7CB-AB7C020A6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71" y="649921"/>
            <a:ext cx="5063808" cy="45331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7A3364F-280C-400C-8B1F-52586D2EFD92}"/>
              </a:ext>
            </a:extLst>
          </p:cNvPr>
          <p:cNvSpPr txBox="1"/>
          <p:nvPr/>
        </p:nvSpPr>
        <p:spPr>
          <a:xfrm>
            <a:off x="4778610" y="126701"/>
            <a:ext cx="2744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u="sng" dirty="0">
                <a:solidFill>
                  <a:srgbClr val="FF0000"/>
                </a:solidFill>
              </a:rPr>
              <a:t>Exercices corrigés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3557261-08AD-49BF-9DF0-F905647EA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942" y="1060647"/>
            <a:ext cx="2261935" cy="140606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2F4F1E6-9567-499C-8C7E-008703618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181" y="2783666"/>
            <a:ext cx="3750365" cy="3048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A73FDE5-7CF2-44C1-8629-F81DF7AFF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026" y="3656710"/>
            <a:ext cx="6324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7A3364F-280C-400C-8B1F-52586D2EFD92}"/>
              </a:ext>
            </a:extLst>
          </p:cNvPr>
          <p:cNvSpPr txBox="1"/>
          <p:nvPr/>
        </p:nvSpPr>
        <p:spPr>
          <a:xfrm>
            <a:off x="4778610" y="126701"/>
            <a:ext cx="1508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u="sng" dirty="0">
                <a:solidFill>
                  <a:srgbClr val="FF0000"/>
                </a:solidFill>
              </a:rPr>
              <a:t>Exercices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439E9B9-716A-4CF1-8A91-90E147B7D8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85750" y="960754"/>
            <a:ext cx="5902008" cy="20043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C4EE60A-2CA0-4BBF-BFBA-E9C3F28AB33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289992" y="1341754"/>
            <a:ext cx="5902008" cy="457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9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7A3364F-280C-400C-8B1F-52586D2EFD92}"/>
              </a:ext>
            </a:extLst>
          </p:cNvPr>
          <p:cNvSpPr txBox="1"/>
          <p:nvPr/>
        </p:nvSpPr>
        <p:spPr>
          <a:xfrm>
            <a:off x="4723573" y="157425"/>
            <a:ext cx="2744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u="sng" dirty="0">
                <a:solidFill>
                  <a:srgbClr val="FF0000"/>
                </a:solidFill>
              </a:rPr>
              <a:t>Exercices corrigés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439E9B9-716A-4CF1-8A91-90E147B7D8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44996" y="1199397"/>
            <a:ext cx="5902008" cy="200437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D8752BA-E2D0-4380-B7BA-8CCFA2FFD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728" y="4171027"/>
            <a:ext cx="2640458" cy="9791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222D5B-BD7E-414F-8F62-5540EF9B5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138" y="3718059"/>
            <a:ext cx="2635134" cy="143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3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7A3364F-280C-400C-8B1F-52586D2EFD92}"/>
              </a:ext>
            </a:extLst>
          </p:cNvPr>
          <p:cNvSpPr txBox="1"/>
          <p:nvPr/>
        </p:nvSpPr>
        <p:spPr>
          <a:xfrm>
            <a:off x="4778610" y="126701"/>
            <a:ext cx="2744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u="sng" dirty="0">
                <a:solidFill>
                  <a:srgbClr val="FF0000"/>
                </a:solidFill>
              </a:rPr>
              <a:t>Exercices corrigés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C4EE60A-2CA0-4BBF-BFBA-E9C3F28AB336}"/>
              </a:ext>
            </a:extLst>
          </p:cNvPr>
          <p:cNvPicPr/>
          <p:nvPr/>
        </p:nvPicPr>
        <p:blipFill rotWithShape="1">
          <a:blip r:embed="rId2"/>
          <a:srcRect b="45820"/>
          <a:stretch/>
        </p:blipFill>
        <p:spPr>
          <a:xfrm>
            <a:off x="3017402" y="862163"/>
            <a:ext cx="5902008" cy="247984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9080425-255C-46E0-941D-5B0646CEA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797" y="3554247"/>
            <a:ext cx="7429500" cy="9429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A27D4F5-71BA-4C7F-B49D-FDF405044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001" y="4709465"/>
            <a:ext cx="870585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9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7A3364F-280C-400C-8B1F-52586D2EFD92}"/>
              </a:ext>
            </a:extLst>
          </p:cNvPr>
          <p:cNvSpPr txBox="1"/>
          <p:nvPr/>
        </p:nvSpPr>
        <p:spPr>
          <a:xfrm>
            <a:off x="4778610" y="126701"/>
            <a:ext cx="2744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u="sng" dirty="0">
                <a:solidFill>
                  <a:srgbClr val="FF0000"/>
                </a:solidFill>
              </a:rPr>
              <a:t>Exercices corrigés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454EBBA-9C48-47CE-B634-461A81717F87}"/>
              </a:ext>
            </a:extLst>
          </p:cNvPr>
          <p:cNvPicPr/>
          <p:nvPr/>
        </p:nvPicPr>
        <p:blipFill rotWithShape="1">
          <a:blip r:embed="rId2"/>
          <a:srcRect t="53148"/>
          <a:stretch/>
        </p:blipFill>
        <p:spPr>
          <a:xfrm>
            <a:off x="3200033" y="809084"/>
            <a:ext cx="5902008" cy="214443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B507226-1184-4394-94A4-706FE2527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266" y="3387309"/>
            <a:ext cx="6962775" cy="8763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13C648A-AFAF-4194-A6E6-D1379CA08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485" y="4263609"/>
            <a:ext cx="8029575" cy="9429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11ED03-13BB-45AD-A60B-C45CBEEEA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6485" y="5206584"/>
            <a:ext cx="843915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387515DD-A464-47F4-A76A-62B97976FA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337329"/>
              </p:ext>
            </p:extLst>
          </p:nvPr>
        </p:nvGraphicFramePr>
        <p:xfrm>
          <a:off x="1063200" y="5061475"/>
          <a:ext cx="8840856" cy="907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40856">
                  <a:extLst>
                    <a:ext uri="{9D8B030D-6E8A-4147-A177-3AD203B41FA5}">
                      <a16:colId xmlns:a16="http://schemas.microsoft.com/office/drawing/2014/main" val="2787093423"/>
                    </a:ext>
                  </a:extLst>
                </a:gridCol>
              </a:tblGrid>
              <a:tr h="90790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50452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2D29688-75E1-47B0-80BA-D27257462B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836779"/>
              </p:ext>
            </p:extLst>
          </p:nvPr>
        </p:nvGraphicFramePr>
        <p:xfrm>
          <a:off x="1550204" y="2359696"/>
          <a:ext cx="8730138" cy="1179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0138">
                  <a:extLst>
                    <a:ext uri="{9D8B030D-6E8A-4147-A177-3AD203B41FA5}">
                      <a16:colId xmlns:a16="http://schemas.microsoft.com/office/drawing/2014/main" val="2787093423"/>
                    </a:ext>
                  </a:extLst>
                </a:gridCol>
              </a:tblGrid>
              <a:tr h="117945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5045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7372E9B-8F71-4124-879F-7BBE73B4FB92}"/>
              </a:ext>
            </a:extLst>
          </p:cNvPr>
          <p:cNvSpPr/>
          <p:nvPr/>
        </p:nvSpPr>
        <p:spPr>
          <a:xfrm>
            <a:off x="535619" y="471524"/>
            <a:ext cx="6096000" cy="168918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sz="2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 - Opérations sur les matrices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800100" lvl="1" indent="-342900">
              <a:buFont typeface="+mj-lt"/>
              <a:buAutoNum type="arabicPeriod"/>
              <a:tabLst>
                <a:tab pos="3048000" algn="ctr"/>
                <a:tab pos="6032500" algn="r"/>
              </a:tabLst>
            </a:pPr>
            <a:r>
              <a:rPr lang="fr-FR" sz="2000" b="1" u="sng" dirty="0">
                <a:solidFill>
                  <a:srgbClr val="C45911"/>
                </a:solidFill>
                <a:effectLst/>
                <a:latin typeface="Times New Roman" panose="02020603050405020304" pitchFamily="18" charset="0"/>
              </a:rPr>
              <a:t>Somme de deux matrices</a:t>
            </a:r>
            <a:endParaRPr lang="fr-FR" sz="2000" b="1" dirty="0">
              <a:effectLst/>
              <a:latin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Définition – Somme de deux matrices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5D2B7F8-015A-452E-BBEA-43E0FA104DA6}"/>
                  </a:ext>
                </a:extLst>
              </p:cNvPr>
              <p:cNvSpPr/>
              <p:nvPr/>
            </p:nvSpPr>
            <p:spPr>
              <a:xfrm>
                <a:off x="1676400" y="2339023"/>
                <a:ext cx="8839200" cy="3916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=(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=(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deux matrices de même taille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×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5D2B7F8-015A-452E-BBEA-43E0FA104D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2339023"/>
                <a:ext cx="8839200" cy="391646"/>
              </a:xfrm>
              <a:prstGeom prst="rect">
                <a:avLst/>
              </a:prstGeom>
              <a:blipFill>
                <a:blip r:embed="rId2"/>
                <a:stretch>
                  <a:fillRect l="-552" t="-9375" b="-18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EEAD227-0AF3-405A-BBE6-802C507D0053}"/>
                  </a:ext>
                </a:extLst>
              </p:cNvPr>
              <p:cNvSpPr/>
              <p:nvPr/>
            </p:nvSpPr>
            <p:spPr>
              <a:xfrm>
                <a:off x="1676399" y="2730669"/>
                <a:ext cx="759188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La somme des matrices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la matrice notée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définie par :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EEAD227-0AF3-405A-BBE6-802C507D00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399" y="2730669"/>
                <a:ext cx="7591887" cy="369332"/>
              </a:xfrm>
              <a:prstGeom prst="rect">
                <a:avLst/>
              </a:prstGeom>
              <a:blipFill>
                <a:blip r:embed="rId3"/>
                <a:stretch>
                  <a:fillRect l="-643"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BB964FE-548F-4F24-A784-1DF2D304457C}"/>
                  </a:ext>
                </a:extLst>
              </p:cNvPr>
              <p:cNvSpPr/>
              <p:nvPr/>
            </p:nvSpPr>
            <p:spPr>
              <a:xfrm>
                <a:off x="1676399" y="3126829"/>
                <a:ext cx="9218395" cy="3916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sSub>
                      <m:sSub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avec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pour tout couple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𝑗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tel que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≤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≤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≤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𝑗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≤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fr-FR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BB964FE-548F-4F24-A784-1DF2D30445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399" y="3126829"/>
                <a:ext cx="9218395" cy="391646"/>
              </a:xfrm>
              <a:prstGeom prst="rect">
                <a:avLst/>
              </a:prstGeom>
              <a:blipFill>
                <a:blip r:embed="rId4"/>
                <a:stretch>
                  <a:fillRect t="-9375" b="-18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DBD3C3-4318-482E-BD93-60CF4D9ED7E5}"/>
                  </a:ext>
                </a:extLst>
              </p:cNvPr>
              <p:cNvSpPr/>
              <p:nvPr/>
            </p:nvSpPr>
            <p:spPr>
              <a:xfrm>
                <a:off x="686540" y="3559821"/>
                <a:ext cx="3653513" cy="11184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b="1" u="sng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Exemple</a:t>
                </a:r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DBD3C3-4318-482E-BD93-60CF4D9ED7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540" y="3559821"/>
                <a:ext cx="3653513" cy="1118448"/>
              </a:xfrm>
              <a:prstGeom prst="rect">
                <a:avLst/>
              </a:prstGeom>
              <a:blipFill>
                <a:blip r:embed="rId5"/>
                <a:stretch>
                  <a:fillRect l="-1503" t="-3279" r="-1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FF83FE5A-335F-4E73-8107-AB8310644BCD}"/>
              </a:ext>
            </a:extLst>
          </p:cNvPr>
          <p:cNvSpPr/>
          <p:nvPr/>
        </p:nvSpPr>
        <p:spPr>
          <a:xfrm>
            <a:off x="535619" y="4590937"/>
            <a:ext cx="1116652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Propriété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D80DA9D-E4B8-4701-A9E2-D7135E427B72}"/>
                  </a:ext>
                </a:extLst>
              </p:cNvPr>
              <p:cNvSpPr/>
              <p:nvPr/>
            </p:nvSpPr>
            <p:spPr>
              <a:xfrm>
                <a:off x="4340053" y="3945120"/>
                <a:ext cx="10571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</m:t>
                      </m:r>
                      <m:r>
                        <a:rPr lang="fr-FR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fr-FR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𝐵</m:t>
                      </m:r>
                      <m:r>
                        <a:rPr lang="fr-FR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D80DA9D-E4B8-4701-A9E2-D7135E427B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0053" y="3945120"/>
                <a:ext cx="105714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78AA73C-48E6-4957-87FC-AD85660329B7}"/>
                  </a:ext>
                </a:extLst>
              </p:cNvPr>
              <p:cNvSpPr/>
              <p:nvPr/>
            </p:nvSpPr>
            <p:spPr>
              <a:xfrm>
                <a:off x="5288207" y="3847561"/>
                <a:ext cx="1994777" cy="5644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fr-F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3+2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1+4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3+0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78AA73C-48E6-4957-87FC-AD85660329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8207" y="3847561"/>
                <a:ext cx="1994777" cy="5644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E5F625B-38E5-410C-85A1-D9A9CF00A302}"/>
                  </a:ext>
                </a:extLst>
              </p:cNvPr>
              <p:cNvSpPr/>
              <p:nvPr/>
            </p:nvSpPr>
            <p:spPr>
              <a:xfrm>
                <a:off x="7103811" y="3847561"/>
                <a:ext cx="1361590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E5F625B-38E5-410C-85A1-D9A9CF00A3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3811" y="3847561"/>
                <a:ext cx="1361590" cy="5542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E57E561-121C-418D-AFC2-645EE2DE1922}"/>
                  </a:ext>
                </a:extLst>
              </p:cNvPr>
              <p:cNvSpPr/>
              <p:nvPr/>
            </p:nvSpPr>
            <p:spPr>
              <a:xfrm>
                <a:off x="1063200" y="5109765"/>
                <a:ext cx="406809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trois matrices de même taille.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E57E561-121C-418D-AFC2-645EE2DE19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00" y="5109765"/>
                <a:ext cx="4068093" cy="369332"/>
              </a:xfrm>
              <a:prstGeom prst="rect">
                <a:avLst/>
              </a:prstGeom>
              <a:blipFill>
                <a:blip r:embed="rId9"/>
                <a:stretch>
                  <a:fillRect l="-1198" t="-8197" r="-1048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67AFE4A-E625-408E-9D35-5A2A4C76292C}"/>
                  </a:ext>
                </a:extLst>
              </p:cNvPr>
              <p:cNvSpPr/>
              <p:nvPr/>
            </p:nvSpPr>
            <p:spPr>
              <a:xfrm>
                <a:off x="5696580" y="5479097"/>
                <a:ext cx="6096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)+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+(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(associativité)</a:t>
                </a:r>
                <a:endParaRPr lang="fr-FR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67AFE4A-E625-408E-9D35-5A2A4C7629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6580" y="5479097"/>
                <a:ext cx="6096000" cy="369332"/>
              </a:xfrm>
              <a:prstGeom prst="rect">
                <a:avLst/>
              </a:prstGeom>
              <a:blipFill>
                <a:blip r:embed="rId10"/>
                <a:stretch>
                  <a:fillRect l="-300" t="-11667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7331D91-413E-48EC-A749-B237384C0C65}"/>
                  </a:ext>
                </a:extLst>
              </p:cNvPr>
              <p:cNvSpPr/>
              <p:nvPr/>
            </p:nvSpPr>
            <p:spPr>
              <a:xfrm>
                <a:off x="1877582" y="5479097"/>
                <a:ext cx="32537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(commutativité) </a:t>
                </a:r>
                <a:endParaRPr lang="fr-FR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7331D91-413E-48EC-A749-B237384C0C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582" y="5479097"/>
                <a:ext cx="3253711" cy="369332"/>
              </a:xfrm>
              <a:prstGeom prst="rect">
                <a:avLst/>
              </a:prstGeom>
              <a:blipFill>
                <a:blip r:embed="rId11"/>
                <a:stretch>
                  <a:fillRect t="-11667" r="-562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303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9AD42330-8E27-4EBF-9667-820AE29FE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261319"/>
              </p:ext>
            </p:extLst>
          </p:nvPr>
        </p:nvGraphicFramePr>
        <p:xfrm>
          <a:off x="2115844" y="1270499"/>
          <a:ext cx="7714696" cy="14464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4696">
                  <a:extLst>
                    <a:ext uri="{9D8B030D-6E8A-4147-A177-3AD203B41FA5}">
                      <a16:colId xmlns:a16="http://schemas.microsoft.com/office/drawing/2014/main" val="2787093423"/>
                    </a:ext>
                  </a:extLst>
                </a:gridCol>
              </a:tblGrid>
              <a:tr h="144642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50452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0CE8B429-9AE2-48A9-A4A4-CA4C685C0200}"/>
              </a:ext>
            </a:extLst>
          </p:cNvPr>
          <p:cNvSpPr/>
          <p:nvPr/>
        </p:nvSpPr>
        <p:spPr>
          <a:xfrm>
            <a:off x="462768" y="492274"/>
            <a:ext cx="4111062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Définition - Différence de deux matrices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E8D6E8B-E8B6-4088-99A6-46A902434C32}"/>
                  </a:ext>
                </a:extLst>
              </p:cNvPr>
              <p:cNvSpPr/>
              <p:nvPr/>
            </p:nvSpPr>
            <p:spPr>
              <a:xfrm>
                <a:off x="2115844" y="1213101"/>
                <a:ext cx="507506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deux matrices de même taille.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La différence des matrices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la matrice notée 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E8D6E8B-E8B6-4088-99A6-46A902434C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844" y="1213101"/>
                <a:ext cx="5075069" cy="646331"/>
              </a:xfrm>
              <a:prstGeom prst="rect">
                <a:avLst/>
              </a:prstGeom>
              <a:blipFill>
                <a:blip r:embed="rId2"/>
                <a:stretch>
                  <a:fillRect l="-960" t="-4717" r="-960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3A61638-F544-4F31-B7FB-DED385CB654D}"/>
                  </a:ext>
                </a:extLst>
              </p:cNvPr>
              <p:cNvSpPr/>
              <p:nvPr/>
            </p:nvSpPr>
            <p:spPr>
              <a:xfrm>
                <a:off x="3734540" y="1839864"/>
                <a:ext cx="6096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égale à la somme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+(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où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la matrice opposée de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3A61638-F544-4F31-B7FB-DED385CB65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4540" y="1839864"/>
                <a:ext cx="6096000" cy="369332"/>
              </a:xfrm>
              <a:prstGeom prst="rect">
                <a:avLst/>
              </a:prstGeom>
              <a:blipFill>
                <a:blip r:embed="rId3"/>
                <a:stretch>
                  <a:fillRect l="-900" t="-11667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171192B-11A1-4916-BCAA-01FDF80838E4}"/>
                  </a:ext>
                </a:extLst>
              </p:cNvPr>
              <p:cNvSpPr/>
              <p:nvPr/>
            </p:nvSpPr>
            <p:spPr>
              <a:xfrm>
                <a:off x="7096689" y="1493727"/>
                <a:ext cx="8247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171192B-11A1-4916-BCAA-01FDF80838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6689" y="1493727"/>
                <a:ext cx="82471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321A669-2F82-4479-9347-12F6E30CA337}"/>
                  </a:ext>
                </a:extLst>
              </p:cNvPr>
              <p:cNvSpPr/>
              <p:nvPr/>
            </p:nvSpPr>
            <p:spPr>
              <a:xfrm>
                <a:off x="3734540" y="2301529"/>
                <a:ext cx="57016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dont les coefficients sont les opposés des coefficients de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fr-FR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321A669-2F82-4479-9347-12F6E30CA3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4540" y="2301529"/>
                <a:ext cx="5701689" cy="369332"/>
              </a:xfrm>
              <a:prstGeom prst="rect">
                <a:avLst/>
              </a:prstGeom>
              <a:blipFill>
                <a:blip r:embed="rId5"/>
                <a:stretch>
                  <a:fillRect l="-963" t="-11667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0621A98-5F25-4EB9-8ACD-82E2AF1F9366}"/>
                  </a:ext>
                </a:extLst>
              </p:cNvPr>
              <p:cNvSpPr/>
              <p:nvPr/>
            </p:nvSpPr>
            <p:spPr>
              <a:xfrm>
                <a:off x="1200398" y="3640100"/>
                <a:ext cx="3645763" cy="836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b="1" u="sng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Exemple</a:t>
                </a:r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0621A98-5F25-4EB9-8ACD-82E2AF1F93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398" y="3640100"/>
                <a:ext cx="3645763" cy="836832"/>
              </a:xfrm>
              <a:prstGeom prst="rect">
                <a:avLst/>
              </a:prstGeom>
              <a:blipFill>
                <a:blip r:embed="rId6"/>
                <a:stretch>
                  <a:fillRect l="-1505" t="-3650" r="-3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599B78B-2E46-4C2E-BBB1-A881AD74CADA}"/>
                  </a:ext>
                </a:extLst>
              </p:cNvPr>
              <p:cNvSpPr/>
              <p:nvPr/>
            </p:nvSpPr>
            <p:spPr>
              <a:xfrm>
                <a:off x="2207720" y="4616627"/>
                <a:ext cx="188531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7200"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</m:t>
                      </m:r>
                      <m:r>
                        <a:rPr lang="fr-FR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𝐵</m:t>
                          </m:r>
                        </m:e>
                      </m:d>
                      <m:r>
                        <a:rPr lang="fr-FR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599B78B-2E46-4C2E-BBB1-A881AD74CA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720" y="4616627"/>
                <a:ext cx="188531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3E43322-2850-477B-9349-C75FF470BCA3}"/>
                  </a:ext>
                </a:extLst>
              </p:cNvPr>
              <p:cNvSpPr/>
              <p:nvPr/>
            </p:nvSpPr>
            <p:spPr>
              <a:xfrm>
                <a:off x="7880225" y="4521344"/>
                <a:ext cx="1552348" cy="5598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10</m:t>
                              </m:r>
                            </m:e>
                          </m:mr>
                          <m:m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fr-FR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3E43322-2850-477B-9349-C75FF470B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0225" y="4521344"/>
                <a:ext cx="1552348" cy="559897"/>
              </a:xfrm>
              <a:prstGeom prst="rect">
                <a:avLst/>
              </a:prstGeom>
              <a:blipFill>
                <a:blip r:embed="rId8"/>
                <a:stretch>
                  <a:fillRect r="-23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493BB0F-D537-4CAD-8625-C51FF3EC00C9}"/>
                  </a:ext>
                </a:extLst>
              </p:cNvPr>
              <p:cNvSpPr/>
              <p:nvPr/>
            </p:nvSpPr>
            <p:spPr>
              <a:xfrm>
                <a:off x="1330885" y="4624964"/>
                <a:ext cx="15236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457200"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493BB0F-D537-4CAD-8625-C51FF3EC00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885" y="4624964"/>
                <a:ext cx="152362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00CA14D-9857-48F3-94F8-5F09545E099A}"/>
                  </a:ext>
                </a:extLst>
              </p:cNvPr>
              <p:cNvSpPr/>
              <p:nvPr/>
            </p:nvSpPr>
            <p:spPr>
              <a:xfrm>
                <a:off x="3826451" y="4531774"/>
                <a:ext cx="2286844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  <m:r>
                        <a:rPr lang="fr-FR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00CA14D-9857-48F3-94F8-5F09545E09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451" y="4531774"/>
                <a:ext cx="2286844" cy="55983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406B8FB-03BF-4FAA-A7DF-AA90D21A276A}"/>
                  </a:ext>
                </a:extLst>
              </p:cNvPr>
              <p:cNvSpPr/>
              <p:nvPr/>
            </p:nvSpPr>
            <p:spPr>
              <a:xfrm>
                <a:off x="5880448" y="4531774"/>
                <a:ext cx="2169504" cy="5644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5+5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3+0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406B8FB-03BF-4FAA-A7DF-AA90D21A27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0448" y="4531774"/>
                <a:ext cx="2169504" cy="5644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92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  <p:bldP spid="24" grpId="0"/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D52E2BF-F127-4002-8C34-34BFD5F4C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539" y="85979"/>
            <a:ext cx="2531986" cy="9867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D8F4F8C-FA31-4D27-91A5-EC4FC2685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70" y="229833"/>
            <a:ext cx="5891815" cy="35917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824008C-69C5-478D-AD3C-0E0427EF7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70" y="3821574"/>
            <a:ext cx="5891815" cy="258536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7777A4A-B773-4E70-B7E4-47ECD0EEA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263" y="1249301"/>
            <a:ext cx="5275773" cy="120027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6E5AEFB-F701-4BB2-A245-BF3A188FB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263" y="2757187"/>
            <a:ext cx="5275774" cy="257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29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C42413BC-15C8-454D-94CA-730183AB55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746286"/>
              </p:ext>
            </p:extLst>
          </p:nvPr>
        </p:nvGraphicFramePr>
        <p:xfrm>
          <a:off x="634687" y="4886353"/>
          <a:ext cx="11124497" cy="811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4497">
                  <a:extLst>
                    <a:ext uri="{9D8B030D-6E8A-4147-A177-3AD203B41FA5}">
                      <a16:colId xmlns:a16="http://schemas.microsoft.com/office/drawing/2014/main" val="2787093423"/>
                    </a:ext>
                  </a:extLst>
                </a:gridCol>
              </a:tblGrid>
              <a:tr h="81128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50452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951656C-B5AC-4D3B-8B20-101F634BD7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72604"/>
              </p:ext>
            </p:extLst>
          </p:nvPr>
        </p:nvGraphicFramePr>
        <p:xfrm>
          <a:off x="1236953" y="1700967"/>
          <a:ext cx="9718091" cy="1042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8091">
                  <a:extLst>
                    <a:ext uri="{9D8B030D-6E8A-4147-A177-3AD203B41FA5}">
                      <a16:colId xmlns:a16="http://schemas.microsoft.com/office/drawing/2014/main" val="2787093423"/>
                    </a:ext>
                  </a:extLst>
                </a:gridCol>
              </a:tblGrid>
              <a:tr h="104285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5045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D867F9E-DB29-4477-82FB-500ECB7201B9}"/>
              </a:ext>
            </a:extLst>
          </p:cNvPr>
          <p:cNvSpPr/>
          <p:nvPr/>
        </p:nvSpPr>
        <p:spPr>
          <a:xfrm>
            <a:off x="808422" y="426180"/>
            <a:ext cx="6096001" cy="10428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>
              <a:spcAft>
                <a:spcPts val="0"/>
              </a:spcAft>
              <a:buFont typeface="+mj-lt"/>
              <a:buAutoNum type="arabicPeriod" startAt="2"/>
              <a:tabLst>
                <a:tab pos="3048000" algn="ctr"/>
                <a:tab pos="6032500" algn="r"/>
              </a:tabLst>
            </a:pPr>
            <a:r>
              <a:rPr lang="fr-FR" sz="2000" b="1" u="sng" dirty="0">
                <a:solidFill>
                  <a:srgbClr val="C45911"/>
                </a:solidFill>
                <a:effectLst/>
                <a:latin typeface="Times New Roman" panose="02020603050405020304" pitchFamily="18" charset="0"/>
              </a:rPr>
              <a:t>Produit d’une matrice par un réel</a:t>
            </a:r>
            <a:endParaRPr lang="fr-FR" sz="2000" b="1" dirty="0">
              <a:effectLst/>
              <a:latin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Définition - Produit d’une matrice par un réel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E70D55C-6B37-4E57-BDDB-064A281F6476}"/>
                  </a:ext>
                </a:extLst>
              </p:cNvPr>
              <p:cNvSpPr/>
              <p:nvPr/>
            </p:nvSpPr>
            <p:spPr>
              <a:xfrm>
                <a:off x="1363647" y="1700967"/>
                <a:ext cx="473235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une matrice et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un nombre réel.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Le </a:t>
                </a:r>
                <a:r>
                  <a:rPr lang="fr-FR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produit</a:t>
                </a: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par le réel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la matrice notée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E70D55C-6B37-4E57-BDDB-064A281F64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647" y="1700967"/>
                <a:ext cx="4732353" cy="646331"/>
              </a:xfrm>
              <a:prstGeom prst="rect">
                <a:avLst/>
              </a:prstGeom>
              <a:blipFill>
                <a:blip r:embed="rId2"/>
                <a:stretch>
                  <a:fillRect l="-1160" t="-4717" r="-129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94F73A1C-04A0-40FD-9A05-610560310B6A}"/>
              </a:ext>
            </a:extLst>
          </p:cNvPr>
          <p:cNvSpPr/>
          <p:nvPr/>
        </p:nvSpPr>
        <p:spPr>
          <a:xfrm>
            <a:off x="6380085" y="1977966"/>
            <a:ext cx="7584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dont les coefficients sont obtenus en multipliant 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5D47BF9-ED8F-4982-BE73-878D5DCF12AC}"/>
                  </a:ext>
                </a:extLst>
              </p:cNvPr>
              <p:cNvSpPr/>
              <p:nvPr/>
            </p:nvSpPr>
            <p:spPr>
              <a:xfrm>
                <a:off x="5991315" y="1977966"/>
                <a:ext cx="5171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𝑘𝐴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5D47BF9-ED8F-4982-BE73-878D5DCF12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315" y="1977966"/>
                <a:ext cx="51712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BAAC9D3-F3FB-4A07-878D-7879212362E0}"/>
                  </a:ext>
                </a:extLst>
              </p:cNvPr>
              <p:cNvSpPr/>
              <p:nvPr/>
            </p:nvSpPr>
            <p:spPr>
              <a:xfrm>
                <a:off x="4518484" y="2347298"/>
                <a:ext cx="31550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tous les coefficients de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par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fr-FR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BAAC9D3-F3FB-4A07-878D-7879212362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484" y="2347298"/>
                <a:ext cx="3155031" cy="369332"/>
              </a:xfrm>
              <a:prstGeom prst="rect">
                <a:avLst/>
              </a:prstGeom>
              <a:blipFill>
                <a:blip r:embed="rId4"/>
                <a:stretch>
                  <a:fillRect l="-1544" t="-9836" r="-772" b="-229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1E67388-8ABC-4A0C-8A66-ECE2ED7E280B}"/>
                  </a:ext>
                </a:extLst>
              </p:cNvPr>
              <p:cNvSpPr/>
              <p:nvPr/>
            </p:nvSpPr>
            <p:spPr>
              <a:xfrm>
                <a:off x="634687" y="2995932"/>
                <a:ext cx="2510849" cy="866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b="1" u="sng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Exemple</a:t>
                </a:r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3,5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2,5</m:t>
                              </m:r>
                            </m:e>
                          </m:mr>
                          <m:m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0,5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5,5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1E67388-8ABC-4A0C-8A66-ECE2ED7E2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87" y="2995932"/>
                <a:ext cx="2510849" cy="866135"/>
              </a:xfrm>
              <a:prstGeom prst="rect">
                <a:avLst/>
              </a:prstGeom>
              <a:blipFill>
                <a:blip r:embed="rId5"/>
                <a:stretch>
                  <a:fillRect l="-1942" t="-34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12A7EC1-973B-4F1D-B188-D006E4F4B1D1}"/>
                  </a:ext>
                </a:extLst>
              </p:cNvPr>
              <p:cNvSpPr/>
              <p:nvPr/>
            </p:nvSpPr>
            <p:spPr>
              <a:xfrm>
                <a:off x="8342460" y="3976397"/>
                <a:ext cx="1913793" cy="5580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14:m>
                  <m:oMath xmlns:m="http://schemas.openxmlformats.org/officeDocument/2006/math"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7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10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12A7EC1-973B-4F1D-B188-D006E4F4B1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2460" y="3976397"/>
                <a:ext cx="1913793" cy="5580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EC07D79-00F6-4971-BC4E-0ACB44E95229}"/>
                  </a:ext>
                </a:extLst>
              </p:cNvPr>
              <p:cNvSpPr/>
              <p:nvPr/>
            </p:nvSpPr>
            <p:spPr>
              <a:xfrm>
                <a:off x="2486604" y="4036061"/>
                <a:ext cx="14997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Alors,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EC07D79-00F6-4971-BC4E-0ACB44E952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604" y="4036061"/>
                <a:ext cx="1499770" cy="369332"/>
              </a:xfrm>
              <a:prstGeom prst="rect">
                <a:avLst/>
              </a:prstGeom>
              <a:blipFill>
                <a:blip r:embed="rId7"/>
                <a:stretch>
                  <a:fillRect l="-3659" t="-9836" b="-229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B0715BF-1998-477C-9FAF-94B0C941A2F6}"/>
                  </a:ext>
                </a:extLst>
              </p:cNvPr>
              <p:cNvSpPr/>
              <p:nvPr/>
            </p:nvSpPr>
            <p:spPr>
              <a:xfrm>
                <a:off x="3928345" y="3907019"/>
                <a:ext cx="4527009" cy="627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2×3,5</m:t>
                                </m:r>
                              </m:e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2×</m:t>
                                </m:r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2×2,5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2×</m:t>
                                </m:r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2×0,5</m:t>
                                </m:r>
                              </m:e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2×</m:t>
                                </m:r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5,5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fr-FR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B0715BF-1998-477C-9FAF-94B0C941A2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8345" y="3907019"/>
                <a:ext cx="4527009" cy="6274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99424935-E79B-480F-A97D-6857EFF921D2}"/>
              </a:ext>
            </a:extLst>
          </p:cNvPr>
          <p:cNvSpPr/>
          <p:nvPr/>
        </p:nvSpPr>
        <p:spPr>
          <a:xfrm>
            <a:off x="805321" y="4405393"/>
            <a:ext cx="1116652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Propriété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91CCDE-5F1D-4DA4-BBA0-8488065FE555}"/>
                  </a:ext>
                </a:extLst>
              </p:cNvPr>
              <p:cNvSpPr/>
              <p:nvPr/>
            </p:nvSpPr>
            <p:spPr>
              <a:xfrm>
                <a:off x="1577515" y="4863467"/>
                <a:ext cx="6096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4765"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deux matrices de même taille et deux réels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𝑘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91CCDE-5F1D-4DA4-BBA0-8488065FE5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515" y="4863467"/>
                <a:ext cx="6096000" cy="369332"/>
              </a:xfrm>
              <a:prstGeom prst="rect">
                <a:avLst/>
              </a:prstGeom>
              <a:blipFill>
                <a:blip r:embed="rId9"/>
                <a:stretch>
                  <a:fillRect l="-500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B1CC2D4-6D52-4114-BD41-25993DC2BEF7}"/>
                  </a:ext>
                </a:extLst>
              </p:cNvPr>
              <p:cNvSpPr/>
              <p:nvPr/>
            </p:nvSpPr>
            <p:spPr>
              <a:xfrm>
                <a:off x="736301" y="5293146"/>
                <a:ext cx="237134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spcAft>
                    <a:spcPts val="0"/>
                  </a:spcAft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14:m>
                  <m:oMath xmlns:m="http://schemas.openxmlformats.org/officeDocument/2006/math">
                    <m:r>
                      <a:rPr lang="fr-FR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B1CC2D4-6D52-4114-BD41-25993DC2BE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301" y="5293146"/>
                <a:ext cx="2371344" cy="369332"/>
              </a:xfrm>
              <a:prstGeom prst="rect">
                <a:avLst/>
              </a:prstGeom>
              <a:blipFill>
                <a:blip r:embed="rId10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DE560F9-60EE-418D-8225-F7836DAF4D9B}"/>
                  </a:ext>
                </a:extLst>
              </p:cNvPr>
              <p:cNvSpPr/>
              <p:nvPr/>
            </p:nvSpPr>
            <p:spPr>
              <a:xfrm>
                <a:off x="9713753" y="5306632"/>
                <a:ext cx="224646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𝑘𝑘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DE560F9-60EE-418D-8225-F7836DAF4D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3753" y="5306632"/>
                <a:ext cx="2246462" cy="369332"/>
              </a:xfrm>
              <a:prstGeom prst="rect">
                <a:avLst/>
              </a:prstGeom>
              <a:blipFill>
                <a:blip r:embed="rId11"/>
                <a:stretch>
                  <a:fillRect l="-1626" t="-5000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46FF9CE-BA0E-4A5F-8951-C268D75CAF3C}"/>
                  </a:ext>
                </a:extLst>
              </p:cNvPr>
              <p:cNvSpPr/>
              <p:nvPr/>
            </p:nvSpPr>
            <p:spPr>
              <a:xfrm>
                <a:off x="3615887" y="5293146"/>
                <a:ext cx="25759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lvl="0" indent="-342900" algn="just">
                  <a:spcAft>
                    <a:spcPts val="0"/>
                  </a:spcAft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𝑘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𝑘𝐴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𝑘𝐵</m:t>
                    </m:r>
                  </m:oMath>
                </a14:m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46FF9CE-BA0E-4A5F-8951-C268D75CAF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887" y="5293146"/>
                <a:ext cx="2575962" cy="369332"/>
              </a:xfrm>
              <a:prstGeom prst="rect">
                <a:avLst/>
              </a:prstGeom>
              <a:blipFill>
                <a:blip r:embed="rId12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E134597-A3D7-4416-ACEE-F8B7579FC2BA}"/>
                  </a:ext>
                </a:extLst>
              </p:cNvPr>
              <p:cNvSpPr/>
              <p:nvPr/>
            </p:nvSpPr>
            <p:spPr>
              <a:xfrm>
                <a:off x="6606246" y="5295488"/>
                <a:ext cx="26931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lvl="0" indent="-342900" algn="just">
                  <a:spcAft>
                    <a:spcPts val="0"/>
                  </a:spcAft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14:m>
                  <m:oMath xmlns:m="http://schemas.openxmlformats.org/officeDocument/2006/math">
                    <m:d>
                      <m:dPr>
                        <m:ctrlPr>
                          <a:rPr lang="fr-F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𝑘</m:t>
                        </m:r>
                        <m:r>
                          <a:rPr lang="fr-FR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𝑘𝐴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𝑘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E134597-A3D7-4416-ACEE-F8B7579FC2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6246" y="5295488"/>
                <a:ext cx="2693110" cy="369332"/>
              </a:xfrm>
              <a:prstGeom prst="rect">
                <a:avLst/>
              </a:prstGeom>
              <a:blipFill>
                <a:blip r:embed="rId1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E2307EF-2B13-47C9-8A2C-ECE40FE71A7E}"/>
                  </a:ext>
                </a:extLst>
              </p:cNvPr>
              <p:cNvSpPr/>
              <p:nvPr/>
            </p:nvSpPr>
            <p:spPr>
              <a:xfrm>
                <a:off x="432816" y="5795420"/>
                <a:ext cx="11457587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Remarque</a:t>
                </a:r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Dans l’égalité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le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de gauche est un réel mais celui de droite désigne la </a:t>
                </a:r>
                <a:r>
                  <a:rPr lang="fr-FR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matrice nulle</a:t>
                </a: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matrice ayant la même taille que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dont tous les coefficients sont nuls.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E2307EF-2B13-47C9-8A2C-ECE40FE71A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16" y="5795420"/>
                <a:ext cx="11457587" cy="923330"/>
              </a:xfrm>
              <a:prstGeom prst="rect">
                <a:avLst/>
              </a:prstGeom>
              <a:blipFill>
                <a:blip r:embed="rId14"/>
                <a:stretch>
                  <a:fillRect l="-426" t="-3974" r="-372" b="-9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477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96D4B17-01BE-4A9B-9030-9F2F6924EE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65442" y="1476374"/>
            <a:ext cx="5340033" cy="17532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0BBB2B4-C832-456B-B576-C305493A168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162675" y="1796097"/>
            <a:ext cx="5905500" cy="28670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321FCB5-96B3-45F9-8A58-470784C9DD7F}"/>
              </a:ext>
            </a:extLst>
          </p:cNvPr>
          <p:cNvSpPr txBox="1"/>
          <p:nvPr/>
        </p:nvSpPr>
        <p:spPr>
          <a:xfrm>
            <a:off x="5331431" y="523505"/>
            <a:ext cx="1529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u="sng" dirty="0">
                <a:solidFill>
                  <a:srgbClr val="FF0000"/>
                </a:solidFill>
              </a:rPr>
              <a:t>EXERCICES</a:t>
            </a:r>
          </a:p>
        </p:txBody>
      </p:sp>
    </p:spTree>
    <p:extLst>
      <p:ext uri="{BB962C8B-B14F-4D97-AF65-F5344CB8AC3E}">
        <p14:creationId xmlns:p14="http://schemas.microsoft.com/office/powerpoint/2010/main" val="16902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3E4490F-C88B-4680-ADB1-B7119284BB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219113"/>
              </p:ext>
            </p:extLst>
          </p:nvPr>
        </p:nvGraphicFramePr>
        <p:xfrm>
          <a:off x="580008" y="1769752"/>
          <a:ext cx="10845553" cy="1528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45553">
                  <a:extLst>
                    <a:ext uri="{9D8B030D-6E8A-4147-A177-3AD203B41FA5}">
                      <a16:colId xmlns:a16="http://schemas.microsoft.com/office/drawing/2014/main" val="2787093423"/>
                    </a:ext>
                  </a:extLst>
                </a:gridCol>
              </a:tblGrid>
              <a:tr h="152830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5045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1E0B349-5372-4246-A035-A65F101D94B7}"/>
              </a:ext>
            </a:extLst>
          </p:cNvPr>
          <p:cNvSpPr/>
          <p:nvPr/>
        </p:nvSpPr>
        <p:spPr>
          <a:xfrm>
            <a:off x="624396" y="631329"/>
            <a:ext cx="8288784" cy="1042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0"/>
              </a:spcAft>
              <a:buFont typeface="+mj-lt"/>
              <a:buAutoNum type="arabicPeriod" startAt="3"/>
              <a:tabLst>
                <a:tab pos="3048000" algn="ctr"/>
                <a:tab pos="6032500" algn="r"/>
              </a:tabLst>
            </a:pPr>
            <a:r>
              <a:rPr lang="fr-FR" sz="2000" b="1" u="sng" dirty="0">
                <a:solidFill>
                  <a:srgbClr val="C45911"/>
                </a:solidFill>
                <a:effectLst/>
                <a:latin typeface="Times New Roman" panose="02020603050405020304" pitchFamily="18" charset="0"/>
              </a:rPr>
              <a:t>Produit de deux matrices</a:t>
            </a:r>
            <a:endParaRPr lang="fr-FR" sz="2000" b="1" dirty="0">
              <a:effectLst/>
              <a:latin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Définition - Produit d’une matrice ligne par une matrice colonne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8010B7E-705F-4CCD-B19F-A9B6B8ADF397}"/>
                  </a:ext>
                </a:extLst>
              </p:cNvPr>
              <p:cNvSpPr/>
              <p:nvPr/>
            </p:nvSpPr>
            <p:spPr>
              <a:xfrm>
                <a:off x="580008" y="1762869"/>
                <a:ext cx="11031984" cy="15283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Le produit de la matrice ligne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par la matrice colonne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noté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est égal au réel :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ctrlP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𝑖</m:t>
                          </m:r>
                          <m:r>
                            <a:rPr lang="fr-FR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fr-FR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‍</m:t>
                          </m:r>
                        </m:e>
                      </m:nary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+⋯+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8010B7E-705F-4CCD-B19F-A9B6B8ADF3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08" y="1762869"/>
                <a:ext cx="11031984" cy="1528303"/>
              </a:xfrm>
              <a:prstGeom prst="rect">
                <a:avLst/>
              </a:prstGeom>
              <a:blipFill>
                <a:blip r:embed="rId2"/>
                <a:stretch>
                  <a:fillRect l="-4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8A42225-E963-44F0-8027-0BBCF3A2EF65}"/>
                  </a:ext>
                </a:extLst>
              </p:cNvPr>
              <p:cNvSpPr/>
              <p:nvPr/>
            </p:nvSpPr>
            <p:spPr>
              <a:xfrm>
                <a:off x="624396" y="3559946"/>
                <a:ext cx="10845552" cy="11001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b="1" u="sng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Exemple</a:t>
                </a:r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e>
                          </m:mr>
                          <m:m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8A42225-E963-44F0-8027-0BBCF3A2E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96" y="3559946"/>
                <a:ext cx="10845552" cy="1100109"/>
              </a:xfrm>
              <a:prstGeom prst="rect">
                <a:avLst/>
              </a:prstGeom>
              <a:blipFill>
                <a:blip r:embed="rId3"/>
                <a:stretch>
                  <a:fillRect l="-449" t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3E3E043-C46E-4669-BF5E-EC50C06DFCE7}"/>
                  </a:ext>
                </a:extLst>
              </p:cNvPr>
              <p:cNvSpPr/>
              <p:nvPr/>
            </p:nvSpPr>
            <p:spPr>
              <a:xfrm>
                <a:off x="4503144" y="4110000"/>
                <a:ext cx="7791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𝐴𝐵</m:t>
                      </m:r>
                      <m:r>
                        <a:rPr lang="fr-FR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3E3E043-C46E-4669-BF5E-EC50C06DFC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144" y="4110000"/>
                <a:ext cx="77918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54019AE-CD90-41D5-8C84-E37CD05F2F7B}"/>
                  </a:ext>
                </a:extLst>
              </p:cNvPr>
              <p:cNvSpPr/>
              <p:nvPr/>
            </p:nvSpPr>
            <p:spPr>
              <a:xfrm>
                <a:off x="5134474" y="4110000"/>
                <a:ext cx="39501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3×(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1)+0×(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4)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2×(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2)=1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fr-FR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54019AE-CD90-41D5-8C84-E37CD05F2F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4474" y="4110000"/>
                <a:ext cx="3950120" cy="369332"/>
              </a:xfrm>
              <a:prstGeom prst="rect">
                <a:avLst/>
              </a:prstGeom>
              <a:blipFill>
                <a:blip r:embed="rId5"/>
                <a:stretch>
                  <a:fillRect t="-9836" r="-463" b="-229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145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4CEB1A9-59CB-49B6-8DEB-4C66698D42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654983"/>
              </p:ext>
            </p:extLst>
          </p:nvPr>
        </p:nvGraphicFramePr>
        <p:xfrm>
          <a:off x="803752" y="1087797"/>
          <a:ext cx="8828135" cy="1380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8135">
                  <a:extLst>
                    <a:ext uri="{9D8B030D-6E8A-4147-A177-3AD203B41FA5}">
                      <a16:colId xmlns:a16="http://schemas.microsoft.com/office/drawing/2014/main" val="2787093423"/>
                    </a:ext>
                  </a:extLst>
                </a:gridCol>
              </a:tblGrid>
              <a:tr h="138012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5045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B6226C4F-DD07-4837-8284-BE3AD1DED68D}"/>
              </a:ext>
            </a:extLst>
          </p:cNvPr>
          <p:cNvSpPr/>
          <p:nvPr/>
        </p:nvSpPr>
        <p:spPr>
          <a:xfrm>
            <a:off x="695075" y="483396"/>
            <a:ext cx="3841757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Définition - Produit de deux matrices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9A5DDF9-9E8E-4DF6-9632-C638421A18CC}"/>
                  </a:ext>
                </a:extLst>
              </p:cNvPr>
              <p:cNvSpPr/>
              <p:nvPr/>
            </p:nvSpPr>
            <p:spPr>
              <a:xfrm>
                <a:off x="837459" y="1087797"/>
                <a:ext cx="1094320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une matrice de taille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×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une matrice de taille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×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Le produit de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par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noté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endParaRPr lang="fr-FR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9A5DDF9-9E8E-4DF6-9632-C638421A18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459" y="1087797"/>
                <a:ext cx="10943209" cy="646331"/>
              </a:xfrm>
              <a:prstGeom prst="rect">
                <a:avLst/>
              </a:prstGeom>
              <a:blipFill>
                <a:blip r:embed="rId2"/>
                <a:stretch>
                  <a:fillRect l="-445" t="-4717" b="-132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9FF9531-43A3-4A80-8448-040407D771BD}"/>
                  </a:ext>
                </a:extLst>
              </p:cNvPr>
              <p:cNvSpPr/>
              <p:nvPr/>
            </p:nvSpPr>
            <p:spPr>
              <a:xfrm>
                <a:off x="2615953" y="1684632"/>
                <a:ext cx="6096000" cy="39164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est la matrice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sSub>
                      <m:sSub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de taille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telle que </a:t>
                </a:r>
                <a:endParaRPr lang="fr-FR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9FF9531-43A3-4A80-8448-040407D771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5953" y="1684632"/>
                <a:ext cx="6096000" cy="391646"/>
              </a:xfrm>
              <a:prstGeom prst="rect">
                <a:avLst/>
              </a:prstGeom>
              <a:blipFill>
                <a:blip r:embed="rId3"/>
                <a:stretch>
                  <a:fillRect l="-800" t="-7692" b="-1692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C99639C-303E-4DF3-8708-F5FE040B3DB9}"/>
                  </a:ext>
                </a:extLst>
              </p:cNvPr>
              <p:cNvSpPr/>
              <p:nvPr/>
            </p:nvSpPr>
            <p:spPr>
              <a:xfrm>
                <a:off x="2615953" y="2076278"/>
                <a:ext cx="7239678" cy="3916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égal au produit de la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</a:t>
                </a:r>
                <a:r>
                  <a:rPr lang="fr-FR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ième</a:t>
                </a: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ligne de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par la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𝑗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</a:t>
                </a:r>
                <a:r>
                  <a:rPr lang="fr-FR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ième</a:t>
                </a: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colonne de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C99639C-303E-4DF3-8708-F5FE040B3D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5953" y="2076278"/>
                <a:ext cx="7239678" cy="391646"/>
              </a:xfrm>
              <a:prstGeom prst="rect">
                <a:avLst/>
              </a:prstGeom>
              <a:blipFill>
                <a:blip r:embed="rId4"/>
                <a:stretch>
                  <a:fillRect t="-9375" b="-18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D78E0FB-D8E3-4D1F-B0B5-11BC95DE0AFC}"/>
                  </a:ext>
                </a:extLst>
              </p:cNvPr>
              <p:cNvSpPr/>
              <p:nvPr/>
            </p:nvSpPr>
            <p:spPr>
              <a:xfrm>
                <a:off x="695074" y="3184880"/>
                <a:ext cx="1065946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Remarque</a:t>
                </a:r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42900" lvl="0" indent="-342900">
                  <a:spcAft>
                    <a:spcPts val="0"/>
                  </a:spcAft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Le produit d’une matrice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par une matrice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n’existe qu’à condition que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D78E0FB-D8E3-4D1F-B0B5-11BC95DE0A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074" y="3184880"/>
                <a:ext cx="10659465" cy="646331"/>
              </a:xfrm>
              <a:prstGeom prst="rect">
                <a:avLst/>
              </a:prstGeom>
              <a:blipFill>
                <a:blip r:embed="rId5"/>
                <a:stretch>
                  <a:fillRect l="-457" t="-4717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8A3E1CC-3027-4637-B64D-AE5182995C8C}"/>
                  </a:ext>
                </a:extLst>
              </p:cNvPr>
              <p:cNvSpPr/>
              <p:nvPr/>
            </p:nvSpPr>
            <p:spPr>
              <a:xfrm>
                <a:off x="695073" y="4548167"/>
                <a:ext cx="790738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spcAft>
                    <a:spcPts val="0"/>
                  </a:spcAft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Si le produit d’une matrice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par une matrice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existe, en général, il n’est pas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8A3E1CC-3027-4637-B64D-AE5182995C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073" y="4548167"/>
                <a:ext cx="7907389" cy="369332"/>
              </a:xfrm>
              <a:prstGeom prst="rect">
                <a:avLst/>
              </a:prstGeom>
              <a:blipFill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837BBA1-3282-498F-8589-2139485F4300}"/>
                  </a:ext>
                </a:extLst>
              </p:cNvPr>
              <p:cNvSpPr/>
              <p:nvPr/>
            </p:nvSpPr>
            <p:spPr>
              <a:xfrm>
                <a:off x="2996798" y="3831211"/>
                <a:ext cx="722139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Aft>
                    <a:spcPts val="0"/>
                  </a:spcAft>
                  <a:buSzPts val="1200"/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le nombre de colonnes de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soit égale au nombre de lignes de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837BBA1-3282-498F-8589-2139485F43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798" y="3831211"/>
                <a:ext cx="7221399" cy="369332"/>
              </a:xfrm>
              <a:prstGeom prst="rect">
                <a:avLst/>
              </a:prstGeom>
              <a:blipFill>
                <a:blip r:embed="rId7"/>
                <a:stretch>
                  <a:fillRect l="-760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3CABDAA-DCA5-4B2D-BE44-94A12CA0BE6E}"/>
                  </a:ext>
                </a:extLst>
              </p:cNvPr>
              <p:cNvSpPr/>
              <p:nvPr/>
            </p:nvSpPr>
            <p:spPr>
              <a:xfrm>
                <a:off x="1837430" y="4988702"/>
                <a:ext cx="956445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En premier lieu,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n’existe pas toujours (il n’existe que si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sont des matrices carrées) et, </a:t>
                </a:r>
                <a:endParaRPr lang="fr-FR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3CABDAA-DCA5-4B2D-BE44-94A12CA0BE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7430" y="4988702"/>
                <a:ext cx="9564456" cy="369332"/>
              </a:xfrm>
              <a:prstGeom prst="rect">
                <a:avLst/>
              </a:prstGeom>
              <a:blipFill>
                <a:blip r:embed="rId8"/>
                <a:stretch>
                  <a:fillRect l="-510" t="-9836" b="-229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45DFFD05-BAF1-4055-8E40-9083E4AE329C}"/>
              </a:ext>
            </a:extLst>
          </p:cNvPr>
          <p:cNvSpPr/>
          <p:nvPr/>
        </p:nvSpPr>
        <p:spPr>
          <a:xfrm>
            <a:off x="8267411" y="4562863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commutatif. 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96F5EA-CD4F-4DE5-8802-9C85498FC124}"/>
                  </a:ext>
                </a:extLst>
              </p:cNvPr>
              <p:cNvSpPr/>
              <p:nvPr/>
            </p:nvSpPr>
            <p:spPr>
              <a:xfrm>
                <a:off x="1798518" y="5414541"/>
                <a:ext cx="54766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même si c’est le cas, généralement on n’a pas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fr-FR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96F5EA-CD4F-4DE5-8802-9C85498FC1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8518" y="5414541"/>
                <a:ext cx="5476627" cy="369332"/>
              </a:xfrm>
              <a:prstGeom prst="rect">
                <a:avLst/>
              </a:prstGeom>
              <a:blipFill>
                <a:blip r:embed="rId9"/>
                <a:stretch>
                  <a:fillRect l="-891" t="-9836" b="-229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594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  <p:bldP spid="11" grpId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0C36821-65D2-4E08-A8CD-453A7B1C260D}"/>
                  </a:ext>
                </a:extLst>
              </p:cNvPr>
              <p:cNvSpPr/>
              <p:nvPr/>
            </p:nvSpPr>
            <p:spPr>
              <a:xfrm>
                <a:off x="446843" y="467376"/>
                <a:ext cx="10978718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MÉTHODE 1 – Multiplier deux matrices</a:t>
                </a:r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457200"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Pour calculer la matrice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égale à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on vérifie que le nombre de colonnes de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égal au nombre de lignes de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puis on dispose les matrices suivant le schéma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0C36821-65D2-4E08-A8CD-453A7B1C26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843" y="467376"/>
                <a:ext cx="10978718" cy="923330"/>
              </a:xfrm>
              <a:prstGeom prst="rect">
                <a:avLst/>
              </a:prstGeom>
              <a:blipFill>
                <a:blip r:embed="rId2"/>
                <a:stretch>
                  <a:fillRect l="-444" t="-3974" r="-500" b="-9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au 4">
                <a:extLst>
                  <a:ext uri="{FF2B5EF4-FFF2-40B4-BE49-F238E27FC236}">
                    <a16:creationId xmlns:a16="http://schemas.microsoft.com/office/drawing/2014/main" id="{96AFE232-4A82-4080-A32C-9F1C43A610B9}"/>
                  </a:ext>
                </a:extLst>
              </p:cNvPr>
              <p:cNvGraphicFramePr>
                <a:graphicFrameLocks noGrp="1"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10126673"/>
                  </p:ext>
                </p:extLst>
              </p:nvPr>
            </p:nvGraphicFramePr>
            <p:xfrm>
              <a:off x="5111978" y="1474458"/>
              <a:ext cx="2336572" cy="1287792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217750">
                      <a:extLst>
                        <a:ext uri="{9D8B030D-6E8A-4147-A177-3AD203B41FA5}">
                          <a16:colId xmlns:a16="http://schemas.microsoft.com/office/drawing/2014/main" val="623140764"/>
                        </a:ext>
                      </a:extLst>
                    </a:gridCol>
                    <a:gridCol w="1118822">
                      <a:extLst>
                        <a:ext uri="{9D8B030D-6E8A-4147-A177-3AD203B41FA5}">
                          <a16:colId xmlns:a16="http://schemas.microsoft.com/office/drawing/2014/main" val="2239907558"/>
                        </a:ext>
                      </a:extLst>
                    </a:gridCol>
                  </a:tblGrid>
                  <a:tr h="64389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048000" algn="ctr"/>
                              <a:tab pos="6032500" algn="r"/>
                            </a:tabLst>
                          </a:pPr>
                          <a:r>
                            <a:rPr lang="fr-FR" sz="2400" dirty="0">
                              <a:effectLst/>
                            </a:rPr>
                            <a:t> </a:t>
                          </a:r>
                          <a:endParaRPr lang="fr-FR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048000" algn="ctr"/>
                              <a:tab pos="6032500" algn="r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fr-FR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2826889736"/>
                      </a:ext>
                    </a:extLst>
                  </a:tr>
                  <a:tr h="64389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048000" algn="ctr"/>
                              <a:tab pos="6032500" algn="r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fr-FR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048000" algn="ctr"/>
                              <a:tab pos="6032500" algn="r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2400">
                                    <a:effectLst/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fr-FR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6563708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au 4">
                <a:extLst>
                  <a:ext uri="{FF2B5EF4-FFF2-40B4-BE49-F238E27FC236}">
                    <a16:creationId xmlns:a16="http://schemas.microsoft.com/office/drawing/2014/main" id="{96AFE232-4A82-4080-A32C-9F1C43A610B9}"/>
                  </a:ext>
                </a:extLst>
              </p:cNvPr>
              <p:cNvGraphicFramePr>
                <a:graphicFrameLocks noGrp="1"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10126673"/>
                  </p:ext>
                </p:extLst>
              </p:nvPr>
            </p:nvGraphicFramePr>
            <p:xfrm>
              <a:off x="5111978" y="1474458"/>
              <a:ext cx="2336572" cy="1287792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217750">
                      <a:extLst>
                        <a:ext uri="{9D8B030D-6E8A-4147-A177-3AD203B41FA5}">
                          <a16:colId xmlns:a16="http://schemas.microsoft.com/office/drawing/2014/main" val="623140764"/>
                        </a:ext>
                      </a:extLst>
                    </a:gridCol>
                    <a:gridCol w="1118822">
                      <a:extLst>
                        <a:ext uri="{9D8B030D-6E8A-4147-A177-3AD203B41FA5}">
                          <a16:colId xmlns:a16="http://schemas.microsoft.com/office/drawing/2014/main" val="2239907558"/>
                        </a:ext>
                      </a:extLst>
                    </a:gridCol>
                  </a:tblGrid>
                  <a:tr h="64389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048000" algn="ctr"/>
                              <a:tab pos="6032500" algn="r"/>
                            </a:tabLst>
                          </a:pPr>
                          <a:r>
                            <a:rPr lang="fr-FR" sz="2400" dirty="0">
                              <a:effectLst/>
                            </a:rPr>
                            <a:t> </a:t>
                          </a:r>
                          <a:endParaRPr lang="fr-FR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0" marR="0" marT="0" marB="0" anchor="ctr">
                        <a:blipFill>
                          <a:blip r:embed="rId3"/>
                          <a:stretch>
                            <a:fillRect l="-109239" t="-935" r="-1087" b="-1009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26889736"/>
                      </a:ext>
                    </a:extLst>
                  </a:tr>
                  <a:tr h="64389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0" marR="0" marT="0" marB="0" anchor="ctr">
                        <a:blipFill>
                          <a:blip r:embed="rId3"/>
                          <a:stretch>
                            <a:fillRect l="-500" t="-101887" r="-93000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0" marR="0" marT="0" marB="0" anchor="ctr">
                        <a:blipFill>
                          <a:blip r:embed="rId3"/>
                          <a:stretch>
                            <a:fillRect l="-109239" t="-101887" r="-1087" b="-18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37088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ACEE8A3-0C37-4116-A90D-6CE7186F1AB5}"/>
                  </a:ext>
                </a:extLst>
              </p:cNvPr>
              <p:cNvSpPr/>
              <p:nvPr/>
            </p:nvSpPr>
            <p:spPr>
              <a:xfrm>
                <a:off x="446843" y="2964786"/>
                <a:ext cx="11763375" cy="1703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de sorte 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soit à l’intersection du prolongement de la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-ème ligne de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de la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𝑗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</a:t>
                </a:r>
                <a:r>
                  <a:rPr lang="fr-FR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ième</a:t>
                </a: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colonne de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Exercice d’application :</a:t>
                </a: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Soit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Calculer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ACEE8A3-0C37-4116-A90D-6CE7186F1A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843" y="2964786"/>
                <a:ext cx="11763375" cy="1703287"/>
              </a:xfrm>
              <a:prstGeom prst="rect">
                <a:avLst/>
              </a:prstGeom>
              <a:blipFill>
                <a:blip r:embed="rId4"/>
                <a:stretch>
                  <a:fillRect l="-415" t="-17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1E416AF-CE2C-46C9-B16A-6C5AD82DBF4E}"/>
                  </a:ext>
                </a:extLst>
              </p:cNvPr>
              <p:cNvSpPr/>
              <p:nvPr/>
            </p:nvSpPr>
            <p:spPr>
              <a:xfrm>
                <a:off x="523875" y="4928526"/>
                <a:ext cx="10325932" cy="16622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Remarque</a:t>
                </a:r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Il n’est pas nécessaire que l’une des matrices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ou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soit nulle pour que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b="1" u="sng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Exemple</a:t>
                </a:r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1E416AF-CE2C-46C9-B16A-6C5AD82DBF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75" y="4928526"/>
                <a:ext cx="10325932" cy="1662250"/>
              </a:xfrm>
              <a:prstGeom prst="rect">
                <a:avLst/>
              </a:prstGeom>
              <a:blipFill>
                <a:blip r:embed="rId5"/>
                <a:stretch>
                  <a:fillRect l="-531" t="-18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5CD8C6D-7F8C-46ED-9608-EFF23ACA0361}"/>
                  </a:ext>
                </a:extLst>
              </p:cNvPr>
              <p:cNvSpPr/>
              <p:nvPr/>
            </p:nvSpPr>
            <p:spPr>
              <a:xfrm>
                <a:off x="4434645" y="6139934"/>
                <a:ext cx="13546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Alors,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5CD8C6D-7F8C-46ED-9608-EFF23ACA03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4645" y="6139934"/>
                <a:ext cx="1354666" cy="369332"/>
              </a:xfrm>
              <a:prstGeom prst="rect">
                <a:avLst/>
              </a:prstGeom>
              <a:blipFill>
                <a:blip r:embed="rId6"/>
                <a:stretch>
                  <a:fillRect l="-3587" t="-9836" b="-229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5A080A7-5A91-4EF2-A32D-6799A91A1265}"/>
                  </a:ext>
                </a:extLst>
              </p:cNvPr>
              <p:cNvSpPr/>
              <p:nvPr/>
            </p:nvSpPr>
            <p:spPr>
              <a:xfrm>
                <a:off x="5716285" y="6035998"/>
                <a:ext cx="1372812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fr-F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fr-FR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5A080A7-5A91-4EF2-A32D-6799A91A12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285" y="6035998"/>
                <a:ext cx="1372812" cy="554254"/>
              </a:xfrm>
              <a:prstGeom prst="rect">
                <a:avLst/>
              </a:prstGeom>
              <a:blipFill>
                <a:blip r:embed="rId7"/>
                <a:stretch>
                  <a:fillRect r="-2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832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8BC281DE-B3EF-4781-8384-9770E15967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804605"/>
              </p:ext>
            </p:extLst>
          </p:nvPr>
        </p:nvGraphicFramePr>
        <p:xfrm>
          <a:off x="1304924" y="1051263"/>
          <a:ext cx="8828135" cy="1477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8135">
                  <a:extLst>
                    <a:ext uri="{9D8B030D-6E8A-4147-A177-3AD203B41FA5}">
                      <a16:colId xmlns:a16="http://schemas.microsoft.com/office/drawing/2014/main" val="2787093423"/>
                    </a:ext>
                  </a:extLst>
                </a:gridCol>
              </a:tblGrid>
              <a:tr h="147732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5045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5BBC73E-089F-4605-BF0A-C90A5E82B2BC}"/>
              </a:ext>
            </a:extLst>
          </p:cNvPr>
          <p:cNvSpPr/>
          <p:nvPr/>
        </p:nvSpPr>
        <p:spPr>
          <a:xfrm>
            <a:off x="701714" y="361513"/>
            <a:ext cx="1206421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Propriétés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E4D6914-49D3-440F-8BB4-D039332AB1FD}"/>
                  </a:ext>
                </a:extLst>
              </p:cNvPr>
              <p:cNvSpPr/>
              <p:nvPr/>
            </p:nvSpPr>
            <p:spPr>
              <a:xfrm>
                <a:off x="1438275" y="1051263"/>
                <a:ext cx="8629650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9530"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trois matrices compatibles avec les produits écrits ci-après et soit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un réel.  </a:t>
                </a:r>
              </a:p>
              <a:p>
                <a:pPr marL="342900" lvl="0" indent="-342900">
                  <a:spcAft>
                    <a:spcPts val="0"/>
                  </a:spcAft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(associativité) </a:t>
                </a:r>
              </a:p>
              <a:p>
                <a:pPr marL="342900" lvl="0" indent="-342900">
                  <a:spcAft>
                    <a:spcPts val="0"/>
                  </a:spcAft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𝐴𝐶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(distributivité) </a:t>
                </a:r>
              </a:p>
              <a:p>
                <a:pPr marL="342900" lvl="0" indent="-342900">
                  <a:spcAft>
                    <a:spcPts val="0"/>
                  </a:spcAft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𝑘𝐴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𝑘𝐵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𝑘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342900" lvl="0" indent="-342900">
                  <a:spcAft>
                    <a:spcPts val="0"/>
                  </a:spcAft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𝐴𝐼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𝐼𝐴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0=0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E4D6914-49D3-440F-8BB4-D039332AB1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275" y="1051263"/>
                <a:ext cx="8629650" cy="1477328"/>
              </a:xfrm>
              <a:prstGeom prst="rect">
                <a:avLst/>
              </a:prstGeom>
              <a:blipFill>
                <a:blip r:embed="rId2"/>
                <a:stretch>
                  <a:fillRect l="-71" t="-2058" b="-49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18E79926-1517-4C4E-B53A-5D947FBFBAD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01714" y="3279843"/>
            <a:ext cx="4713129" cy="152403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55A5D8-B6EC-4177-974B-4FEFAA1BBEF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859745" y="2706438"/>
            <a:ext cx="4713129" cy="41186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133838E-2A26-4DB5-ADD7-4F63B366C7D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01714" y="5020036"/>
            <a:ext cx="4713129" cy="15734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7DCE8E-A88D-4DA2-AABD-101902C0EA98}"/>
              </a:ext>
            </a:extLst>
          </p:cNvPr>
          <p:cNvSpPr/>
          <p:nvPr/>
        </p:nvSpPr>
        <p:spPr>
          <a:xfrm>
            <a:off x="321623" y="2718042"/>
            <a:ext cx="1116652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Exercices</a:t>
            </a:r>
            <a:endParaRPr lang="fr-FR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04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64BC4FA-AFF3-4626-A41A-4D87ACD83D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878717"/>
              </p:ext>
            </p:extLst>
          </p:nvPr>
        </p:nvGraphicFramePr>
        <p:xfrm>
          <a:off x="1029716" y="1577682"/>
          <a:ext cx="8828135" cy="1477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8135">
                  <a:extLst>
                    <a:ext uri="{9D8B030D-6E8A-4147-A177-3AD203B41FA5}">
                      <a16:colId xmlns:a16="http://schemas.microsoft.com/office/drawing/2014/main" val="2787093423"/>
                    </a:ext>
                  </a:extLst>
                </a:gridCol>
              </a:tblGrid>
              <a:tr h="147732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5045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291D2DC-C7D6-4445-8AD4-F89069BA1867}"/>
              </a:ext>
            </a:extLst>
          </p:cNvPr>
          <p:cNvSpPr/>
          <p:nvPr/>
        </p:nvSpPr>
        <p:spPr>
          <a:xfrm>
            <a:off x="713173" y="401911"/>
            <a:ext cx="6096000" cy="11757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 startAt="4"/>
              <a:tabLst>
                <a:tab pos="3048000" algn="ctr"/>
                <a:tab pos="6032500" algn="r"/>
              </a:tabLst>
            </a:pPr>
            <a:r>
              <a:rPr lang="fr-FR" sz="2400" b="1" u="sng" dirty="0">
                <a:solidFill>
                  <a:srgbClr val="C45911"/>
                </a:solidFill>
                <a:latin typeface="Times New Roman" panose="02020603050405020304" pitchFamily="18" charset="0"/>
              </a:rPr>
              <a:t>Puissance d’une matrice carrée</a:t>
            </a:r>
            <a:endParaRPr lang="fr-FR" sz="2400" b="1" dirty="0">
              <a:latin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sz="2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Définition</a:t>
            </a:r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673FDC3-50A2-4AB8-A60E-112F38236473}"/>
                  </a:ext>
                </a:extLst>
              </p:cNvPr>
              <p:cNvSpPr/>
              <p:nvPr/>
            </p:nvSpPr>
            <p:spPr>
              <a:xfrm>
                <a:off x="1468358" y="1577781"/>
                <a:ext cx="8777056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9530"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une matrice carrée et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un entier naturel.</a:t>
                </a:r>
              </a:p>
              <a:p>
                <a:pPr marL="49530"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La puissance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</a:t>
                </a:r>
                <a:r>
                  <a:rPr lang="fr-FR" sz="20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ième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la matrice notée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égale :  </a:t>
                </a:r>
              </a:p>
              <a:p>
                <a:pPr marL="342900" lvl="0" indent="-342900">
                  <a:spcAft>
                    <a:spcPts val="0"/>
                  </a:spcAft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au produit de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facteurs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si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; </a:t>
                </a:r>
              </a:p>
              <a:p>
                <a:pPr marL="342900" lvl="0" indent="-342900">
                  <a:spcAft>
                    <a:spcPts val="0"/>
                  </a:spcAft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à la matrice identité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𝐼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de même ordre que celui de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si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fr-FR" sz="2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673FDC3-50A2-4AB8-A60E-112F382364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358" y="1577781"/>
                <a:ext cx="8777056" cy="1323439"/>
              </a:xfrm>
              <a:prstGeom prst="rect">
                <a:avLst/>
              </a:prstGeom>
              <a:blipFill>
                <a:blip r:embed="rId2"/>
                <a:stretch>
                  <a:fillRect l="-208" t="-2765" b="-691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6D53FFD-CC87-430A-AC7A-13D12ED81CC1}"/>
                  </a:ext>
                </a:extLst>
              </p:cNvPr>
              <p:cNvSpPr/>
              <p:nvPr/>
            </p:nvSpPr>
            <p:spPr>
              <a:xfrm>
                <a:off x="713173" y="3429000"/>
                <a:ext cx="9860132" cy="26242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b="1" u="sng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Exemple</a:t>
                </a:r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Alors,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fr-F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fr-F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9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On peut démontrer par récurrence que, pout tout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∈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ℕ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𝑛</m:t>
                        </m:r>
                      </m:sup>
                    </m:sSup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0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0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6D53FFD-CC87-430A-AC7A-13D12ED81C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73" y="3429000"/>
                <a:ext cx="9860132" cy="2624245"/>
              </a:xfrm>
              <a:prstGeom prst="rect">
                <a:avLst/>
              </a:prstGeom>
              <a:blipFill>
                <a:blip r:embed="rId3"/>
                <a:stretch>
                  <a:fillRect l="-680" t="-13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815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A1193C1-85E7-4285-A6F8-0CFD762D3D62}"/>
                  </a:ext>
                </a:extLst>
              </p:cNvPr>
              <p:cNvSpPr/>
              <p:nvPr/>
            </p:nvSpPr>
            <p:spPr>
              <a:xfrm>
                <a:off x="470517" y="1228475"/>
                <a:ext cx="10431262" cy="39839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MÉTHODE 2 - Effectuer un calcul matriciel avec la calculatrice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Exercice d’application :</a:t>
                </a:r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Calculer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fr-F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fr-F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Avec une calculatrice TI 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</a:p>
              <a:p>
                <a:pPr marL="342900" lvl="0" indent="-342900">
                  <a:spcAft>
                    <a:spcPts val="0"/>
                  </a:spcAft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Entrer dans le mode "Matrice" puis le menu "</a:t>
                </a:r>
                <a:r>
                  <a:rPr lang="fr-FR" sz="20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EDIT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". </a:t>
                </a:r>
              </a:p>
              <a:p>
                <a:pPr marL="342900" lvl="0" indent="-342900">
                  <a:spcAft>
                    <a:spcPts val="0"/>
                  </a:spcAft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Saisir la taille de la matrice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puis ses coefficients. Pour les coefficients négatifs, utiliser la touche "(-)". Faire de même pour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  <a:p>
                <a:pPr marL="342900" lvl="0" indent="-342900">
                  <a:spcAft>
                    <a:spcPts val="0"/>
                  </a:spcAft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Quitter le mode "Matrice" puis y entrer à nouveau et, dans le menu "NOMS", sélectionner la matrice . Compléter la formule et taper "Entrer".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A1193C1-85E7-4285-A6F8-0CFD762D3D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17" y="1228475"/>
                <a:ext cx="10431262" cy="3983976"/>
              </a:xfrm>
              <a:prstGeom prst="rect">
                <a:avLst/>
              </a:prstGeom>
              <a:blipFill>
                <a:blip r:embed="rId2"/>
                <a:stretch>
                  <a:fillRect l="-584" t="-919" b="-18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53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6DCACA-AF23-4331-8045-B3BCBC488D53}"/>
              </a:ext>
            </a:extLst>
          </p:cNvPr>
          <p:cNvSpPr/>
          <p:nvPr/>
        </p:nvSpPr>
        <p:spPr>
          <a:xfrm>
            <a:off x="3293469" y="164965"/>
            <a:ext cx="5605061" cy="45807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Exercices page 182 et 183 (Magnard – Maths Expertes)</a:t>
            </a:r>
            <a:endParaRPr lang="fr-FR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15E24BA-39C5-46C9-B379-517293392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60" y="975244"/>
            <a:ext cx="5597197" cy="32612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1E175C-1DA7-4099-8977-5FC1EE41A0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977"/>
          <a:stretch/>
        </p:blipFill>
        <p:spPr>
          <a:xfrm>
            <a:off x="6078031" y="975244"/>
            <a:ext cx="5534305" cy="249141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D4DE007-3378-4A7B-A07F-DC4822A6A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031" y="3546593"/>
            <a:ext cx="5516337" cy="171599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2D1E4AF-25EF-467E-BD03-727033A527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514"/>
          <a:stretch/>
        </p:blipFill>
        <p:spPr>
          <a:xfrm>
            <a:off x="118959" y="4285307"/>
            <a:ext cx="5597197" cy="159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7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C6FF4A3-92F3-4EEB-B053-22128AEE3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134413"/>
              </p:ext>
            </p:extLst>
          </p:nvPr>
        </p:nvGraphicFramePr>
        <p:xfrm>
          <a:off x="1077156" y="2752053"/>
          <a:ext cx="9753404" cy="1435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53404">
                  <a:extLst>
                    <a:ext uri="{9D8B030D-6E8A-4147-A177-3AD203B41FA5}">
                      <a16:colId xmlns:a16="http://schemas.microsoft.com/office/drawing/2014/main" val="2787093423"/>
                    </a:ext>
                  </a:extLst>
                </a:gridCol>
              </a:tblGrid>
              <a:tr h="143526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5045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EE623BE-4564-40D5-8782-2091D16B6B03}"/>
              </a:ext>
            </a:extLst>
          </p:cNvPr>
          <p:cNvSpPr/>
          <p:nvPr/>
        </p:nvSpPr>
        <p:spPr>
          <a:xfrm>
            <a:off x="437964" y="396296"/>
            <a:ext cx="8262152" cy="2222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romanUcPeriod" startAt="3"/>
              <a:tabLst>
                <a:tab pos="3048000" algn="ctr"/>
                <a:tab pos="6032500" algn="r"/>
              </a:tabLst>
            </a:pP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fr-FR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Matrices inversibles</a:t>
            </a:r>
            <a:endParaRPr lang="fr-F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indent="457200" algn="just"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800100" lvl="1" indent="-342900">
              <a:buFont typeface="+mj-lt"/>
              <a:buAutoNum type="arabicPeriod"/>
              <a:tabLst>
                <a:tab pos="3048000" algn="ctr"/>
                <a:tab pos="6032500" algn="r"/>
              </a:tabLst>
            </a:pPr>
            <a:r>
              <a:rPr lang="fr-FR" sz="2400" b="1" u="sng" dirty="0">
                <a:solidFill>
                  <a:srgbClr val="C45911"/>
                </a:solidFill>
                <a:latin typeface="Times New Roman" panose="02020603050405020304" pitchFamily="18" charset="0"/>
              </a:rPr>
              <a:t>Inverse d’une matrice carrée</a:t>
            </a:r>
            <a:endParaRPr lang="fr-FR" sz="2400" b="1" dirty="0">
              <a:latin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sz="2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Définition – Inverse d’une matrice carrée</a:t>
            </a:r>
            <a:endParaRPr lang="fr-F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929B61E-BA8B-4FEF-906E-455B6EC02EAD}"/>
                  </a:ext>
                </a:extLst>
              </p:cNvPr>
              <p:cNvSpPr/>
              <p:nvPr/>
            </p:nvSpPr>
            <p:spPr>
              <a:xfrm>
                <a:off x="1077156" y="2752053"/>
                <a:ext cx="9647068" cy="1435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Une matrice carrée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d’ordre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</a:t>
                </a:r>
                <a:r>
                  <a:rPr lang="fr-FR" sz="2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inversible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s’il existe une matrice carrée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d’ordre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telle que :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𝐴𝐵</m:t>
                      </m:r>
                      <m:r>
                        <a:rPr lang="fr-FR" sz="200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fr-F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𝐵𝐴</m:t>
                      </m:r>
                      <m:r>
                        <a:rPr lang="fr-FR" sz="200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fr-F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𝐼</m:t>
                      </m:r>
                    </m:oMath>
                  </m:oMathPara>
                </a14:m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La matrice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notée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𝐀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20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est appelée la </a:t>
                </a:r>
                <a:r>
                  <a:rPr lang="fr-FR" sz="2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matrice inverse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fr-FR" sz="20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929B61E-BA8B-4FEF-906E-455B6EC02E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156" y="2752053"/>
                <a:ext cx="9647068" cy="1435265"/>
              </a:xfrm>
              <a:prstGeom prst="rect">
                <a:avLst/>
              </a:prstGeom>
              <a:blipFill>
                <a:blip r:embed="rId2"/>
                <a:stretch>
                  <a:fillRect l="-695" t="-2119" r="-632" b="-63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A085C6-A5CF-4A58-8F0C-D7BE715FE038}"/>
                  </a:ext>
                </a:extLst>
              </p:cNvPr>
              <p:cNvSpPr/>
              <p:nvPr/>
            </p:nvSpPr>
            <p:spPr>
              <a:xfrm>
                <a:off x="437964" y="4495526"/>
                <a:ext cx="4682676" cy="12683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b="1" u="sng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Exemple</a:t>
                </a:r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7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et 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7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A085C6-A5CF-4A58-8F0C-D7BE715FE0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964" y="4495526"/>
                <a:ext cx="4682676" cy="1268361"/>
              </a:xfrm>
              <a:prstGeom prst="rect">
                <a:avLst/>
              </a:prstGeom>
              <a:blipFill>
                <a:blip r:embed="rId3"/>
                <a:stretch>
                  <a:fillRect l="-14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DD2AC70-C488-47D9-B317-5C591C13F869}"/>
                  </a:ext>
                </a:extLst>
              </p:cNvPr>
              <p:cNvSpPr/>
              <p:nvPr/>
            </p:nvSpPr>
            <p:spPr>
              <a:xfrm>
                <a:off x="3864121" y="5736858"/>
                <a:ext cx="2944204" cy="605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𝐵𝐴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donc </a:t>
                </a:r>
                <a:endParaRPr lang="fr-FR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DD2AC70-C488-47D9-B317-5C591C13F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121" y="5736858"/>
                <a:ext cx="2944204" cy="605550"/>
              </a:xfrm>
              <a:prstGeom prst="rect">
                <a:avLst/>
              </a:prstGeom>
              <a:blipFill>
                <a:blip r:embed="rId4"/>
                <a:stretch>
                  <a:fillRect r="-1035" b="-10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8183DD2-9EC8-4ACB-AE59-30914CFB52F1}"/>
                  </a:ext>
                </a:extLst>
              </p:cNvPr>
              <p:cNvSpPr/>
              <p:nvPr/>
            </p:nvSpPr>
            <p:spPr>
              <a:xfrm>
                <a:off x="6717091" y="5839578"/>
                <a:ext cx="23292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l’inverse de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fr-FR" sz="20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8183DD2-9EC8-4ACB-AE59-30914CFB52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7091" y="5839578"/>
                <a:ext cx="2329227" cy="400110"/>
              </a:xfrm>
              <a:prstGeom prst="rect">
                <a:avLst/>
              </a:prstGeom>
              <a:blipFill>
                <a:blip r:embed="rId5"/>
                <a:stretch>
                  <a:fillRect t="-10606" r="-1571" b="-242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131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D52E2BF-F127-4002-8C34-34BFD5F4C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007" y="184589"/>
            <a:ext cx="2531986" cy="98673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7777A4A-B773-4E70-B7E4-47ECD0EEA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637" y="1246198"/>
            <a:ext cx="7716213" cy="175549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6E5AEFB-F701-4BB2-A245-BF3A188FB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55" y="3076575"/>
            <a:ext cx="7715195" cy="37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05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00C3CC1-5D0F-44A2-94B7-9C50279640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02690"/>
              </p:ext>
            </p:extLst>
          </p:nvPr>
        </p:nvGraphicFramePr>
        <p:xfrm>
          <a:off x="2463745" y="595131"/>
          <a:ext cx="6148768" cy="630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8768">
                  <a:extLst>
                    <a:ext uri="{9D8B030D-6E8A-4147-A177-3AD203B41FA5}">
                      <a16:colId xmlns:a16="http://schemas.microsoft.com/office/drawing/2014/main" val="2787093423"/>
                    </a:ext>
                  </a:extLst>
                </a:gridCol>
              </a:tblGrid>
              <a:tr h="63072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50452"/>
                  </a:ext>
                </a:extLst>
              </a:tr>
            </a:tbl>
          </a:graphicData>
        </a:graphic>
      </p:graphicFrame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C6FF4A3-92F3-4EEB-B053-22128AEE3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420074"/>
              </p:ext>
            </p:extLst>
          </p:nvPr>
        </p:nvGraphicFramePr>
        <p:xfrm>
          <a:off x="1604806" y="3236770"/>
          <a:ext cx="4843394" cy="434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3394">
                  <a:extLst>
                    <a:ext uri="{9D8B030D-6E8A-4147-A177-3AD203B41FA5}">
                      <a16:colId xmlns:a16="http://schemas.microsoft.com/office/drawing/2014/main" val="2787093423"/>
                    </a:ext>
                  </a:extLst>
                </a:gridCol>
              </a:tblGrid>
              <a:tr h="43431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5045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FDB266F-99E3-464F-975F-AF466B09D201}"/>
              </a:ext>
            </a:extLst>
          </p:cNvPr>
          <p:cNvSpPr/>
          <p:nvPr/>
        </p:nvSpPr>
        <p:spPr>
          <a:xfrm>
            <a:off x="437083" y="273883"/>
            <a:ext cx="1218795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sz="2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Propriété</a:t>
            </a:r>
            <a:endParaRPr lang="fr-F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7FFB0E-D466-4D98-943B-C0B949101E92}"/>
              </a:ext>
            </a:extLst>
          </p:cNvPr>
          <p:cNvSpPr/>
          <p:nvPr/>
        </p:nvSpPr>
        <p:spPr>
          <a:xfrm>
            <a:off x="2580007" y="710438"/>
            <a:ext cx="49952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 une matrice est inversible, alors son inverse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B392895-80CC-4A36-B0FB-155CC0F54101}"/>
                  </a:ext>
                </a:extLst>
              </p:cNvPr>
              <p:cNvSpPr/>
              <p:nvPr/>
            </p:nvSpPr>
            <p:spPr>
              <a:xfrm>
                <a:off x="488154" y="1583586"/>
                <a:ext cx="6430806" cy="1729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b="1" u="sng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Preuve</a:t>
                </a:r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une matrice inversible ayant deux inverses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On a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𝐵𝐼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𝐴𝐶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)=(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𝐵𝐴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𝐼𝐶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b="1" u="sng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Propriété</a:t>
                </a:r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B392895-80CC-4A36-B0FB-155CC0F541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54" y="1583586"/>
                <a:ext cx="6430806" cy="1729769"/>
              </a:xfrm>
              <a:prstGeom prst="rect">
                <a:avLst/>
              </a:prstGeom>
              <a:blipFill>
                <a:blip r:embed="rId2"/>
                <a:stretch>
                  <a:fillRect l="-948" t="-2113" b="-52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C74B7E7-017D-4402-8A12-AE2214BD5C3F}"/>
                  </a:ext>
                </a:extLst>
              </p:cNvPr>
              <p:cNvSpPr/>
              <p:nvPr/>
            </p:nvSpPr>
            <p:spPr>
              <a:xfrm>
                <a:off x="1604806" y="3241230"/>
                <a:ext cx="19291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Si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𝐼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alors </a:t>
                </a:r>
                <a:endParaRPr lang="fr-FR" sz="20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C74B7E7-017D-4402-8A12-AE2214BD5C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806" y="3241230"/>
                <a:ext cx="1929118" cy="400110"/>
              </a:xfrm>
              <a:prstGeom prst="rect">
                <a:avLst/>
              </a:prstGeom>
              <a:blipFill>
                <a:blip r:embed="rId3"/>
                <a:stretch>
                  <a:fillRect l="-3155" t="-10769" r="-2208" b="-261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C26C111-D9E9-4DBA-B45A-2B7956EF11BD}"/>
                  </a:ext>
                </a:extLst>
              </p:cNvPr>
              <p:cNvSpPr/>
              <p:nvPr/>
            </p:nvSpPr>
            <p:spPr>
              <a:xfrm>
                <a:off x="462179" y="3817776"/>
                <a:ext cx="11267642" cy="21373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Il suffit donc seulement de vérifier l’une des égalités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𝐼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ou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𝐵𝐴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𝐼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pour montrer que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sont inverses l’une de l’autre. 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b="1" u="sng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Exemple</a:t>
                </a:r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7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C26C111-D9E9-4DBA-B45A-2B7956EF11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79" y="3817776"/>
                <a:ext cx="11267642" cy="2137316"/>
              </a:xfrm>
              <a:prstGeom prst="rect">
                <a:avLst/>
              </a:prstGeom>
              <a:blipFill>
                <a:blip r:embed="rId4"/>
                <a:stretch>
                  <a:fillRect l="-595" t="-1425" r="-5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5F58833E-5BD7-4773-8C83-E30F24CDD3BB}"/>
              </a:ext>
            </a:extLst>
          </p:cNvPr>
          <p:cNvSpPr/>
          <p:nvPr/>
        </p:nvSpPr>
        <p:spPr>
          <a:xfrm>
            <a:off x="7427572" y="702853"/>
            <a:ext cx="1293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est unique.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D1E979-04BF-42F4-ABF6-C5A925CB2C48}"/>
                  </a:ext>
                </a:extLst>
              </p:cNvPr>
              <p:cNvSpPr/>
              <p:nvPr/>
            </p:nvSpPr>
            <p:spPr>
              <a:xfrm>
                <a:off x="6679913" y="2187219"/>
                <a:ext cx="353584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Donc, l’inverse de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unique. </a:t>
                </a:r>
                <a:endParaRPr lang="fr-FR" sz="20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D1E979-04BF-42F4-ABF6-C5A925CB2C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9913" y="2187219"/>
                <a:ext cx="3535840" cy="400110"/>
              </a:xfrm>
              <a:prstGeom prst="rect">
                <a:avLst/>
              </a:prstGeom>
              <a:blipFill>
                <a:blip r:embed="rId5"/>
                <a:stretch>
                  <a:fillRect l="-1897" t="-10769" r="-862" b="-261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A657D10-5B92-466E-AC31-7EEB6A185BA4}"/>
                  </a:ext>
                </a:extLst>
              </p:cNvPr>
              <p:cNvSpPr/>
              <p:nvPr/>
            </p:nvSpPr>
            <p:spPr>
              <a:xfrm>
                <a:off x="5156419" y="2187219"/>
                <a:ext cx="166936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Ainsi,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fr-FR" sz="20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A657D10-5B92-466E-AC31-7EEB6A185B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6419" y="2187219"/>
                <a:ext cx="1669368" cy="400110"/>
              </a:xfrm>
              <a:prstGeom prst="rect">
                <a:avLst/>
              </a:prstGeom>
              <a:blipFill>
                <a:blip r:embed="rId6"/>
                <a:stretch>
                  <a:fillRect l="-4015" t="-10769" r="-2555" b="-261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9F1696C-81E5-4084-92AE-1508D7722883}"/>
                  </a:ext>
                </a:extLst>
              </p:cNvPr>
              <p:cNvSpPr/>
              <p:nvPr/>
            </p:nvSpPr>
            <p:spPr>
              <a:xfrm>
                <a:off x="3376846" y="3241230"/>
                <a:ext cx="307135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inversible et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fr-FR" sz="20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9F1696C-81E5-4084-92AE-1508D77228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846" y="3241230"/>
                <a:ext cx="3071354" cy="400110"/>
              </a:xfrm>
              <a:prstGeom prst="rect">
                <a:avLst/>
              </a:prstGeom>
              <a:blipFill>
                <a:blip r:embed="rId7"/>
                <a:stretch>
                  <a:fillRect t="-10769" r="-1190" b="-261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C67E96C-8CF3-4594-B4EE-7A1A7E133606}"/>
                  </a:ext>
                </a:extLst>
              </p:cNvPr>
              <p:cNvSpPr/>
              <p:nvPr/>
            </p:nvSpPr>
            <p:spPr>
              <a:xfrm>
                <a:off x="2001520" y="6259458"/>
                <a:ext cx="983488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Donc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sont inverses l’une de l’autre et on a les égalités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fr-F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fr-F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C67E96C-8CF3-4594-B4EE-7A1A7E1336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520" y="6259458"/>
                <a:ext cx="9834880" cy="400110"/>
              </a:xfrm>
              <a:prstGeom prst="rect">
                <a:avLst/>
              </a:prstGeom>
              <a:blipFill>
                <a:blip r:embed="rId8"/>
                <a:stretch>
                  <a:fillRect l="-620" t="-9231" b="-276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C5697B2-B440-4FE3-8A0E-FFBA32730710}"/>
                  </a:ext>
                </a:extLst>
              </p:cNvPr>
              <p:cNvSpPr/>
              <p:nvPr/>
            </p:nvSpPr>
            <p:spPr>
              <a:xfrm>
                <a:off x="5771381" y="5013153"/>
                <a:ext cx="3312382" cy="906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Alors,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𝐼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C5697B2-B440-4FE3-8A0E-FFBA327307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1381" y="5013153"/>
                <a:ext cx="3312382" cy="906210"/>
              </a:xfrm>
              <a:prstGeom prst="rect">
                <a:avLst/>
              </a:prstGeom>
              <a:blipFill>
                <a:blip r:embed="rId9"/>
                <a:stretch>
                  <a:fillRect l="-2026" r="-92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821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FF08832F-16BD-4E03-9717-2D08B17189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942466"/>
              </p:ext>
            </p:extLst>
          </p:nvPr>
        </p:nvGraphicFramePr>
        <p:xfrm>
          <a:off x="695458" y="1571502"/>
          <a:ext cx="9884865" cy="737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84865">
                  <a:extLst>
                    <a:ext uri="{9D8B030D-6E8A-4147-A177-3AD203B41FA5}">
                      <a16:colId xmlns:a16="http://schemas.microsoft.com/office/drawing/2014/main" val="2787093423"/>
                    </a:ext>
                  </a:extLst>
                </a:gridCol>
              </a:tblGrid>
              <a:tr h="73791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50452"/>
                  </a:ext>
                </a:extLst>
              </a:tr>
            </a:tbl>
          </a:graphicData>
        </a:graphic>
      </p:graphicFrame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C6FF4A3-92F3-4EEB-B053-22128AEE3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538304"/>
              </p:ext>
            </p:extLst>
          </p:nvPr>
        </p:nvGraphicFramePr>
        <p:xfrm>
          <a:off x="1343620" y="3584334"/>
          <a:ext cx="8046401" cy="1283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46401">
                  <a:extLst>
                    <a:ext uri="{9D8B030D-6E8A-4147-A177-3AD203B41FA5}">
                      <a16:colId xmlns:a16="http://schemas.microsoft.com/office/drawing/2014/main" val="2787093423"/>
                    </a:ext>
                  </a:extLst>
                </a:gridCol>
              </a:tblGrid>
              <a:tr h="128355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5045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7CC604B-C7C4-49A0-89AD-4D85D2B20A7A}"/>
              </a:ext>
            </a:extLst>
          </p:cNvPr>
          <p:cNvSpPr/>
          <p:nvPr/>
        </p:nvSpPr>
        <p:spPr>
          <a:xfrm>
            <a:off x="365760" y="333662"/>
            <a:ext cx="9164320" cy="1175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0"/>
              </a:spcAft>
              <a:buFont typeface="+mj-lt"/>
              <a:buAutoNum type="arabicPeriod" startAt="2"/>
              <a:tabLst>
                <a:tab pos="3048000" algn="ctr"/>
                <a:tab pos="6032500" algn="r"/>
              </a:tabLst>
            </a:pPr>
            <a:r>
              <a:rPr lang="fr-FR" sz="2400" b="1" u="sng" dirty="0">
                <a:solidFill>
                  <a:srgbClr val="C45911"/>
                </a:solidFill>
                <a:latin typeface="Times New Roman" panose="02020603050405020304" pitchFamily="18" charset="0"/>
              </a:rPr>
              <a:t>Inverse d’une matrice carrée d’ordre 2</a:t>
            </a:r>
            <a:endParaRPr lang="fr-FR" sz="2400" b="1" dirty="0">
              <a:effectLst/>
              <a:latin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sz="2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Définition – Déterminant d’une matrice carrée d’ordre 2</a:t>
            </a:r>
            <a:endParaRPr lang="fr-F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BBF29C-9720-4624-9815-D31BD3D63B8A}"/>
              </a:ext>
            </a:extLst>
          </p:cNvPr>
          <p:cNvSpPr/>
          <p:nvPr/>
        </p:nvSpPr>
        <p:spPr>
          <a:xfrm>
            <a:off x="365760" y="295723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fr-FR" sz="2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Théorème – Inverse d’une matrice carrée d’ordre 2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B1C60A9-42A0-4D3F-9ACC-B7003B2EE932}"/>
                  </a:ext>
                </a:extLst>
              </p:cNvPr>
              <p:cNvSpPr/>
              <p:nvPr/>
            </p:nvSpPr>
            <p:spPr>
              <a:xfrm>
                <a:off x="720725" y="1620352"/>
                <a:ext cx="6411596" cy="611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Le déterminant de la matrice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le réel noté 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B1C60A9-42A0-4D3F-9ACC-B7003B2EE9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725" y="1620352"/>
                <a:ext cx="6411596" cy="611834"/>
              </a:xfrm>
              <a:prstGeom prst="rect">
                <a:avLst/>
              </a:prstGeom>
              <a:blipFill>
                <a:blip r:embed="rId2"/>
                <a:stretch>
                  <a:fillRect l="-9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EC8AB1D-6E34-4479-8F2A-A0C659CA0942}"/>
                  </a:ext>
                </a:extLst>
              </p:cNvPr>
              <p:cNvSpPr/>
              <p:nvPr/>
            </p:nvSpPr>
            <p:spPr>
              <a:xfrm>
                <a:off x="6731186" y="1620352"/>
                <a:ext cx="2086725" cy="6118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det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ou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fr-FR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EC8AB1D-6E34-4479-8F2A-A0C659CA09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186" y="1620352"/>
                <a:ext cx="2086725" cy="6118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ADB91F4-5411-4F8D-8B7B-FDD9EB0A2E18}"/>
                  </a:ext>
                </a:extLst>
              </p:cNvPr>
              <p:cNvSpPr/>
              <p:nvPr/>
            </p:nvSpPr>
            <p:spPr>
              <a:xfrm>
                <a:off x="8728085" y="1726214"/>
                <a:ext cx="185223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égal à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𝑎𝑑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𝑏𝑐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fr-FR" sz="20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ADB91F4-5411-4F8D-8B7B-FDD9EB0A2E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8085" y="1726214"/>
                <a:ext cx="1852238" cy="400110"/>
              </a:xfrm>
              <a:prstGeom prst="rect">
                <a:avLst/>
              </a:prstGeom>
              <a:blipFill>
                <a:blip r:embed="rId4"/>
                <a:stretch>
                  <a:fillRect l="-3618" t="-9091" r="-1974" b="-242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67B00E0-00A2-4218-B54D-1D4DF5456381}"/>
                  </a:ext>
                </a:extLst>
              </p:cNvPr>
              <p:cNvSpPr/>
              <p:nvPr/>
            </p:nvSpPr>
            <p:spPr>
              <a:xfrm>
                <a:off x="1402399" y="3446657"/>
                <a:ext cx="6817041" cy="12835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lnSpc>
                    <a:spcPct val="150000"/>
                  </a:lnSpc>
                  <a:spcAft>
                    <a:spcPts val="0"/>
                  </a:spcAft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La matrice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inversible si, et seulement si, </a:t>
                </a:r>
              </a:p>
              <a:p>
                <a:pPr marL="342900" lvl="0" indent="-342900">
                  <a:lnSpc>
                    <a:spcPct val="150000"/>
                  </a:lnSpc>
                  <a:spcAft>
                    <a:spcPts val="0"/>
                  </a:spcAft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Si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inversible, alors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endParaRPr lang="fr-FR" sz="20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67B00E0-00A2-4218-B54D-1D4DF54563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399" y="3446657"/>
                <a:ext cx="6817041" cy="1283557"/>
              </a:xfrm>
              <a:prstGeom prst="rect">
                <a:avLst/>
              </a:prstGeom>
              <a:blipFill>
                <a:blip r:embed="rId5"/>
                <a:stretch>
                  <a:fillRect b="-71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0AE102A-2680-4C33-A49E-43CD607E9099}"/>
                  </a:ext>
                </a:extLst>
              </p:cNvPr>
              <p:cNvSpPr/>
              <p:nvPr/>
            </p:nvSpPr>
            <p:spPr>
              <a:xfrm>
                <a:off x="7740190" y="3637562"/>
                <a:ext cx="1597169" cy="498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0"/>
                  </a:spcAft>
                  <a:buSzPts val="1200"/>
                  <a:tabLst>
                    <a:tab pos="3048000" algn="ctr"/>
                    <a:tab pos="6032500" algn="r"/>
                  </a:tabLs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𝑎𝑑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𝑏𝑐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0AE102A-2680-4C33-A49E-43CD607E90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190" y="3637562"/>
                <a:ext cx="1597169" cy="498663"/>
              </a:xfrm>
              <a:prstGeom prst="rect">
                <a:avLst/>
              </a:prstGeom>
              <a:blipFill>
                <a:blip r:embed="rId6"/>
                <a:stretch>
                  <a:fillRect r="-3053" b="-207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87B8568-DB78-48C0-BEAF-A1DFD4DDA7F5}"/>
                  </a:ext>
                </a:extLst>
              </p:cNvPr>
              <p:cNvSpPr/>
              <p:nvPr/>
            </p:nvSpPr>
            <p:spPr>
              <a:xfrm>
                <a:off x="5064307" y="4226113"/>
                <a:ext cx="2110834" cy="6118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𝑎𝑑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𝑏𝑐</m:t>
                        </m:r>
                      </m:den>
                    </m:f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fr-FR" sz="20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87B8568-DB78-48C0-BEAF-A1DFD4DDA7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307" y="4226113"/>
                <a:ext cx="2110834" cy="611834"/>
              </a:xfrm>
              <a:prstGeom prst="rect">
                <a:avLst/>
              </a:prstGeom>
              <a:blipFill>
                <a:blip r:embed="rId7"/>
                <a:stretch>
                  <a:fillRect r="-202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756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C6FF4A3-92F3-4EEB-B053-22128AEE3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228926"/>
              </p:ext>
            </p:extLst>
          </p:nvPr>
        </p:nvGraphicFramePr>
        <p:xfrm>
          <a:off x="1374456" y="639044"/>
          <a:ext cx="7873548" cy="1326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3548">
                  <a:extLst>
                    <a:ext uri="{9D8B030D-6E8A-4147-A177-3AD203B41FA5}">
                      <a16:colId xmlns:a16="http://schemas.microsoft.com/office/drawing/2014/main" val="2787093423"/>
                    </a:ext>
                  </a:extLst>
                </a:gridCol>
              </a:tblGrid>
              <a:tr h="132684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5045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78F24DE-94FE-4D3B-96AE-87D8A63CA34E}"/>
                  </a:ext>
                </a:extLst>
              </p:cNvPr>
              <p:cNvSpPr/>
              <p:nvPr/>
            </p:nvSpPr>
            <p:spPr>
              <a:xfrm>
                <a:off x="355600" y="2471171"/>
                <a:ext cx="10820400" cy="3288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b="1" u="sng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Preuve :</a:t>
                </a:r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𝑁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  <a:p>
                <a:pPr marL="342900" lvl="0" indent="-342900">
                  <a:lnSpc>
                    <a:spcPct val="150000"/>
                  </a:lnSpc>
                  <a:spcAft>
                    <a:spcPts val="0"/>
                  </a:spcAft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Si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𝑎𝑑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𝑏𝑐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alors</a:t>
                </a:r>
              </a:p>
              <a:p>
                <a:pPr lvl="0">
                  <a:lnSpc>
                    <a:spcPct val="150000"/>
                  </a:lnSpc>
                  <a:spcAft>
                    <a:spcPts val="0"/>
                  </a:spcAft>
                  <a:buSzPts val="1200"/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Donc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inversible et son inverse est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𝑎𝑑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𝑏𝑐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𝑁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𝑎𝑑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𝑏𝑐</m:t>
                        </m:r>
                      </m:den>
                    </m:f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  <a:p>
                <a:pPr marL="342900" lvl="0" indent="-342900">
                  <a:lnSpc>
                    <a:spcPct val="150000"/>
                  </a:lnSpc>
                  <a:spcAft>
                    <a:spcPts val="0"/>
                  </a:spcAft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Si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𝑎𝑑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𝑏𝑐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alors</a:t>
                </a:r>
              </a:p>
              <a:p>
                <a:pPr lvl="0">
                  <a:lnSpc>
                    <a:spcPct val="150000"/>
                  </a:lnSpc>
                  <a:spcAft>
                    <a:spcPts val="0"/>
                  </a:spcAft>
                  <a:buSzPts val="1200"/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Alors, on aurait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𝑃𝑀𝑁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𝐼𝑁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𝑃𝑀𝑁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𝑃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0=0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donc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78F24DE-94FE-4D3B-96AE-87D8A63CA3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0" y="2471171"/>
                <a:ext cx="10820400" cy="3288272"/>
              </a:xfrm>
              <a:prstGeom prst="rect">
                <a:avLst/>
              </a:prstGeom>
              <a:blipFill>
                <a:blip r:embed="rId2"/>
                <a:stretch>
                  <a:fillRect l="-563" t="-926" b="-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62EE88DA-22CC-43AB-82A9-5D80432A8B6C}"/>
              </a:ext>
            </a:extLst>
          </p:cNvPr>
          <p:cNvSpPr/>
          <p:nvPr/>
        </p:nvSpPr>
        <p:spPr>
          <a:xfrm>
            <a:off x="152400" y="18959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fr-FR" sz="2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Théorème – Inverse d’une matrice carrée d’ordre 2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EDADBD7-FA0A-4569-9BFC-20489E62CA25}"/>
                  </a:ext>
                </a:extLst>
              </p:cNvPr>
              <p:cNvSpPr/>
              <p:nvPr/>
            </p:nvSpPr>
            <p:spPr>
              <a:xfrm>
                <a:off x="1374456" y="740191"/>
                <a:ext cx="8236903" cy="11313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spcAft>
                    <a:spcPts val="0"/>
                  </a:spcAft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La matrice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inversible si, et seulement si,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𝑎𝑑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𝑏𝑐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marL="342900" lvl="0" indent="-342900">
                  <a:spcAft>
                    <a:spcPts val="0"/>
                  </a:spcAft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Si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inversible, alors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𝑎𝑑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𝑏𝑐</m:t>
                        </m:r>
                      </m:den>
                    </m:f>
                    <m:d>
                      <m:d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fr-FR" sz="20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EDADBD7-FA0A-4569-9BFC-20489E62CA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456" y="740191"/>
                <a:ext cx="8236903" cy="11313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9EA5ACC-8001-4791-AAF7-90CD509E70B7}"/>
                  </a:ext>
                </a:extLst>
              </p:cNvPr>
              <p:cNvSpPr/>
              <p:nvPr/>
            </p:nvSpPr>
            <p:spPr>
              <a:xfrm>
                <a:off x="2808022" y="3022084"/>
                <a:ext cx="5740931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Alors,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mr>
                        </m:m>
                      </m:e>
                    </m:d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𝑎𝑑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𝑏𝑐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𝑎𝑑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𝑏𝑐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fr-FR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9EA5ACC-8001-4791-AAF7-90CD509E70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022" y="3022084"/>
                <a:ext cx="5740931" cy="559833"/>
              </a:xfrm>
              <a:prstGeom prst="rect">
                <a:avLst/>
              </a:prstGeom>
              <a:blipFill>
                <a:blip r:embed="rId4"/>
                <a:stretch>
                  <a:fillRect l="-9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1215431-1654-4557-9774-6B934AFA98CF}"/>
                  </a:ext>
                </a:extLst>
              </p:cNvPr>
              <p:cNvSpPr/>
              <p:nvPr/>
            </p:nvSpPr>
            <p:spPr>
              <a:xfrm>
                <a:off x="3200400" y="3418520"/>
                <a:ext cx="3933064" cy="7257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0"/>
                  </a:spcAft>
                  <a:buSzPts val="1200"/>
                  <a:tabLst>
                    <a:tab pos="3048000" algn="ctr"/>
                    <a:tab pos="6032500" algn="r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𝑎𝑑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𝑏𝑐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𝐼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⇔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20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𝑎𝑑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𝑏𝑐</m:t>
                            </m:r>
                          </m:den>
                        </m:f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𝑁</m:t>
                        </m:r>
                      </m:e>
                    </m:d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𝐼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1215431-1654-4557-9774-6B934AFA98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3418520"/>
                <a:ext cx="3933064" cy="725711"/>
              </a:xfrm>
              <a:prstGeom prst="rect">
                <a:avLst/>
              </a:prstGeom>
              <a:blipFill>
                <a:blip r:embed="rId5"/>
                <a:stretch>
                  <a:fillRect r="-775" b="-33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F90E87E-9010-468A-BB1C-B7A9C935FB0F}"/>
                  </a:ext>
                </a:extLst>
              </p:cNvPr>
              <p:cNvSpPr/>
              <p:nvPr/>
            </p:nvSpPr>
            <p:spPr>
              <a:xfrm>
                <a:off x="3108960" y="4793329"/>
                <a:ext cx="1148080" cy="498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0"/>
                  </a:spcAft>
                  <a:buSzPts val="1200"/>
                  <a:tabLst>
                    <a:tab pos="3048000" algn="ctr"/>
                    <a:tab pos="6032500" algn="r"/>
                  </a:tabLs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F90E87E-9010-468A-BB1C-B7A9C935FB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0" y="4793329"/>
                <a:ext cx="1148080" cy="498663"/>
              </a:xfrm>
              <a:prstGeom prst="rect">
                <a:avLst/>
              </a:prstGeom>
              <a:blipFill>
                <a:blip r:embed="rId6"/>
                <a:stretch>
                  <a:fillRect r="-9043" b="-207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FF6B85-CC3D-4B2D-ADF4-DCA07BCFB6BB}"/>
                  </a:ext>
                </a:extLst>
              </p:cNvPr>
              <p:cNvSpPr/>
              <p:nvPr/>
            </p:nvSpPr>
            <p:spPr>
              <a:xfrm>
                <a:off x="4173390" y="4891882"/>
                <a:ext cx="545828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Supposons alors que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soit inversible, d’inverse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fr-FR" sz="20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FF6B85-CC3D-4B2D-ADF4-DCA07BCFB6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390" y="4891882"/>
                <a:ext cx="5458289" cy="400110"/>
              </a:xfrm>
              <a:prstGeom prst="rect">
                <a:avLst/>
              </a:prstGeom>
              <a:blipFill>
                <a:blip r:embed="rId7"/>
                <a:stretch>
                  <a:fillRect l="-1229" t="-9091" r="-223" b="-242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DE811C8-CC35-4C74-80A0-B29F6BD956D2}"/>
                  </a:ext>
                </a:extLst>
              </p:cNvPr>
              <p:cNvSpPr/>
              <p:nvPr/>
            </p:nvSpPr>
            <p:spPr>
              <a:xfrm>
                <a:off x="6671452" y="5325662"/>
                <a:ext cx="29399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𝑁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ce qui est absurde. </a:t>
                </a:r>
                <a:endParaRPr lang="fr-FR" sz="20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DE811C8-CC35-4C74-80A0-B29F6BD956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452" y="5325662"/>
                <a:ext cx="2939907" cy="400110"/>
              </a:xfrm>
              <a:prstGeom prst="rect">
                <a:avLst/>
              </a:prstGeom>
              <a:blipFill>
                <a:blip r:embed="rId8"/>
                <a:stretch>
                  <a:fillRect t="-10769" r="-1242" b="-261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247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F7255B-E9F2-46E7-A34D-CF7E696B82BA}"/>
              </a:ext>
            </a:extLst>
          </p:cNvPr>
          <p:cNvSpPr/>
          <p:nvPr/>
        </p:nvSpPr>
        <p:spPr>
          <a:xfrm>
            <a:off x="587510" y="349304"/>
            <a:ext cx="10558010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Remarque</a:t>
            </a:r>
            <a:endParaRPr lang="fr-F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SzPts val="1200"/>
              <a:buFont typeface="Times New Roman" panose="02020603050405020304" pitchFamily="18" charset="0"/>
              <a:buChar char="•"/>
              <a:tabLst>
                <a:tab pos="3048000" algn="ctr"/>
                <a:tab pos="6032500" algn="r"/>
              </a:tabLst>
            </a:pP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Toute matrice carrée admet un déterminant et un seul, mais pour un ordre strictement supérieur à 2,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5114217-6FA9-4B2F-8D8A-79848EA678E1}"/>
                  </a:ext>
                </a:extLst>
              </p:cNvPr>
              <p:cNvSpPr/>
              <p:nvPr/>
            </p:nvSpPr>
            <p:spPr>
              <a:xfrm>
                <a:off x="587509" y="3207247"/>
                <a:ext cx="1637531" cy="12597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b="1" u="sng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Exemple</a:t>
                </a:r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tabLst>
                    <a:tab pos="3048000" algn="ctr"/>
                    <a:tab pos="6032500" algn="r"/>
                  </a:tabLs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8</m:t>
                              </m:r>
                            </m:e>
                          </m:m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6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5114217-6FA9-4B2F-8D8A-79848EA678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09" y="3207247"/>
                <a:ext cx="1637531" cy="1259704"/>
              </a:xfrm>
              <a:prstGeom prst="rect">
                <a:avLst/>
              </a:prstGeom>
              <a:blipFill>
                <a:blip r:embed="rId2"/>
                <a:stretch>
                  <a:fillRect l="-37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539E2843-1532-4E0F-AB8D-3B495FCD764C}"/>
              </a:ext>
            </a:extLst>
          </p:cNvPr>
          <p:cNvSpPr/>
          <p:nvPr/>
        </p:nvSpPr>
        <p:spPr>
          <a:xfrm>
            <a:off x="587509" y="2272634"/>
            <a:ext cx="10558009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SzPts val="1200"/>
              <a:buFont typeface="Times New Roman" panose="02020603050405020304" pitchFamily="18" charset="0"/>
              <a:buChar char="•"/>
              <a:tabLst>
                <a:tab pos="3048000" algn="ctr"/>
                <a:tab pos="6032500" algn="r"/>
              </a:tabLst>
            </a:pP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 déterminant non nul est un critère d’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inversibilité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d’une matrice carrée de tout ordre.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AF1E7A-4DB5-4407-9784-457AEEE7A629}"/>
              </a:ext>
            </a:extLst>
          </p:cNvPr>
          <p:cNvSpPr/>
          <p:nvPr/>
        </p:nvSpPr>
        <p:spPr>
          <a:xfrm>
            <a:off x="903354" y="1266843"/>
            <a:ext cx="10242165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SzPts val="1200"/>
              <a:tabLst>
                <a:tab pos="3048000" algn="ctr"/>
                <a:tab pos="6032500" algn="r"/>
              </a:tabLst>
            </a:pP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il n’existe pas de formule simple pour le calculer et on utilisera une calculatrice ou un logiciel de calcul formel.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883178-E81F-4259-BAEA-6175E907AADE}"/>
                  </a:ext>
                </a:extLst>
              </p:cNvPr>
              <p:cNvSpPr/>
              <p:nvPr/>
            </p:nvSpPr>
            <p:spPr>
              <a:xfrm>
                <a:off x="1632875" y="4756680"/>
                <a:ext cx="6096000" cy="49834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Ainsi,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inversible 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fr-F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</m:oMath>
                </a14:m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883178-E81F-4259-BAEA-6175E907AA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875" y="4756680"/>
                <a:ext cx="6096000" cy="498342"/>
              </a:xfrm>
              <a:prstGeom prst="rect">
                <a:avLst/>
              </a:prstGeom>
              <a:blipFill>
                <a:blip r:embed="rId3"/>
                <a:stretch>
                  <a:fillRect l="-1100" b="-207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DB946A1-99A2-4287-8D4F-44C662D8A495}"/>
                  </a:ext>
                </a:extLst>
              </p:cNvPr>
              <p:cNvSpPr/>
              <p:nvPr/>
            </p:nvSpPr>
            <p:spPr>
              <a:xfrm>
                <a:off x="2225040" y="3687684"/>
                <a:ext cx="6689780" cy="7980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Alors,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det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</m:t>
                    </m:r>
                    <m:d>
                      <m:dPr>
                        <m:begChr m:val="|"/>
                        <m:endChr m:val="|"/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8</m:t>
                              </m:r>
                            </m:e>
                          </m:m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6</m:t>
                              </m:r>
                            </m:e>
                          </m:mr>
                        </m:m>
                      </m:e>
                    </m:d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=3×6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2×8=18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16=2≠0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DB946A1-99A2-4287-8D4F-44C662D8A4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040" y="3687684"/>
                <a:ext cx="6689780" cy="798039"/>
              </a:xfrm>
              <a:prstGeom prst="rect">
                <a:avLst/>
              </a:prstGeom>
              <a:blipFill>
                <a:blip r:embed="rId4"/>
                <a:stretch>
                  <a:fillRect l="-91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080494B-9168-498A-97B5-33498CCE9EA1}"/>
                  </a:ext>
                </a:extLst>
              </p:cNvPr>
              <p:cNvSpPr/>
              <p:nvPr/>
            </p:nvSpPr>
            <p:spPr>
              <a:xfrm>
                <a:off x="5060253" y="4750096"/>
                <a:ext cx="3160802" cy="6380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8</m:t>
                              </m:r>
                            </m:e>
                          </m:m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e>
                          </m:m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1,5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fr-FR" sz="20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080494B-9168-498A-97B5-33498CCE9E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253" y="4750096"/>
                <a:ext cx="3160802" cy="638060"/>
              </a:xfrm>
              <a:prstGeom prst="rect">
                <a:avLst/>
              </a:prstGeom>
              <a:blipFill>
                <a:blip r:embed="rId5"/>
                <a:stretch>
                  <a:fillRect r="-11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986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6DCACA-AF23-4331-8045-B3BCBC488D53}"/>
              </a:ext>
            </a:extLst>
          </p:cNvPr>
          <p:cNvSpPr/>
          <p:nvPr/>
        </p:nvSpPr>
        <p:spPr>
          <a:xfrm>
            <a:off x="3614070" y="164965"/>
            <a:ext cx="4963859" cy="45807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Exercices page 183 (Magnard – Maths Expertes)</a:t>
            </a:r>
            <a:endParaRPr lang="fr-FR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9C55633-2F57-4F01-BE6F-344704568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07" y="751438"/>
            <a:ext cx="4596002" cy="19415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7E32409-E46A-4726-A64B-D66D06903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08" y="2628780"/>
            <a:ext cx="4596001" cy="422922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3CE56F6-D94C-47DF-8F66-30F8DAC39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463" y="1135036"/>
            <a:ext cx="5379368" cy="149077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B9AFBBF-7041-4D32-AAAC-3E6FA014D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3463" y="2625812"/>
            <a:ext cx="5397329" cy="281092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E926BAE-FCBA-4030-9FAA-B9FDB66F1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3463" y="5436734"/>
            <a:ext cx="5397329" cy="130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3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6DCACA-AF23-4331-8045-B3BCBC488D53}"/>
              </a:ext>
            </a:extLst>
          </p:cNvPr>
          <p:cNvSpPr/>
          <p:nvPr/>
        </p:nvSpPr>
        <p:spPr>
          <a:xfrm>
            <a:off x="3614070" y="164965"/>
            <a:ext cx="4963859" cy="45807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Exercices page 183 (Magnard – Maths Expertes)</a:t>
            </a:r>
            <a:endParaRPr lang="fr-FR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DAF6CB-571D-48FE-B599-6A5A7E6F0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66" y="1096492"/>
            <a:ext cx="5939128" cy="27998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94DB959-EFF9-4886-8BA0-5EBD3D5CC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66" y="3896367"/>
            <a:ext cx="5939128" cy="173460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672BC6F-E81C-439A-9EC0-FA605FABD0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72"/>
          <a:stretch/>
        </p:blipFill>
        <p:spPr>
          <a:xfrm>
            <a:off x="6464136" y="1096492"/>
            <a:ext cx="5609176" cy="478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9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C6FF4A3-92F3-4EEB-B053-22128AEE3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277082"/>
              </p:ext>
            </p:extLst>
          </p:nvPr>
        </p:nvGraphicFramePr>
        <p:xfrm>
          <a:off x="1178706" y="1991164"/>
          <a:ext cx="9422968" cy="956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2968">
                  <a:extLst>
                    <a:ext uri="{9D8B030D-6E8A-4147-A177-3AD203B41FA5}">
                      <a16:colId xmlns:a16="http://schemas.microsoft.com/office/drawing/2014/main" val="2787093423"/>
                    </a:ext>
                  </a:extLst>
                </a:gridCol>
              </a:tblGrid>
              <a:tr h="95601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5045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CDE5157-7502-48E0-AD95-166BB636E6BE}"/>
              </a:ext>
            </a:extLst>
          </p:cNvPr>
          <p:cNvSpPr/>
          <p:nvPr/>
        </p:nvSpPr>
        <p:spPr>
          <a:xfrm>
            <a:off x="568960" y="438398"/>
            <a:ext cx="6096000" cy="1237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 algn="just">
              <a:spcAft>
                <a:spcPts val="0"/>
              </a:spcAft>
              <a:buFont typeface="+mj-lt"/>
              <a:buAutoNum type="romanUcPeriod" startAt="4"/>
              <a:tabLst>
                <a:tab pos="3048000" algn="ctr"/>
                <a:tab pos="6032500" algn="r"/>
              </a:tabLst>
            </a:pPr>
            <a:r>
              <a:rPr lang="fr-FR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Résolution d’un système linéaire</a:t>
            </a:r>
            <a:endParaRPr lang="fr-F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sz="2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Propriété – Écriture matricielle d’un système</a:t>
            </a:r>
            <a:endParaRPr lang="fr-F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2F8064A-F83C-494B-81E9-828CDBD930BD}"/>
                  </a:ext>
                </a:extLst>
              </p:cNvPr>
              <p:cNvSpPr/>
              <p:nvPr/>
            </p:nvSpPr>
            <p:spPr>
              <a:xfrm>
                <a:off x="1178706" y="2095128"/>
                <a:ext cx="4249555" cy="778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Le système linéaire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𝑎𝑥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𝑏𝑦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</m:m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fr-FR" sz="20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2F8064A-F83C-494B-81E9-828CDBD930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706" y="2095128"/>
                <a:ext cx="4249555" cy="778868"/>
              </a:xfrm>
              <a:prstGeom prst="rect">
                <a:avLst/>
              </a:prstGeom>
              <a:blipFill>
                <a:blip r:embed="rId2"/>
                <a:stretch>
                  <a:fillRect l="-14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05CDF7CC-725E-4FEF-B842-1DF45C30F60A}"/>
              </a:ext>
            </a:extLst>
          </p:cNvPr>
          <p:cNvSpPr/>
          <p:nvPr/>
        </p:nvSpPr>
        <p:spPr>
          <a:xfrm>
            <a:off x="5428261" y="2284507"/>
            <a:ext cx="2896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pour écriture matricielle 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0958247-72A8-4ADF-9327-66AFB94BF032}"/>
                  </a:ext>
                </a:extLst>
              </p:cNvPr>
              <p:cNvSpPr/>
              <p:nvPr/>
            </p:nvSpPr>
            <p:spPr>
              <a:xfrm>
                <a:off x="8207679" y="2163319"/>
                <a:ext cx="2446375" cy="6117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</m:mr>
                        </m:m>
                      </m:e>
                    </m:d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</m:m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fr-FR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0958247-72A8-4ADF-9327-66AFB94BF0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679" y="2163319"/>
                <a:ext cx="2446375" cy="611706"/>
              </a:xfrm>
              <a:prstGeom prst="rect">
                <a:avLst/>
              </a:prstGeom>
              <a:blipFill>
                <a:blip r:embed="rId3"/>
                <a:stretch>
                  <a:fillRect r="-17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0302A47-B7F3-439C-85E5-6723877FE506}"/>
                  </a:ext>
                </a:extLst>
              </p:cNvPr>
              <p:cNvSpPr/>
              <p:nvPr/>
            </p:nvSpPr>
            <p:spPr>
              <a:xfrm>
                <a:off x="650240" y="3429000"/>
                <a:ext cx="10627360" cy="28054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b="1" u="sng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Preuve :</a:t>
                </a:r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′</m:t>
                                </m:r>
                              </m:e>
                              <m:e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𝑏</m:t>
                                </m:r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  <m:r>
                        <a:rPr lang="fr-FR" sz="200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𝑐</m:t>
                                </m:r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fr-FR" sz="200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⇔</m:t>
                      </m:r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𝑎𝑥</m:t>
                                </m:r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𝑏𝑦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′</m:t>
                                </m:r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20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𝑏</m:t>
                                </m:r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′</m:t>
                                </m:r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  <m:r>
                        <a:rPr lang="fr-FR" sz="200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𝑐</m:t>
                                </m:r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fr-FR" sz="200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⇔</m:t>
                      </m:r>
                    </m:oMath>
                  </m:oMathPara>
                </a14:m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Remarque :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Cette propriété se généralise à un système de dimension quelconque.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b="1" u="sng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Exemple :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</m:e>
                          </m:mr>
                        </m:m>
                      </m:e>
                    </m:d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7</m:t>
                              </m:r>
                            </m:e>
                          </m:m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correspond au système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0302A47-B7F3-439C-85E5-6723877FE5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40" y="3429000"/>
                <a:ext cx="10627360" cy="2805448"/>
              </a:xfrm>
              <a:prstGeom prst="rect">
                <a:avLst/>
              </a:prstGeom>
              <a:blipFill>
                <a:blip r:embed="rId4"/>
                <a:stretch>
                  <a:fillRect l="-631" t="-13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5FA7E66-08CE-44D2-8EC5-1C95698E3AEA}"/>
                  </a:ext>
                </a:extLst>
              </p:cNvPr>
              <p:cNvSpPr/>
              <p:nvPr/>
            </p:nvSpPr>
            <p:spPr>
              <a:xfrm>
                <a:off x="7254240" y="5364658"/>
                <a:ext cx="2799484" cy="778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=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7</m:t>
                              </m:r>
                            </m:e>
                          </m:m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=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fr-FR" sz="20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5FA7E66-08CE-44D2-8EC5-1C95698E3A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240" y="5364658"/>
                <a:ext cx="2799484" cy="778868"/>
              </a:xfrm>
              <a:prstGeom prst="rect">
                <a:avLst/>
              </a:prstGeom>
              <a:blipFill>
                <a:blip r:embed="rId5"/>
                <a:stretch>
                  <a:fillRect r="-13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0D27D44-3BBA-45A2-90EE-5699973069A3}"/>
                  </a:ext>
                </a:extLst>
              </p:cNvPr>
              <p:cNvSpPr/>
              <p:nvPr/>
            </p:nvSpPr>
            <p:spPr>
              <a:xfrm>
                <a:off x="8486047" y="3706342"/>
                <a:ext cx="2341282" cy="778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𝑎𝑥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𝑏𝑦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=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𝑐</m:t>
                              </m:r>
                            </m:e>
                          </m:m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′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′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=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𝑐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′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fr-FR" sz="20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0D27D44-3BBA-45A2-90EE-5699973069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047" y="3706342"/>
                <a:ext cx="2341282" cy="778868"/>
              </a:xfrm>
              <a:prstGeom prst="rect">
                <a:avLst/>
              </a:prstGeom>
              <a:blipFill>
                <a:blip r:embed="rId6"/>
                <a:stretch>
                  <a:fillRect r="-20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68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C6FF4A3-92F3-4EEB-B053-22128AEE3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079408"/>
              </p:ext>
            </p:extLst>
          </p:nvPr>
        </p:nvGraphicFramePr>
        <p:xfrm>
          <a:off x="995680" y="774305"/>
          <a:ext cx="8828135" cy="1477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8135">
                  <a:extLst>
                    <a:ext uri="{9D8B030D-6E8A-4147-A177-3AD203B41FA5}">
                      <a16:colId xmlns:a16="http://schemas.microsoft.com/office/drawing/2014/main" val="2787093423"/>
                    </a:ext>
                  </a:extLst>
                </a:gridCol>
              </a:tblGrid>
              <a:tr h="147732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5045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0569EDC-660E-468E-80A4-26322221B264}"/>
              </a:ext>
            </a:extLst>
          </p:cNvPr>
          <p:cNvSpPr/>
          <p:nvPr/>
        </p:nvSpPr>
        <p:spPr>
          <a:xfrm>
            <a:off x="386283" y="308094"/>
            <a:ext cx="1218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sz="2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Propriété</a:t>
            </a:r>
            <a:endParaRPr lang="fr-F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DF9D61F-713D-4EDD-A17A-D9F6F82A9EB5}"/>
                  </a:ext>
                </a:extLst>
              </p:cNvPr>
              <p:cNvSpPr/>
              <p:nvPr/>
            </p:nvSpPr>
            <p:spPr>
              <a:xfrm>
                <a:off x="995680" y="774305"/>
                <a:ext cx="10393680" cy="960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une matrice carrée inversible d’ordre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une matrice colonne de taille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Alors, le système linéaire d’écriture matricielle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𝐴𝑋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admet une unique solution :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DF9D61F-713D-4EDD-A17A-D9F6F82A9E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680" y="774305"/>
                <a:ext cx="10393680" cy="960328"/>
              </a:xfrm>
              <a:prstGeom prst="rect">
                <a:avLst/>
              </a:prstGeom>
              <a:blipFill>
                <a:blip r:embed="rId2"/>
                <a:stretch>
                  <a:fillRect l="-587" b="-101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5CE45C7-2171-41FB-AD58-7B26FC90755B}"/>
                  </a:ext>
                </a:extLst>
              </p:cNvPr>
              <p:cNvSpPr/>
              <p:nvPr/>
            </p:nvSpPr>
            <p:spPr>
              <a:xfrm>
                <a:off x="2346486" y="1800734"/>
                <a:ext cx="554683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</a:t>
                </a:r>
                <a:r>
                  <a:rPr lang="fr-FR" sz="20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uplet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correspondant à la matrice colonne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fr-FR" sz="2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5CE45C7-2171-41FB-AD58-7B26FC9075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486" y="1800734"/>
                <a:ext cx="5546839" cy="400110"/>
              </a:xfrm>
              <a:prstGeom prst="rect">
                <a:avLst/>
              </a:prstGeom>
              <a:blipFill>
                <a:blip r:embed="rId3"/>
                <a:stretch>
                  <a:fillRect l="-1209" t="-9091" r="-220" b="-242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5B7DB70A-8617-4E4F-975E-7B73644D08D5}"/>
              </a:ext>
            </a:extLst>
          </p:cNvPr>
          <p:cNvSpPr/>
          <p:nvPr/>
        </p:nvSpPr>
        <p:spPr>
          <a:xfrm>
            <a:off x="386283" y="283257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sz="2000" b="1" u="sng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Preuve :</a:t>
            </a:r>
            <a:endParaRPr lang="fr-F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CCA1DC-CA06-486B-A6EC-E8D22CA33D24}"/>
              </a:ext>
            </a:extLst>
          </p:cNvPr>
          <p:cNvSpPr/>
          <p:nvPr/>
        </p:nvSpPr>
        <p:spPr>
          <a:xfrm>
            <a:off x="581785" y="3759874"/>
            <a:ext cx="2046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Alors, on a 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A362F38-0781-48EA-8B3E-1B749198F27A}"/>
                  </a:ext>
                </a:extLst>
              </p:cNvPr>
              <p:cNvSpPr/>
              <p:nvPr/>
            </p:nvSpPr>
            <p:spPr>
              <a:xfrm>
                <a:off x="1034109" y="3285105"/>
                <a:ext cx="773176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Soit un système linéaire d’écriture matricielle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𝐴𝑋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où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inversible.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A362F38-0781-48EA-8B3E-1B749198F2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109" y="3285105"/>
                <a:ext cx="7731760" cy="400110"/>
              </a:xfrm>
              <a:prstGeom prst="rect">
                <a:avLst/>
              </a:prstGeom>
              <a:blipFill>
                <a:blip r:embed="rId4"/>
                <a:stretch>
                  <a:fillRect l="-868" t="-9091" r="-789" b="-25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898A512-E704-44E5-AF41-5C3F9046AE35}"/>
                  </a:ext>
                </a:extLst>
              </p:cNvPr>
              <p:cNvSpPr/>
              <p:nvPr/>
            </p:nvSpPr>
            <p:spPr>
              <a:xfrm>
                <a:off x="2514497" y="4296503"/>
                <a:ext cx="225363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fr-F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F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20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a:rPr lang="fr-F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𝐴𝑋</m:t>
                      </m:r>
                      <m:r>
                        <a:rPr lang="fr-FR" sz="200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F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20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a:rPr lang="fr-F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𝐵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898A512-E704-44E5-AF41-5C3F9046AE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497" y="4296503"/>
                <a:ext cx="2253630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1E74BF9-9BAC-41A1-A317-789AAD10680B}"/>
                  </a:ext>
                </a:extLst>
              </p:cNvPr>
              <p:cNvSpPr/>
              <p:nvPr/>
            </p:nvSpPr>
            <p:spPr>
              <a:xfrm>
                <a:off x="2514497" y="4907791"/>
                <a:ext cx="17742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⇔</m:t>
                      </m:r>
                      <m:r>
                        <a:rPr lang="fr-F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𝐼𝑋</m:t>
                      </m:r>
                      <m:r>
                        <a:rPr lang="fr-FR" sz="200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F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20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a:rPr lang="fr-F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𝐵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1E74BF9-9BAC-41A1-A317-789AAD106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497" y="4907791"/>
                <a:ext cx="1774204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779B3C5-C874-4FAC-9E85-8FC3BEE01977}"/>
                  </a:ext>
                </a:extLst>
              </p:cNvPr>
              <p:cNvSpPr/>
              <p:nvPr/>
            </p:nvSpPr>
            <p:spPr>
              <a:xfrm>
                <a:off x="2541748" y="5630640"/>
                <a:ext cx="174695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⇔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𝑋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fr-F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fr-FR" sz="20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779B3C5-C874-4FAC-9E85-8FC3BEE019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1748" y="5630640"/>
                <a:ext cx="1746953" cy="400110"/>
              </a:xfrm>
              <a:prstGeom prst="rect">
                <a:avLst/>
              </a:prstGeom>
              <a:blipFill>
                <a:blip r:embed="rId7"/>
                <a:stretch>
                  <a:fillRect t="-10769" r="-2439" b="-261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FFDCBC1-8F13-43A0-AB2F-9377A7B1EF05}"/>
                  </a:ext>
                </a:extLst>
              </p:cNvPr>
              <p:cNvSpPr/>
              <p:nvPr/>
            </p:nvSpPr>
            <p:spPr>
              <a:xfrm>
                <a:off x="2891442" y="3764321"/>
                <a:ext cx="10856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𝐴𝑋</m:t>
                      </m:r>
                      <m:r>
                        <a:rPr lang="fr-FR" sz="200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fr-F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𝐵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FFDCBC1-8F13-43A0-AB2F-9377A7B1EF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442" y="3764321"/>
                <a:ext cx="108568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72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237E823-DBD3-4170-B9E9-7BD278483877}"/>
                  </a:ext>
                </a:extLst>
              </p:cNvPr>
              <p:cNvSpPr/>
              <p:nvPr/>
            </p:nvSpPr>
            <p:spPr>
              <a:xfrm>
                <a:off x="609600" y="630145"/>
                <a:ext cx="8280400" cy="17021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MÉTHODE 3 – Résoudre un système de deux équations à deux inconnues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lvl="1" algn="just">
                  <a:tabLst>
                    <a:tab pos="3048000" algn="ctr"/>
                    <a:tab pos="6032500" algn="r"/>
                  </a:tabLst>
                </a:pPr>
                <a:r>
                  <a:rPr lang="fr-FR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Exercice d’application :</a:t>
                </a:r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lvl="1" algn="just"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Résoudre le système linéaire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+5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=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8</m:t>
                              </m:r>
                            </m:e>
                          </m:m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=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15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237E823-DBD3-4170-B9E9-7BD2784838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630145"/>
                <a:ext cx="8280400" cy="1702197"/>
              </a:xfrm>
              <a:prstGeom prst="rect">
                <a:avLst/>
              </a:prstGeom>
              <a:blipFill>
                <a:blip r:embed="rId2"/>
                <a:stretch>
                  <a:fillRect l="-736" t="-17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F40B361-6E81-4C1E-B7CE-4C1B06886BFE}"/>
                  </a:ext>
                </a:extLst>
              </p:cNvPr>
              <p:cNvSpPr/>
              <p:nvPr/>
            </p:nvSpPr>
            <p:spPr>
              <a:xfrm>
                <a:off x="599281" y="2517126"/>
                <a:ext cx="1120648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Remarque</a:t>
                </a:r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Un système linéaire d’écriture matricielle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𝐴𝑋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où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n’est pas inversible </a:t>
                </a: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 soit une infinité de solutions, soit aucune. 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F40B361-6E81-4C1E-B7CE-4C1B06886B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81" y="2517126"/>
                <a:ext cx="11206480" cy="1200329"/>
              </a:xfrm>
              <a:prstGeom prst="rect">
                <a:avLst/>
              </a:prstGeom>
              <a:blipFill>
                <a:blip r:embed="rId3"/>
                <a:stretch>
                  <a:fillRect l="-435" t="-3046" r="-4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A696498-0A7A-4DAF-BAC6-5628B2A2A384}"/>
                  </a:ext>
                </a:extLst>
              </p:cNvPr>
              <p:cNvSpPr/>
              <p:nvPr/>
            </p:nvSpPr>
            <p:spPr>
              <a:xfrm>
                <a:off x="599281" y="3717455"/>
                <a:ext cx="11693843" cy="29767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b="1" u="sng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Exemple :</a:t>
                </a:r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Le système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+6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=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m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+8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=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s’écrit matriciellement  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𝐴𝑋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où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6</m:t>
                              </m:r>
                            </m:e>
                          </m:m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8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Or,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det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)=0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donc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n’est pas inversible.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Dans le système, multiplions l’équation du haut par 4 et celle du bas par 3. On obtient :</a:t>
                </a:r>
              </a:p>
              <a:p>
                <a:pPr indent="457200" algn="just">
                  <a:lnSpc>
                    <a:spcPct val="150000"/>
                  </a:lnSpc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12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+24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=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m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12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+24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=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ce qui entraîne que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=3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toujours vrai, ou jamais.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A696498-0A7A-4DAF-BAC6-5628B2A2A3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81" y="3717455"/>
                <a:ext cx="11693843" cy="2976712"/>
              </a:xfrm>
              <a:prstGeom prst="rect">
                <a:avLst/>
              </a:prstGeom>
              <a:blipFill>
                <a:blip r:embed="rId4"/>
                <a:stretch>
                  <a:fillRect l="-417" t="-12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2125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6DCACA-AF23-4331-8045-B3BCBC488D53}"/>
              </a:ext>
            </a:extLst>
          </p:cNvPr>
          <p:cNvSpPr/>
          <p:nvPr/>
        </p:nvSpPr>
        <p:spPr>
          <a:xfrm>
            <a:off x="3614070" y="164965"/>
            <a:ext cx="4963859" cy="45807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Exercices page 184 (Magnard – Maths Expertes)</a:t>
            </a:r>
            <a:endParaRPr lang="fr-FR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F04379D-18F3-40AB-B56B-0B8836353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01" y="915391"/>
            <a:ext cx="6762798" cy="567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7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353C58C-A43F-4CED-9875-2C748E5E5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00" y="700078"/>
            <a:ext cx="10344998" cy="41014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3BCA3C2-BD6D-41F3-B049-0FFA852B7162}"/>
              </a:ext>
            </a:extLst>
          </p:cNvPr>
          <p:cNvSpPr txBox="1"/>
          <p:nvPr/>
        </p:nvSpPr>
        <p:spPr>
          <a:xfrm>
            <a:off x="2171700" y="152400"/>
            <a:ext cx="7848599" cy="46166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</a:rPr>
              <a:t>Découvrir le calcul matriciel (Magnard – </a:t>
            </a:r>
            <a:r>
              <a:rPr lang="fr-FR" sz="2400" dirty="0" err="1">
                <a:solidFill>
                  <a:srgbClr val="0070C0"/>
                </a:solidFill>
              </a:rPr>
              <a:t>Sésamath</a:t>
            </a:r>
            <a:r>
              <a:rPr lang="fr-FR" sz="2400" dirty="0">
                <a:solidFill>
                  <a:srgbClr val="0070C0"/>
                </a:solidFill>
              </a:rPr>
              <a:t> page 164)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E45DB4-598C-4B2A-BEB5-292A07969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499" y="4801546"/>
            <a:ext cx="10315171" cy="205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963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C6FF4A3-92F3-4EEB-B053-22128AEE3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243615"/>
              </p:ext>
            </p:extLst>
          </p:nvPr>
        </p:nvGraphicFramePr>
        <p:xfrm>
          <a:off x="839398" y="956401"/>
          <a:ext cx="8828135" cy="1393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8135">
                  <a:extLst>
                    <a:ext uri="{9D8B030D-6E8A-4147-A177-3AD203B41FA5}">
                      <a16:colId xmlns:a16="http://schemas.microsoft.com/office/drawing/2014/main" val="2787093423"/>
                    </a:ext>
                  </a:extLst>
                </a:gridCol>
              </a:tblGrid>
              <a:tr h="139334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5045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CE82480-1BB7-4410-8383-27EC6CC97AD3}"/>
                  </a:ext>
                </a:extLst>
              </p:cNvPr>
              <p:cNvSpPr/>
              <p:nvPr/>
            </p:nvSpPr>
            <p:spPr>
              <a:xfrm>
                <a:off x="397145" y="551014"/>
                <a:ext cx="11419840" cy="27084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MÉTHODE 4 – Résoudre un système linéaire avec la calculatrice</a:t>
                </a:r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800100" lvl="1" indent="-342900">
                  <a:lnSpc>
                    <a:spcPct val="150000"/>
                  </a:lnSpc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On passe à l’écriture matricielle du système :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𝐴𝑋</m:t>
                    </m:r>
                    <m:r>
                      <a:rPr lang="fr-FR" sz="20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  <a:p>
                <a:pPr marL="800100" lvl="1" indent="-342900">
                  <a:lnSpc>
                    <a:spcPct val="150000"/>
                  </a:lnSpc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On vérifie que le déterminant de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non nul, pour vérifier l’</a:t>
                </a:r>
                <a:r>
                  <a:rPr lang="fr-FR" sz="20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inversibilité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  <a:p>
                <a:pPr marL="800100" lvl="1" indent="-342900">
                  <a:lnSpc>
                    <a:spcPct val="150000"/>
                  </a:lnSpc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On détermine alors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fr-F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puis le produit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fr-F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pour obtenir la solution. 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  <a:p>
                <a:pPr algn="just">
                  <a:tabLst>
                    <a:tab pos="3048000" algn="ctr"/>
                    <a:tab pos="6032500" algn="r"/>
                  </a:tabLst>
                </a:pPr>
                <a:endParaRPr lang="fr-FR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tabLst>
                    <a:tab pos="3048000" algn="ctr"/>
                    <a:tab pos="6032500" algn="r"/>
                  </a:tabLst>
                </a:pPr>
                <a:r>
                  <a:rPr lang="fr-FR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Exercice d’application :</a:t>
                </a:r>
                <a:endParaRPr lang="fr-FR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CE82480-1BB7-4410-8383-27EC6CC97A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45" y="551014"/>
                <a:ext cx="11419840" cy="2708434"/>
              </a:xfrm>
              <a:prstGeom prst="rect">
                <a:avLst/>
              </a:prstGeom>
              <a:blipFill>
                <a:blip r:embed="rId2"/>
                <a:stretch>
                  <a:fillRect l="-534" t="-1124" b="-292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9223F6A-47A3-423E-9EAF-5B49EFA87120}"/>
                  </a:ext>
                </a:extLst>
              </p:cNvPr>
              <p:cNvSpPr/>
              <p:nvPr/>
            </p:nvSpPr>
            <p:spPr>
              <a:xfrm>
                <a:off x="397145" y="3772446"/>
                <a:ext cx="11500215" cy="26007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r>
                  <a:rPr lang="fr-FR" sz="20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Avec une calculatrice TI 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</a:p>
              <a:p>
                <a:pPr marL="342900" lvl="0" indent="-342900">
                  <a:spcAft>
                    <a:spcPts val="0"/>
                  </a:spcAft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Entrer dans le mode MATRICE puis dans le menu MATH et choisir la commande </a:t>
                </a:r>
                <a:r>
                  <a:rPr lang="fr-FR" sz="2000" i="1" dirty="0" err="1">
                    <a:latin typeface="Calibri" panose="020F0502020204030204" pitchFamily="34" charset="0"/>
                    <a:ea typeface="Times New Roman" panose="02020603050405020304" pitchFamily="18" charset="0"/>
                  </a:rPr>
                  <a:t>dét</a:t>
                </a:r>
                <a:r>
                  <a:rPr lang="fr-FR" sz="2000" i="1" dirty="0">
                    <a:latin typeface="Calibri" panose="020F0502020204030204" pitchFamily="34" charset="0"/>
                    <a:ea typeface="Times New Roman" panose="02020603050405020304" pitchFamily="18" charset="0"/>
                  </a:rPr>
                  <a:t>(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marL="929640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Saisir la matrice en utilisant les crochets "[" (touches </a:t>
                </a:r>
                <a:r>
                  <a:rPr lang="fr-FR" sz="2400" dirty="0">
                    <a:latin typeface="TI83PremiumCEKeys" panose="02000000000000000000" pitchFamily="2" charset="0"/>
                    <a:ea typeface="Times New Roman" panose="02020603050405020304" pitchFamily="18" charset="0"/>
                    <a:cs typeface="TI83PremiumCEKeys" panose="02000000000000000000" pitchFamily="2" charset="0"/>
                  </a:rPr>
                  <a:t>y</a:t>
                </a:r>
                <a:r>
                  <a:rPr lang="fr-FR" sz="1100" dirty="0">
                    <a:latin typeface="MS Shell Dlg 2" panose="020B060403050404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400" dirty="0">
                    <a:latin typeface="TI83PremiumCEKeys" panose="02000000000000000000" pitchFamily="2" charset="0"/>
                    <a:ea typeface="Times New Roman" panose="02020603050405020304" pitchFamily="18" charset="0"/>
                    <a:cs typeface="TI83PremiumCEKeys" panose="02000000000000000000" pitchFamily="2" charset="0"/>
                  </a:rPr>
                  <a:t>¯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) et "]" (touches </a:t>
                </a:r>
                <a:r>
                  <a:rPr lang="fr-FR" sz="2400" dirty="0" err="1">
                    <a:latin typeface="TI83PremiumCEKeys" panose="02000000000000000000" pitchFamily="2" charset="0"/>
                    <a:ea typeface="Times New Roman" panose="02020603050405020304" pitchFamily="18" charset="0"/>
                    <a:cs typeface="TI83PremiumCEKeys" panose="02000000000000000000" pitchFamily="2" charset="0"/>
                  </a:rPr>
                  <a:t>yj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). Pour les coefficients négatifs, utiliser la touche </a:t>
                </a:r>
                <a:r>
                  <a:rPr lang="fr-FR" sz="2400" dirty="0">
                    <a:latin typeface="TI83PremiumCEKeys" panose="02000000000000000000" pitchFamily="2" charset="0"/>
                    <a:ea typeface="Times New Roman" panose="02020603050405020304" pitchFamily="18" charset="0"/>
                    <a:cs typeface="TI83PremiumCEKeys" panose="02000000000000000000" pitchFamily="2" charset="0"/>
                  </a:rPr>
                  <a:t>Ì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  <a:p>
                <a:pPr marL="342900" lvl="0" indent="-342900">
                  <a:spcAft>
                    <a:spcPts val="0"/>
                  </a:spcAft>
                  <a:buSzPts val="1200"/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Faire "</a:t>
                </a:r>
                <a:r>
                  <a:rPr lang="fr-FR" sz="20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préced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" (</a:t>
                </a:r>
                <a:r>
                  <a:rPr lang="fr-FR" sz="20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touches</a:t>
                </a:r>
                <a:r>
                  <a:rPr lang="fr-FR" sz="2400" dirty="0" err="1">
                    <a:latin typeface="TI83PremiumCEKeys" panose="02000000000000000000" pitchFamily="2" charset="0"/>
                    <a:ea typeface="Times New Roman" panose="02020603050405020304" pitchFamily="18" charset="0"/>
                    <a:cs typeface="TI83PremiumCEKeys" panose="02000000000000000000" pitchFamily="2" charset="0"/>
                  </a:rPr>
                  <a:t>yÍ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 pour revenir dans l’instruction précédente.</a:t>
                </a:r>
              </a:p>
              <a:p>
                <a:pPr marL="929640">
                  <a:lnSpc>
                    <a:spcPct val="115000"/>
                  </a:lnSpc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Supprimer </a:t>
                </a:r>
                <a:r>
                  <a:rPr lang="fr-FR" sz="2000" i="1" dirty="0" err="1">
                    <a:latin typeface="Calibri" panose="020F0502020204030204" pitchFamily="34" charset="0"/>
                    <a:ea typeface="Times New Roman" panose="02020603050405020304" pitchFamily="18" charset="0"/>
                  </a:rPr>
                  <a:t>dét</a:t>
                </a:r>
                <a:r>
                  <a:rPr lang="fr-FR" sz="2000" i="1" dirty="0">
                    <a:latin typeface="Calibri" panose="020F0502020204030204" pitchFamily="34" charset="0"/>
                    <a:ea typeface="Times New Roman" panose="02020603050405020304" pitchFamily="18" charset="0"/>
                  </a:rPr>
                  <a:t>( 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et la parenthèse finale.</a:t>
                </a:r>
              </a:p>
              <a:p>
                <a:pPr marL="929640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À la suite, appuyer sur la touche </a:t>
                </a:r>
                <a:r>
                  <a:rPr lang="fr-FR" sz="2800" dirty="0">
                    <a:latin typeface="TI83PlusFrenchKeys" panose="02000000000000000000" pitchFamily="2" charset="0"/>
                    <a:ea typeface="Times New Roman" panose="02020603050405020304" pitchFamily="18" charset="0"/>
                    <a:cs typeface="TI83PlusFrenchKeys" panose="02000000000000000000" pitchFamily="2" charset="0"/>
                  </a:rPr>
                  <a:t>—</a:t>
                </a:r>
                <a:r>
                  <a:rPr lang="fr-FR" sz="1100" dirty="0">
                    <a:latin typeface="MS Shell Dlg 2" panose="020B060403050404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saisir la matrice colonne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appuyer sur "entrer".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9223F6A-47A3-423E-9EAF-5B49EFA871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45" y="3772446"/>
                <a:ext cx="11500215" cy="2600712"/>
              </a:xfrm>
              <a:prstGeom prst="rect">
                <a:avLst/>
              </a:prstGeom>
              <a:blipFill>
                <a:blip r:embed="rId3"/>
                <a:stretch>
                  <a:fillRect t="-1408" b="-56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203B42E-8EAD-4525-9085-15FDC9226CA2}"/>
                  </a:ext>
                </a:extLst>
              </p:cNvPr>
              <p:cNvSpPr/>
              <p:nvPr/>
            </p:nvSpPr>
            <p:spPr>
              <a:xfrm>
                <a:off x="3073531" y="2523643"/>
                <a:ext cx="5902065" cy="10749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tabLst>
                    <a:tab pos="3048000" algn="ctr"/>
                    <a:tab pos="6032500" algn="r"/>
                  </a:tabLst>
                </a:pPr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Résoudre le système linéaire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fr-F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+4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=</m:t>
                              </m:r>
                            </m:e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𝑧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=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+3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=</m:t>
                              </m:r>
                            </m:e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6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203B42E-8EAD-4525-9085-15FDC9226C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531" y="2523643"/>
                <a:ext cx="5902065" cy="1074910"/>
              </a:xfrm>
              <a:prstGeom prst="rect">
                <a:avLst/>
              </a:prstGeom>
              <a:blipFill>
                <a:blip r:embed="rId4"/>
                <a:stretch>
                  <a:fillRect l="-1033" r="-2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2812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0DD4A43-8E73-4631-925D-DE4315CEA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827" y="0"/>
            <a:ext cx="9252345" cy="42672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71C55A1-95BA-479B-933E-EA73A7734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827" y="4267245"/>
            <a:ext cx="9263496" cy="236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02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23978226-4A85-40E2-BEEA-5CE9C5291E59}"/>
              </a:ext>
            </a:extLst>
          </p:cNvPr>
          <p:cNvGraphicFramePr>
            <a:graphicFrameLocks noGrp="1"/>
          </p:cNvGraphicFramePr>
          <p:nvPr/>
        </p:nvGraphicFramePr>
        <p:xfrm>
          <a:off x="1328689" y="2110071"/>
          <a:ext cx="9669263" cy="2859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9263">
                  <a:extLst>
                    <a:ext uri="{9D8B030D-6E8A-4147-A177-3AD203B41FA5}">
                      <a16:colId xmlns:a16="http://schemas.microsoft.com/office/drawing/2014/main" val="2787093423"/>
                    </a:ext>
                  </a:extLst>
                </a:gridCol>
              </a:tblGrid>
              <a:tr h="285999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5045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2C20F8C-C3BD-4CDE-A57A-8E38433588AF}"/>
              </a:ext>
            </a:extLst>
          </p:cNvPr>
          <p:cNvSpPr/>
          <p:nvPr/>
        </p:nvSpPr>
        <p:spPr>
          <a:xfrm>
            <a:off x="1852473" y="502181"/>
            <a:ext cx="84870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Chapitre 1 : Matrices - Opérations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C6330C-18ED-4FE0-B899-4F5BDFA63630}"/>
              </a:ext>
            </a:extLst>
          </p:cNvPr>
          <p:cNvSpPr/>
          <p:nvPr/>
        </p:nvSpPr>
        <p:spPr>
          <a:xfrm>
            <a:off x="359888" y="1119611"/>
            <a:ext cx="3328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romanUcPeriod"/>
              <a:tabLst>
                <a:tab pos="3048000" algn="ctr"/>
                <a:tab pos="6032500" algn="r"/>
              </a:tabLst>
            </a:pPr>
            <a:r>
              <a:rPr lang="fr-FR" sz="2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Définitions et vocabulaire</a:t>
            </a:r>
            <a:endParaRPr lang="fr-F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4CA721-3E20-463D-BB08-E7571A9D3868}"/>
              </a:ext>
            </a:extLst>
          </p:cNvPr>
          <p:cNvSpPr/>
          <p:nvPr/>
        </p:nvSpPr>
        <p:spPr>
          <a:xfrm>
            <a:off x="974978" y="1559726"/>
            <a:ext cx="2403222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sz="2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Définition – Matrice</a:t>
            </a:r>
            <a:endParaRPr lang="fr-F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EE8647-EF32-4CAD-AC46-415EF53A3FA7}"/>
                  </a:ext>
                </a:extLst>
              </p:cNvPr>
              <p:cNvSpPr/>
              <p:nvPr/>
            </p:nvSpPr>
            <p:spPr>
              <a:xfrm>
                <a:off x="1321292" y="2070066"/>
                <a:ext cx="960267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7945"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Une matrice de taille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×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un tableau de nombres formé de 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𝒎</m:t>
                    </m:r>
                  </m:oMath>
                </a14:m>
                <a:r>
                  <a:rPr lang="fr-FR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lignes</a:t>
                </a: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𝒏</m:t>
                    </m:r>
                  </m:oMath>
                </a14:m>
                <a:r>
                  <a:rPr lang="fr-FR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colonnes</a:t>
                </a: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qui s’écrit sous la forme :      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EE8647-EF32-4CAD-AC46-415EF53A3F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292" y="2070066"/>
                <a:ext cx="9602679" cy="646331"/>
              </a:xfrm>
              <a:prstGeom prst="rect">
                <a:avLst/>
              </a:prstGeom>
              <a:blipFill>
                <a:blip r:embed="rId2"/>
                <a:stretch>
                  <a:fillRect t="-5660" r="-508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au 9">
                <a:extLst>
                  <a:ext uri="{FF2B5EF4-FFF2-40B4-BE49-F238E27FC236}">
                    <a16:creationId xmlns:a16="http://schemas.microsoft.com/office/drawing/2014/main" id="{F3A4EAB4-E482-4604-9BB5-C149378BF4D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203222" y="2579948"/>
              <a:ext cx="5325043" cy="1920241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562283">
                      <a:extLst>
                        <a:ext uri="{9D8B030D-6E8A-4147-A177-3AD203B41FA5}">
                          <a16:colId xmlns:a16="http://schemas.microsoft.com/office/drawing/2014/main" val="1023770070"/>
                        </a:ext>
                      </a:extLst>
                    </a:gridCol>
                    <a:gridCol w="2762760">
                      <a:extLst>
                        <a:ext uri="{9D8B030D-6E8A-4147-A177-3AD203B41FA5}">
                          <a16:colId xmlns:a16="http://schemas.microsoft.com/office/drawing/2014/main" val="647464052"/>
                        </a:ext>
                      </a:extLst>
                    </a:gridCol>
                  </a:tblGrid>
                  <a:tr h="320368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048000" algn="ctr"/>
                              <a:tab pos="6032500" algn="r"/>
                            </a:tabLst>
                          </a:pPr>
                          <a:r>
                            <a:rPr lang="fr-FR" sz="1600" dirty="0">
                              <a:effectLst/>
                            </a:rPr>
                            <a:t> </a:t>
                          </a:r>
                          <a:endParaRPr lang="fr-FR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048000" algn="ctr"/>
                              <a:tab pos="6032500" algn="r"/>
                            </a:tabLst>
                          </a:pPr>
                          <a14:m>
                            <m:oMath xmlns:m="http://schemas.openxmlformats.org/officeDocument/2006/math">
                              <m:r>
                                <a:rPr lang="fr-FR" sz="1600">
                                  <a:effectLst/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fr-FR" sz="1600" dirty="0">
                              <a:effectLst/>
                            </a:rPr>
                            <a:t> Colonnes</a:t>
                          </a:r>
                          <a:endParaRPr lang="fr-FR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extLst>
                      <a:ext uri="{0D108BD9-81ED-4DB2-BD59-A6C34878D82A}">
                        <a16:rowId xmlns:a16="http://schemas.microsoft.com/office/drawing/2014/main" val="2423785157"/>
                      </a:ext>
                    </a:extLst>
                  </a:tr>
                  <a:tr h="1599873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048000" algn="ctr"/>
                              <a:tab pos="6032500" algn="r"/>
                            </a:tabLst>
                          </a:pPr>
                          <a14:m>
                            <m:oMath xmlns:m="http://schemas.openxmlformats.org/officeDocument/2006/math">
                              <m:r>
                                <a:rPr lang="fr-FR" sz="16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fr-FR" sz="1600" dirty="0">
                              <a:effectLst/>
                            </a:rPr>
                            <a:t> Lignes</a:t>
                          </a:r>
                          <a:endParaRPr lang="fr-FR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048000" algn="ctr"/>
                              <a:tab pos="6032500" algn="r"/>
                            </a:tabLst>
                          </a:pPr>
                          <a:r>
                            <a:rPr lang="fr-FR" sz="1600" dirty="0"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fr-FR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4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sz="1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fr-FR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11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fr-FR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12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r>
                                          <a:rPr lang="fr-FR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fr-FR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fr-FR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fr-FR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21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fr-FR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22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r>
                                          <a:rPr lang="fr-FR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fr-FR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fr-FR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r>
                                          <a:rPr lang="fr-FR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r>
                                          <a:rPr lang="fr-FR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r>
                                          <a:rPr lang="fr-FR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r>
                                          <a:rPr lang="fr-FR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⋯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fr-FR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  <m:r>
                                              <a:rPr lang="fr-FR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fr-FR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  <m:r>
                                              <a:rPr lang="fr-FR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r>
                                          <a:rPr lang="fr-FR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⋯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fr-FR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𝑚𝑛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/>
                                      <m:e/>
                                      <m:e/>
                                      <m:e/>
                                    </m:mr>
                                  </m:m>
                                </m:e>
                              </m:d>
                            </m:oMath>
                          </a14:m>
                          <a:r>
                            <a:rPr lang="fr-FR" sz="1600" dirty="0">
                              <a:effectLst/>
                            </a:rPr>
                            <a:t> </a:t>
                          </a:r>
                          <a:endParaRPr lang="fr-FR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extLst>
                      <a:ext uri="{0D108BD9-81ED-4DB2-BD59-A6C34878D82A}">
                        <a16:rowId xmlns:a16="http://schemas.microsoft.com/office/drawing/2014/main" val="40829259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au 9">
                <a:extLst>
                  <a:ext uri="{FF2B5EF4-FFF2-40B4-BE49-F238E27FC236}">
                    <a16:creationId xmlns:a16="http://schemas.microsoft.com/office/drawing/2014/main" id="{F3A4EAB4-E482-4604-9BB5-C149378BF4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4606793"/>
                  </p:ext>
                </p:extLst>
              </p:nvPr>
            </p:nvGraphicFramePr>
            <p:xfrm>
              <a:off x="2203222" y="2579948"/>
              <a:ext cx="5325043" cy="1920241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562283">
                      <a:extLst>
                        <a:ext uri="{9D8B030D-6E8A-4147-A177-3AD203B41FA5}">
                          <a16:colId xmlns:a16="http://schemas.microsoft.com/office/drawing/2014/main" val="1023770070"/>
                        </a:ext>
                      </a:extLst>
                    </a:gridCol>
                    <a:gridCol w="2762760">
                      <a:extLst>
                        <a:ext uri="{9D8B030D-6E8A-4147-A177-3AD203B41FA5}">
                          <a16:colId xmlns:a16="http://schemas.microsoft.com/office/drawing/2014/main" val="647464052"/>
                        </a:ext>
                      </a:extLst>
                    </a:gridCol>
                  </a:tblGrid>
                  <a:tr h="320368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3048000" algn="ctr"/>
                              <a:tab pos="6032500" algn="r"/>
                            </a:tabLst>
                          </a:pPr>
                          <a:r>
                            <a:rPr lang="fr-FR" sz="1600" dirty="0">
                              <a:effectLst/>
                            </a:rPr>
                            <a:t> </a:t>
                          </a:r>
                          <a:endParaRPr lang="fr-FR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0" marR="0" marT="0" marB="0">
                        <a:blipFill>
                          <a:blip r:embed="rId3"/>
                          <a:stretch>
                            <a:fillRect l="-92936" t="-16981" b="-4962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3785157"/>
                      </a:ext>
                    </a:extLst>
                  </a:tr>
                  <a:tr h="1599873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0" marR="0" marT="0" marB="0" anchor="ctr">
                        <a:blipFill>
                          <a:blip r:embed="rId3"/>
                          <a:stretch>
                            <a:fillRect t="-23574" r="-1076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0" marR="0" marT="0" marB="0">
                        <a:blipFill>
                          <a:blip r:embed="rId3"/>
                          <a:stretch>
                            <a:fillRect l="-92936" t="-235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292598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42717F7-9C6E-40D5-8CE6-8F5AEB3EB8D7}"/>
                  </a:ext>
                </a:extLst>
              </p:cNvPr>
              <p:cNvSpPr/>
              <p:nvPr/>
            </p:nvSpPr>
            <p:spPr>
              <a:xfrm>
                <a:off x="1467774" y="4261415"/>
                <a:ext cx="9602679" cy="6686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Le nombre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(avec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≤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≤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≤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𝑗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≤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 est situé dans la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</a:t>
                </a:r>
                <a:r>
                  <a:rPr lang="fr-FR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ième</a:t>
                </a: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ligne et la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𝑗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</a:t>
                </a:r>
                <a:r>
                  <a:rPr lang="fr-FR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ième</a:t>
                </a: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colonne.</a:t>
                </a:r>
              </a:p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Il est appelé un </a:t>
                </a:r>
                <a:r>
                  <a:rPr lang="fr-FR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coefficient de la matrice</a:t>
                </a: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fr-FR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42717F7-9C6E-40D5-8CE6-8F5AEB3EB8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774" y="4261415"/>
                <a:ext cx="9602679" cy="668645"/>
              </a:xfrm>
              <a:prstGeom prst="rect">
                <a:avLst/>
              </a:prstGeom>
              <a:blipFill>
                <a:blip r:embed="rId4"/>
                <a:stretch>
                  <a:fillRect l="-571" t="-4545" b="-127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140627F-42B9-42BE-8653-47ECCBF3FAE5}"/>
                  </a:ext>
                </a:extLst>
              </p:cNvPr>
              <p:cNvSpPr/>
              <p:nvPr/>
            </p:nvSpPr>
            <p:spPr>
              <a:xfrm>
                <a:off x="422032" y="5194702"/>
                <a:ext cx="11832112" cy="1234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Remarque</a:t>
                </a:r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En général, on note une matrice avec une lettre majuscule ou avec le coefficient général entre parenthèses,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par exemple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Si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𝑖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&gt;9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ou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𝑗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&gt;9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on écrira par exemple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fr-FR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1,11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pas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fr-FR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111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140627F-42B9-42BE-8653-47ECCBF3FA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32" y="5194702"/>
                <a:ext cx="11832112" cy="1234825"/>
              </a:xfrm>
              <a:prstGeom prst="rect">
                <a:avLst/>
              </a:prstGeom>
              <a:blipFill>
                <a:blip r:embed="rId5"/>
                <a:stretch>
                  <a:fillRect l="-412" t="-2463" b="-54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986842D-7BB0-4CA2-98DC-2749B0A4AD13}"/>
                  </a:ext>
                </a:extLst>
              </p:cNvPr>
              <p:cNvSpPr/>
              <p:nvPr/>
            </p:nvSpPr>
            <p:spPr>
              <a:xfrm>
                <a:off x="5778715" y="6048012"/>
                <a:ext cx="3499099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pour éviter la confusion avec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fr-FR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11,1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fr-FR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986842D-7BB0-4CA2-98DC-2749B0A4AD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715" y="6048012"/>
                <a:ext cx="3499099" cy="381515"/>
              </a:xfrm>
              <a:prstGeom prst="rect">
                <a:avLst/>
              </a:prstGeom>
              <a:blipFill>
                <a:blip r:embed="rId6"/>
                <a:stretch>
                  <a:fillRect l="-1568" t="-7937" r="-523" b="-206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38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  <p:bldP spid="6" grpId="0"/>
      <p:bldP spid="9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969371A-EA35-48B8-8F68-90BBB5B2E5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883491"/>
              </p:ext>
            </p:extLst>
          </p:nvPr>
        </p:nvGraphicFramePr>
        <p:xfrm>
          <a:off x="1364171" y="2505708"/>
          <a:ext cx="6886113" cy="1144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6113">
                  <a:extLst>
                    <a:ext uri="{9D8B030D-6E8A-4147-A177-3AD203B41FA5}">
                      <a16:colId xmlns:a16="http://schemas.microsoft.com/office/drawing/2014/main" val="2787093423"/>
                    </a:ext>
                  </a:extLst>
                </a:gridCol>
              </a:tblGrid>
              <a:tr h="114468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5045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3FD2CAB-2F9C-47E3-B80E-3E147FAA7374}"/>
                  </a:ext>
                </a:extLst>
              </p:cNvPr>
              <p:cNvSpPr/>
              <p:nvPr/>
            </p:nvSpPr>
            <p:spPr>
              <a:xfrm>
                <a:off x="491230" y="396984"/>
                <a:ext cx="9602680" cy="1390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b="1" u="sng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Exemple</a:t>
                </a:r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=(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la matrice de taille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2×3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égale 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7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8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.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Le coefficient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fr-FR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vaut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7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3FD2CAB-2F9C-47E3-B80E-3E147FAA73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30" y="396984"/>
                <a:ext cx="9602680" cy="1390830"/>
              </a:xfrm>
              <a:prstGeom prst="rect">
                <a:avLst/>
              </a:prstGeom>
              <a:blipFill>
                <a:blip r:embed="rId2"/>
                <a:stretch>
                  <a:fillRect l="-571" t="-21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4030482-26C7-4870-BABA-BA62FE6921F6}"/>
                  </a:ext>
                </a:extLst>
              </p:cNvPr>
              <p:cNvSpPr/>
              <p:nvPr/>
            </p:nvSpPr>
            <p:spPr>
              <a:xfrm>
                <a:off x="491230" y="1500951"/>
                <a:ext cx="26169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Le coefficient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fr-FR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vaut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fr-FR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4030482-26C7-4870-BABA-BA62FE6921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30" y="1500951"/>
                <a:ext cx="2616998" cy="369332"/>
              </a:xfrm>
              <a:prstGeom prst="rect">
                <a:avLst/>
              </a:prstGeom>
              <a:blipFill>
                <a:blip r:embed="rId3"/>
                <a:stretch>
                  <a:fillRect l="-2098" t="-9836" r="-932" b="-229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DE3C5052-D0C5-45FB-8A2B-C09C1DA914CF}"/>
              </a:ext>
            </a:extLst>
          </p:cNvPr>
          <p:cNvSpPr/>
          <p:nvPr/>
        </p:nvSpPr>
        <p:spPr>
          <a:xfrm>
            <a:off x="491230" y="1881380"/>
            <a:ext cx="5981125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Définition - Matrice ligne, matrice colonne, matrice carrée 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2CFF26-B775-48FD-8AB3-BD0F241CAE4E}"/>
                  </a:ext>
                </a:extLst>
              </p:cNvPr>
              <p:cNvSpPr/>
              <p:nvPr/>
            </p:nvSpPr>
            <p:spPr>
              <a:xfrm>
                <a:off x="1467774" y="2551837"/>
                <a:ext cx="688611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spcAft>
                    <a:spcPts val="0"/>
                  </a:spcAft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Une matrice de taille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1×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appelée  </a:t>
                </a:r>
              </a:p>
              <a:p>
                <a:pPr marL="342900" lvl="0" indent="-342900">
                  <a:spcAft>
                    <a:spcPts val="0"/>
                  </a:spcAft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Une matrice de taille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×1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appelée</a:t>
                </a:r>
              </a:p>
              <a:p>
                <a:pPr marL="342900" lvl="0" indent="-342900">
                  <a:spcAft>
                    <a:spcPts val="0"/>
                  </a:spcAft>
                  <a:buFont typeface="Times New Roman" panose="02020603050405020304" pitchFamily="18" charset="0"/>
                  <a:buChar char="•"/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Une matrice de taille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appelée </a:t>
                </a:r>
                <a:endParaRPr lang="fr-FR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2CFF26-B775-48FD-8AB3-BD0F241CAE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774" y="2551837"/>
                <a:ext cx="6886113" cy="923330"/>
              </a:xfrm>
              <a:prstGeom prst="rect">
                <a:avLst/>
              </a:prstGeom>
              <a:blipFill>
                <a:blip r:embed="rId4"/>
                <a:stretch>
                  <a:fillRect l="-620" t="-3974" b="-927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D6B4D20-2912-4137-8723-2981F7543373}"/>
                  </a:ext>
                </a:extLst>
              </p:cNvPr>
              <p:cNvSpPr/>
              <p:nvPr/>
            </p:nvSpPr>
            <p:spPr>
              <a:xfrm>
                <a:off x="5456207" y="2565231"/>
                <a:ext cx="25210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matrice ligne</a:t>
                </a: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de taille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fr-FR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D6B4D20-2912-4137-8723-2981F75433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207" y="2565231"/>
                <a:ext cx="2521011" cy="369332"/>
              </a:xfrm>
              <a:prstGeom prst="rect">
                <a:avLst/>
              </a:prstGeom>
              <a:blipFill>
                <a:blip r:embed="rId5"/>
                <a:stretch>
                  <a:fillRect l="-1932" t="-11667" r="-1208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076A8B2-2117-462F-982F-17D8EF277505}"/>
                  </a:ext>
                </a:extLst>
              </p:cNvPr>
              <p:cNvSpPr/>
              <p:nvPr/>
            </p:nvSpPr>
            <p:spPr>
              <a:xfrm>
                <a:off x="5456207" y="2826306"/>
                <a:ext cx="28031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matrice colonne</a:t>
                </a: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de taille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076A8B2-2117-462F-982F-17D8EF2775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207" y="2826306"/>
                <a:ext cx="2803140" cy="369332"/>
              </a:xfrm>
              <a:prstGeom prst="rect">
                <a:avLst/>
              </a:prstGeom>
              <a:blipFill>
                <a:blip r:embed="rId6"/>
                <a:stretch>
                  <a:fillRect l="-1739" t="-10000" r="-108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21B0EF1-AF25-49B7-A82A-9E48FA8C2DA6}"/>
                  </a:ext>
                </a:extLst>
              </p:cNvPr>
              <p:cNvSpPr/>
              <p:nvPr/>
            </p:nvSpPr>
            <p:spPr>
              <a:xfrm>
                <a:off x="5456207" y="3091058"/>
                <a:ext cx="26899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matrice carrée d’ordre</a:t>
                </a: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fr-FR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21B0EF1-AF25-49B7-A82A-9E48FA8C2D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207" y="3091058"/>
                <a:ext cx="2689967" cy="369332"/>
              </a:xfrm>
              <a:prstGeom prst="rect">
                <a:avLst/>
              </a:prstGeom>
              <a:blipFill>
                <a:blip r:embed="rId7"/>
                <a:stretch>
                  <a:fillRect l="-1814" t="-9836" r="-1134" b="-229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7881FEE-90B4-4F0C-A0C3-C24F1DF30307}"/>
                  </a:ext>
                </a:extLst>
              </p:cNvPr>
              <p:cNvSpPr/>
              <p:nvPr/>
            </p:nvSpPr>
            <p:spPr>
              <a:xfrm>
                <a:off x="491230" y="3974920"/>
                <a:ext cx="11005351" cy="833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b="1" u="sng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Exemple</a:t>
                </a:r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e>
                          </m:mr>
                          <m:m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cos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 Math" panose="02040503050406030204" pitchFamily="18" charset="0"/>
                                </a:rPr>
                                <m:t>𝜃</m:t>
                              </m:r>
                            </m:e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sin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 Math" panose="02040503050406030204" pitchFamily="18" charset="0"/>
                                </a:rPr>
                                <m:t>𝜃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sin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 Math" panose="02040503050406030204" pitchFamily="18" charset="0"/>
                                </a:rPr>
                                <m:t>𝜃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cos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mbria Math" panose="02040503050406030204" pitchFamily="18" charset="0"/>
                                </a:rPr>
                                <m:t>𝜃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7881FEE-90B4-4F0C-A0C3-C24F1DF30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30" y="3974920"/>
                <a:ext cx="11005351" cy="833626"/>
              </a:xfrm>
              <a:prstGeom prst="rect">
                <a:avLst/>
              </a:prstGeom>
              <a:blipFill>
                <a:blip r:embed="rId8"/>
                <a:stretch>
                  <a:fillRect l="-499" t="-36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13951987-25DE-44A5-B6AE-7FEA1939DC0B}"/>
              </a:ext>
            </a:extLst>
          </p:cNvPr>
          <p:cNvSpPr/>
          <p:nvPr/>
        </p:nvSpPr>
        <p:spPr>
          <a:xfrm>
            <a:off x="1881218" y="491119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sont respectivement 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CCB1E99-1541-453C-82B7-EF43E48F060D}"/>
                  </a:ext>
                </a:extLst>
              </p:cNvPr>
              <p:cNvSpPr/>
              <p:nvPr/>
            </p:nvSpPr>
            <p:spPr>
              <a:xfrm>
                <a:off x="6472355" y="4897974"/>
                <a:ext cx="30957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une matrice colonne de taille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CCB1E99-1541-453C-82B7-EF43E48F06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355" y="4897974"/>
                <a:ext cx="3095719" cy="369332"/>
              </a:xfrm>
              <a:prstGeom prst="rect">
                <a:avLst/>
              </a:prstGeom>
              <a:blipFill>
                <a:blip r:embed="rId9"/>
                <a:stretch>
                  <a:fillRect l="-1772" t="-9836" b="-229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D923029-2CD4-4230-8111-01129B9943F9}"/>
                  </a:ext>
                </a:extLst>
              </p:cNvPr>
              <p:cNvSpPr/>
              <p:nvPr/>
            </p:nvSpPr>
            <p:spPr>
              <a:xfrm>
                <a:off x="4519286" y="5356734"/>
                <a:ext cx="31534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et une matrice carrée d’ordre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fr-FR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D923029-2CD4-4230-8111-01129B9943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9286" y="5356734"/>
                <a:ext cx="3153427" cy="369332"/>
              </a:xfrm>
              <a:prstGeom prst="rect">
                <a:avLst/>
              </a:prstGeom>
              <a:blipFill>
                <a:blip r:embed="rId10"/>
                <a:stretch>
                  <a:fillRect l="-1544" t="-11667" r="-579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8AC639E-D6E4-4754-AAC5-CF6290C47454}"/>
                  </a:ext>
                </a:extLst>
              </p:cNvPr>
              <p:cNvSpPr/>
              <p:nvPr/>
            </p:nvSpPr>
            <p:spPr>
              <a:xfrm>
                <a:off x="3827805" y="4911190"/>
                <a:ext cx="28841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une matrice ligne de taille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endParaRPr lang="fr-FR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8AC639E-D6E4-4754-AAC5-CF6290C474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7805" y="4911190"/>
                <a:ext cx="2884123" cy="369332"/>
              </a:xfrm>
              <a:prstGeom prst="rect">
                <a:avLst/>
              </a:prstGeom>
              <a:blipFill>
                <a:blip r:embed="rId11"/>
                <a:stretch>
                  <a:fillRect l="-1903" t="-11667" r="-846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2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33238540-C000-4B1D-84E4-0FC8F4B86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799218"/>
              </p:ext>
            </p:extLst>
          </p:nvPr>
        </p:nvGraphicFramePr>
        <p:xfrm>
          <a:off x="1015012" y="2719683"/>
          <a:ext cx="9191440" cy="17525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1440">
                  <a:extLst>
                    <a:ext uri="{9D8B030D-6E8A-4147-A177-3AD203B41FA5}">
                      <a16:colId xmlns:a16="http://schemas.microsoft.com/office/drawing/2014/main" val="2787093423"/>
                    </a:ext>
                  </a:extLst>
                </a:gridCol>
              </a:tblGrid>
              <a:tr h="175253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50452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0F1A7FA-2F84-449A-87A8-46C87BC5D3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637575"/>
              </p:ext>
            </p:extLst>
          </p:nvPr>
        </p:nvGraphicFramePr>
        <p:xfrm>
          <a:off x="924664" y="825488"/>
          <a:ext cx="8490345" cy="1144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0345">
                  <a:extLst>
                    <a:ext uri="{9D8B030D-6E8A-4147-A177-3AD203B41FA5}">
                      <a16:colId xmlns:a16="http://schemas.microsoft.com/office/drawing/2014/main" val="2787093423"/>
                    </a:ext>
                  </a:extLst>
                </a:gridCol>
              </a:tblGrid>
              <a:tr h="114468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5045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5A02B45A-48A1-4147-80D4-23A1AA0F3154}"/>
              </a:ext>
            </a:extLst>
          </p:cNvPr>
          <p:cNvSpPr/>
          <p:nvPr/>
        </p:nvSpPr>
        <p:spPr>
          <a:xfrm>
            <a:off x="463678" y="288087"/>
            <a:ext cx="2884123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Définition - Matrices égales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6EBA631-22ED-4F8D-A26A-C9D06ACA030F}"/>
                  </a:ext>
                </a:extLst>
              </p:cNvPr>
              <p:cNvSpPr/>
              <p:nvPr/>
            </p:nvSpPr>
            <p:spPr>
              <a:xfrm>
                <a:off x="1015012" y="956424"/>
                <a:ext cx="10019931" cy="3916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Deux matrices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sSub>
                      <m:sSub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=(</m:t>
                    </m:r>
                    <m:sSub>
                      <m:sSub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sont </a:t>
                </a:r>
                <a:r>
                  <a:rPr lang="fr-FR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égales</a:t>
                </a: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si </a:t>
                </a:r>
                <a:endParaRPr lang="fr-FR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6EBA631-22ED-4F8D-A26A-C9D06ACA03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012" y="956424"/>
                <a:ext cx="10019931" cy="391646"/>
              </a:xfrm>
              <a:prstGeom prst="rect">
                <a:avLst/>
              </a:prstGeom>
              <a:blipFill>
                <a:blip r:embed="rId2"/>
                <a:stretch>
                  <a:fillRect l="-548" t="-9375" b="-18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CBEDAC0-C2DE-4256-9A1B-4CDDBEECE510}"/>
                  </a:ext>
                </a:extLst>
              </p:cNvPr>
              <p:cNvSpPr/>
              <p:nvPr/>
            </p:nvSpPr>
            <p:spPr>
              <a:xfrm>
                <a:off x="1319721" y="1397829"/>
                <a:ext cx="6096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pour tout couple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𝑗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tel que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≤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≤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≤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𝑗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≤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on a </a:t>
                </a:r>
                <a:endParaRPr lang="fr-FR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CBEDAC0-C2DE-4256-9A1B-4CDDBEECE5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721" y="1397829"/>
                <a:ext cx="6096000" cy="369332"/>
              </a:xfrm>
              <a:prstGeom prst="rect">
                <a:avLst/>
              </a:prstGeom>
              <a:blipFill>
                <a:blip r:embed="rId3"/>
                <a:stretch>
                  <a:fillRect l="-800" t="-9836" b="-229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8CBA313-408F-4462-8B5A-2D59744BCC9C}"/>
                  </a:ext>
                </a:extLst>
              </p:cNvPr>
              <p:cNvSpPr/>
              <p:nvPr/>
            </p:nvSpPr>
            <p:spPr>
              <a:xfrm>
                <a:off x="5876925" y="956424"/>
                <a:ext cx="35380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elles ont la même taille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et si, </a:t>
                </a:r>
                <a:endParaRPr lang="fr-FR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8CBA313-408F-4462-8B5A-2D59744BC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925" y="956424"/>
                <a:ext cx="3538084" cy="369332"/>
              </a:xfrm>
              <a:prstGeom prst="rect">
                <a:avLst/>
              </a:prstGeom>
              <a:blipFill>
                <a:blip r:embed="rId4"/>
                <a:stretch>
                  <a:fillRect l="-1379" t="-11667" r="-690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FC724A8-003B-43C3-9EF5-5BCE9410BCD6}"/>
                  </a:ext>
                </a:extLst>
              </p:cNvPr>
              <p:cNvSpPr/>
              <p:nvPr/>
            </p:nvSpPr>
            <p:spPr>
              <a:xfrm>
                <a:off x="6952301" y="1397829"/>
                <a:ext cx="1096069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fr-FR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FC724A8-003B-43C3-9EF5-5BCE9410BC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2301" y="1397829"/>
                <a:ext cx="1096069" cy="391646"/>
              </a:xfrm>
              <a:prstGeom prst="rect">
                <a:avLst/>
              </a:prstGeom>
              <a:blipFill>
                <a:blip r:embed="rId5"/>
                <a:stretch>
                  <a:fillRect t="-7692" r="-4444" b="-1692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FAC06F65-04EC-458C-B4CF-F8CB26DC1422}"/>
              </a:ext>
            </a:extLst>
          </p:cNvPr>
          <p:cNvSpPr/>
          <p:nvPr/>
        </p:nvSpPr>
        <p:spPr>
          <a:xfrm>
            <a:off x="463678" y="2101105"/>
            <a:ext cx="3153427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Définition - Matrice diagonale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FDAA7A3-2287-4E14-9C53-62E5CAC5A3ED}"/>
                  </a:ext>
                </a:extLst>
              </p:cNvPr>
              <p:cNvSpPr/>
              <p:nvPr/>
            </p:nvSpPr>
            <p:spPr>
              <a:xfrm>
                <a:off x="924664" y="2703014"/>
                <a:ext cx="9191440" cy="1752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6830"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Une </a:t>
                </a:r>
                <a:r>
                  <a:rPr lang="fr-FR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matrice diagonale</a:t>
                </a: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une matrice carrée dont les coefficients à l’extérieur de la </a:t>
                </a:r>
                <a:r>
                  <a:rPr lang="fr-FR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diagonale principale</a:t>
                </a: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sont nuls, c’est-à -dire tels 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pour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𝑖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≠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𝑗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fr-FR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fr-FR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fr-FR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FDAA7A3-2287-4E14-9C53-62E5CAC5A3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664" y="2703014"/>
                <a:ext cx="9191440" cy="1752531"/>
              </a:xfrm>
              <a:prstGeom prst="rect">
                <a:avLst/>
              </a:prstGeom>
              <a:blipFill>
                <a:blip r:embed="rId6"/>
                <a:stretch>
                  <a:fillRect l="-199" t="-1736" r="-5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3D140A2-E1BD-47DE-BB95-274104F35C70}"/>
                  </a:ext>
                </a:extLst>
              </p:cNvPr>
              <p:cNvSpPr/>
              <p:nvPr/>
            </p:nvSpPr>
            <p:spPr>
              <a:xfrm>
                <a:off x="463678" y="4887159"/>
                <a:ext cx="1087310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b="1" dirty="0">
                    <a:solidFill>
                      <a:srgbClr val="00B05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Remarque</a:t>
                </a:r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Une matrice diagonale se note aussi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diag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𝐚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𝐚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,…,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𝐚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𝐧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Dans une matrice diagonale, un ou plusieurs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peuvent être nuls. 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3D140A2-E1BD-47DE-BB95-274104F35C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78" y="4887159"/>
                <a:ext cx="10873106" cy="923330"/>
              </a:xfrm>
              <a:prstGeom prst="rect">
                <a:avLst/>
              </a:prstGeom>
              <a:blipFill>
                <a:blip r:embed="rId7"/>
                <a:stretch>
                  <a:fillRect l="-448" t="-3974" b="-9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678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1224A71-60A6-4584-8FF1-98420FA51F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740027"/>
              </p:ext>
            </p:extLst>
          </p:nvPr>
        </p:nvGraphicFramePr>
        <p:xfrm>
          <a:off x="1070809" y="4427269"/>
          <a:ext cx="9560820" cy="773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0820">
                  <a:extLst>
                    <a:ext uri="{9D8B030D-6E8A-4147-A177-3AD203B41FA5}">
                      <a16:colId xmlns:a16="http://schemas.microsoft.com/office/drawing/2014/main" val="2787093423"/>
                    </a:ext>
                  </a:extLst>
                </a:gridCol>
              </a:tblGrid>
              <a:tr h="77358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50452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F52A3F4-29A4-4EA9-A98D-0352A74B3C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982213"/>
              </p:ext>
            </p:extLst>
          </p:nvPr>
        </p:nvGraphicFramePr>
        <p:xfrm>
          <a:off x="990909" y="886415"/>
          <a:ext cx="8399069" cy="926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99069">
                  <a:extLst>
                    <a:ext uri="{9D8B030D-6E8A-4147-A177-3AD203B41FA5}">
                      <a16:colId xmlns:a16="http://schemas.microsoft.com/office/drawing/2014/main" val="2787093423"/>
                    </a:ext>
                  </a:extLst>
                </a:gridCol>
              </a:tblGrid>
              <a:tr h="92641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45045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54778B1-57FD-4647-A1AB-EE3ADD319D55}"/>
              </a:ext>
            </a:extLst>
          </p:cNvPr>
          <p:cNvSpPr/>
          <p:nvPr/>
        </p:nvSpPr>
        <p:spPr>
          <a:xfrm>
            <a:off x="404985" y="305843"/>
            <a:ext cx="2948243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048000" algn="ctr"/>
                <a:tab pos="6032500" algn="r"/>
              </a:tabLst>
            </a:pPr>
            <a:r>
              <a:rPr lang="fr-FR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Définition - Matrice identité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5F24B39-598E-43EF-8BDD-BCAD501E50F1}"/>
                  </a:ext>
                </a:extLst>
              </p:cNvPr>
              <p:cNvSpPr/>
              <p:nvPr/>
            </p:nvSpPr>
            <p:spPr>
              <a:xfrm>
                <a:off x="1070809" y="886414"/>
                <a:ext cx="967370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La matrice identité d’ordre 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𝒏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la matrice diagonale d’ordre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notée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𝑰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5F24B39-598E-43EF-8BDD-BCAD501E50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809" y="886414"/>
                <a:ext cx="9673701" cy="369332"/>
              </a:xfrm>
              <a:prstGeom prst="rect">
                <a:avLst/>
              </a:prstGeom>
              <a:blipFill>
                <a:blip r:embed="rId2"/>
                <a:stretch>
                  <a:fillRect l="-567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4E210F4-2E0A-47A7-A039-49690F62F753}"/>
                  </a:ext>
                </a:extLst>
              </p:cNvPr>
              <p:cNvSpPr/>
              <p:nvPr/>
            </p:nvSpPr>
            <p:spPr>
              <a:xfrm>
                <a:off x="4498895" y="1326162"/>
                <a:ext cx="48910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dont la diagonale principale ne contient que des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fr-FR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4E210F4-2E0A-47A7-A039-49690F62F7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8895" y="1326162"/>
                <a:ext cx="4891083" cy="369332"/>
              </a:xfrm>
              <a:prstGeom prst="rect">
                <a:avLst/>
              </a:prstGeom>
              <a:blipFill>
                <a:blip r:embed="rId3"/>
                <a:stretch>
                  <a:fillRect l="-998" t="-11667" r="-249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9E099A0-027E-48B7-832C-96C29B4DE532}"/>
                  </a:ext>
                </a:extLst>
              </p:cNvPr>
              <p:cNvSpPr/>
              <p:nvPr/>
            </p:nvSpPr>
            <p:spPr>
              <a:xfrm>
                <a:off x="404985" y="2015426"/>
                <a:ext cx="10339525" cy="22986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b="1" u="sng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Exemple</a:t>
                </a:r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L’identité d’ordre 3 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fr-FR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S’il n’y a pas d’ambiguïté, on note l’identité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𝐼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sans préciser son ordre en indice. </a:t>
                </a:r>
              </a:p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b="1" u="sng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Définition - Matrice transposée</a:t>
                </a:r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9E099A0-027E-48B7-832C-96C29B4DE5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985" y="2015426"/>
                <a:ext cx="10339525" cy="2298643"/>
              </a:xfrm>
              <a:prstGeom prst="rect">
                <a:avLst/>
              </a:prstGeom>
              <a:blipFill>
                <a:blip r:embed="rId4"/>
                <a:stretch>
                  <a:fillRect l="-471" t="-1592" b="-34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1D59091-0C4E-41F3-8DE3-3A490CEC200C}"/>
                  </a:ext>
                </a:extLst>
              </p:cNvPr>
              <p:cNvSpPr/>
              <p:nvPr/>
            </p:nvSpPr>
            <p:spPr>
              <a:xfrm>
                <a:off x="1070809" y="4445729"/>
                <a:ext cx="9560820" cy="3742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La matrice transposée d’une matrice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de taille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×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est la matrice notée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𝐀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T</m:t>
                        </m:r>
                      </m:sup>
                    </m:sSup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, de taille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×</m:t>
                    </m:r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1D59091-0C4E-41F3-8DE3-3A490CEC20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809" y="4445729"/>
                <a:ext cx="9560820" cy="374270"/>
              </a:xfrm>
              <a:prstGeom prst="rect">
                <a:avLst/>
              </a:prstGeom>
              <a:blipFill>
                <a:blip r:embed="rId5"/>
                <a:stretch>
                  <a:fillRect l="-574" t="-6452" b="-241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B40E669-4FFA-4266-AADA-ED5EF626D715}"/>
                  </a:ext>
                </a:extLst>
              </p:cNvPr>
              <p:cNvSpPr/>
              <p:nvPr/>
            </p:nvSpPr>
            <p:spPr>
              <a:xfrm>
                <a:off x="404985" y="5321188"/>
                <a:ext cx="11103005" cy="8917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b="1" u="sng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Exemple</a:t>
                </a:r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indent="457200" algn="just">
                  <a:spcAft>
                    <a:spcPts val="0"/>
                  </a:spcAft>
                  <a:tabLst>
                    <a:tab pos="3048000" algn="ctr"/>
                    <a:tab pos="6032500" algn="r"/>
                  </a:tabLst>
                </a:pPr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5</m:t>
                                  </m:r>
                                </m:e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6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T</m:t>
                        </m:r>
                      </m:sup>
                    </m:sSup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</m:oMath>
                </a14:m>
                <a:endParaRPr lang="fr-FR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B40E669-4FFA-4266-AADA-ED5EF626D7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985" y="5321188"/>
                <a:ext cx="11103005" cy="891783"/>
              </a:xfrm>
              <a:prstGeom prst="rect">
                <a:avLst/>
              </a:prstGeom>
              <a:blipFill>
                <a:blip r:embed="rId6"/>
                <a:stretch>
                  <a:fillRect l="-439" t="-41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931E163-6A48-45FB-AB00-34A189978F87}"/>
                  </a:ext>
                </a:extLst>
              </p:cNvPr>
              <p:cNvSpPr/>
              <p:nvPr/>
            </p:nvSpPr>
            <p:spPr>
              <a:xfrm>
                <a:off x="5668458" y="5718369"/>
                <a:ext cx="1866986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;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0,3</m:t>
                                  </m:r>
                                </m:e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0,7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T</m:t>
                        </m:r>
                      </m:sup>
                    </m:sSup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931E163-6A48-45FB-AB00-34A189978F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8458" y="5718369"/>
                <a:ext cx="1866986" cy="374270"/>
              </a:xfrm>
              <a:prstGeom prst="rect">
                <a:avLst/>
              </a:prstGeom>
              <a:blipFill>
                <a:blip r:embed="rId7"/>
                <a:stretch>
                  <a:fillRect l="-2941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2AB1512-A267-469F-A73B-4E7CF12D391F}"/>
                  </a:ext>
                </a:extLst>
              </p:cNvPr>
              <p:cNvSpPr/>
              <p:nvPr/>
            </p:nvSpPr>
            <p:spPr>
              <a:xfrm>
                <a:off x="2342182" y="5546425"/>
                <a:ext cx="101104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fr-F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e>
                          </m:m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6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2AB1512-A267-469F-A73B-4E7CF12D39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182" y="5546425"/>
                <a:ext cx="1011046" cy="8249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7B37B79-75B4-4157-B2AE-12F1366F4AA6}"/>
                  </a:ext>
                </a:extLst>
              </p:cNvPr>
              <p:cNvSpPr/>
              <p:nvPr/>
            </p:nvSpPr>
            <p:spPr>
              <a:xfrm>
                <a:off x="3353228" y="5640896"/>
                <a:ext cx="1433662" cy="614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;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4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T</m:t>
                        </m:r>
                      </m:sup>
                    </m:sSup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7B37B79-75B4-4157-B2AE-12F1366F4A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228" y="5640896"/>
                <a:ext cx="1433662" cy="614720"/>
              </a:xfrm>
              <a:prstGeom prst="rect">
                <a:avLst/>
              </a:prstGeom>
              <a:blipFill>
                <a:blip r:embed="rId9"/>
                <a:stretch>
                  <a:fillRect l="-34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CE4D31-97C4-4BC4-814F-7E4A2CB034E8}"/>
                  </a:ext>
                </a:extLst>
              </p:cNvPr>
              <p:cNvSpPr/>
              <p:nvPr/>
            </p:nvSpPr>
            <p:spPr>
              <a:xfrm>
                <a:off x="4712427" y="5718369"/>
                <a:ext cx="956031" cy="552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fr-F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CE4D31-97C4-4BC4-814F-7E4A2CB034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427" y="5718369"/>
                <a:ext cx="956031" cy="55245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151F40E-B5A0-4BCB-A24C-AB3D6A212714}"/>
                  </a:ext>
                </a:extLst>
              </p:cNvPr>
              <p:cNvSpPr/>
              <p:nvPr/>
            </p:nvSpPr>
            <p:spPr>
              <a:xfrm>
                <a:off x="7432811" y="5586488"/>
                <a:ext cx="770275" cy="583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0,3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0,7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151F40E-B5A0-4BCB-A24C-AB3D6A2127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2811" y="5586488"/>
                <a:ext cx="770275" cy="58355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321D4A6-7F6B-48E0-B917-3D3F5CE3DEB2}"/>
                  </a:ext>
                </a:extLst>
              </p:cNvPr>
              <p:cNvSpPr/>
              <p:nvPr/>
            </p:nvSpPr>
            <p:spPr>
              <a:xfrm>
                <a:off x="4355141" y="2537489"/>
                <a:ext cx="34628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On peut aussi la noter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diag</m:t>
                    </m:r>
                    <m:r>
                      <a:rPr lang="fr-FR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(1,1,1)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fr-FR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321D4A6-7F6B-48E0-B917-3D3F5CE3DE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141" y="2537489"/>
                <a:ext cx="3462807" cy="369332"/>
              </a:xfrm>
              <a:prstGeom prst="rect">
                <a:avLst/>
              </a:prstGeom>
              <a:blipFill>
                <a:blip r:embed="rId12"/>
                <a:stretch>
                  <a:fillRect l="-1408" t="-9836" r="-528" b="-229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7D0F75D-0963-456B-8627-FC3BC8B384E3}"/>
                  </a:ext>
                </a:extLst>
              </p:cNvPr>
              <p:cNvSpPr/>
              <p:nvPr/>
            </p:nvSpPr>
            <p:spPr>
              <a:xfrm>
                <a:off x="3084738" y="4796940"/>
                <a:ext cx="51674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obtenue en échangeant les lignes et les colonnes de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fr-FR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7D0F75D-0963-456B-8627-FC3BC8B384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738" y="4796940"/>
                <a:ext cx="5167440" cy="369332"/>
              </a:xfrm>
              <a:prstGeom prst="rect">
                <a:avLst/>
              </a:prstGeom>
              <a:blipFill>
                <a:blip r:embed="rId13"/>
                <a:stretch>
                  <a:fillRect l="-943" t="-11667" r="-118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33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2556</Words>
  <Application>Microsoft Office PowerPoint</Application>
  <PresentationFormat>Grand écran</PresentationFormat>
  <Paragraphs>320</Paragraphs>
  <Slides>40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MS Shell Dlg 2</vt:lpstr>
      <vt:lpstr>TI83PlusFrenchKeys</vt:lpstr>
      <vt:lpstr>TI83PremiumCEKeys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 DEFOSSE</dc:creator>
  <cp:lastModifiedBy>Christophe DEFOSSE</cp:lastModifiedBy>
  <cp:revision>48</cp:revision>
  <dcterms:created xsi:type="dcterms:W3CDTF">2018-11-04T09:45:24Z</dcterms:created>
  <dcterms:modified xsi:type="dcterms:W3CDTF">2020-11-06T13:59:58Z</dcterms:modified>
</cp:coreProperties>
</file>