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301" r:id="rId4"/>
    <p:sldId id="269" r:id="rId5"/>
    <p:sldId id="271" r:id="rId6"/>
    <p:sldId id="302" r:id="rId7"/>
    <p:sldId id="272" r:id="rId8"/>
    <p:sldId id="273" r:id="rId9"/>
    <p:sldId id="303" r:id="rId10"/>
    <p:sldId id="259" r:id="rId11"/>
    <p:sldId id="260" r:id="rId12"/>
    <p:sldId id="274" r:id="rId13"/>
    <p:sldId id="304" r:id="rId14"/>
    <p:sldId id="270" r:id="rId15"/>
    <p:sldId id="261" r:id="rId16"/>
    <p:sldId id="297" r:id="rId17"/>
    <p:sldId id="300" r:id="rId18"/>
    <p:sldId id="286" r:id="rId19"/>
    <p:sldId id="287" r:id="rId20"/>
    <p:sldId id="262" r:id="rId21"/>
    <p:sldId id="263" r:id="rId22"/>
    <p:sldId id="277" r:id="rId23"/>
    <p:sldId id="290" r:id="rId24"/>
    <p:sldId id="264" r:id="rId25"/>
    <p:sldId id="279" r:id="rId26"/>
    <p:sldId id="288" r:id="rId27"/>
    <p:sldId id="305" r:id="rId28"/>
    <p:sldId id="289" r:id="rId29"/>
    <p:sldId id="291" r:id="rId30"/>
    <p:sldId id="292" r:id="rId31"/>
    <p:sldId id="265" r:id="rId32"/>
    <p:sldId id="266" r:id="rId33"/>
    <p:sldId id="306" r:id="rId34"/>
    <p:sldId id="281" r:id="rId35"/>
    <p:sldId id="294" r:id="rId36"/>
    <p:sldId id="307" r:id="rId37"/>
    <p:sldId id="295" r:id="rId3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6" y="12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921DDC-B927-4CA3-96AD-306FF1E15A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433C4E1-2F48-4FCA-B8B5-17CD6B823A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CF0F6F-3B49-4413-8739-495A2036E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E85E-7E7F-46D8-A02E-27651C45D130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2AF2459-72DF-4E14-A930-B64D2C1FC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AE60D5-ABDC-4527-AF90-92819C188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4BDB-C53E-4004-9303-F8BA0B2B57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6806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C1FB8-B525-4742-8894-116A62D00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27C128E-74AD-434E-8E85-9BC6DE7470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852985-37B6-464F-ACD5-3406159D9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E85E-7E7F-46D8-A02E-27651C45D130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7AB2E8-2AB5-41C7-BF34-A5EF095A9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5030CA-A2DC-427E-953B-675B00132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4BDB-C53E-4004-9303-F8BA0B2B57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9038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E91D4C2-E2A0-43A0-B326-B0715A469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3932D47-6BE5-4524-B333-D6E0426DC9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460-179F-470E-8BC5-03B6F929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E85E-7E7F-46D8-A02E-27651C45D130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170073-0C98-4A40-B01A-DDEFE7A1C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64D65F-AB46-4EBC-B08B-FCFBEC940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4BDB-C53E-4004-9303-F8BA0B2B57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7700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3DAF4B-D862-4113-8BF1-CA47CB052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B8EAC0-C651-46D5-BA2D-C192FB186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3261E5-AE30-499F-BB21-9E1BB7D45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E85E-7E7F-46D8-A02E-27651C45D130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0B4A308-CD3D-40A0-AB38-41D4ABA79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B694F7-C65B-4E99-BCCE-8DFD70DCA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4BDB-C53E-4004-9303-F8BA0B2B57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4979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7F4B82-7A12-41D0-A151-758963B7A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0F77A54-13E0-4E46-92D9-EAC28B06F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8FAC5F-0FEE-467E-BFE0-3EE698199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E85E-7E7F-46D8-A02E-27651C45D130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DD5E09-D779-4284-8594-D4DBC4D2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E5F1F0-8E55-4FE6-812F-EB15F02DA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4BDB-C53E-4004-9303-F8BA0B2B57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0484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E2855A-FDE9-4312-BED6-B308B8212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07853A-368C-4A67-8ABF-2B6950B32F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9C86B46-7AAC-465D-836A-73E3D7EE2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CDF66B1-2332-4CE4-AC45-C9E2A476D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E85E-7E7F-46D8-A02E-27651C45D130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D369B8A-4299-4C7B-8772-AF071166B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8F6CF57-B8A6-4E32-B067-86FDFB8EC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4BDB-C53E-4004-9303-F8BA0B2B57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9361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5AF526-E048-4392-985A-BD0FB828D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04844E-6081-43F9-B8D7-CD4ADBCF81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569D7F2-9687-4A04-9850-52C6C8E6E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D638AE8-9A41-436E-BFA0-F70CDBE6AE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9E92004-4F60-4E56-A725-C515D013BC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39BDD91-A4DA-4786-B6D4-5EBEEAC9D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E85E-7E7F-46D8-A02E-27651C45D130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19DBDA1-E235-4897-82D7-14E44BECE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06D23DC-EA4D-4BC1-B1B0-AE2AABA8E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4BDB-C53E-4004-9303-F8BA0B2B57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1064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AF694E-3A4F-4262-8EC7-54D520358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0CC93E1-71D0-4F31-A23A-EB349F6E1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E85E-7E7F-46D8-A02E-27651C45D130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8DBFF04-8AE9-4725-BFB3-69CA84E08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195B467-EBFC-4B10-9B59-073F360C1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4BDB-C53E-4004-9303-F8BA0B2B57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5590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45122E7-C0D9-4BD1-9AFD-E3C61398F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E85E-7E7F-46D8-A02E-27651C45D130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8FC83C4-03FE-4A2F-BA1D-D057A446C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064BD4D-E191-494D-AA5D-B70399FDC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4BDB-C53E-4004-9303-F8BA0B2B57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522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931D4D-7FA6-40BF-877A-E9456FD6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18A7A5-6490-4FB4-85D8-9B116B24E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6090ECA-13A5-4E53-BFE7-85AF6417F6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66E3451-981B-4E20-8110-0774A5957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E85E-7E7F-46D8-A02E-27651C45D130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2084DFC-7372-4E59-9333-8932BB567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41192D-3B71-4C2C-A041-3AF21DA54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4BDB-C53E-4004-9303-F8BA0B2B57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9132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A5F461-4BC5-4D60-BC26-C4B909661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AB5DC53-AB90-470A-A13F-C928C8A3EA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AF07B14-4D64-4FD1-996D-0FA469B6A6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07F1737-03B0-4063-80FE-97415ABEA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E85E-7E7F-46D8-A02E-27651C45D130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5B78879-2492-48D5-BCF2-F23E49A3F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26662A9-A420-4688-B03D-F67EDD25D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4BDB-C53E-4004-9303-F8BA0B2B57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2938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EE4CAB7-AA34-41A5-B292-5ECFD6653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627B5A-A784-445A-BFEF-5D24595E67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485AE6-EF32-4249-9CCE-70A4BB31C9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8E85E-7E7F-46D8-A02E-27651C45D130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8E1840-0672-4FD3-9B75-F1A62FDB59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E2F9DE-18E1-4535-A39D-00928752C3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C4BDB-C53E-4004-9303-F8BA0B2B57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1608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7" Type="http://schemas.openxmlformats.org/officeDocument/2006/relationships/image" Target="../media/image530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0.png"/><Relationship Id="rId5" Type="http://schemas.openxmlformats.org/officeDocument/2006/relationships/image" Target="../media/image511.png"/><Relationship Id="rId4" Type="http://schemas.openxmlformats.org/officeDocument/2006/relationships/image" Target="../media/image50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1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1.png"/><Relationship Id="rId7" Type="http://schemas.openxmlformats.org/officeDocument/2006/relationships/image" Target="../media/image6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4" Type="http://schemas.openxmlformats.org/officeDocument/2006/relationships/image" Target="NUL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0.png"/><Relationship Id="rId4" Type="http://schemas.openxmlformats.org/officeDocument/2006/relationships/image" Target="../media/image1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70B058-74CF-48D0-B296-ADCF5B11CCBA}"/>
              </a:ext>
            </a:extLst>
          </p:cNvPr>
          <p:cNvSpPr/>
          <p:nvPr/>
        </p:nvSpPr>
        <p:spPr>
          <a:xfrm>
            <a:off x="453005" y="511150"/>
            <a:ext cx="10796631" cy="2278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Probabilités conditionnelles et indépendance</a:t>
            </a: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romanUcPeriod"/>
            </a:pPr>
            <a:r>
              <a:rPr lang="fr-F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Rappels</a:t>
            </a: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Pour prendre un bon départ - </a:t>
            </a:r>
            <a:r>
              <a:rPr lang="fr-FR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Sésamath</a:t>
            </a:r>
            <a:r>
              <a:rPr lang="fr-FR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page 269</a:t>
            </a: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4785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57EEEE7-667C-48C5-957A-29B2718BF22A}"/>
                  </a:ext>
                </a:extLst>
              </p:cNvPr>
              <p:cNvSpPr/>
              <p:nvPr/>
            </p:nvSpPr>
            <p:spPr>
              <a:xfrm>
                <a:off x="715816" y="352875"/>
                <a:ext cx="11286839" cy="18505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Définition - Notion de probabilité </a:t>
                </a:r>
                <a:endParaRPr lang="fr-FR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228600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Une probabilité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sur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Ω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est une fonction qui, à tout événement, associe un nombre de l’intervalle [0 ; 1] et qui vérifie :</a:t>
                </a:r>
              </a:p>
              <a:p>
                <a:pPr marL="742950" lvl="1" indent="-285750">
                  <a:lnSpc>
                    <a:spcPct val="107000"/>
                  </a:lnSpc>
                  <a:spcAft>
                    <a:spcPts val="0"/>
                  </a:spcAft>
                  <a:buFont typeface="Times New Roman" panose="02020603050405020304" pitchFamily="18" charset="0"/>
                  <a:buChar char="•"/>
                </a:pPr>
                <a14:m>
                  <m:oMath xmlns:m="http://schemas.openxmlformats.org/officeDocument/2006/math">
                    <m:r>
                      <a:rPr lang="fr-FR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𝑷</m:t>
                    </m:r>
                    <m:d>
                      <m:dPr>
                        <m:ctrlPr>
                          <a:rPr lang="fr-FR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𝜴</m:t>
                        </m:r>
                      </m:e>
                    </m:d>
                    <m:r>
                      <a:rPr lang="fr-FR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𝟏</m:t>
                    </m:r>
                  </m:oMath>
                </a14:m>
                <a:endParaRPr lang="fr-FR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lnSpc>
                    <a:spcPct val="107000"/>
                  </a:lnSpc>
                  <a:spcAft>
                    <a:spcPts val="0"/>
                  </a:spcAft>
                  <a:buFont typeface="Times New Roman" panose="02020603050405020304" pitchFamily="18" charset="0"/>
                  <a:buChar char="•"/>
                </a:pPr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pour tous événements </a:t>
                </a:r>
                <a:r>
                  <a:rPr lang="fr-FR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incompatibles</a:t>
                </a:r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A et B, c'est-à-dire tels que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fr-FR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∩</m:t>
                    </m:r>
                    <m:r>
                      <a:rPr lang="fr-FR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ne contient aucune issue, 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57EEEE7-667C-48C5-957A-29B2718BF2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816" y="352875"/>
                <a:ext cx="11286839" cy="1850571"/>
              </a:xfrm>
              <a:prstGeom prst="rect">
                <a:avLst/>
              </a:prstGeom>
              <a:blipFill>
                <a:blip r:embed="rId2"/>
                <a:stretch>
                  <a:fillRect l="-432" t="-1980" r="-1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8F6CEFB8-3D7B-4455-9A3C-559FE91D29D4}"/>
              </a:ext>
            </a:extLst>
          </p:cNvPr>
          <p:cNvSpPr/>
          <p:nvPr/>
        </p:nvSpPr>
        <p:spPr>
          <a:xfrm>
            <a:off x="203200" y="4446300"/>
            <a:ext cx="6659418" cy="368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Le deuxième point de la définition d'une probabilité se généralise.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A2A0115-9AA5-4EA9-A3B4-B1BCFB0F9D3D}"/>
                  </a:ext>
                </a:extLst>
              </p:cNvPr>
              <p:cNvSpPr/>
              <p:nvPr/>
            </p:nvSpPr>
            <p:spPr>
              <a:xfrm>
                <a:off x="461816" y="4983074"/>
                <a:ext cx="9929669" cy="12890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Proposition 2 - Formule du crible pour deux événements (Dém page 300)</a:t>
                </a:r>
                <a:endParaRPr lang="fr-FR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4958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Pour tous événements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, on a  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A2A0115-9AA5-4EA9-A3B4-B1BCFB0F9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816" y="4983074"/>
                <a:ext cx="9929669" cy="1289071"/>
              </a:xfrm>
              <a:prstGeom prst="rect">
                <a:avLst/>
              </a:prstGeom>
              <a:blipFill>
                <a:blip r:embed="rId3"/>
                <a:stretch>
                  <a:fillRect l="-5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16B816E-0585-4941-9EC3-D46C672B4100}"/>
                  </a:ext>
                </a:extLst>
              </p:cNvPr>
              <p:cNvSpPr/>
              <p:nvPr/>
            </p:nvSpPr>
            <p:spPr>
              <a:xfrm>
                <a:off x="461816" y="2831135"/>
                <a:ext cx="10418618" cy="12890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Proposition 1 - Conséquences de la définition d'une probabilité (Dém exo 29 page 300)</a:t>
                </a:r>
                <a:endParaRPr lang="fr-FR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lvl="0" indent="-342900">
                  <a:lnSpc>
                    <a:spcPct val="150000"/>
                  </a:lnSpc>
                  <a:spcAft>
                    <a:spcPts val="0"/>
                  </a:spcAft>
                  <a:buFont typeface="Times New Roman" panose="02020603050405020304" pitchFamily="18" charset="0"/>
                  <a:buChar char="•"/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Pour tout événement A, on a </a:t>
                </a:r>
              </a:p>
              <a:p>
                <a:pPr marL="342900" lvl="0" indent="-342900">
                  <a:lnSpc>
                    <a:spcPct val="150000"/>
                  </a:lnSpc>
                  <a:spcAft>
                    <a:spcPts val="0"/>
                  </a:spcAft>
                  <a:buFont typeface="Times New Roman" panose="02020603050405020304" pitchFamily="18" charset="0"/>
                  <a:buChar char="•"/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Si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sont deux événements incompatibles, alors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16B816E-0585-4941-9EC3-D46C672B41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816" y="2831135"/>
                <a:ext cx="10418618" cy="1289071"/>
              </a:xfrm>
              <a:prstGeom prst="rect">
                <a:avLst/>
              </a:prstGeom>
              <a:blipFill>
                <a:blip r:embed="rId4"/>
                <a:stretch>
                  <a:fillRect l="-527" b="-66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9DC25CA7-4F44-4824-9B3B-AD0D07550591}"/>
              </a:ext>
            </a:extLst>
          </p:cNvPr>
          <p:cNvSpPr/>
          <p:nvPr/>
        </p:nvSpPr>
        <p:spPr>
          <a:xfrm>
            <a:off x="203200" y="2364788"/>
            <a:ext cx="8591116" cy="368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On donne deux conséquences immédiates et très utiles de cette définition.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E878A8D-186B-4ADB-AEE7-DE4A10D8567F}"/>
                  </a:ext>
                </a:extLst>
              </p:cNvPr>
              <p:cNvSpPr/>
              <p:nvPr/>
            </p:nvSpPr>
            <p:spPr>
              <a:xfrm>
                <a:off x="4517915" y="1635147"/>
                <a:ext cx="276877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𝑷</m:t>
                    </m:r>
                    <m:d>
                      <m:dPr>
                        <m:ctrlPr>
                          <a:rPr lang="fr-FR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𝑨</m:t>
                        </m:r>
                        <m:r>
                          <a:rPr lang="fr-FR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∪</m:t>
                        </m:r>
                        <m:r>
                          <a:rPr lang="fr-FR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</m:d>
                    <m:r>
                      <a:rPr lang="fr-FR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𝑷</m:t>
                    </m:r>
                    <m:d>
                      <m:dPr>
                        <m:ctrlPr>
                          <a:rPr lang="fr-FR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𝑨</m:t>
                        </m:r>
                      </m:e>
                    </m:d>
                    <m:r>
                      <a:rPr lang="fr-FR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fr-FR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𝑷</m:t>
                    </m:r>
                    <m:r>
                      <a:rPr lang="fr-FR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𝑩</m:t>
                    </m:r>
                    <m:r>
                      <a:rPr lang="fr-FR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fr-FR" b="1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E878A8D-186B-4ADB-AEE7-DE4A10D856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7915" y="1635147"/>
                <a:ext cx="2768771" cy="369332"/>
              </a:xfrm>
              <a:prstGeom prst="rect">
                <a:avLst/>
              </a:prstGeom>
              <a:blipFill>
                <a:blip r:embed="rId5"/>
                <a:stretch>
                  <a:fillRect t="-9836" r="-1101" b="-229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A64D668-CB53-495A-B6B3-5309F959334C}"/>
                  </a:ext>
                </a:extLst>
              </p:cNvPr>
              <p:cNvSpPr/>
              <p:nvPr/>
            </p:nvSpPr>
            <p:spPr>
              <a:xfrm>
                <a:off x="3064853" y="5902813"/>
                <a:ext cx="38892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𝑃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𝐴</m:t>
                          </m:r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∪</m:t>
                          </m:r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𝐵</m:t>
                          </m:r>
                        </m:e>
                      </m:d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𝑃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𝐴</m:t>
                          </m:r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∩</m:t>
                          </m:r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𝐵</m:t>
                          </m:r>
                        </m:e>
                      </m:d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𝑃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𝐴</m:t>
                          </m:r>
                        </m:e>
                      </m:d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𝑃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𝐵</m:t>
                          </m: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A64D668-CB53-495A-B6B3-5309F95933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4853" y="5902813"/>
                <a:ext cx="388920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52F8456-C0A8-4316-B073-33883AC26767}"/>
                  </a:ext>
                </a:extLst>
              </p:cNvPr>
              <p:cNvSpPr/>
              <p:nvPr/>
            </p:nvSpPr>
            <p:spPr>
              <a:xfrm>
                <a:off x="3558454" y="3325404"/>
                <a:ext cx="1918922" cy="3699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𝑃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𝐴</m:t>
                              </m:r>
                            </m:e>
                          </m:acc>
                        </m:e>
                      </m:d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=1−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𝑃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𝐴</m:t>
                          </m: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52F8456-C0A8-4316-B073-33883AC267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454" y="3325404"/>
                <a:ext cx="1918922" cy="36990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636F34F-425E-45CB-9642-E2FC0CFE860C}"/>
                  </a:ext>
                </a:extLst>
              </p:cNvPr>
              <p:cNvSpPr/>
              <p:nvPr/>
            </p:nvSpPr>
            <p:spPr>
              <a:xfrm>
                <a:off x="5742264" y="3746670"/>
                <a:ext cx="163589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∩</m:t>
                        </m:r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fr-FR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636F34F-425E-45CB-9642-E2FC0CFE86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2264" y="3746670"/>
                <a:ext cx="1635897" cy="369332"/>
              </a:xfrm>
              <a:prstGeom prst="rect">
                <a:avLst/>
              </a:prstGeom>
              <a:blipFill>
                <a:blip r:embed="rId8"/>
                <a:stretch>
                  <a:fillRect t="-11667" r="-2239" b="-2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082E9C6-CA1E-4451-94EE-47401587ECB2}"/>
              </a:ext>
            </a:extLst>
          </p:cNvPr>
          <p:cNvSpPr/>
          <p:nvPr/>
        </p:nvSpPr>
        <p:spPr>
          <a:xfrm>
            <a:off x="697345" y="251684"/>
            <a:ext cx="11305310" cy="1855917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5E0F4A87-0094-4902-BF1F-36BC258F3EC3}"/>
              </a:ext>
            </a:extLst>
          </p:cNvPr>
          <p:cNvSpPr/>
          <p:nvPr/>
        </p:nvSpPr>
        <p:spPr>
          <a:xfrm>
            <a:off x="424874" y="2831135"/>
            <a:ext cx="8759766" cy="129332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A523F8C-A5A7-4890-BACF-216A747D96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816" y="5012456"/>
            <a:ext cx="7422370" cy="12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5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9" grpId="0"/>
      <p:bldP spid="10" grpId="0"/>
      <p:bldP spid="11" grpId="0"/>
      <p:bldP spid="8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236D83C-79AF-44F2-9DE7-3D8C571C2FDE}"/>
                  </a:ext>
                </a:extLst>
              </p:cNvPr>
              <p:cNvSpPr/>
              <p:nvPr/>
            </p:nvSpPr>
            <p:spPr>
              <a:xfrm>
                <a:off x="701963" y="2314220"/>
                <a:ext cx="9793317" cy="8279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sz="20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Définition - Équiprobabilité </a:t>
                </a:r>
                <a:endParaRPr lang="fr-FR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4958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On dit que les issues de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Ω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sont équiprobables si elles ont toutes la même probabilité.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236D83C-79AF-44F2-9DE7-3D8C571C2F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963" y="2314220"/>
                <a:ext cx="9793317" cy="827984"/>
              </a:xfrm>
              <a:prstGeom prst="rect">
                <a:avLst/>
              </a:prstGeom>
              <a:blipFill>
                <a:blip r:embed="rId2"/>
                <a:stretch>
                  <a:fillRect l="-622" t="-4444" b="-1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3F4404A-242E-4C97-9592-E409803B6A28}"/>
                  </a:ext>
                </a:extLst>
              </p:cNvPr>
              <p:cNvSpPr/>
              <p:nvPr/>
            </p:nvSpPr>
            <p:spPr>
              <a:xfrm>
                <a:off x="701963" y="3272928"/>
                <a:ext cx="3392517" cy="3994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49580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Alors, pour toute issue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𝜔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,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3F4404A-242E-4C97-9592-E409803B6A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963" y="3272928"/>
                <a:ext cx="3392517" cy="399405"/>
              </a:xfrm>
              <a:prstGeom prst="rect">
                <a:avLst/>
              </a:prstGeom>
              <a:blipFill>
                <a:blip r:embed="rId3"/>
                <a:stretch>
                  <a:fillRect t="-9231" r="-1257" b="-2769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50F292D-FDEA-4D55-8770-9A46242F04BD}"/>
                  </a:ext>
                </a:extLst>
              </p:cNvPr>
              <p:cNvSpPr/>
              <p:nvPr/>
            </p:nvSpPr>
            <p:spPr>
              <a:xfrm>
                <a:off x="5127044" y="3280863"/>
                <a:ext cx="6096000" cy="40011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fr-FR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et pour tout événement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composé de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issues, </a:t>
                </a:r>
                <a:endParaRPr lang="fr-FR" sz="20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50F292D-FDEA-4D55-8770-9A46242F0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7044" y="3280863"/>
                <a:ext cx="6096000" cy="400110"/>
              </a:xfrm>
              <a:prstGeom prst="rect">
                <a:avLst/>
              </a:prstGeom>
              <a:blipFill>
                <a:blip r:embed="rId4"/>
                <a:stretch>
                  <a:fillRect l="-1000" t="-9091" b="-2424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89074E0-B685-45D4-A2E8-FCB961271641}"/>
                  </a:ext>
                </a:extLst>
              </p:cNvPr>
              <p:cNvSpPr/>
              <p:nvPr/>
            </p:nvSpPr>
            <p:spPr>
              <a:xfrm>
                <a:off x="3896990" y="3216647"/>
                <a:ext cx="1278107" cy="5285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𝜔</m:t>
                        </m:r>
                      </m:e>
                    </m:d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fr-FR" sz="20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89074E0-B685-45D4-A2E8-FCB9612716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6990" y="3216647"/>
                <a:ext cx="1278107" cy="5285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57C13B3-E077-4524-8179-9412BE75A809}"/>
                  </a:ext>
                </a:extLst>
              </p:cNvPr>
              <p:cNvSpPr/>
              <p:nvPr/>
            </p:nvSpPr>
            <p:spPr>
              <a:xfrm>
                <a:off x="9976631" y="3202916"/>
                <a:ext cx="1249637" cy="5355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</m:t>
                    </m:r>
                    <m:f>
                      <m:fPr>
                        <m:ctrlP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𝑘</m:t>
                        </m:r>
                      </m:num>
                      <m:den>
                        <m: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FR" sz="20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57C13B3-E077-4524-8179-9412BE75A8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6631" y="3202916"/>
                <a:ext cx="1249637" cy="5355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AF35E645-7AB1-4769-B387-59BCB9C9C3BD}"/>
              </a:ext>
            </a:extLst>
          </p:cNvPr>
          <p:cNvSpPr/>
          <p:nvPr/>
        </p:nvSpPr>
        <p:spPr>
          <a:xfrm>
            <a:off x="701963" y="843239"/>
            <a:ext cx="10521081" cy="96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On est souvent amené à travailler dans le cas particulier suivant, par exemple dans une expérience de tirage unique où les éléments à choisir sont indistinguables. 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D273F7E-F6A3-42D0-94C0-80E00B388B96}"/>
              </a:ext>
            </a:extLst>
          </p:cNvPr>
          <p:cNvSpPr/>
          <p:nvPr/>
        </p:nvSpPr>
        <p:spPr>
          <a:xfrm>
            <a:off x="701963" y="2214245"/>
            <a:ext cx="10646757" cy="160591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739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1BDAAF89-7BBA-442D-8934-EF8F668CF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" y="185528"/>
            <a:ext cx="4698921" cy="648694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F5BC722-558F-41C5-BF0F-246AD9E45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806" y="185528"/>
            <a:ext cx="6007145" cy="266943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A5BF70C-FE41-4D4C-ACC2-966B03263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806" y="2998999"/>
            <a:ext cx="6107474" cy="137283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C766B52-EB8E-48BC-A8A3-03FD380F0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806" y="4515869"/>
            <a:ext cx="5898911" cy="192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8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CF5BC722-558F-41C5-BF0F-246AD9E45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806" y="185528"/>
            <a:ext cx="6007145" cy="266943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A5BF70C-FE41-4D4C-ACC2-966B03263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806" y="2998999"/>
            <a:ext cx="6107474" cy="137283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C766B52-EB8E-48BC-A8A3-03FD380F0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806" y="4515869"/>
            <a:ext cx="5898911" cy="192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23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C64B4F4-48BD-4739-9854-DFE6D6205D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5" t="4191" r="938"/>
          <a:stretch/>
        </p:blipFill>
        <p:spPr>
          <a:xfrm>
            <a:off x="1026850" y="124286"/>
            <a:ext cx="10138299" cy="405939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4C7F86A-A0BF-4059-9124-1CC2B25EA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850" y="4183679"/>
            <a:ext cx="10138299" cy="241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78261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4B0E378-A100-4D25-B535-6D876F7444BE}"/>
                  </a:ext>
                </a:extLst>
              </p:cNvPr>
              <p:cNvSpPr/>
              <p:nvPr/>
            </p:nvSpPr>
            <p:spPr>
              <a:xfrm>
                <a:off x="406400" y="276946"/>
                <a:ext cx="10861964" cy="32336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lvl="0" indent="-571500">
                  <a:lnSpc>
                    <a:spcPct val="107000"/>
                  </a:lnSpc>
                  <a:spcAft>
                    <a:spcPts val="0"/>
                  </a:spcAft>
                  <a:buFont typeface="+mj-lt"/>
                  <a:buAutoNum type="romanUcPeriod" startAt="2"/>
                </a:pPr>
                <a:r>
                  <a:rPr lang="fr-FR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Conditionnement et indépendance </a:t>
                </a:r>
                <a:endParaRPr lang="fr-FR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Une loi de probabilité P est définie sur l'univers E d'une expérience aléatoire. 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  <a:p>
                <a:pPr marL="742950" lvl="1" indent="-285750">
                  <a:lnSpc>
                    <a:spcPct val="107000"/>
                  </a:lnSpc>
                  <a:spcAft>
                    <a:spcPts val="0"/>
                  </a:spcAft>
                  <a:buFont typeface="+mj-lt"/>
                  <a:buAutoNum type="alphaUcPeriod"/>
                </a:pPr>
                <a:r>
                  <a:rPr lang="fr-FR" sz="20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r>
                  <a:rPr lang="fr-FR" sz="2000" b="1" u="sng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Probabilité de B sachant A</a:t>
                </a:r>
                <a:endParaRPr lang="fr-FR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Définition </a:t>
                </a:r>
                <a:endParaRPr lang="fr-FR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A et B sont deux événements, avec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La probabilité de l'événement B sachant A, notée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  <m:sub>
                        <m:r>
                          <a:rPr lang="fr-FR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  <m:r>
                      <a:rPr lang="fr-FR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fr-FR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, est définie par :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endParaRPr lang="fr-FR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4B0E378-A100-4D25-B535-6D876F7444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00" y="276946"/>
                <a:ext cx="10861964" cy="3233642"/>
              </a:xfrm>
              <a:prstGeom prst="rect">
                <a:avLst/>
              </a:prstGeom>
              <a:blipFill>
                <a:blip r:embed="rId2"/>
                <a:stretch>
                  <a:fillRect l="-1011" t="-188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88C1260-B21A-4FCF-B17C-2C913F4CE04C}"/>
                  </a:ext>
                </a:extLst>
              </p:cNvPr>
              <p:cNvSpPr/>
              <p:nvPr/>
            </p:nvSpPr>
            <p:spPr>
              <a:xfrm>
                <a:off x="7425217" y="2668369"/>
                <a:ext cx="2106666" cy="6690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𝑷</m:t>
                          </m:r>
                        </m:e>
                        <m:sub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𝑨</m:t>
                          </m:r>
                        </m:sub>
                      </m:sSub>
                      <m:d>
                        <m:dPr>
                          <m:ctrlP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𝑩</m:t>
                          </m:r>
                        </m:e>
                      </m:d>
                      <m:r>
                        <a:rPr lang="fr-FR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𝑷</m:t>
                          </m:r>
                          <m:d>
                            <m:dPr>
                              <m:ctrlP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𝑨</m:t>
                              </m:r>
                              <m: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∩</m:t>
                              </m:r>
                              <m: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𝑩</m:t>
                              </m:r>
                            </m:e>
                          </m:d>
                        </m:num>
                        <m:den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𝑷</m:t>
                          </m:r>
                          <m:d>
                            <m:dPr>
                              <m:ctrlP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𝑨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88C1260-B21A-4FCF-B17C-2C913F4CE0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5217" y="2668369"/>
                <a:ext cx="2106666" cy="6690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07B75D6-E997-4F3D-AC9F-2B2363B5F95F}"/>
              </a:ext>
            </a:extLst>
          </p:cNvPr>
          <p:cNvSpPr/>
          <p:nvPr/>
        </p:nvSpPr>
        <p:spPr>
          <a:xfrm>
            <a:off x="301841" y="2175029"/>
            <a:ext cx="9230042" cy="1253971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8A9FF15-DF18-4C72-B69D-6095FBF8B21A}"/>
                  </a:ext>
                </a:extLst>
              </p:cNvPr>
              <p:cNvSpPr/>
              <p:nvPr/>
            </p:nvSpPr>
            <p:spPr>
              <a:xfrm>
                <a:off x="8930936" y="3714886"/>
                <a:ext cx="2101857" cy="6690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𝑷</m:t>
                          </m:r>
                        </m:e>
                        <m:sub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𝑩</m:t>
                          </m:r>
                        </m:sub>
                      </m:sSub>
                      <m:d>
                        <m:dPr>
                          <m:ctrlP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𝑨</m:t>
                          </m:r>
                        </m:e>
                      </m:d>
                      <m:r>
                        <a:rPr lang="fr-FR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𝑷</m:t>
                          </m:r>
                          <m:d>
                            <m:dPr>
                              <m:ctrlP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𝑨</m:t>
                              </m:r>
                              <m: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∩</m:t>
                              </m:r>
                              <m: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𝑩</m:t>
                              </m:r>
                            </m:e>
                          </m:d>
                        </m:num>
                        <m:den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𝑷</m:t>
                          </m:r>
                          <m:d>
                            <m:dPr>
                              <m:ctrlP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𝑩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8A9FF15-DF18-4C72-B69D-6095FBF8B2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0936" y="3714886"/>
                <a:ext cx="2101857" cy="6690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F15914B8-2965-4A7E-9707-6FBC7A7DCF74}"/>
              </a:ext>
            </a:extLst>
          </p:cNvPr>
          <p:cNvSpPr/>
          <p:nvPr/>
        </p:nvSpPr>
        <p:spPr>
          <a:xfrm>
            <a:off x="406400" y="4554669"/>
            <a:ext cx="11223348" cy="1850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b="1" dirty="0">
                <a:solidFill>
                  <a:srgbClr val="53813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Exemple </a:t>
            </a: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Un service après-vente a constaté que les retours d'un appareil sont dus dans 30 % des cas à une panne A, dans 40 % des cas à une panne B et dans 3 % des cas à la simultanéité des deux pannes.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Un appareil choisi au hasard présente la panne A.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La probabilité pour qu'il ait aussi la panne B est : 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6BABF8-5853-4C43-8B19-F64AC78648CB}"/>
              </a:ext>
            </a:extLst>
          </p:cNvPr>
          <p:cNvSpPr/>
          <p:nvPr/>
        </p:nvSpPr>
        <p:spPr>
          <a:xfrm>
            <a:off x="301841" y="3887555"/>
            <a:ext cx="1411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Remarque :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B51DE53-1F2B-4BC6-A8B9-C81D3BF746FD}"/>
                  </a:ext>
                </a:extLst>
              </p:cNvPr>
              <p:cNvSpPr/>
              <p:nvPr/>
            </p:nvSpPr>
            <p:spPr>
              <a:xfrm>
                <a:off x="1532959" y="3887555"/>
                <a:ext cx="7397977" cy="3687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si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, on définit de même la probabilité de l'événement A sachant B par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B51DE53-1F2B-4BC6-A8B9-C81D3BF746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2959" y="3887555"/>
                <a:ext cx="7397977" cy="368755"/>
              </a:xfrm>
              <a:prstGeom prst="rect">
                <a:avLst/>
              </a:prstGeom>
              <a:blipFill>
                <a:blip r:embed="rId6"/>
                <a:stretch>
                  <a:fillRect l="-659" t="-10000" r="-1318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0487CC2-A690-431A-B5B4-13EA59A61514}"/>
                  </a:ext>
                </a:extLst>
              </p:cNvPr>
              <p:cNvSpPr/>
              <p:nvPr/>
            </p:nvSpPr>
            <p:spPr>
              <a:xfrm>
                <a:off x="4916862" y="5566351"/>
                <a:ext cx="3365152" cy="6690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𝑃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𝐵</m:t>
                          </m:r>
                        </m:e>
                      </m:d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𝐴</m:t>
                              </m:r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∩</m:t>
                              </m:r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𝐵</m:t>
                              </m:r>
                            </m:e>
                          </m:d>
                        </m:num>
                        <m:den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𝐴</m:t>
                              </m:r>
                            </m:e>
                          </m:d>
                        </m:den>
                      </m:f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0,03</m:t>
                          </m:r>
                        </m:num>
                        <m:den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0,3</m:t>
                          </m:r>
                        </m:den>
                      </m:f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=0,1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0487CC2-A690-431A-B5B4-13EA59A615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6862" y="5566351"/>
                <a:ext cx="3365152" cy="66909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988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06A7830-0DC2-43C7-944E-CC51D7ADE9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4" t="7649" r="1184" b="50090"/>
          <a:stretch/>
        </p:blipFill>
        <p:spPr>
          <a:xfrm>
            <a:off x="627704" y="1303697"/>
            <a:ext cx="10936592" cy="400163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340A3A6-C4D1-4040-8DEB-3E896FCF92EF}"/>
              </a:ext>
            </a:extLst>
          </p:cNvPr>
          <p:cNvSpPr txBox="1"/>
          <p:nvPr/>
        </p:nvSpPr>
        <p:spPr>
          <a:xfrm>
            <a:off x="3126462" y="488887"/>
            <a:ext cx="5939074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1"/>
                </a:solidFill>
                <a:sym typeface="Wingdings" panose="05000000000000000000" pitchFamily="2" charset="2"/>
              </a:rPr>
              <a:t> Calculer avec un tableau à double entrée</a:t>
            </a:r>
            <a:endParaRPr lang="fr-FR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571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06A7830-0DC2-43C7-944E-CC51D7ADE9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4" t="7649" r="1184" b="4753"/>
          <a:stretch/>
        </p:blipFill>
        <p:spPr>
          <a:xfrm>
            <a:off x="0" y="840840"/>
            <a:ext cx="6825074" cy="517631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340A3A6-C4D1-4040-8DEB-3E896FCF92EF}"/>
              </a:ext>
            </a:extLst>
          </p:cNvPr>
          <p:cNvSpPr txBox="1"/>
          <p:nvPr/>
        </p:nvSpPr>
        <p:spPr>
          <a:xfrm>
            <a:off x="3947310" y="199176"/>
            <a:ext cx="429738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  <a:sym typeface="Wingdings" panose="05000000000000000000" pitchFamily="2" charset="2"/>
              </a:rPr>
              <a:t> Calculer avec un tableau à double entrée</a:t>
            </a:r>
            <a:endParaRPr lang="fr-FR" dirty="0">
              <a:solidFill>
                <a:schemeClr val="accent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EA5E91B-B664-4F3E-A6F9-7DDF58338E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30"/>
          <a:stretch/>
        </p:blipFill>
        <p:spPr>
          <a:xfrm>
            <a:off x="7768905" y="697883"/>
            <a:ext cx="3602247" cy="32162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30AF352-27F6-47A5-8A7E-C797AD448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8905" y="3914083"/>
            <a:ext cx="3680634" cy="291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54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3AEDBDE-B691-4539-B756-6DDF61AD7B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035" y="818669"/>
            <a:ext cx="5741654" cy="98157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FB30CC8-6859-4E7E-AA0B-4DB1A4D57D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2178694"/>
            <a:ext cx="5939032" cy="119991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89E9F96-80B1-43BC-AC6C-8683D0B1F2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034" y="3970722"/>
            <a:ext cx="5818965" cy="128587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1001B56-35FA-4E50-B7F4-94E379825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735" y="1983432"/>
            <a:ext cx="4219575" cy="39052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6048FD5-1E53-4ABB-B89F-12EC46928E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8352" y="3551622"/>
            <a:ext cx="3105150" cy="8382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19B27B0-A856-4FB9-9826-C85C63426C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9062" y="5256597"/>
            <a:ext cx="36576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1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3DC88DEA-EC80-4A60-BCDB-2B20361CDE44}"/>
                  </a:ext>
                </a:extLst>
              </p:cNvPr>
              <p:cNvSpPr txBox="1"/>
              <p:nvPr/>
            </p:nvSpPr>
            <p:spPr>
              <a:xfrm>
                <a:off x="241914" y="115464"/>
                <a:ext cx="11263545" cy="63340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RE" sz="1800" b="1" i="0" u="sng" dirty="0">
                    <a:solidFill>
                      <a:srgbClr val="242021"/>
                    </a:solidFill>
                    <a:effectLst/>
                    <a:latin typeface="MyriadPro-Regular"/>
                  </a:rPr>
                  <a:t>Exercice 29</a:t>
                </a:r>
              </a:p>
              <a:p>
                <a:r>
                  <a:rPr lang="fr-RE" sz="1800" b="0" i="0" dirty="0">
                    <a:solidFill>
                      <a:srgbClr val="242021"/>
                    </a:solidFill>
                    <a:effectLst/>
                    <a:latin typeface="MyriadPro-Regular"/>
                  </a:rPr>
                  <a:t>Dans une ville, 80 % des logements sont des appartements, occupés à 45 % par une seule personne et à 55 %</a:t>
                </a:r>
                <a:br>
                  <a:rPr lang="fr-RE" sz="1800" b="0" i="0" dirty="0">
                    <a:solidFill>
                      <a:srgbClr val="242021"/>
                    </a:solidFill>
                    <a:effectLst/>
                    <a:latin typeface="MyriadPro-Regular"/>
                  </a:rPr>
                </a:br>
                <a:r>
                  <a:rPr lang="fr-RE" sz="1800" b="0" i="0" dirty="0">
                    <a:solidFill>
                      <a:srgbClr val="242021"/>
                    </a:solidFill>
                    <a:effectLst/>
                    <a:latin typeface="MyriadPro-Regular"/>
                  </a:rPr>
                  <a:t>par plusieurs personnes.</a:t>
                </a:r>
                <a:br>
                  <a:rPr lang="fr-RE" sz="1800" b="0" i="0" dirty="0">
                    <a:solidFill>
                      <a:srgbClr val="242021"/>
                    </a:solidFill>
                    <a:effectLst/>
                    <a:latin typeface="MyriadPro-Regular"/>
                  </a:rPr>
                </a:br>
                <a:r>
                  <a:rPr lang="fr-RE" sz="1800" b="0" i="0" dirty="0">
                    <a:solidFill>
                      <a:srgbClr val="242021"/>
                    </a:solidFill>
                    <a:effectLst/>
                    <a:latin typeface="MyriadPro-Regular"/>
                  </a:rPr>
                  <a:t>Le reste des logements sont des maisons.</a:t>
                </a:r>
                <a:br>
                  <a:rPr lang="fr-RE" sz="1800" b="0" i="0" dirty="0">
                    <a:solidFill>
                      <a:srgbClr val="242021"/>
                    </a:solidFill>
                    <a:effectLst/>
                    <a:latin typeface="MyriadPro-Regular"/>
                  </a:rPr>
                </a:br>
                <a:r>
                  <a:rPr lang="fr-RE" sz="1800" b="0" i="0" dirty="0">
                    <a:solidFill>
                      <a:srgbClr val="242021"/>
                    </a:solidFill>
                    <a:effectLst/>
                    <a:latin typeface="MyriadPro-Regular"/>
                  </a:rPr>
                  <a:t>Quand on prend un logement au hasard dans cette ville,</a:t>
                </a:r>
                <a:br>
                  <a:rPr lang="fr-RE" sz="1800" b="0" i="0" dirty="0">
                    <a:solidFill>
                      <a:srgbClr val="242021"/>
                    </a:solidFill>
                    <a:effectLst/>
                    <a:latin typeface="MyriadPro-Regular"/>
                  </a:rPr>
                </a:br>
                <a:r>
                  <a:rPr lang="fr-RE" sz="1800" b="0" i="0" dirty="0">
                    <a:solidFill>
                      <a:srgbClr val="242021"/>
                    </a:solidFill>
                    <a:effectLst/>
                    <a:latin typeface="MyriadPro-Regular"/>
                  </a:rPr>
                  <a:t>on considère les événements suivants :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fr-RE" b="0" i="0" dirty="0">
                    <a:solidFill>
                      <a:srgbClr val="242021"/>
                    </a:solidFill>
                    <a:effectLst/>
                    <a:latin typeface="MyriadPro-Regular"/>
                  </a:rPr>
                  <a:t>A : « Le logement est un appartement. »</a:t>
                </a:r>
                <a:endParaRPr lang="fr-RE" dirty="0">
                  <a:solidFill>
                    <a:srgbClr val="242021"/>
                  </a:solidFill>
                  <a:latin typeface="MyriadPro-Regular"/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fr-RE" b="0" i="0" dirty="0">
                    <a:solidFill>
                      <a:srgbClr val="242021"/>
                    </a:solidFill>
                    <a:effectLst/>
                    <a:latin typeface="MyriadPro-Regular"/>
                  </a:rPr>
                  <a:t>S : « Le logement est occupé par une seule personne. »</a:t>
                </a:r>
              </a:p>
              <a:p>
                <a:endParaRPr lang="fr-RE" dirty="0">
                  <a:solidFill>
                    <a:srgbClr val="242021"/>
                  </a:solidFill>
                  <a:latin typeface="MyriadPro-Regular"/>
                </a:endParaRPr>
              </a:p>
              <a:p>
                <a:r>
                  <a:rPr lang="fr-RE" sz="1800" b="1" i="0" dirty="0">
                    <a:solidFill>
                      <a:srgbClr val="242021"/>
                    </a:solidFill>
                    <a:effectLst/>
                    <a:latin typeface="MyriadPro-Bold"/>
                  </a:rPr>
                  <a:t>1) a) </a:t>
                </a:r>
                <a:r>
                  <a:rPr lang="fr-RE" sz="1800" b="0" i="0" dirty="0">
                    <a:solidFill>
                      <a:srgbClr val="242021"/>
                    </a:solidFill>
                    <a:effectLst/>
                    <a:latin typeface="MyriadPro-Regular"/>
                  </a:rPr>
                  <a:t>Déterminer </a:t>
                </a:r>
                <a:r>
                  <a:rPr lang="fr-RE" sz="1800" b="0" i="1" dirty="0">
                    <a:solidFill>
                      <a:srgbClr val="242021"/>
                    </a:solidFill>
                    <a:effectLst/>
                    <a:latin typeface="MyriadPro-It"/>
                  </a:rPr>
                  <a:t>p</a:t>
                </a:r>
                <a:r>
                  <a:rPr lang="fr-RE" sz="1800" b="0" i="0" dirty="0">
                    <a:solidFill>
                      <a:srgbClr val="242021"/>
                    </a:solidFill>
                    <a:effectLst/>
                    <a:latin typeface="MyriadPro-Regular"/>
                  </a:rPr>
                  <a:t>(A) et </a:t>
                </a:r>
                <a:r>
                  <a:rPr lang="fr-RE" sz="1800" b="0" i="1" dirty="0" err="1">
                    <a:solidFill>
                      <a:srgbClr val="242021"/>
                    </a:solidFill>
                    <a:effectLst/>
                    <a:latin typeface="MyriadPro-It"/>
                  </a:rPr>
                  <a:t>p</a:t>
                </a:r>
                <a:r>
                  <a:rPr lang="fr-RE" sz="800" b="0" i="0" dirty="0" err="1">
                    <a:solidFill>
                      <a:srgbClr val="242021"/>
                    </a:solidFill>
                    <a:effectLst/>
                    <a:latin typeface="MyriadPro-Regular"/>
                  </a:rPr>
                  <a:t>A</a:t>
                </a:r>
                <a:r>
                  <a:rPr lang="fr-RE" sz="1800" b="0" i="0" dirty="0">
                    <a:solidFill>
                      <a:srgbClr val="242021"/>
                    </a:solidFill>
                    <a:effectLst/>
                    <a:latin typeface="MyriadPro-Regular"/>
                  </a:rPr>
                  <a:t>(S) en utilisant l’énoncé.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=0,8 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𝑒𝑡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=0,45</m:t>
                      </m:r>
                    </m:oMath>
                  </m:oMathPara>
                </a14:m>
                <a:endParaRPr lang="fr-FR" b="0" dirty="0"/>
              </a:p>
              <a:p>
                <a:r>
                  <a:rPr lang="fr-RE" sz="1800" b="1" i="0" dirty="0">
                    <a:solidFill>
                      <a:srgbClr val="242021"/>
                    </a:solidFill>
                    <a:effectLst/>
                    <a:latin typeface="MyriadPro-Bold"/>
                  </a:rPr>
                  <a:t>b) </a:t>
                </a:r>
                <a:r>
                  <a:rPr lang="fr-RE" sz="1800" b="0" i="0" dirty="0">
                    <a:solidFill>
                      <a:srgbClr val="242021"/>
                    </a:solidFill>
                    <a:effectLst/>
                    <a:latin typeface="MyriadPro-Regular"/>
                  </a:rPr>
                  <a:t>En déduire la probabilité que le logement soit un appartement occupé par une seule personne.</a:t>
                </a:r>
                <a:endParaRPr lang="fr-RE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𝑂𝑛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𝑛𝑜𝑢𝑠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𝑑𝑒𝑚𝑎𝑛𝑑𝑒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∩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𝑜𝑟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∩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=0,8×0,45=0,36</m:t>
                      </m:r>
                    </m:oMath>
                  </m:oMathPara>
                </a14:m>
                <a:endParaRPr lang="fr-FR" b="0" dirty="0"/>
              </a:p>
              <a:p>
                <a:r>
                  <a:rPr lang="fr-RE" b="1" i="0" dirty="0">
                    <a:solidFill>
                      <a:srgbClr val="242021"/>
                    </a:solidFill>
                    <a:effectLst/>
                    <a:latin typeface="MyriadPro-Regular"/>
                  </a:rPr>
                  <a:t>2) </a:t>
                </a:r>
                <a:r>
                  <a:rPr lang="fr-RE" b="0" i="0" dirty="0">
                    <a:solidFill>
                      <a:srgbClr val="242021"/>
                    </a:solidFill>
                    <a:effectLst/>
                    <a:latin typeface="MyriadPro-Regular"/>
                  </a:rPr>
                  <a:t>Par ailleurs, 17 % des logements de cette ville sont des maisons occupées par plusieurs personnes.</a:t>
                </a:r>
              </a:p>
              <a:p>
                <a:pPr lvl="1"/>
                <a:r>
                  <a:rPr lang="fr-RE" b="1" i="0" dirty="0">
                    <a:solidFill>
                      <a:srgbClr val="242021"/>
                    </a:solidFill>
                    <a:effectLst/>
                    <a:latin typeface="MyriadPro-Bold"/>
                  </a:rPr>
                  <a:t>a) </a:t>
                </a:r>
                <a:r>
                  <a:rPr lang="fr-RE" b="0" i="0" dirty="0">
                    <a:solidFill>
                      <a:srgbClr val="242021"/>
                    </a:solidFill>
                    <a:effectLst/>
                    <a:latin typeface="MyriadPro-Regular"/>
                  </a:rPr>
                  <a:t>Traduire cette information en une probabilité en utilisant les événements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fr-FR" b="0" i="1" smtClean="0">
                            <a:solidFill>
                              <a:srgbClr val="24202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fr-FR" b="0" i="1" smtClean="0">
                            <a:solidFill>
                              <a:srgbClr val="24202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bar>
                  </m:oMath>
                </a14:m>
                <a:r>
                  <a:rPr lang="fr-RE" b="0" i="0" dirty="0">
                    <a:solidFill>
                      <a:srgbClr val="242021"/>
                    </a:solidFill>
                    <a:effectLst/>
                    <a:latin typeface="MyriadPro-Regular"/>
                  </a:rPr>
                  <a:t> et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fr-FR" b="0" i="1" smtClean="0">
                            <a:solidFill>
                              <a:srgbClr val="24202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fr-FR" b="0" i="1" smtClean="0">
                            <a:solidFill>
                              <a:srgbClr val="24202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bar>
                  </m:oMath>
                </a14:m>
                <a:r>
                  <a:rPr lang="fr-RE" b="0" i="0" dirty="0">
                    <a:solidFill>
                      <a:srgbClr val="242021"/>
                    </a:solidFill>
                    <a:effectLst/>
                    <a:latin typeface="MyriadPro-Regular"/>
                  </a:rPr>
                  <a:t>.</a:t>
                </a:r>
                <a:r>
                  <a:rPr lang="fr-RE" dirty="0"/>
                  <a:t> 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bar>
                            <m:barPr>
                              <m:pos m:val="top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ba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∩</m:t>
                          </m:r>
                          <m:bar>
                            <m:barPr>
                              <m:pos m:val="top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ba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=0,17</m:t>
                      </m:r>
                    </m:oMath>
                  </m:oMathPara>
                </a14:m>
                <a:endParaRPr lang="fr-FR" dirty="0"/>
              </a:p>
              <a:p>
                <a:pPr lvl="1"/>
                <a:r>
                  <a:rPr lang="fr-RE" sz="1800" b="1" i="0" dirty="0">
                    <a:solidFill>
                      <a:srgbClr val="242021"/>
                    </a:solidFill>
                    <a:effectLst/>
                    <a:latin typeface="MyriadPro-Bold"/>
                  </a:rPr>
                  <a:t>b) </a:t>
                </a:r>
                <a:r>
                  <a:rPr lang="fr-RE" sz="1800" b="0" i="0" dirty="0">
                    <a:solidFill>
                      <a:srgbClr val="242021"/>
                    </a:solidFill>
                    <a:effectLst/>
                    <a:latin typeface="MyriadPro-Regular"/>
                  </a:rPr>
                  <a:t>Déterminer </a:t>
                </a:r>
                <a14:m>
                  <m:oMath xmlns:m="http://schemas.openxmlformats.org/officeDocument/2006/math">
                    <m:r>
                      <a:rPr lang="fr-RE" sz="1800" b="0" i="1" dirty="0" smtClean="0">
                        <a:solidFill>
                          <a:srgbClr val="242021"/>
                        </a:solidFill>
                        <a:effectLst/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fr-RE" sz="1800" b="0" i="1" dirty="0" smtClean="0">
                            <a:solidFill>
                              <a:srgbClr val="24202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bar>
                          <m:barPr>
                            <m:pos m:val="top"/>
                            <m:ctrlPr>
                              <a:rPr lang="fr-FR" sz="1800" b="0" i="1" dirty="0" smtClean="0">
                                <a:solidFill>
                                  <a:srgbClr val="24202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fr-FR" sz="1800" b="0" i="1" dirty="0" smtClean="0">
                                <a:solidFill>
                                  <a:srgbClr val="24202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bar>
                      </m:e>
                    </m:d>
                    <m:r>
                      <a:rPr lang="fr-RE" sz="1800" b="0" i="1" dirty="0" smtClean="0">
                        <a:solidFill>
                          <a:srgbClr val="242021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RE" sz="1800" b="0" i="0" dirty="0">
                    <a:solidFill>
                      <a:srgbClr val="242021"/>
                    </a:solidFill>
                    <a:effectLst/>
                    <a:latin typeface="MyriadPro-Regular"/>
                  </a:rPr>
                  <a:t>en utilisant l’énoncé.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b="0" i="1" smtClean="0">
                          <a:solidFill>
                            <a:srgbClr val="242021"/>
                          </a:solidFill>
                          <a:effectLst/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fr-FR" sz="1800" b="0" i="1" smtClean="0">
                              <a:solidFill>
                                <a:srgbClr val="24202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bar>
                            <m:barPr>
                              <m:pos m:val="top"/>
                              <m:ctrlPr>
                                <a:rPr lang="fr-FR" sz="1800" b="0" i="1" smtClean="0">
                                  <a:solidFill>
                                    <a:srgbClr val="24202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fr-FR" sz="1800" b="0" i="1" smtClean="0">
                                  <a:solidFill>
                                    <a:srgbClr val="24202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bar>
                        </m:e>
                      </m:d>
                      <m:r>
                        <a:rPr lang="fr-FR" sz="1800" b="0" i="1" smtClean="0">
                          <a:solidFill>
                            <a:srgbClr val="242021"/>
                          </a:solidFill>
                          <a:effectLst/>
                          <a:latin typeface="Cambria Math" panose="02040503050406030204" pitchFamily="18" charset="0"/>
                        </a:rPr>
                        <m:t>=1−</m:t>
                      </m:r>
                      <m:r>
                        <a:rPr lang="fr-FR" sz="1800" b="0" i="1" smtClean="0">
                          <a:solidFill>
                            <a:srgbClr val="242021"/>
                          </a:solidFill>
                          <a:effectLst/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fr-FR" sz="1800" b="0" i="1" smtClean="0">
                              <a:solidFill>
                                <a:srgbClr val="24202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800" b="0" i="1" smtClean="0">
                              <a:solidFill>
                                <a:srgbClr val="24202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fr-FR" sz="1800" b="0" i="1" smtClean="0">
                          <a:solidFill>
                            <a:srgbClr val="242021"/>
                          </a:solidFill>
                          <a:effectLst/>
                          <a:latin typeface="Cambria Math" panose="02040503050406030204" pitchFamily="18" charset="0"/>
                        </a:rPr>
                        <m:t>=1−0,8=0,2</m:t>
                      </m:r>
                    </m:oMath>
                  </m:oMathPara>
                </a14:m>
                <a:endParaRPr lang="fr-FR" sz="1800" b="0" i="0" dirty="0">
                  <a:solidFill>
                    <a:srgbClr val="242021"/>
                  </a:solidFill>
                  <a:effectLst/>
                  <a:latin typeface="MyriadPro-Bold"/>
                </a:endParaRPr>
              </a:p>
              <a:p>
                <a:pPr lvl="1"/>
                <a:r>
                  <a:rPr lang="fr-RE" sz="1800" b="1" i="0" dirty="0">
                    <a:solidFill>
                      <a:srgbClr val="242021"/>
                    </a:solidFill>
                    <a:effectLst/>
                    <a:latin typeface="MyriadPro-Bold"/>
                  </a:rPr>
                  <a:t>c) </a:t>
                </a:r>
                <a:r>
                  <a:rPr lang="fr-RE" sz="1800" b="0" i="0" dirty="0">
                    <a:solidFill>
                      <a:srgbClr val="242021"/>
                    </a:solidFill>
                    <a:effectLst/>
                    <a:latin typeface="MyriadPro-Regular"/>
                  </a:rPr>
                  <a:t>En déduire la probabilité que le logement soit occupé par plusieurs personnes sachant que c’est une maison.</a:t>
                </a:r>
                <a:endParaRPr lang="fr-RE" dirty="0"/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𝑂𝑛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𝑐h𝑒𝑟𝑐h𝑒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bar>
                            <m:barPr>
                              <m:pos m:val="top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bar>
                        </m:sub>
                      </m:sSub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bar>
                            <m:barPr>
                              <m:pos m:val="top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ba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𝑜𝑟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bar>
                            <m:barPr>
                              <m:pos m:val="top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bar>
                        </m:sub>
                      </m:sSub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bar>
                            <m:barPr>
                              <m:pos m:val="top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ba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bar>
                            <m:barPr>
                              <m:pos m:val="top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ba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∩</m:t>
                          </m:r>
                          <m:bar>
                            <m:barPr>
                              <m:pos m:val="top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ba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bar>
                                <m:barPr>
                                  <m:pos m:val="top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ba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∩</m:t>
                              </m:r>
                              <m:bar>
                                <m:barPr>
                                  <m:pos m:val="top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bar>
                            </m:e>
                          </m:d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bar>
                                <m:barPr>
                                  <m:pos m:val="top"/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bar>
                            </m:e>
                          </m:d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0,17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0,2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=0,85</m:t>
                      </m:r>
                    </m:oMath>
                  </m:oMathPara>
                </a14:m>
                <a:br>
                  <a:rPr lang="fr-RE" dirty="0"/>
                </a:br>
                <a:endParaRPr lang="fr-FR" dirty="0"/>
              </a:p>
            </p:txBody>
          </p:sp>
        </mc:Choice>
        <mc:Fallback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3DC88DEA-EC80-4A60-BCDB-2B20361CD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14" y="115464"/>
                <a:ext cx="11263545" cy="6334042"/>
              </a:xfrm>
              <a:prstGeom prst="rect">
                <a:avLst/>
              </a:prstGeom>
              <a:blipFill>
                <a:blip r:embed="rId2"/>
                <a:stretch>
                  <a:fillRect l="-487" t="-57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131449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A9352DA-2D5F-4C69-95E2-AFBE98CB7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14" y="255233"/>
            <a:ext cx="5908862" cy="543535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912DE67-6EF8-4C47-A11D-8A9425AC2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376" y="255233"/>
            <a:ext cx="5849486" cy="364514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F37DB38-1021-4398-90F4-B93093700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520" y="4039802"/>
            <a:ext cx="5849486" cy="236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0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8173875-BF74-43F1-A05C-D8F6905A3498}"/>
                  </a:ext>
                </a:extLst>
              </p:cNvPr>
              <p:cNvSpPr/>
              <p:nvPr/>
            </p:nvSpPr>
            <p:spPr>
              <a:xfrm>
                <a:off x="471055" y="507168"/>
                <a:ext cx="11249890" cy="19034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14400" lvl="1" indent="-457200">
                  <a:lnSpc>
                    <a:spcPct val="107000"/>
                  </a:lnSpc>
                  <a:spcAft>
                    <a:spcPts val="0"/>
                  </a:spcAft>
                  <a:buFont typeface="+mj-lt"/>
                  <a:buAutoNum type="alphaUcPeriod" startAt="2"/>
                </a:pPr>
                <a:r>
                  <a:rPr lang="fr-FR" sz="2000" b="1" u="sng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Probabilité de </a:t>
                </a:r>
                <a14:m>
                  <m:oMath xmlns:m="http://schemas.openxmlformats.org/officeDocument/2006/math">
                    <m:r>
                      <a:rPr lang="fr-FR" sz="2000" b="1" i="1" u="sng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𝑨</m:t>
                    </m:r>
                    <m:r>
                      <a:rPr lang="fr-FR" sz="2000" b="1" u="sng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∩</m:t>
                    </m:r>
                    <m:r>
                      <a:rPr lang="fr-FR" sz="2000" b="1" i="1" u="sng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𝑩</m:t>
                    </m:r>
                  </m:oMath>
                </a14:m>
                <a:r>
                  <a:rPr lang="fr-FR" sz="2000" b="1" u="sng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FR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Propriété </a:t>
                </a:r>
                <a:endParaRPr lang="fr-FR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1">
                  <a:lnSpc>
                    <a:spcPct val="107000"/>
                  </a:lnSpc>
                </a:pPr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A et B sont deux événements avec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lvl="1">
                  <a:lnSpc>
                    <a:spcPct val="107000"/>
                  </a:lnSpc>
                </a:pPr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La probabilité de l'intersection des événements A et B est : </a:t>
                </a:r>
              </a:p>
              <a:p>
                <a:pPr lvl="1">
                  <a:lnSpc>
                    <a:spcPct val="107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𝑷</m:t>
                      </m:r>
                      <m:d>
                        <m:dPr>
                          <m:ctrlPr>
                            <a:rPr lang="fr-FR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𝑨</m:t>
                          </m:r>
                          <m:r>
                            <a:rPr lang="fr-FR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∩</m:t>
                          </m:r>
                          <m:r>
                            <a:rPr lang="fr-FR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𝑩</m:t>
                          </m:r>
                        </m:e>
                      </m:d>
                      <m:r>
                        <a:rPr lang="fr-FR" b="1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fr-FR" b="1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𝑷</m:t>
                      </m:r>
                      <m:d>
                        <m:dPr>
                          <m:ctrlPr>
                            <a:rPr lang="fr-FR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𝑨</m:t>
                          </m:r>
                        </m:e>
                      </m:d>
                      <m:r>
                        <a:rPr lang="fr-FR" b="1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×</m:t>
                      </m:r>
                      <m:sSub>
                        <m:sSubPr>
                          <m:ctrlPr>
                            <a:rPr lang="fr-FR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𝑷</m:t>
                          </m:r>
                        </m:e>
                        <m:sub>
                          <m:r>
                            <a:rPr lang="fr-FR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𝑨</m:t>
                          </m:r>
                        </m:sub>
                      </m:sSub>
                      <m:d>
                        <m:dPr>
                          <m:ctrlPr>
                            <a:rPr lang="fr-FR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𝑩</m:t>
                          </m:r>
                        </m:e>
                      </m:d>
                    </m:oMath>
                  </m:oMathPara>
                </a14:m>
                <a:endParaRPr lang="fr-FR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8173875-BF74-43F1-A05C-D8F6905A34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055" y="507168"/>
                <a:ext cx="11249890" cy="1903470"/>
              </a:xfrm>
              <a:prstGeom prst="rect">
                <a:avLst/>
              </a:prstGeom>
              <a:blipFill>
                <a:blip r:embed="rId2"/>
                <a:stretch>
                  <a:fillRect l="-433" t="-160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14CD476-8EBC-495B-9683-769389EC26DB}"/>
                  </a:ext>
                </a:extLst>
              </p:cNvPr>
              <p:cNvSpPr/>
              <p:nvPr/>
            </p:nvSpPr>
            <p:spPr>
              <a:xfrm>
                <a:off x="1447060" y="5095629"/>
                <a:ext cx="9297880" cy="754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Ainsi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=0,4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  <m:sub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 0,65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La probabilité de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∩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: « Le chien est un labrador femelle » est :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14CD476-8EBC-495B-9683-769389EC26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060" y="5095629"/>
                <a:ext cx="9297880" cy="754437"/>
              </a:xfrm>
              <a:prstGeom prst="rect">
                <a:avLst/>
              </a:prstGeom>
              <a:blipFill>
                <a:blip r:embed="rId3"/>
                <a:stretch>
                  <a:fillRect l="-524" t="-4839" b="-1209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0657679-577F-42C6-B7DC-67C9730A4CED}"/>
                  </a:ext>
                </a:extLst>
              </p:cNvPr>
              <p:cNvSpPr/>
              <p:nvPr/>
            </p:nvSpPr>
            <p:spPr>
              <a:xfrm>
                <a:off x="1861945" y="2715445"/>
                <a:ext cx="3666497" cy="3687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si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, on a de façon analogue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0657679-577F-42C6-B7DC-67C9730A4C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945" y="2715445"/>
                <a:ext cx="3666497" cy="368755"/>
              </a:xfrm>
              <a:prstGeom prst="rect">
                <a:avLst/>
              </a:prstGeom>
              <a:blipFill>
                <a:blip r:embed="rId4"/>
                <a:stretch>
                  <a:fillRect l="-1329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5582144-33B5-4DF5-ADBB-1032D52061CF}"/>
              </a:ext>
            </a:extLst>
          </p:cNvPr>
          <p:cNvSpPr/>
          <p:nvPr/>
        </p:nvSpPr>
        <p:spPr>
          <a:xfrm>
            <a:off x="471055" y="1180730"/>
            <a:ext cx="6941799" cy="1229908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21F23E0-1797-49AB-A875-67DC6FA3CD1E}"/>
                  </a:ext>
                </a:extLst>
              </p:cNvPr>
              <p:cNvSpPr/>
              <p:nvPr/>
            </p:nvSpPr>
            <p:spPr>
              <a:xfrm>
                <a:off x="5309380" y="2714868"/>
                <a:ext cx="288655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𝑷</m:t>
                      </m:r>
                      <m:d>
                        <m:dPr>
                          <m:ctrlP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𝑨</m:t>
                          </m:r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∩</m:t>
                          </m:r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𝑩</m:t>
                          </m:r>
                        </m:e>
                      </m:d>
                      <m:r>
                        <a:rPr lang="fr-FR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fr-FR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𝑷</m:t>
                      </m:r>
                      <m:d>
                        <m:dPr>
                          <m:ctrlP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𝑩</m:t>
                          </m:r>
                        </m:e>
                      </m:d>
                      <m:r>
                        <a:rPr lang="fr-FR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×</m:t>
                      </m:r>
                      <m:sSub>
                        <m:sSubPr>
                          <m:ctrlP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𝑷</m:t>
                          </m:r>
                        </m:e>
                        <m:sub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𝑩</m:t>
                          </m:r>
                        </m:sub>
                      </m:sSub>
                      <m:d>
                        <m:dPr>
                          <m:ctrlP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𝑨</m:t>
                          </m:r>
                        </m:e>
                      </m:d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21F23E0-1797-49AB-A875-67DC6FA3CD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9380" y="2714868"/>
                <a:ext cx="288655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BAD247F1-FEAC-49D3-B921-38C7B7E7DEFE}"/>
              </a:ext>
            </a:extLst>
          </p:cNvPr>
          <p:cNvSpPr/>
          <p:nvPr/>
        </p:nvSpPr>
        <p:spPr>
          <a:xfrm>
            <a:off x="450340" y="2714868"/>
            <a:ext cx="1411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Remarque :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F2A427-4CA0-441F-9F21-0720B1362B18}"/>
              </a:ext>
            </a:extLst>
          </p:cNvPr>
          <p:cNvSpPr/>
          <p:nvPr/>
        </p:nvSpPr>
        <p:spPr>
          <a:xfrm>
            <a:off x="471055" y="3191549"/>
            <a:ext cx="11532093" cy="1704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b="1" dirty="0">
                <a:solidFill>
                  <a:srgbClr val="53813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Exemple </a:t>
            </a: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40 % des chiens d'un éleveur sont des labradors. Les femelles représentent 65 % des labradors et 45 % des autres chiens.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On choisit au hasard le carnet de santé de l'un des chiens de l'éleveur et on note A l'événement : « Le chien est un labrador » et B l'événement : « Le chien est une femelle ».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91848E7-69E7-4B1C-9EF3-57B6A9DDF98D}"/>
                  </a:ext>
                </a:extLst>
              </p:cNvPr>
              <p:cNvSpPr/>
              <p:nvPr/>
            </p:nvSpPr>
            <p:spPr>
              <a:xfrm>
                <a:off x="6087122" y="5926814"/>
                <a:ext cx="1981632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0,4×0,65=0,26</m:t>
                      </m:r>
                    </m:oMath>
                  </m:oMathPara>
                </a14:m>
                <a:endParaRPr lang="fr-FR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91848E7-69E7-4B1C-9EF3-57B6A9DDF9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7122" y="5926814"/>
                <a:ext cx="1981632" cy="5078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56CAEA8-A86F-4EFA-A76E-E5A73B19E148}"/>
                  </a:ext>
                </a:extLst>
              </p:cNvPr>
              <p:cNvSpPr/>
              <p:nvPr/>
            </p:nvSpPr>
            <p:spPr>
              <a:xfrm>
                <a:off x="3219364" y="6040454"/>
                <a:ext cx="30180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𝑃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𝐴</m:t>
                          </m:r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∩</m:t>
                          </m:r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𝐵</m:t>
                          </m:r>
                        </m:e>
                      </m:d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𝑃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𝐴</m:t>
                          </m:r>
                        </m:e>
                      </m:d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×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𝑃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𝐵</m:t>
                          </m:r>
                        </m:e>
                      </m:d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56CAEA8-A86F-4EFA-A76E-E5A73B19E1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9364" y="6040454"/>
                <a:ext cx="301800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628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061D7C7-D90A-4B12-A6AA-94B89D721E4C}"/>
                  </a:ext>
                </a:extLst>
              </p:cNvPr>
              <p:cNvSpPr/>
              <p:nvPr/>
            </p:nvSpPr>
            <p:spPr>
              <a:xfrm>
                <a:off x="729671" y="705674"/>
                <a:ext cx="9301019" cy="1290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800100" lvl="1" indent="-342900">
                  <a:lnSpc>
                    <a:spcPct val="107000"/>
                  </a:lnSpc>
                  <a:spcAft>
                    <a:spcPts val="0"/>
                  </a:spcAft>
                  <a:buFont typeface="+mj-lt"/>
                  <a:buAutoNum type="alphaUcPeriod" startAt="3"/>
                </a:pPr>
                <a:r>
                  <a:rPr lang="fr-FR" sz="2000" b="1" u="sng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Indépendance de deux évènements </a:t>
                </a:r>
                <a:endParaRPr lang="fr-FR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Définition </a:t>
                </a:r>
                <a:endParaRPr lang="fr-FR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1">
                  <a:lnSpc>
                    <a:spcPct val="107000"/>
                  </a:lnSpc>
                </a:pPr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Dire que des événements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sont </a:t>
                </a:r>
                <a:r>
                  <a:rPr lang="fr-FR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indépendants</a:t>
                </a:r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signifie que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061D7C7-D90A-4B12-A6AA-94B89D721E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671" y="705674"/>
                <a:ext cx="9301019" cy="1290803"/>
              </a:xfrm>
              <a:prstGeom prst="rect">
                <a:avLst/>
              </a:prstGeom>
              <a:blipFill>
                <a:blip r:embed="rId2"/>
                <a:stretch>
                  <a:fillRect l="-590" t="-2830" b="-66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2FFADE8-A934-4373-A44F-D10940FE3C9A}"/>
                  </a:ext>
                </a:extLst>
              </p:cNvPr>
              <p:cNvSpPr/>
              <p:nvPr/>
            </p:nvSpPr>
            <p:spPr>
              <a:xfrm>
                <a:off x="4356599" y="1996477"/>
                <a:ext cx="28120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𝑷</m:t>
                    </m:r>
                    <m:d>
                      <m:dPr>
                        <m:ctrlPr>
                          <a:rPr lang="fr-FR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𝑨</m:t>
                        </m:r>
                        <m:r>
                          <a:rPr lang="fr-FR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∩</m:t>
                        </m:r>
                        <m:r>
                          <a:rPr lang="fr-FR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</m:d>
                    <m:r>
                      <a:rPr lang="fr-FR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 </m:t>
                    </m:r>
                    <m:r>
                      <a:rPr lang="fr-FR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𝑷</m:t>
                    </m:r>
                    <m:d>
                      <m:dPr>
                        <m:ctrlPr>
                          <a:rPr lang="fr-FR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𝑨</m:t>
                        </m:r>
                      </m:e>
                    </m:d>
                    <m:r>
                      <a:rPr lang="fr-FR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×</m:t>
                    </m:r>
                    <m:r>
                      <a:rPr lang="fr-FR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𝑷</m:t>
                    </m:r>
                    <m:r>
                      <a:rPr lang="fr-FR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𝑩</m:t>
                    </m:r>
                    <m:r>
                      <a:rPr lang="fr-FR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FR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2FFADE8-A934-4373-A44F-D10940FE3C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6599" y="1996477"/>
                <a:ext cx="2812052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DE7757F7-E5E9-4FED-9F3B-2696DCDD86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13" t="51366"/>
          <a:stretch/>
        </p:blipFill>
        <p:spPr bwMode="auto">
          <a:xfrm>
            <a:off x="8922327" y="4376725"/>
            <a:ext cx="2413462" cy="21283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5A66DB3-2296-4054-91FE-EAB4A2CB9359}"/>
                  </a:ext>
                </a:extLst>
              </p:cNvPr>
              <p:cNvSpPr/>
              <p:nvPr/>
            </p:nvSpPr>
            <p:spPr>
              <a:xfrm>
                <a:off x="729671" y="3429000"/>
                <a:ext cx="9301019" cy="30760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Propriété </a:t>
                </a:r>
                <a:endParaRPr lang="fr-FR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1">
                  <a:lnSpc>
                    <a:spcPct val="107000"/>
                  </a:lnSpc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Si deux événements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sont indépendants, alors les événements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le sont aussi. 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Démonstration 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D'après le diagramme ci-contre : </a:t>
                </a:r>
              </a:p>
              <a:p>
                <a:pPr lvl="1">
                  <a:lnSpc>
                    <a:spcPct val="107000"/>
                  </a:lnSpc>
                </a:pP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∩</m:t>
                        </m:r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fr-F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𝐴</m:t>
                            </m:r>
                          </m:e>
                        </m:acc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∩</m:t>
                        </m:r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soit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fr-F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𝐴</m:t>
                            </m:r>
                          </m:e>
                        </m:acc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∩</m:t>
                        </m:r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∩</m:t>
                        </m:r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fr-FR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1">
                  <a:lnSpc>
                    <a:spcPct val="107000"/>
                  </a:lnSpc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Or A et B sont indépendants, c'est-à-dire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∩</m:t>
                        </m:r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×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d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lvl="1">
                  <a:lnSpc>
                    <a:spcPct val="107000"/>
                  </a:lnSpc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Par conséquent,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fr-F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𝐴</m:t>
                            </m:r>
                          </m:e>
                        </m:acc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∩</m:t>
                        </m:r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×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d>
                  </m:oMath>
                </a14:m>
                <a:endParaRPr lang="fr-FR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2255520" lvl="1">
                  <a:lnSpc>
                    <a:spcPct val="107000"/>
                  </a:lnSpc>
                </a:pP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1−</m:t>
                        </m:r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𝑃</m:t>
                        </m:r>
                        <m:d>
                          <m:dPr>
                            <m:ctrlPr>
                              <a:rPr lang="fr-F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𝐴</m:t>
                            </m:r>
                          </m:e>
                        </m:d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×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acc>
                          <m:accPr>
                            <m:chr m:val="̅"/>
                            <m:ctrlPr>
                              <a:rPr lang="fr-F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𝐴</m:t>
                            </m:r>
                          </m:e>
                        </m:acc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×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lvl="1">
                  <a:lnSpc>
                    <a:spcPct val="107000"/>
                  </a:lnSpc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Ainsi, les événements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sont aussi indépendants.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5A66DB3-2296-4054-91FE-EAB4A2CB93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671" y="3429000"/>
                <a:ext cx="9301019" cy="3076035"/>
              </a:xfrm>
              <a:prstGeom prst="rect">
                <a:avLst/>
              </a:prstGeom>
              <a:blipFill>
                <a:blip r:embed="rId5"/>
                <a:stretch>
                  <a:fillRect l="-590" t="-1190" b="-218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650093A-1E61-46C1-9B3F-7E1CFF2BADE2}"/>
              </a:ext>
            </a:extLst>
          </p:cNvPr>
          <p:cNvSpPr/>
          <p:nvPr/>
        </p:nvSpPr>
        <p:spPr>
          <a:xfrm>
            <a:off x="729671" y="1341120"/>
            <a:ext cx="6524569" cy="1024689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CAC5729-5AA5-4D89-BB3F-5FB73338F3A6}"/>
              </a:ext>
            </a:extLst>
          </p:cNvPr>
          <p:cNvSpPr/>
          <p:nvPr/>
        </p:nvSpPr>
        <p:spPr>
          <a:xfrm>
            <a:off x="729671" y="3352037"/>
            <a:ext cx="8841049" cy="874948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896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36964D5-6D7B-4401-B6E3-88C7A2AB7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16" y="725108"/>
            <a:ext cx="5269083" cy="41909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2F76FCC-7F07-4841-A1AA-C8DA3E750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916" y="4852004"/>
            <a:ext cx="5269083" cy="200599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373F761-B9FF-4F95-BB4C-833F01334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1011" y="725108"/>
            <a:ext cx="4893328" cy="604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94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5373F761-B9FF-4F95-BB4C-833F01334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248" y="658152"/>
            <a:ext cx="4893328" cy="604226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F2015FD-FA32-4825-A266-0D2A305920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315"/>
          <a:stretch/>
        </p:blipFill>
        <p:spPr>
          <a:xfrm>
            <a:off x="5884570" y="2686698"/>
            <a:ext cx="6248400" cy="105061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4795FBC-4067-4E68-9282-18355306D7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905"/>
          <a:stretch/>
        </p:blipFill>
        <p:spPr>
          <a:xfrm>
            <a:off x="5884569" y="5291584"/>
            <a:ext cx="6162675" cy="7163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1DC5DF18-DB87-44AD-80ED-223BC306C206}"/>
                  </a:ext>
                </a:extLst>
              </p:cNvPr>
              <p:cNvSpPr txBox="1"/>
              <p:nvPr/>
            </p:nvSpPr>
            <p:spPr>
              <a:xfrm>
                <a:off x="5884570" y="1376532"/>
                <a:ext cx="6610257" cy="1166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u="sng" dirty="0">
                    <a:solidFill>
                      <a:schemeClr val="accent1"/>
                    </a:solidFill>
                  </a:rPr>
                  <a:t>Corrigé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 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𝑒𝑡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fr-FR" b="0" dirty="0"/>
              </a:p>
              <a:p>
                <a:r>
                  <a:rPr lang="fr-FR" dirty="0"/>
                  <a:t>Donc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fr-FR" b="0" i="0" smtClean="0">
                        <a:latin typeface="Cambria Math" panose="02040503050406030204" pitchFamily="18" charset="0"/>
                      </a:rPr>
                      <m:t> :</m:t>
                    </m:r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fr-FR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et</m:t>
                    </m:r>
                    <m:r>
                      <a:rPr lang="fr-FR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fr-FR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ne</m:t>
                    </m:r>
                    <m:r>
                      <a:rPr lang="fr-FR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sont</m:t>
                    </m:r>
                    <m:r>
                      <a:rPr lang="fr-FR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donc</m:t>
                    </m:r>
                    <m:r>
                      <a:rPr lang="fr-FR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pas</m:t>
                    </m:r>
                    <m:r>
                      <a:rPr lang="fr-FR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ind</m:t>
                    </m:r>
                    <m:r>
                      <a:rPr lang="fr-FR" b="0" i="0" smtClean="0">
                        <a:latin typeface="Cambria Math" panose="02040503050406030204" pitchFamily="18" charset="0"/>
                      </a:rPr>
                      <m:t>é</m:t>
                    </m:r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pendants</m:t>
                    </m:r>
                    <m:r>
                      <a:rPr lang="fr-FR" b="0" i="0" smtClean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1DC5DF18-DB87-44AD-80ED-223BC306C2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4570" y="1376532"/>
                <a:ext cx="6610257" cy="1166730"/>
              </a:xfrm>
              <a:prstGeom prst="rect">
                <a:avLst/>
              </a:prstGeom>
              <a:blipFill>
                <a:blip r:embed="rId5"/>
                <a:stretch>
                  <a:fillRect l="-737" t="-3141" b="-785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>
            <a:extLst>
              <a:ext uri="{FF2B5EF4-FFF2-40B4-BE49-F238E27FC236}">
                <a16:creationId xmlns:a16="http://schemas.microsoft.com/office/drawing/2014/main" id="{56A1021F-E987-4E1C-A20F-1440F84C4D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4236"/>
          <a:stretch/>
        </p:blipFill>
        <p:spPr>
          <a:xfrm>
            <a:off x="5884569" y="3870173"/>
            <a:ext cx="6162675" cy="9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8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3449C4-1303-4014-AD18-22995DC24E5C}"/>
              </a:ext>
            </a:extLst>
          </p:cNvPr>
          <p:cNvSpPr/>
          <p:nvPr/>
        </p:nvSpPr>
        <p:spPr>
          <a:xfrm>
            <a:off x="383309" y="340316"/>
            <a:ext cx="11425382" cy="52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lnSpc>
                <a:spcPct val="107000"/>
              </a:lnSpc>
              <a:spcAft>
                <a:spcPts val="0"/>
              </a:spcAft>
              <a:buFont typeface="+mj-lt"/>
              <a:buAutoNum type="romanUcPeriod" startAt="3"/>
            </a:pP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Arbres pondérés </a:t>
            </a: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8A4D34-907F-4D9E-97BE-FAFB6863D283}"/>
              </a:ext>
            </a:extLst>
          </p:cNvPr>
          <p:cNvSpPr/>
          <p:nvPr/>
        </p:nvSpPr>
        <p:spPr>
          <a:xfrm>
            <a:off x="1514185" y="1029584"/>
            <a:ext cx="8257309" cy="368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Une loi de probabilité P est définie sur l'univers E d'une expérience aléatoire.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16D8BB-396E-4CE5-A7DA-E93BB25C48B9}"/>
              </a:ext>
            </a:extLst>
          </p:cNvPr>
          <p:cNvSpPr/>
          <p:nvPr/>
        </p:nvSpPr>
        <p:spPr>
          <a:xfrm>
            <a:off x="820900" y="1619962"/>
            <a:ext cx="4064254" cy="368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lphaUcPeriod"/>
            </a:pPr>
            <a:r>
              <a:rPr lang="fr-FR" b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Arbre pondéré par des probabilités </a:t>
            </a: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CA9E86-8E57-4AAA-ADEB-93B388926F78}"/>
              </a:ext>
            </a:extLst>
          </p:cNvPr>
          <p:cNvSpPr/>
          <p:nvPr/>
        </p:nvSpPr>
        <p:spPr>
          <a:xfrm>
            <a:off x="572672" y="2095807"/>
            <a:ext cx="7944410" cy="1257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b="1" dirty="0">
                <a:solidFill>
                  <a:srgbClr val="53813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Exemple </a:t>
            </a: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7000"/>
              </a:lnSpc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On reprend l'exemple du paragraphe </a:t>
            </a:r>
            <a:r>
              <a:rPr lang="fr-FR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II.B)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lvl="1">
              <a:lnSpc>
                <a:spcPct val="107000"/>
              </a:lnSpc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On peut représenter cette expérience par l'arbre pondéré ci-dessous réalisé en respectant certaines règles.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BB3C67-A982-45F9-9EA5-8F6D88DF9A67}"/>
              </a:ext>
            </a:extLst>
          </p:cNvPr>
          <p:cNvSpPr/>
          <p:nvPr/>
        </p:nvSpPr>
        <p:spPr>
          <a:xfrm>
            <a:off x="961292" y="3724911"/>
            <a:ext cx="10034954" cy="1257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40 % des chiens d'un éleveur sont des labradors.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Les femelles représentent 65 % des labradors et 45 % des autres chiens.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On choisit au hasard le carnet de santé de l'un des chiens de l'éleveur et on note A l'événement : « Le chien est un labrador » et B l'événement : « Le chien est une femelle ». </a:t>
            </a:r>
          </a:p>
        </p:txBody>
      </p:sp>
    </p:spTree>
    <p:extLst>
      <p:ext uri="{BB962C8B-B14F-4D97-AF65-F5344CB8AC3E}">
        <p14:creationId xmlns:p14="http://schemas.microsoft.com/office/powerpoint/2010/main" val="148453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5CA9E86-8E57-4AAA-ADEB-93B388926F78}"/>
              </a:ext>
            </a:extLst>
          </p:cNvPr>
          <p:cNvSpPr/>
          <p:nvPr/>
        </p:nvSpPr>
        <p:spPr>
          <a:xfrm>
            <a:off x="67847" y="133119"/>
            <a:ext cx="7944410" cy="1257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b="1" dirty="0">
                <a:solidFill>
                  <a:srgbClr val="53813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Exemple </a:t>
            </a: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7000"/>
              </a:lnSpc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On reprend l'exemple du paragraphe </a:t>
            </a:r>
            <a:r>
              <a:rPr lang="fr-FR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I.B)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lvl="1">
              <a:lnSpc>
                <a:spcPct val="107000"/>
              </a:lnSpc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On peut représenter cette expérience par l'arbre pondéré ci-dessous réalisé en respectant certaines règles.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F96BA0-1C8F-4421-BE30-6A82AC82E599}"/>
              </a:ext>
            </a:extLst>
          </p:cNvPr>
          <p:cNvSpPr/>
          <p:nvPr/>
        </p:nvSpPr>
        <p:spPr>
          <a:xfrm>
            <a:off x="242743" y="1492717"/>
            <a:ext cx="6096000" cy="6651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•"/>
            </a:pPr>
            <a:r>
              <a:rPr lang="fr-FR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Règle 1</a:t>
            </a:r>
            <a:r>
              <a:rPr lang="fr-FR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Sur les branches du niveau, on inscrit les probabilités des événements correspondants.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C3D137-D50B-4443-8D3E-250B62292C78}"/>
              </a:ext>
            </a:extLst>
          </p:cNvPr>
          <p:cNvSpPr/>
          <p:nvPr/>
        </p:nvSpPr>
        <p:spPr>
          <a:xfrm>
            <a:off x="242743" y="2447656"/>
            <a:ext cx="6096000" cy="6651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•"/>
            </a:pPr>
            <a:r>
              <a:rPr lang="fr-FR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Règle 2 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Sur les branches du 2</a:t>
            </a:r>
            <a:r>
              <a:rPr lang="fr-FR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ème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niveau, on inscrit des probabilités conditionnelles.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41866F-369E-42CD-8C17-948DC846F2B5}"/>
              </a:ext>
            </a:extLst>
          </p:cNvPr>
          <p:cNvSpPr/>
          <p:nvPr/>
        </p:nvSpPr>
        <p:spPr>
          <a:xfrm>
            <a:off x="242743" y="3402595"/>
            <a:ext cx="6096001" cy="6704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•"/>
            </a:pPr>
            <a:r>
              <a:rPr lang="fr-FR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Règle 3 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La somme des probabilités inscrites sur les branches issues d'un même nœud est toujours égale à 1. 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 de texte 2">
                <a:extLst>
                  <a:ext uri="{FF2B5EF4-FFF2-40B4-BE49-F238E27FC236}">
                    <a16:creationId xmlns:a16="http://schemas.microsoft.com/office/drawing/2014/main" id="{14CDF185-1182-4005-9E5C-6D58227CAB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49489" y="706205"/>
                <a:ext cx="919242" cy="8705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fr-FR" sz="1600" b="1" i="1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 lang="fr-FR" sz="1600" b="1" i="1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fr-FR" sz="1600" b="1" i="1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𝑷</m:t>
                                </m:r>
                              </m:e>
                              <m:sub>
                                <m:r>
                                  <a:rPr lang="fr-FR" sz="1600" b="1" i="1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𝑨</m:t>
                                </m:r>
                              </m:sub>
                            </m:sSub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(</m:t>
                            </m:r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𝑩</m:t>
                            </m:r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)</m:t>
                            </m:r>
                          </m:e>
                        </m:mr>
                        <m:mr>
                          <m:e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↓</m:t>
                            </m:r>
                          </m:e>
                        </m:mr>
                        <m:mr>
                          <m:e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𝟔𝟓</m:t>
                            </m:r>
                          </m:e>
                        </m:mr>
                      </m:m>
                    </m:oMath>
                  </m:oMathPara>
                </a14:m>
                <a:endParaRPr lang="fr-FR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Zone de texte 2">
                <a:extLst>
                  <a:ext uri="{FF2B5EF4-FFF2-40B4-BE49-F238E27FC236}">
                    <a16:creationId xmlns:a16="http://schemas.microsoft.com/office/drawing/2014/main" id="{14CDF185-1182-4005-9E5C-6D58227CA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49489" y="706205"/>
                <a:ext cx="919242" cy="87054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 de texte 2">
                <a:extLst>
                  <a:ext uri="{FF2B5EF4-FFF2-40B4-BE49-F238E27FC236}">
                    <a16:creationId xmlns:a16="http://schemas.microsoft.com/office/drawing/2014/main" id="{8808487A-610D-4F79-9C43-16A46A5EAC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62983" y="3572302"/>
                <a:ext cx="1225656" cy="8705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fr-FR" sz="1600" b="1" i="1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mPr>
                        <m:mr>
                          <m:e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𝟎</m:t>
                            </m:r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,</m:t>
                            </m:r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𝟔</m:t>
                            </m:r>
                          </m:e>
                        </m:mr>
                        <m:mr>
                          <m:e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↑</m:t>
                            </m:r>
                          </m:e>
                        </m:mr>
                        <m:mr>
                          <m:e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𝑷</m:t>
                            </m:r>
                            <m:d>
                              <m:dPr>
                                <m:ctrlPr>
                                  <a:rPr lang="fr-FR" sz="1600" b="1" i="1">
                                    <a:ln>
                                      <a:noFill/>
                                    </a:ln>
                                    <a:solidFill>
                                      <a:srgbClr val="00B0F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600" b="1" i="1">
                                    <a:ln>
                                      <a:noFill/>
                                    </a:ln>
                                    <a:solidFill>
                                      <a:srgbClr val="00B0F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𝑨</m:t>
                                </m:r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fr-FR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Zone de texte 2">
                <a:extLst>
                  <a:ext uri="{FF2B5EF4-FFF2-40B4-BE49-F238E27FC236}">
                    <a16:creationId xmlns:a16="http://schemas.microsoft.com/office/drawing/2014/main" id="{8808487A-610D-4F79-9C43-16A46A5EAC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62983" y="3572302"/>
                <a:ext cx="1225656" cy="8705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 de texte 2">
                <a:extLst>
                  <a:ext uri="{FF2B5EF4-FFF2-40B4-BE49-F238E27FC236}">
                    <a16:creationId xmlns:a16="http://schemas.microsoft.com/office/drawing/2014/main" id="{0444E6D7-136D-4BBC-836F-AF04B4765D9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53544" y="1619884"/>
                <a:ext cx="919242" cy="8705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fr-FR" sz="1600" b="1" i="1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mPr>
                        <m:mr>
                          <m:e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𝑷</m:t>
                            </m:r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(</m:t>
                            </m:r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𝑨</m:t>
                            </m:r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)</m:t>
                            </m:r>
                          </m:e>
                        </m:mr>
                        <m:mr>
                          <m:e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↓</m:t>
                            </m:r>
                          </m:e>
                        </m:mr>
                        <m:mr>
                          <m:e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𝟒</m:t>
                            </m:r>
                          </m:e>
                        </m:mr>
                      </m:m>
                    </m:oMath>
                  </m:oMathPara>
                </a14:m>
                <a:endParaRPr lang="fr-FR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Zone de texte 2">
                <a:extLst>
                  <a:ext uri="{FF2B5EF4-FFF2-40B4-BE49-F238E27FC236}">
                    <a16:creationId xmlns:a16="http://schemas.microsoft.com/office/drawing/2014/main" id="{0444E6D7-136D-4BBC-836F-AF04B4765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3544" y="1619884"/>
                <a:ext cx="919242" cy="8705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 de texte 2">
                <a:extLst>
                  <a:ext uri="{FF2B5EF4-FFF2-40B4-BE49-F238E27FC236}">
                    <a16:creationId xmlns:a16="http://schemas.microsoft.com/office/drawing/2014/main" id="{1356B2D5-F79E-4BC1-AA7A-2596A90EDC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21728" y="1690664"/>
                <a:ext cx="612828" cy="5533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i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</m:oMath>
                  </m:oMathPara>
                </a14:m>
                <a:endParaRPr lang="fr-FR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Zone de texte 2">
                <a:extLst>
                  <a:ext uri="{FF2B5EF4-FFF2-40B4-BE49-F238E27FC236}">
                    <a16:creationId xmlns:a16="http://schemas.microsoft.com/office/drawing/2014/main" id="{1356B2D5-F79E-4BC1-AA7A-2596A90EDC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21728" y="1690664"/>
                <a:ext cx="612828" cy="55335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 de texte 2">
                <a:extLst>
                  <a:ext uri="{FF2B5EF4-FFF2-40B4-BE49-F238E27FC236}">
                    <a16:creationId xmlns:a16="http://schemas.microsoft.com/office/drawing/2014/main" id="{0C58BFC9-BFAC-4CAB-A23F-00E061F57A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68295" y="3674211"/>
                <a:ext cx="612828" cy="5543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fr-FR" sz="2800" i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fr-FR" sz="2800" i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fr-FR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Zone de texte 2">
                <a:extLst>
                  <a:ext uri="{FF2B5EF4-FFF2-40B4-BE49-F238E27FC236}">
                    <a16:creationId xmlns:a16="http://schemas.microsoft.com/office/drawing/2014/main" id="{0C58BFC9-BFAC-4CAB-A23F-00E061F57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68295" y="3674211"/>
                <a:ext cx="612828" cy="55431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 de texte 2">
                <a:extLst>
                  <a:ext uri="{FF2B5EF4-FFF2-40B4-BE49-F238E27FC236}">
                    <a16:creationId xmlns:a16="http://schemas.microsoft.com/office/drawing/2014/main" id="{90295073-AB4F-444F-B648-49D5CA4EC5E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16589" y="1137307"/>
                <a:ext cx="612828" cy="5533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i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</m:t>
                      </m:r>
                    </m:oMath>
                  </m:oMathPara>
                </a14:m>
                <a:endParaRPr lang="fr-FR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Zone de texte 2">
                <a:extLst>
                  <a:ext uri="{FF2B5EF4-FFF2-40B4-BE49-F238E27FC236}">
                    <a16:creationId xmlns:a16="http://schemas.microsoft.com/office/drawing/2014/main" id="{90295073-AB4F-444F-B648-49D5CA4EC5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16589" y="1137307"/>
                <a:ext cx="612828" cy="55335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 de texte 2">
                <a:extLst>
                  <a:ext uri="{FF2B5EF4-FFF2-40B4-BE49-F238E27FC236}">
                    <a16:creationId xmlns:a16="http://schemas.microsoft.com/office/drawing/2014/main" id="{1359B2E9-096C-450C-B3BA-7516058ABD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16589" y="2046074"/>
                <a:ext cx="612828" cy="5533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fr-FR" sz="2800" i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fr-FR" sz="2800" i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fr-FR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Zone de texte 2">
                <a:extLst>
                  <a:ext uri="{FF2B5EF4-FFF2-40B4-BE49-F238E27FC236}">
                    <a16:creationId xmlns:a16="http://schemas.microsoft.com/office/drawing/2014/main" id="{1359B2E9-096C-450C-B3BA-7516058AB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16589" y="2046074"/>
                <a:ext cx="612828" cy="5533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 de texte 2">
                <a:extLst>
                  <a:ext uri="{FF2B5EF4-FFF2-40B4-BE49-F238E27FC236}">
                    <a16:creationId xmlns:a16="http://schemas.microsoft.com/office/drawing/2014/main" id="{F1F6B9F9-BCD6-4294-9342-3C37F622B5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16589" y="3201753"/>
                <a:ext cx="612828" cy="5533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i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</m:t>
                      </m:r>
                    </m:oMath>
                  </m:oMathPara>
                </a14:m>
                <a:endParaRPr lang="fr-FR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Zone de texte 2">
                <a:extLst>
                  <a:ext uri="{FF2B5EF4-FFF2-40B4-BE49-F238E27FC236}">
                    <a16:creationId xmlns:a16="http://schemas.microsoft.com/office/drawing/2014/main" id="{F1F6B9F9-BCD6-4294-9342-3C37F622B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16589" y="3201753"/>
                <a:ext cx="612828" cy="55335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 de texte 2">
                <a:extLst>
                  <a:ext uri="{FF2B5EF4-FFF2-40B4-BE49-F238E27FC236}">
                    <a16:creationId xmlns:a16="http://schemas.microsoft.com/office/drawing/2014/main" id="{E815E466-6BC0-40AB-A7E3-CC9EB533A2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16589" y="4321669"/>
                <a:ext cx="612828" cy="5533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fr-FR" sz="2800" i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fr-FR" sz="2800" i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fr-FR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Zone de texte 2">
                <a:extLst>
                  <a:ext uri="{FF2B5EF4-FFF2-40B4-BE49-F238E27FC236}">
                    <a16:creationId xmlns:a16="http://schemas.microsoft.com/office/drawing/2014/main" id="{E815E466-6BC0-40AB-A7E3-CC9EB533A2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16589" y="4321669"/>
                <a:ext cx="612828" cy="55335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3DA60C91-B440-478D-AD6A-8C87A9BF6ACA}"/>
              </a:ext>
            </a:extLst>
          </p:cNvPr>
          <p:cNvCxnSpPr>
            <a:cxnSpLocks/>
            <a:stCxn id="29" idx="3"/>
            <a:endCxn id="13" idx="1"/>
          </p:cNvCxnSpPr>
          <p:nvPr/>
        </p:nvCxnSpPr>
        <p:spPr>
          <a:xfrm flipV="1">
            <a:off x="7331228" y="1967343"/>
            <a:ext cx="1690500" cy="99753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40C89B96-0B72-4424-AF12-9F762837DBE7}"/>
              </a:ext>
            </a:extLst>
          </p:cNvPr>
          <p:cNvCxnSpPr>
            <a:cxnSpLocks/>
            <a:stCxn id="29" idx="3"/>
            <a:endCxn id="14" idx="1"/>
          </p:cNvCxnSpPr>
          <p:nvPr/>
        </p:nvCxnSpPr>
        <p:spPr>
          <a:xfrm>
            <a:off x="7331228" y="2964881"/>
            <a:ext cx="1837067" cy="9864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6E7B2F16-67E1-4A01-A8E1-E3A5F21EAE78}"/>
              </a:ext>
            </a:extLst>
          </p:cNvPr>
          <p:cNvCxnSpPr>
            <a:cxnSpLocks/>
            <a:stCxn id="13" idx="3"/>
            <a:endCxn id="15" idx="1"/>
          </p:cNvCxnSpPr>
          <p:nvPr/>
        </p:nvCxnSpPr>
        <p:spPr>
          <a:xfrm flipV="1">
            <a:off x="9634556" y="1413986"/>
            <a:ext cx="1782033" cy="553357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8DB7BF4-6EB9-446E-954B-1684DF8E8309}"/>
              </a:ext>
            </a:extLst>
          </p:cNvPr>
          <p:cNvCxnSpPr>
            <a:cxnSpLocks/>
            <a:stCxn id="13" idx="3"/>
            <a:endCxn id="16" idx="1"/>
          </p:cNvCxnSpPr>
          <p:nvPr/>
        </p:nvCxnSpPr>
        <p:spPr>
          <a:xfrm>
            <a:off x="9634556" y="1967343"/>
            <a:ext cx="1782033" cy="35541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74EADD32-EEE3-4EEE-AC99-33A51289ECF1}"/>
              </a:ext>
            </a:extLst>
          </p:cNvPr>
          <p:cNvCxnSpPr>
            <a:cxnSpLocks/>
            <a:stCxn id="14" idx="3"/>
            <a:endCxn id="17" idx="1"/>
          </p:cNvCxnSpPr>
          <p:nvPr/>
        </p:nvCxnSpPr>
        <p:spPr>
          <a:xfrm flipV="1">
            <a:off x="9781123" y="3478432"/>
            <a:ext cx="1635466" cy="472939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AA865145-27C2-4A06-9275-7DBFA3137F9E}"/>
              </a:ext>
            </a:extLst>
          </p:cNvPr>
          <p:cNvCxnSpPr>
            <a:cxnSpLocks/>
            <a:stCxn id="14" idx="3"/>
            <a:endCxn id="18" idx="1"/>
          </p:cNvCxnSpPr>
          <p:nvPr/>
        </p:nvCxnSpPr>
        <p:spPr>
          <a:xfrm>
            <a:off x="9781123" y="3951371"/>
            <a:ext cx="1635466" cy="646977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 de texte 2">
                <a:extLst>
                  <a:ext uri="{FF2B5EF4-FFF2-40B4-BE49-F238E27FC236}">
                    <a16:creationId xmlns:a16="http://schemas.microsoft.com/office/drawing/2014/main" id="{8FEC8ACC-B6AD-49E2-98C8-DF0A2EFD17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92483" y="2203278"/>
                <a:ext cx="776248" cy="4648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1" i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𝟎</m:t>
                      </m:r>
                      <m:r>
                        <a:rPr lang="fr-FR" sz="1600" b="1" i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fr-FR" sz="1600" b="1" i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𝟑𝟓</m:t>
                      </m:r>
                    </m:oMath>
                  </m:oMathPara>
                </a14:m>
                <a:endParaRPr lang="fr-FR" sz="2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Zone de texte 2">
                <a:extLst>
                  <a:ext uri="{FF2B5EF4-FFF2-40B4-BE49-F238E27FC236}">
                    <a16:creationId xmlns:a16="http://schemas.microsoft.com/office/drawing/2014/main" id="{8FEC8ACC-B6AD-49E2-98C8-DF0A2EFD17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92483" y="2203278"/>
                <a:ext cx="776248" cy="46487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 de texte 2">
                <a:extLst>
                  <a:ext uri="{FF2B5EF4-FFF2-40B4-BE49-F238E27FC236}">
                    <a16:creationId xmlns:a16="http://schemas.microsoft.com/office/drawing/2014/main" id="{B087242D-86C2-4D4B-84F2-0AED5D694E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15838" y="3235121"/>
                <a:ext cx="766035" cy="4866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1" i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𝟎</m:t>
                      </m:r>
                      <m:r>
                        <a:rPr lang="fr-FR" sz="1600" b="1" i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fr-FR" sz="1600" b="1" i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𝟒𝟓</m:t>
                      </m:r>
                    </m:oMath>
                  </m:oMathPara>
                </a14:m>
                <a:endParaRPr lang="fr-FR" sz="2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Zone de texte 2">
                <a:extLst>
                  <a:ext uri="{FF2B5EF4-FFF2-40B4-BE49-F238E27FC236}">
                    <a16:creationId xmlns:a16="http://schemas.microsoft.com/office/drawing/2014/main" id="{B087242D-86C2-4D4B-84F2-0AED5D694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15838" y="3235121"/>
                <a:ext cx="766035" cy="4866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77F5C116-14F5-40D1-A923-12389D7FDD77}"/>
              </a:ext>
            </a:extLst>
          </p:cNvPr>
          <p:cNvCxnSpPr>
            <a:cxnSpLocks/>
            <a:stCxn id="13" idx="3"/>
            <a:endCxn id="16" idx="1"/>
          </p:cNvCxnSpPr>
          <p:nvPr/>
        </p:nvCxnSpPr>
        <p:spPr>
          <a:xfrm>
            <a:off x="9634556" y="1967343"/>
            <a:ext cx="1782033" cy="35541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745031EA-66A5-4B60-A967-D3713D381185}"/>
              </a:ext>
            </a:extLst>
          </p:cNvPr>
          <p:cNvCxnSpPr>
            <a:cxnSpLocks/>
            <a:stCxn id="13" idx="3"/>
            <a:endCxn id="15" idx="1"/>
          </p:cNvCxnSpPr>
          <p:nvPr/>
        </p:nvCxnSpPr>
        <p:spPr>
          <a:xfrm flipV="1">
            <a:off x="9634556" y="1413986"/>
            <a:ext cx="1782033" cy="55335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034B4DC7-660C-4A8F-BFD9-8C8A5C58F8DA}"/>
                  </a:ext>
                </a:extLst>
              </p:cNvPr>
              <p:cNvSpPr txBox="1"/>
              <p:nvPr/>
            </p:nvSpPr>
            <p:spPr>
              <a:xfrm>
                <a:off x="7126437" y="2780215"/>
                <a:ext cx="20479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2400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fr-FR" sz="24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034B4DC7-660C-4A8F-BFD9-8C8A5C58F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6437" y="2780215"/>
                <a:ext cx="204791" cy="369332"/>
              </a:xfrm>
              <a:prstGeom prst="rect">
                <a:avLst/>
              </a:prstGeom>
              <a:blipFill>
                <a:blip r:embed="rId13"/>
                <a:stretch>
                  <a:fillRect l="-50000" r="-52941" b="-655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 de texte 2">
                <a:extLst>
                  <a:ext uri="{FF2B5EF4-FFF2-40B4-BE49-F238E27FC236}">
                    <a16:creationId xmlns:a16="http://schemas.microsoft.com/office/drawing/2014/main" id="{3FCD47B2-F86E-4E56-A88A-BF455E08C8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80190" y="4439753"/>
                <a:ext cx="1225656" cy="8705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fr-FR" sz="1600" b="1" i="1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mPr>
                        <m:mr>
                          <m:e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𝟎</m:t>
                            </m:r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,</m:t>
                            </m:r>
                            <m:r>
                              <a:rPr lang="fr-FR" sz="1600" b="1" i="1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𝟓</m:t>
                            </m:r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𝟓</m:t>
                            </m:r>
                          </m:e>
                        </m:mr>
                        <m:mr>
                          <m:e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↑</m:t>
                            </m:r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fr-FR" sz="1600" b="1" i="1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600" b="1" i="1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𝑷</m:t>
                                </m:r>
                              </m:e>
                              <m:sub>
                                <m:acc>
                                  <m:accPr>
                                    <m:chr m:val="̅"/>
                                    <m:ctrlPr>
                                      <a:rPr lang="fr-FR" sz="1600" b="1" i="1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sz="1600" b="1" i="1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𝑨</m:t>
                                    </m:r>
                                  </m:e>
                                </m:acc>
                              </m:sub>
                            </m:sSub>
                            <m:d>
                              <m:dPr>
                                <m:ctrlPr>
                                  <a:rPr lang="fr-FR" sz="1600" b="1" i="1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600" b="1" i="1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fr-FR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Zone de texte 2">
                <a:extLst>
                  <a:ext uri="{FF2B5EF4-FFF2-40B4-BE49-F238E27FC236}">
                    <a16:creationId xmlns:a16="http://schemas.microsoft.com/office/drawing/2014/main" id="{3FCD47B2-F86E-4E56-A88A-BF455E08C8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80190" y="4439753"/>
                <a:ext cx="1225656" cy="87054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A8C339F2-7BD8-487D-AC9A-E79242A34E41}"/>
                  </a:ext>
                </a:extLst>
              </p:cNvPr>
              <p:cNvSpPr/>
              <p:nvPr/>
            </p:nvSpPr>
            <p:spPr>
              <a:xfrm>
                <a:off x="2491619" y="6198381"/>
                <a:ext cx="5003310" cy="3893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𝑃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fr-FR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fr-FR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∩</m:t>
                          </m:r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𝐵</m:t>
                          </m:r>
                        </m:e>
                      </m:d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𝑃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fr-FR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fr-FR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𝐴</m:t>
                              </m:r>
                            </m:e>
                          </m:acc>
                        </m:e>
                      </m:d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×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𝑃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fr-FR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𝐴</m:t>
                              </m:r>
                            </m:e>
                          </m:acc>
                        </m:sub>
                      </m:sSub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𝐵</m:t>
                          </m:r>
                        </m:e>
                      </m:d>
                      <m:r>
                        <a:rPr lang="fr-FR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fr-FR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A8C339F2-7BD8-487D-AC9A-E79242A34E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1619" y="6198381"/>
                <a:ext cx="5003310" cy="38933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Rectangle 70">
            <a:extLst>
              <a:ext uri="{FF2B5EF4-FFF2-40B4-BE49-F238E27FC236}">
                <a16:creationId xmlns:a16="http://schemas.microsoft.com/office/drawing/2014/main" id="{17D4EAAE-1358-453D-9766-3E4C54BC06F6}"/>
              </a:ext>
            </a:extLst>
          </p:cNvPr>
          <p:cNvSpPr/>
          <p:nvPr/>
        </p:nvSpPr>
        <p:spPr>
          <a:xfrm>
            <a:off x="359532" y="4749005"/>
            <a:ext cx="1411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Remarque :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fr-FR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873CC8C-7821-49A1-B31E-0E0283D53507}"/>
              </a:ext>
            </a:extLst>
          </p:cNvPr>
          <p:cNvSpPr/>
          <p:nvPr/>
        </p:nvSpPr>
        <p:spPr>
          <a:xfrm>
            <a:off x="1690548" y="4671240"/>
            <a:ext cx="7098091" cy="873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le produit des probabilités des événements rencontrés le long d'un chemin est égal à la probabilité de l’intersection de ces événements. 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EA1C3B1-AF85-4614-A848-E6EE3E38723B}"/>
              </a:ext>
            </a:extLst>
          </p:cNvPr>
          <p:cNvSpPr/>
          <p:nvPr/>
        </p:nvSpPr>
        <p:spPr>
          <a:xfrm>
            <a:off x="359532" y="5794307"/>
            <a:ext cx="4750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Par exemple, pour le chemin orange, on retrouve </a:t>
            </a:r>
            <a:endParaRPr lang="fr-FR" dirty="0"/>
          </a:p>
        </p:txBody>
      </p:sp>
      <p:cxnSp>
        <p:nvCxnSpPr>
          <p:cNvPr id="74" name="Connecteur droit 73">
            <a:extLst>
              <a:ext uri="{FF2B5EF4-FFF2-40B4-BE49-F238E27FC236}">
                <a16:creationId xmlns:a16="http://schemas.microsoft.com/office/drawing/2014/main" id="{85EA2DBF-27B4-4361-8E24-8A58F6101A59}"/>
              </a:ext>
            </a:extLst>
          </p:cNvPr>
          <p:cNvCxnSpPr>
            <a:cxnSpLocks/>
            <a:stCxn id="29" idx="3"/>
            <a:endCxn id="14" idx="1"/>
          </p:cNvCxnSpPr>
          <p:nvPr/>
        </p:nvCxnSpPr>
        <p:spPr>
          <a:xfrm>
            <a:off x="7331228" y="2964881"/>
            <a:ext cx="1837067" cy="98649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id="{16D1F077-5CB3-4507-944E-272505E6BAD2}"/>
              </a:ext>
            </a:extLst>
          </p:cNvPr>
          <p:cNvCxnSpPr>
            <a:cxnSpLocks/>
            <a:stCxn id="14" idx="3"/>
            <a:endCxn id="17" idx="1"/>
          </p:cNvCxnSpPr>
          <p:nvPr/>
        </p:nvCxnSpPr>
        <p:spPr>
          <a:xfrm flipV="1">
            <a:off x="9781123" y="3478432"/>
            <a:ext cx="1635466" cy="472939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A63E909F-06AB-4239-9D9B-70BBF034B203}"/>
                  </a:ext>
                </a:extLst>
              </p:cNvPr>
              <p:cNvSpPr/>
              <p:nvPr/>
            </p:nvSpPr>
            <p:spPr>
              <a:xfrm>
                <a:off x="6338743" y="6214503"/>
                <a:ext cx="19768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0,6×0,</m:t>
                      </m:r>
                      <m:r>
                        <a:rPr lang="fr-FR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4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5=0,</m:t>
                      </m:r>
                      <m:r>
                        <a:rPr lang="fr-FR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27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A63E909F-06AB-4239-9D9B-70BBF034B2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8743" y="6214503"/>
                <a:ext cx="1976823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Rectangle 80">
            <a:extLst>
              <a:ext uri="{FF2B5EF4-FFF2-40B4-BE49-F238E27FC236}">
                <a16:creationId xmlns:a16="http://schemas.microsoft.com/office/drawing/2014/main" id="{C27A00A0-ED4B-4696-8DAA-93E2A8233E3E}"/>
              </a:ext>
            </a:extLst>
          </p:cNvPr>
          <p:cNvSpPr/>
          <p:nvPr/>
        </p:nvSpPr>
        <p:spPr>
          <a:xfrm>
            <a:off x="417844" y="14872"/>
            <a:ext cx="8908596" cy="1257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40 % des chiens d'un éleveur sont des labradors.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Les femelles représentent 65 % des labradors et 45 % des autres chiens.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On choisit au hasard le carnet de santé de l'un des chiens de l'éleveur et on note A l'événement : « Le chien est un labrador » et B l'événement : « Le chien est une femelle ». </a:t>
            </a:r>
          </a:p>
        </p:txBody>
      </p:sp>
    </p:spTree>
    <p:extLst>
      <p:ext uri="{BB962C8B-B14F-4D97-AF65-F5344CB8AC3E}">
        <p14:creationId xmlns:p14="http://schemas.microsoft.com/office/powerpoint/2010/main" val="5281947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5" grpId="0"/>
      <p:bldP spid="26" grpId="0"/>
      <p:bldP spid="29" grpId="0"/>
      <p:bldP spid="30" grpId="0"/>
      <p:bldP spid="70" grpId="0"/>
      <p:bldP spid="71" grpId="0"/>
      <p:bldP spid="72" grpId="0"/>
      <p:bldP spid="73" grpId="0"/>
      <p:bldP spid="80" grpId="0"/>
      <p:bldP spid="8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33217B5-8957-46A7-AD7E-4EF8150BC7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393"/>
          <a:stretch/>
        </p:blipFill>
        <p:spPr>
          <a:xfrm>
            <a:off x="633968" y="1408655"/>
            <a:ext cx="5099575" cy="475238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5505C06-89BA-48CA-A825-0109CA808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727" y="925686"/>
            <a:ext cx="5099575" cy="570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74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5505C06-89BA-48CA-A825-0109CA808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16" y="437414"/>
            <a:ext cx="5099575" cy="570546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E779BC3-3B0A-4443-B36D-62CD3D878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922" y="89839"/>
            <a:ext cx="4955220" cy="416466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F708676-2AF9-4F6F-A7CD-5C3BA55F5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1922" y="4254505"/>
            <a:ext cx="4955220" cy="241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33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AFF5C33-1F73-43D8-85F7-514ECD54D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66" y="773419"/>
            <a:ext cx="5570738" cy="468198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C086BA7-1D54-4C6A-92E3-D462B24EC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544" y="1699950"/>
            <a:ext cx="58102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741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B286708-107A-4DDE-9354-E488189F6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288" y="1049391"/>
            <a:ext cx="4846437" cy="302865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3D91910-313E-4213-A271-5D563E57C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678" y="4465631"/>
            <a:ext cx="2760245" cy="205501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1381067-0B7C-466B-BA84-6CF5A2F471AA}"/>
              </a:ext>
            </a:extLst>
          </p:cNvPr>
          <p:cNvSpPr txBox="1"/>
          <p:nvPr/>
        </p:nvSpPr>
        <p:spPr>
          <a:xfrm>
            <a:off x="570137" y="4143751"/>
            <a:ext cx="1299410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</a:rPr>
              <a:t>Corrigé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EC8EFE8-9930-4FAB-B576-3FCB05018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04" y="1730917"/>
            <a:ext cx="5686425" cy="4572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6B71FFF-9A1E-4D4E-B203-52226E0E1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398" y="2384989"/>
            <a:ext cx="5543550" cy="4191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9A1C934-A764-4147-A2AE-C522806D70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1155" y="3120019"/>
            <a:ext cx="5648325" cy="42862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9387AE5-F7F9-44F8-BDB2-6177448D1B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7398" y="3833365"/>
            <a:ext cx="5610225" cy="40957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2ADBC7C-8E1B-4B26-B786-6F1AEFC78D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7398" y="4590088"/>
            <a:ext cx="6143625" cy="46672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200877A-2089-4680-90D4-BC145EF082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7398" y="5341534"/>
            <a:ext cx="61626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309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912DE67-6EF8-4C47-A11D-8A9425AC2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376" y="255233"/>
            <a:ext cx="5849486" cy="364514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F37DB38-1021-4398-90F4-B93093700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520" y="4039802"/>
            <a:ext cx="5849486" cy="236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6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ABDC3005-4B57-4C37-8BA8-B3B796A9E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91" y="900191"/>
            <a:ext cx="4390514" cy="581502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81E0CCE-4892-4EB8-AE33-A0101385E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0002" y="1090612"/>
            <a:ext cx="3390900" cy="345757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634FB00-3D33-437B-A51C-7EFBA540B7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3639" y="4586109"/>
            <a:ext cx="5305425" cy="4191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2AA9836-5AA8-41B1-8421-F948D6F4B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3639" y="5143411"/>
            <a:ext cx="6143625" cy="46672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A01DF7B-8895-4513-AE35-557224C7D6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6694" y="5700713"/>
            <a:ext cx="5267325" cy="381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C335887-64A5-4292-99CB-4B7AE0FDC7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0907" y="6305640"/>
            <a:ext cx="3219450" cy="409575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3AE8B7D-FF67-4532-A00B-091EA97E12F1}"/>
              </a:ext>
            </a:extLst>
          </p:cNvPr>
          <p:cNvSpPr txBox="1"/>
          <p:nvPr/>
        </p:nvSpPr>
        <p:spPr>
          <a:xfrm>
            <a:off x="5601202" y="1063198"/>
            <a:ext cx="1299410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</a:rPr>
              <a:t>Corrigé</a:t>
            </a:r>
          </a:p>
        </p:txBody>
      </p:sp>
    </p:spTree>
    <p:extLst>
      <p:ext uri="{BB962C8B-B14F-4D97-AF65-F5344CB8AC3E}">
        <p14:creationId xmlns:p14="http://schemas.microsoft.com/office/powerpoint/2010/main" val="296236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5BD33E-C858-4FDB-A468-B33D2C241031}"/>
              </a:ext>
            </a:extLst>
          </p:cNvPr>
          <p:cNvSpPr/>
          <p:nvPr/>
        </p:nvSpPr>
        <p:spPr>
          <a:xfrm>
            <a:off x="249381" y="292503"/>
            <a:ext cx="6096000" cy="3994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lvl="0" indent="-457200">
              <a:lnSpc>
                <a:spcPct val="107000"/>
              </a:lnSpc>
              <a:spcAft>
                <a:spcPts val="0"/>
              </a:spcAft>
              <a:buFont typeface="+mj-lt"/>
              <a:buAutoNum type="alphaUcPeriod" startAt="2"/>
            </a:pPr>
            <a:r>
              <a:rPr lang="fr-FR" sz="2000" b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Succession de deux épreuves indépendantes </a:t>
            </a: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259DEB-0AF2-41C5-905E-F8A46F1EA1BA}"/>
              </a:ext>
            </a:extLst>
          </p:cNvPr>
          <p:cNvSpPr/>
          <p:nvPr/>
        </p:nvSpPr>
        <p:spPr>
          <a:xfrm>
            <a:off x="729528" y="2050308"/>
            <a:ext cx="9910762" cy="96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b="1" dirty="0">
                <a:solidFill>
                  <a:srgbClr val="53813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Exemple </a:t>
            </a: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7000"/>
              </a:lnSpc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Une urne opaque contient trois boules rouges et une boule verte.</a:t>
            </a:r>
          </a:p>
          <a:p>
            <a:pPr lvl="1">
              <a:lnSpc>
                <a:spcPct val="107000"/>
              </a:lnSpc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 prélève, au hasard et avec remise, deux boules de cette urne et on note les couleurs obtenues. </a:t>
            </a: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A4A0C7-C390-4A79-8B4F-1F8075151E7D}"/>
              </a:ext>
            </a:extLst>
          </p:cNvPr>
          <p:cNvSpPr/>
          <p:nvPr/>
        </p:nvSpPr>
        <p:spPr>
          <a:xfrm>
            <a:off x="729528" y="890367"/>
            <a:ext cx="9910763" cy="96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Vocabulaire : </a:t>
            </a: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7000"/>
              </a:lnSpc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Dans une succession de deux épreuves, lorsque l'issue de l'une quelconque de ces épreuves ne dépend pas des issues de l'autre épreuve, on dit que ces épreuves sont indépendantes. </a:t>
            </a: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D35E1A7-19C7-47D6-8139-D14D487CB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86" t="40917" r="29983" b="7449"/>
          <a:stretch/>
        </p:blipFill>
        <p:spPr bwMode="auto">
          <a:xfrm>
            <a:off x="3648611" y="3210249"/>
            <a:ext cx="4006558" cy="26879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BA6D44-165F-45ED-BFE9-5F74BE82BFC2}"/>
              </a:ext>
            </a:extLst>
          </p:cNvPr>
          <p:cNvSpPr/>
          <p:nvPr/>
        </p:nvSpPr>
        <p:spPr>
          <a:xfrm>
            <a:off x="1011382" y="5967633"/>
            <a:ext cx="10169236" cy="96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Une succession de deux branches est appelée un chemin.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Chaque chemin conduit à une issue.</a:t>
            </a: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1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31F9D8-79AC-4BF1-A1A3-568417D12E3E}"/>
              </a:ext>
            </a:extLst>
          </p:cNvPr>
          <p:cNvSpPr/>
          <p:nvPr/>
        </p:nvSpPr>
        <p:spPr>
          <a:xfrm>
            <a:off x="350979" y="228702"/>
            <a:ext cx="8303494" cy="1466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Propriété (admise) </a:t>
            </a: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Dans une répétition d'épreuves indépendantes, la probabilité d'une issue est le produit des probabilités rencontrées sur le chemin qui conduit à cette issue. </a:t>
            </a: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C3BD91-937F-46AE-A627-41DA5C16153C}"/>
              </a:ext>
            </a:extLst>
          </p:cNvPr>
          <p:cNvSpPr/>
          <p:nvPr/>
        </p:nvSpPr>
        <p:spPr>
          <a:xfrm>
            <a:off x="197110" y="3753618"/>
            <a:ext cx="9652000" cy="665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b="1" dirty="0">
                <a:solidFill>
                  <a:srgbClr val="53813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Exemple </a:t>
            </a: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L'issue (R ; V) a pour probabilité </a:t>
            </a: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2AE7C98-251F-489F-ADCD-C47462BB3B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86" t="40917" r="29983" b="7449"/>
          <a:stretch/>
        </p:blipFill>
        <p:spPr bwMode="auto">
          <a:xfrm>
            <a:off x="8124092" y="1416929"/>
            <a:ext cx="3870798" cy="26692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9AB08EB-A9B3-49FB-9A96-52FEAE6ED116}"/>
                  </a:ext>
                </a:extLst>
              </p:cNvPr>
              <p:cNvSpPr/>
              <p:nvPr/>
            </p:nvSpPr>
            <p:spPr>
              <a:xfrm>
                <a:off x="3425535" y="4086177"/>
                <a:ext cx="388087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; </m:t>
                        </m:r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0,75 × 0,25 = 0,187 5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fr-FR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9AB08EB-A9B3-49FB-9A96-52FEAE6ED1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5535" y="4086177"/>
                <a:ext cx="3880871" cy="369332"/>
              </a:xfrm>
              <a:prstGeom prst="rect">
                <a:avLst/>
              </a:prstGeom>
              <a:blipFill>
                <a:blip r:embed="rId3"/>
                <a:stretch>
                  <a:fillRect t="-9836" r="-314" b="-229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au 5">
                <a:extLst>
                  <a:ext uri="{FF2B5EF4-FFF2-40B4-BE49-F238E27FC236}">
                    <a16:creationId xmlns:a16="http://schemas.microsoft.com/office/drawing/2014/main" id="{B630E15C-E960-46E8-9B93-3C7F4F3A780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960420" y="4951733"/>
              <a:ext cx="3262976" cy="548851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3262976">
                      <a:extLst>
                        <a:ext uri="{9D8B030D-6E8A-4147-A177-3AD203B41FA5}">
                          <a16:colId xmlns:a16="http://schemas.microsoft.com/office/drawing/2014/main" val="3034764025"/>
                        </a:ext>
                      </a:extLst>
                    </a:gridCol>
                  </a:tblGrid>
                  <a:tr h="548851">
                    <a:tc>
                      <a:txBody>
                        <a:bodyPr/>
                        <a:lstStyle/>
                        <a:p>
                          <a:pPr marL="3556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1600" dirty="0">
                              <a:effectLst/>
                            </a:rPr>
                            <a:t>Exemple : 3 page 325</a:t>
                          </a:r>
                        </a:p>
                        <a:p>
                          <a:pPr marL="44958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fr-FR" sz="1600">
                                  <a:effectLst/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fr-FR" sz="1600" dirty="0">
                              <a:effectLst/>
                            </a:rPr>
                            <a:t> Exercices 20 et 21 page 331</a:t>
                          </a:r>
                          <a:endParaRPr lang="fr-FR" sz="16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1782267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au 5">
                <a:extLst>
                  <a:ext uri="{FF2B5EF4-FFF2-40B4-BE49-F238E27FC236}">
                    <a16:creationId xmlns:a16="http://schemas.microsoft.com/office/drawing/2014/main" id="{B630E15C-E960-46E8-9B93-3C7F4F3A780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45137514"/>
                  </p:ext>
                </p:extLst>
              </p:nvPr>
            </p:nvGraphicFramePr>
            <p:xfrm>
              <a:off x="3960420" y="4951733"/>
              <a:ext cx="3262976" cy="548851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3262976">
                      <a:extLst>
                        <a:ext uri="{9D8B030D-6E8A-4147-A177-3AD203B41FA5}">
                          <a16:colId xmlns:a16="http://schemas.microsoft.com/office/drawing/2014/main" val="3034764025"/>
                        </a:ext>
                      </a:extLst>
                    </a:gridCol>
                  </a:tblGrid>
                  <a:tr h="54885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44450" marR="44450" marT="0" marB="0">
                        <a:blipFill>
                          <a:blip r:embed="rId4"/>
                          <a:stretch>
                            <a:fillRect l="-187" t="-9890" r="-560" b="-153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782267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F437E55-F0B1-46AB-8C00-94E0892DF99F}"/>
              </a:ext>
            </a:extLst>
          </p:cNvPr>
          <p:cNvSpPr/>
          <p:nvPr/>
        </p:nvSpPr>
        <p:spPr>
          <a:xfrm>
            <a:off x="350980" y="539262"/>
            <a:ext cx="7784836" cy="1155739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961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069CE0E-64D1-40E5-91A2-1E878C41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391" y="55344"/>
            <a:ext cx="4293754" cy="351026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69E389B-A6E7-4BC6-A889-AFD4F9DE8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391" y="3712167"/>
            <a:ext cx="4293754" cy="309048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E281B2C-862D-484E-9378-A1A92756D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7346" y="143350"/>
            <a:ext cx="4577759" cy="657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330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E91C269-0A36-4E9B-A579-7ADFB4F03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46" y="339063"/>
            <a:ext cx="5514946" cy="586643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5B95A22-517A-48F0-96C0-C1D700282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39063"/>
            <a:ext cx="5669669" cy="5956631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3CBC9BA0-3FC5-45CC-8A53-64A85FC21A43}"/>
              </a:ext>
            </a:extLst>
          </p:cNvPr>
          <p:cNvCxnSpPr/>
          <p:nvPr/>
        </p:nvCxnSpPr>
        <p:spPr>
          <a:xfrm>
            <a:off x="5877017" y="0"/>
            <a:ext cx="97655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7195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5B95A22-517A-48F0-96C0-C1D700282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84" y="312430"/>
            <a:ext cx="5669669" cy="5956631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3CBC9BA0-3FC5-45CC-8A53-64A85FC21A43}"/>
              </a:ext>
            </a:extLst>
          </p:cNvPr>
          <p:cNvCxnSpPr/>
          <p:nvPr/>
        </p:nvCxnSpPr>
        <p:spPr>
          <a:xfrm>
            <a:off x="5877017" y="0"/>
            <a:ext cx="97655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6397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3CBC9BA0-3FC5-45CC-8A53-64A85FC21A43}"/>
              </a:ext>
            </a:extLst>
          </p:cNvPr>
          <p:cNvCxnSpPr/>
          <p:nvPr/>
        </p:nvCxnSpPr>
        <p:spPr>
          <a:xfrm>
            <a:off x="5877017" y="0"/>
            <a:ext cx="97655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EFCC2A99-062B-4917-9FF2-C70D1130F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01" y="222129"/>
            <a:ext cx="5530811" cy="320687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0BEFE69-10F6-4B48-A3CE-ED961A8C1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01" y="3429000"/>
            <a:ext cx="5530811" cy="221584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F569E16-9484-4832-BFDA-DDF22003E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7248" y="369202"/>
            <a:ext cx="5455728" cy="381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360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38D6EF2-E5BF-4524-ABC0-D6CD7C420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43" y="574089"/>
            <a:ext cx="5530188" cy="174021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05E61D0-C170-45FB-88A5-6EA3C5BD3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43" y="3043283"/>
            <a:ext cx="5530188" cy="210795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DFFE6B6-37C6-477D-8920-B5065CB8E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8267" y="1030319"/>
            <a:ext cx="5452455" cy="500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95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070B058-74CF-48D0-B296-ADCF5B11CCBA}"/>
                  </a:ext>
                </a:extLst>
              </p:cNvPr>
              <p:cNvSpPr/>
              <p:nvPr/>
            </p:nvSpPr>
            <p:spPr>
              <a:xfrm>
                <a:off x="453005" y="511150"/>
                <a:ext cx="10796631" cy="59580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Probabilités conditionnelles et indépendance</a:t>
                </a:r>
                <a:endParaRPr lang="fr-FR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sz="24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endParaRPr lang="fr-FR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+mj-lt"/>
                  <a:buAutoNum type="romanUcPeriod"/>
                </a:pPr>
                <a:r>
                  <a:rPr lang="fr-FR" sz="28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Rappels</a:t>
                </a:r>
                <a:endParaRPr lang="fr-FR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Une expérience aléatoire est un processus dont le résultat relève du hasard. 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endParaRPr lang="fr-FR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Définition – Évènement et évènement contraire</a:t>
                </a:r>
                <a:endParaRPr lang="fr-FR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800100" lvl="1" indent="-342900">
                  <a:lnSpc>
                    <a:spcPct val="150000"/>
                  </a:lnSpc>
                  <a:buFont typeface="Times New Roman" panose="02020603050405020304" pitchFamily="18" charset="0"/>
                  <a:buChar char="•"/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Dans une expérience aléatoire, chacun des résultats possibles est appelé « issue » et l'ensemble constitué par toutes les issues est appelé « univers », noté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Ω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800100" lvl="1" indent="-342900">
                  <a:lnSpc>
                    <a:spcPct val="150000"/>
                  </a:lnSpc>
                  <a:buFont typeface="Times New Roman" panose="02020603050405020304" pitchFamily="18" charset="0"/>
                  <a:buChar char="•"/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Un « événement » est un ensemble d'issues et on considère également qu'une issue est un événement (dit « élémentaire »)</a:t>
                </a:r>
              </a:p>
              <a:p>
                <a:pPr marL="800100" lvl="1" indent="-342900">
                  <a:lnSpc>
                    <a:spcPct val="150000"/>
                  </a:lnSpc>
                  <a:buFont typeface="Times New Roman" panose="02020603050405020304" pitchFamily="18" charset="0"/>
                  <a:buChar char="•"/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Si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est un événement, on note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l'événement « contraire » de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: c'est l'événement constitué par toutes les issues qui ne sont pas dans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070B058-74CF-48D0-B296-ADCF5B11CC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05" y="511150"/>
                <a:ext cx="10796631" cy="5958041"/>
              </a:xfrm>
              <a:prstGeom prst="rect">
                <a:avLst/>
              </a:prstGeom>
              <a:blipFill>
                <a:blip r:embed="rId2"/>
                <a:stretch>
                  <a:fillRect l="-1016" t="-1126" r="-4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AF0C5D40-BFBC-47DF-BA7C-8337906009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522" y="896184"/>
            <a:ext cx="2443480" cy="2532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au 3">
                <a:extLst>
                  <a:ext uri="{FF2B5EF4-FFF2-40B4-BE49-F238E27FC236}">
                    <a16:creationId xmlns:a16="http://schemas.microsoft.com/office/drawing/2014/main" id="{94DC8736-2041-4D8F-A437-5E8F91701CE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19438120"/>
                  </p:ext>
                </p:extLst>
              </p:nvPr>
            </p:nvGraphicFramePr>
            <p:xfrm>
              <a:off x="9295515" y="6108090"/>
              <a:ext cx="2443480" cy="47752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2443480">
                      <a:extLst>
                        <a:ext uri="{9D8B030D-6E8A-4147-A177-3AD203B41FA5}">
                          <a16:colId xmlns:a16="http://schemas.microsoft.com/office/drawing/2014/main" val="4003891813"/>
                        </a:ext>
                      </a:extLst>
                    </a:gridCol>
                  </a:tblGrid>
                  <a:tr h="477520">
                    <a:tc>
                      <a:txBody>
                        <a:bodyPr/>
                        <a:lstStyle/>
                        <a:p>
                          <a:pPr marL="3556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1200" dirty="0">
                              <a:effectLst/>
                            </a:rPr>
                            <a:t>Exemple :1 page 297</a:t>
                          </a:r>
                        </a:p>
                        <a:p>
                          <a:pPr marL="3556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fr-FR" sz="1200">
                                  <a:effectLst/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fr-FR" sz="1200" dirty="0">
                              <a:effectLst/>
                            </a:rPr>
                            <a:t> Exercices 12 à 15 page 304</a:t>
                          </a:r>
                          <a:endParaRPr lang="fr-FR" sz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1615129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au 3">
                <a:extLst>
                  <a:ext uri="{FF2B5EF4-FFF2-40B4-BE49-F238E27FC236}">
                    <a16:creationId xmlns:a16="http://schemas.microsoft.com/office/drawing/2014/main" id="{94DC8736-2041-4D8F-A437-5E8F91701CE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19438120"/>
                  </p:ext>
                </p:extLst>
              </p:nvPr>
            </p:nvGraphicFramePr>
            <p:xfrm>
              <a:off x="9295515" y="6108090"/>
              <a:ext cx="2443480" cy="47752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2443480">
                      <a:extLst>
                        <a:ext uri="{9D8B030D-6E8A-4147-A177-3AD203B41FA5}">
                          <a16:colId xmlns:a16="http://schemas.microsoft.com/office/drawing/2014/main" val="4003891813"/>
                        </a:ext>
                      </a:extLst>
                    </a:gridCol>
                  </a:tblGrid>
                  <a:tr h="47752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44450" marR="44450" marT="0" marB="0">
                        <a:blipFill>
                          <a:blip r:embed="rId4"/>
                          <a:stretch>
                            <a:fillRect l="-249" t="-7500" r="-498" b="-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151297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15344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Image 2">
            <a:extLst>
              <a:ext uri="{FF2B5EF4-FFF2-40B4-BE49-F238E27FC236}">
                <a16:creationId xmlns:a16="http://schemas.microsoft.com/office/drawing/2014/main" id="{5B8EADB1-8446-48C2-BFBF-4A1627B9D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31" y="878389"/>
            <a:ext cx="5169748" cy="271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Image 4">
            <a:extLst>
              <a:ext uri="{FF2B5EF4-FFF2-40B4-BE49-F238E27FC236}">
                <a16:creationId xmlns:a16="http://schemas.microsoft.com/office/drawing/2014/main" id="{49D771F9-A139-4761-8E5A-13A90C171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9" y="3814190"/>
            <a:ext cx="5153889" cy="169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Image 5">
            <a:extLst>
              <a:ext uri="{FF2B5EF4-FFF2-40B4-BE49-F238E27FC236}">
                <a16:creationId xmlns:a16="http://schemas.microsoft.com/office/drawing/2014/main" id="{185C24C7-7F8D-44EA-8DF0-43208C0FB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214" y="1838037"/>
            <a:ext cx="5153891" cy="87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Image 6">
            <a:extLst>
              <a:ext uri="{FF2B5EF4-FFF2-40B4-BE49-F238E27FC236}">
                <a16:creationId xmlns:a16="http://schemas.microsoft.com/office/drawing/2014/main" id="{DCF83B80-4C64-4EF9-AE6D-B69068A51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214" y="3714023"/>
            <a:ext cx="5169748" cy="115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624431AB-AE7D-4C28-B9A2-3E2D59413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79" y="156579"/>
            <a:ext cx="6096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Dans cet exemple, on considère l’expérience aléatoire qui consiste à tirer au hasard une carte dans un jeu classique de 32 cartes.</a:t>
            </a:r>
            <a:endParaRPr kumimoji="0" lang="fr-FR" altLang="fr-FR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33C17CF4-B9C8-48D4-9892-B196D07FB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623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4292A59C-BD5F-4F10-9359-32025D081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434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374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Image 5">
            <a:extLst>
              <a:ext uri="{FF2B5EF4-FFF2-40B4-BE49-F238E27FC236}">
                <a16:creationId xmlns:a16="http://schemas.microsoft.com/office/drawing/2014/main" id="{185C24C7-7F8D-44EA-8DF0-43208C0FB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90" y="550775"/>
            <a:ext cx="5153891" cy="87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Image 6">
            <a:extLst>
              <a:ext uri="{FF2B5EF4-FFF2-40B4-BE49-F238E27FC236}">
                <a16:creationId xmlns:a16="http://schemas.microsoft.com/office/drawing/2014/main" id="{DCF83B80-4C64-4EF9-AE6D-B69068A51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761" y="408051"/>
            <a:ext cx="5169748" cy="115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33C17CF4-B9C8-48D4-9892-B196D07FB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623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4292A59C-BD5F-4F10-9359-32025D081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434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681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Image 31">
            <a:extLst>
              <a:ext uri="{FF2B5EF4-FFF2-40B4-BE49-F238E27FC236}">
                <a16:creationId xmlns:a16="http://schemas.microsoft.com/office/drawing/2014/main" id="{6503746D-AD81-434A-9F20-4A59FABE2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9" t="38559" r="50198" b="52756"/>
          <a:stretch>
            <a:fillRect/>
          </a:stretch>
        </p:blipFill>
        <p:spPr bwMode="auto">
          <a:xfrm>
            <a:off x="1806677" y="2638837"/>
            <a:ext cx="2931326" cy="173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Image 28">
            <a:extLst>
              <a:ext uri="{FF2B5EF4-FFF2-40B4-BE49-F238E27FC236}">
                <a16:creationId xmlns:a16="http://schemas.microsoft.com/office/drawing/2014/main" id="{CCDCB3A4-60EE-4C37-B097-CA91B182F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0" t="38634" r="14841" b="52608"/>
          <a:stretch>
            <a:fillRect/>
          </a:stretch>
        </p:blipFill>
        <p:spPr bwMode="auto">
          <a:xfrm>
            <a:off x="7840268" y="2566039"/>
            <a:ext cx="2931326" cy="172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44F3EA4-1A3C-437B-999E-68237EFD5B4D}"/>
                  </a:ext>
                </a:extLst>
              </p:cNvPr>
              <p:cNvSpPr/>
              <p:nvPr/>
            </p:nvSpPr>
            <p:spPr>
              <a:xfrm>
                <a:off x="245732" y="1682262"/>
                <a:ext cx="5665541" cy="6651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Times New Roman" panose="02020603050405020304" pitchFamily="18" charset="0"/>
                  <a:buChar char="•"/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On note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∩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l'événement constitué des issues qui sont à la fois dans A et B.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44F3EA4-1A3C-437B-999E-68237EFD5B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732" y="1682262"/>
                <a:ext cx="5665541" cy="665118"/>
              </a:xfrm>
              <a:prstGeom prst="rect">
                <a:avLst/>
              </a:prstGeom>
              <a:blipFill>
                <a:blip r:embed="rId3"/>
                <a:stretch>
                  <a:fillRect l="-645" t="-5505" r="-1828" b="-1376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2ED1CF7-93F7-4699-BFD2-B4D44D78CC4B}"/>
                  </a:ext>
                </a:extLst>
              </p:cNvPr>
              <p:cNvSpPr/>
              <p:nvPr/>
            </p:nvSpPr>
            <p:spPr>
              <a:xfrm>
                <a:off x="6422201" y="1682262"/>
                <a:ext cx="5524067" cy="6651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Times New Roman" panose="02020603050405020304" pitchFamily="18" charset="0"/>
                  <a:buChar char="•"/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On note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∪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l'événement constitué des issues qui sont dans au moins un des deux ensembles A ou B. 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2ED1CF7-93F7-4699-BFD2-B4D44D78CC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2201" y="1682262"/>
                <a:ext cx="5524067" cy="665118"/>
              </a:xfrm>
              <a:prstGeom prst="rect">
                <a:avLst/>
              </a:prstGeom>
              <a:blipFill>
                <a:blip r:embed="rId4"/>
                <a:stretch>
                  <a:fillRect l="-773" t="-5505" b="-1376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677BAFB9-2135-4C63-8F04-A99E126F3591}"/>
              </a:ext>
            </a:extLst>
          </p:cNvPr>
          <p:cNvSpPr/>
          <p:nvPr/>
        </p:nvSpPr>
        <p:spPr>
          <a:xfrm>
            <a:off x="611318" y="419526"/>
            <a:ext cx="7331955" cy="368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En probabilités, on utilise des notations qui permettent d'être plus concis.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au 8">
                <a:extLst>
                  <a:ext uri="{FF2B5EF4-FFF2-40B4-BE49-F238E27FC236}">
                    <a16:creationId xmlns:a16="http://schemas.microsoft.com/office/drawing/2014/main" id="{BF392EA4-E9CF-4BBE-ABB6-A49C79D4130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2522555"/>
                  </p:ext>
                </p:extLst>
              </p:nvPr>
            </p:nvGraphicFramePr>
            <p:xfrm>
              <a:off x="4618500" y="5326290"/>
              <a:ext cx="2954999" cy="572516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2954999">
                      <a:extLst>
                        <a:ext uri="{9D8B030D-6E8A-4147-A177-3AD203B41FA5}">
                          <a16:colId xmlns:a16="http://schemas.microsoft.com/office/drawing/2014/main" val="2512456812"/>
                        </a:ext>
                      </a:extLst>
                    </a:gridCol>
                  </a:tblGrid>
                  <a:tr h="477520">
                    <a:tc>
                      <a:txBody>
                        <a:bodyPr/>
                        <a:lstStyle/>
                        <a:p>
                          <a:pPr marL="3556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1800" dirty="0">
                              <a:effectLst/>
                            </a:rPr>
                            <a:t>Exemple : 2 page 297</a:t>
                          </a:r>
                        </a:p>
                        <a:p>
                          <a:pPr marL="3556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fr-FR" sz="1800">
                                  <a:effectLst/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fr-FR" sz="1800" dirty="0">
                              <a:effectLst/>
                            </a:rPr>
                            <a:t> Exercices 18 à 20 page 305</a:t>
                          </a:r>
                          <a:endParaRPr lang="fr-FR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10103889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au 8">
                <a:extLst>
                  <a:ext uri="{FF2B5EF4-FFF2-40B4-BE49-F238E27FC236}">
                    <a16:creationId xmlns:a16="http://schemas.microsoft.com/office/drawing/2014/main" id="{BF392EA4-E9CF-4BBE-ABB6-A49C79D4130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2522555"/>
                  </p:ext>
                </p:extLst>
              </p:nvPr>
            </p:nvGraphicFramePr>
            <p:xfrm>
              <a:off x="4618500" y="5326290"/>
              <a:ext cx="2954999" cy="572516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2954999">
                      <a:extLst>
                        <a:ext uri="{9D8B030D-6E8A-4147-A177-3AD203B41FA5}">
                          <a16:colId xmlns:a16="http://schemas.microsoft.com/office/drawing/2014/main" val="2512456812"/>
                        </a:ext>
                      </a:extLst>
                    </a:gridCol>
                  </a:tblGrid>
                  <a:tr h="572516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44450" marR="44450" marT="0" marB="0">
                        <a:blipFill>
                          <a:blip r:embed="rId5"/>
                          <a:stretch>
                            <a:fillRect l="-206" t="-11579" r="-412" b="-242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0103889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18141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30475FAB-1A4B-4813-9016-6D3E5844C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662" y="224414"/>
            <a:ext cx="3987483" cy="506301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4CB9313-E79C-4B5F-85B3-88B912C5C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115" y="224414"/>
            <a:ext cx="4463133" cy="326021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D870E76-D4C7-4EEF-8169-F28DE6D9E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4115" y="3782600"/>
            <a:ext cx="4463136" cy="80865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610557D-4B16-46C8-842B-1FC197196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4115" y="4591252"/>
            <a:ext cx="4418946" cy="180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2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F4CB9313-E79C-4B5F-85B3-88B912C5C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70" y="168781"/>
            <a:ext cx="4463133" cy="326021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D870E76-D4C7-4EEF-8169-F28DE6D9E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940" y="462352"/>
            <a:ext cx="4463136" cy="80865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610557D-4B16-46C8-842B-1FC197196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9940" y="1271004"/>
            <a:ext cx="4418946" cy="180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6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1671</Words>
  <Application>Microsoft Office PowerPoint</Application>
  <PresentationFormat>Grand écran</PresentationFormat>
  <Paragraphs>177</Paragraphs>
  <Slides>37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6" baseType="lpstr">
      <vt:lpstr>Arial</vt:lpstr>
      <vt:lpstr>Calibri</vt:lpstr>
      <vt:lpstr>Calibri Light</vt:lpstr>
      <vt:lpstr>Cambria Math</vt:lpstr>
      <vt:lpstr>MyriadPro-Bold</vt:lpstr>
      <vt:lpstr>MyriadPro-It</vt:lpstr>
      <vt:lpstr>MyriadPro-Regular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Christophe DEFOSSE</dc:creator>
  <cp:lastModifiedBy>Christophe DEFOSSE</cp:lastModifiedBy>
  <cp:revision>64</cp:revision>
  <dcterms:created xsi:type="dcterms:W3CDTF">2019-06-29T07:59:38Z</dcterms:created>
  <dcterms:modified xsi:type="dcterms:W3CDTF">2020-12-14T13:18:52Z</dcterms:modified>
</cp:coreProperties>
</file>