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4" r:id="rId3"/>
    <p:sldId id="257" r:id="rId4"/>
    <p:sldId id="258" r:id="rId5"/>
    <p:sldId id="259" r:id="rId6"/>
    <p:sldId id="260" r:id="rId7"/>
    <p:sldId id="266" r:id="rId8"/>
    <p:sldId id="268" r:id="rId9"/>
    <p:sldId id="269" r:id="rId10"/>
    <p:sldId id="262" r:id="rId11"/>
    <p:sldId id="291" r:id="rId12"/>
    <p:sldId id="261" r:id="rId13"/>
    <p:sldId id="263"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92" r:id="rId31"/>
    <p:sldId id="287" r:id="rId32"/>
    <p:sldId id="288" r:id="rId33"/>
    <p:sldId id="289" r:id="rId34"/>
    <p:sldId id="290" r:id="rId35"/>
    <p:sldId id="293" r:id="rId3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75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02FF56-2E1A-4DDB-861E-ECCB10B33F7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DBDB5E1-B78A-4F87-9658-548657CB1C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03D217E-72C1-43D6-95D0-0DDDCEC19FB4}"/>
              </a:ext>
            </a:extLst>
          </p:cNvPr>
          <p:cNvSpPr>
            <a:spLocks noGrp="1"/>
          </p:cNvSpPr>
          <p:nvPr>
            <p:ph type="dt" sz="half" idx="10"/>
          </p:nvPr>
        </p:nvSpPr>
        <p:spPr/>
        <p:txBody>
          <a:bodyPr/>
          <a:lstStyle/>
          <a:p>
            <a:fld id="{ED9AAC5C-8819-4106-99AA-10BEEB02270D}" type="datetimeFigureOut">
              <a:rPr lang="fr-FR" smtClean="0"/>
              <a:t>19/04/2022</a:t>
            </a:fld>
            <a:endParaRPr lang="fr-FR"/>
          </a:p>
        </p:txBody>
      </p:sp>
      <p:sp>
        <p:nvSpPr>
          <p:cNvPr id="5" name="Espace réservé du pied de page 4">
            <a:extLst>
              <a:ext uri="{FF2B5EF4-FFF2-40B4-BE49-F238E27FC236}">
                <a16:creationId xmlns:a16="http://schemas.microsoft.com/office/drawing/2014/main" id="{7DF0BEF0-99D8-4952-90DF-9FBEC4151C0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EC3E517-991D-46B5-BEC8-F6C40E3F9421}"/>
              </a:ext>
            </a:extLst>
          </p:cNvPr>
          <p:cNvSpPr>
            <a:spLocks noGrp="1"/>
          </p:cNvSpPr>
          <p:nvPr>
            <p:ph type="sldNum" sz="quarter" idx="12"/>
          </p:nvPr>
        </p:nvSpPr>
        <p:spPr/>
        <p:txBody>
          <a:bodyPr/>
          <a:lstStyle/>
          <a:p>
            <a:fld id="{0B58D054-FD14-4FA9-A4BD-A4D9405B5729}" type="slidenum">
              <a:rPr lang="fr-FR" smtClean="0"/>
              <a:t>‹N°›</a:t>
            </a:fld>
            <a:endParaRPr lang="fr-FR"/>
          </a:p>
        </p:txBody>
      </p:sp>
    </p:spTree>
    <p:extLst>
      <p:ext uri="{BB962C8B-B14F-4D97-AF65-F5344CB8AC3E}">
        <p14:creationId xmlns:p14="http://schemas.microsoft.com/office/powerpoint/2010/main" val="1703476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6F865F-A9BE-4E0F-BD2B-484438FD4C6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EE711DA-641E-4CB4-AB7F-632F459D577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60E66F1-7B7E-4C4F-9E01-3681B79BAC07}"/>
              </a:ext>
            </a:extLst>
          </p:cNvPr>
          <p:cNvSpPr>
            <a:spLocks noGrp="1"/>
          </p:cNvSpPr>
          <p:nvPr>
            <p:ph type="dt" sz="half" idx="10"/>
          </p:nvPr>
        </p:nvSpPr>
        <p:spPr/>
        <p:txBody>
          <a:bodyPr/>
          <a:lstStyle/>
          <a:p>
            <a:fld id="{ED9AAC5C-8819-4106-99AA-10BEEB02270D}" type="datetimeFigureOut">
              <a:rPr lang="fr-FR" smtClean="0"/>
              <a:t>19/04/2022</a:t>
            </a:fld>
            <a:endParaRPr lang="fr-FR"/>
          </a:p>
        </p:txBody>
      </p:sp>
      <p:sp>
        <p:nvSpPr>
          <p:cNvPr id="5" name="Espace réservé du pied de page 4">
            <a:extLst>
              <a:ext uri="{FF2B5EF4-FFF2-40B4-BE49-F238E27FC236}">
                <a16:creationId xmlns:a16="http://schemas.microsoft.com/office/drawing/2014/main" id="{C1B043F4-CBC1-440E-9BDA-89E751B11F9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CA725C4-F636-451F-95D2-7C362000829F}"/>
              </a:ext>
            </a:extLst>
          </p:cNvPr>
          <p:cNvSpPr>
            <a:spLocks noGrp="1"/>
          </p:cNvSpPr>
          <p:nvPr>
            <p:ph type="sldNum" sz="quarter" idx="12"/>
          </p:nvPr>
        </p:nvSpPr>
        <p:spPr/>
        <p:txBody>
          <a:bodyPr/>
          <a:lstStyle/>
          <a:p>
            <a:fld id="{0B58D054-FD14-4FA9-A4BD-A4D9405B5729}" type="slidenum">
              <a:rPr lang="fr-FR" smtClean="0"/>
              <a:t>‹N°›</a:t>
            </a:fld>
            <a:endParaRPr lang="fr-FR"/>
          </a:p>
        </p:txBody>
      </p:sp>
    </p:spTree>
    <p:extLst>
      <p:ext uri="{BB962C8B-B14F-4D97-AF65-F5344CB8AC3E}">
        <p14:creationId xmlns:p14="http://schemas.microsoft.com/office/powerpoint/2010/main" val="796909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3DF7ACF-3C61-42B3-AC1A-13B284721A8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37159F86-31DA-4E65-B2C2-2A30DF920D7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4F259DC-5C12-4DF8-98A8-80A19588360A}"/>
              </a:ext>
            </a:extLst>
          </p:cNvPr>
          <p:cNvSpPr>
            <a:spLocks noGrp="1"/>
          </p:cNvSpPr>
          <p:nvPr>
            <p:ph type="dt" sz="half" idx="10"/>
          </p:nvPr>
        </p:nvSpPr>
        <p:spPr/>
        <p:txBody>
          <a:bodyPr/>
          <a:lstStyle/>
          <a:p>
            <a:fld id="{ED9AAC5C-8819-4106-99AA-10BEEB02270D}" type="datetimeFigureOut">
              <a:rPr lang="fr-FR" smtClean="0"/>
              <a:t>19/04/2022</a:t>
            </a:fld>
            <a:endParaRPr lang="fr-FR"/>
          </a:p>
        </p:txBody>
      </p:sp>
      <p:sp>
        <p:nvSpPr>
          <p:cNvPr id="5" name="Espace réservé du pied de page 4">
            <a:extLst>
              <a:ext uri="{FF2B5EF4-FFF2-40B4-BE49-F238E27FC236}">
                <a16:creationId xmlns:a16="http://schemas.microsoft.com/office/drawing/2014/main" id="{63F61E0F-51B0-48F0-A3F8-6DEF7DB1E7A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3E07D75-9C09-4468-ACB1-CE75A521C587}"/>
              </a:ext>
            </a:extLst>
          </p:cNvPr>
          <p:cNvSpPr>
            <a:spLocks noGrp="1"/>
          </p:cNvSpPr>
          <p:nvPr>
            <p:ph type="sldNum" sz="quarter" idx="12"/>
          </p:nvPr>
        </p:nvSpPr>
        <p:spPr/>
        <p:txBody>
          <a:bodyPr/>
          <a:lstStyle/>
          <a:p>
            <a:fld id="{0B58D054-FD14-4FA9-A4BD-A4D9405B5729}" type="slidenum">
              <a:rPr lang="fr-FR" smtClean="0"/>
              <a:t>‹N°›</a:t>
            </a:fld>
            <a:endParaRPr lang="fr-FR"/>
          </a:p>
        </p:txBody>
      </p:sp>
    </p:spTree>
    <p:extLst>
      <p:ext uri="{BB962C8B-B14F-4D97-AF65-F5344CB8AC3E}">
        <p14:creationId xmlns:p14="http://schemas.microsoft.com/office/powerpoint/2010/main" val="3276596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4959CC-0623-409F-BFF8-C8D893EDBA1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8D9A6B5-A8EF-422D-A72C-EFBDBD947B3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364957C-90F1-4BFA-B5F0-C00170FF3F65}"/>
              </a:ext>
            </a:extLst>
          </p:cNvPr>
          <p:cNvSpPr>
            <a:spLocks noGrp="1"/>
          </p:cNvSpPr>
          <p:nvPr>
            <p:ph type="dt" sz="half" idx="10"/>
          </p:nvPr>
        </p:nvSpPr>
        <p:spPr/>
        <p:txBody>
          <a:bodyPr/>
          <a:lstStyle/>
          <a:p>
            <a:fld id="{ED9AAC5C-8819-4106-99AA-10BEEB02270D}" type="datetimeFigureOut">
              <a:rPr lang="fr-FR" smtClean="0"/>
              <a:t>19/04/2022</a:t>
            </a:fld>
            <a:endParaRPr lang="fr-FR"/>
          </a:p>
        </p:txBody>
      </p:sp>
      <p:sp>
        <p:nvSpPr>
          <p:cNvPr id="5" name="Espace réservé du pied de page 4">
            <a:extLst>
              <a:ext uri="{FF2B5EF4-FFF2-40B4-BE49-F238E27FC236}">
                <a16:creationId xmlns:a16="http://schemas.microsoft.com/office/drawing/2014/main" id="{C229C7C5-DD63-446E-A9E4-07A12DFCF20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086E7A6-DF7B-49E0-B790-6995E9E454B2}"/>
              </a:ext>
            </a:extLst>
          </p:cNvPr>
          <p:cNvSpPr>
            <a:spLocks noGrp="1"/>
          </p:cNvSpPr>
          <p:nvPr>
            <p:ph type="sldNum" sz="quarter" idx="12"/>
          </p:nvPr>
        </p:nvSpPr>
        <p:spPr/>
        <p:txBody>
          <a:bodyPr/>
          <a:lstStyle/>
          <a:p>
            <a:fld id="{0B58D054-FD14-4FA9-A4BD-A4D9405B5729}" type="slidenum">
              <a:rPr lang="fr-FR" smtClean="0"/>
              <a:t>‹N°›</a:t>
            </a:fld>
            <a:endParaRPr lang="fr-FR"/>
          </a:p>
        </p:txBody>
      </p:sp>
    </p:spTree>
    <p:extLst>
      <p:ext uri="{BB962C8B-B14F-4D97-AF65-F5344CB8AC3E}">
        <p14:creationId xmlns:p14="http://schemas.microsoft.com/office/powerpoint/2010/main" val="284103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D0DFBD-CF8D-44D1-BAAC-D4F101035FB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BF29993-5DCA-4AF7-B6A6-4A3C40BCCC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758BA8F-08EE-4FB0-A78F-343B413DACB1}"/>
              </a:ext>
            </a:extLst>
          </p:cNvPr>
          <p:cNvSpPr>
            <a:spLocks noGrp="1"/>
          </p:cNvSpPr>
          <p:nvPr>
            <p:ph type="dt" sz="half" idx="10"/>
          </p:nvPr>
        </p:nvSpPr>
        <p:spPr/>
        <p:txBody>
          <a:bodyPr/>
          <a:lstStyle/>
          <a:p>
            <a:fld id="{ED9AAC5C-8819-4106-99AA-10BEEB02270D}" type="datetimeFigureOut">
              <a:rPr lang="fr-FR" smtClean="0"/>
              <a:t>19/04/2022</a:t>
            </a:fld>
            <a:endParaRPr lang="fr-FR"/>
          </a:p>
        </p:txBody>
      </p:sp>
      <p:sp>
        <p:nvSpPr>
          <p:cNvPr id="5" name="Espace réservé du pied de page 4">
            <a:extLst>
              <a:ext uri="{FF2B5EF4-FFF2-40B4-BE49-F238E27FC236}">
                <a16:creationId xmlns:a16="http://schemas.microsoft.com/office/drawing/2014/main" id="{0027E935-3936-45A0-A487-7927175C624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5CE358E-547A-407D-93B5-6F3FB9F9E2EF}"/>
              </a:ext>
            </a:extLst>
          </p:cNvPr>
          <p:cNvSpPr>
            <a:spLocks noGrp="1"/>
          </p:cNvSpPr>
          <p:nvPr>
            <p:ph type="sldNum" sz="quarter" idx="12"/>
          </p:nvPr>
        </p:nvSpPr>
        <p:spPr/>
        <p:txBody>
          <a:bodyPr/>
          <a:lstStyle/>
          <a:p>
            <a:fld id="{0B58D054-FD14-4FA9-A4BD-A4D9405B5729}" type="slidenum">
              <a:rPr lang="fr-FR" smtClean="0"/>
              <a:t>‹N°›</a:t>
            </a:fld>
            <a:endParaRPr lang="fr-FR"/>
          </a:p>
        </p:txBody>
      </p:sp>
    </p:spTree>
    <p:extLst>
      <p:ext uri="{BB962C8B-B14F-4D97-AF65-F5344CB8AC3E}">
        <p14:creationId xmlns:p14="http://schemas.microsoft.com/office/powerpoint/2010/main" val="1211064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0AC782-A13D-4EFF-A3E1-120AE21C1A6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E2ABFA8-EAE8-40B8-B3EB-C7C401EC0F1D}"/>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10B208E1-4A28-4838-BE43-69B96C7C068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95123BB-0ECD-44CF-A1DF-C975F4ADBC9B}"/>
              </a:ext>
            </a:extLst>
          </p:cNvPr>
          <p:cNvSpPr>
            <a:spLocks noGrp="1"/>
          </p:cNvSpPr>
          <p:nvPr>
            <p:ph type="dt" sz="half" idx="10"/>
          </p:nvPr>
        </p:nvSpPr>
        <p:spPr/>
        <p:txBody>
          <a:bodyPr/>
          <a:lstStyle/>
          <a:p>
            <a:fld id="{ED9AAC5C-8819-4106-99AA-10BEEB02270D}" type="datetimeFigureOut">
              <a:rPr lang="fr-FR" smtClean="0"/>
              <a:t>19/04/2022</a:t>
            </a:fld>
            <a:endParaRPr lang="fr-FR"/>
          </a:p>
        </p:txBody>
      </p:sp>
      <p:sp>
        <p:nvSpPr>
          <p:cNvPr id="6" name="Espace réservé du pied de page 5">
            <a:extLst>
              <a:ext uri="{FF2B5EF4-FFF2-40B4-BE49-F238E27FC236}">
                <a16:creationId xmlns:a16="http://schemas.microsoft.com/office/drawing/2014/main" id="{A22EAEA2-2D63-44B5-B504-1887BFD8E5B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4CE050C-6676-4241-83C1-0D49F25428CB}"/>
              </a:ext>
            </a:extLst>
          </p:cNvPr>
          <p:cNvSpPr>
            <a:spLocks noGrp="1"/>
          </p:cNvSpPr>
          <p:nvPr>
            <p:ph type="sldNum" sz="quarter" idx="12"/>
          </p:nvPr>
        </p:nvSpPr>
        <p:spPr/>
        <p:txBody>
          <a:bodyPr/>
          <a:lstStyle/>
          <a:p>
            <a:fld id="{0B58D054-FD14-4FA9-A4BD-A4D9405B5729}" type="slidenum">
              <a:rPr lang="fr-FR" smtClean="0"/>
              <a:t>‹N°›</a:t>
            </a:fld>
            <a:endParaRPr lang="fr-FR"/>
          </a:p>
        </p:txBody>
      </p:sp>
    </p:spTree>
    <p:extLst>
      <p:ext uri="{BB962C8B-B14F-4D97-AF65-F5344CB8AC3E}">
        <p14:creationId xmlns:p14="http://schemas.microsoft.com/office/powerpoint/2010/main" val="820030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8C161A-F05F-47D8-B42E-836BBAEB29E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0F2CF07-5DCC-47EE-B1A3-F26176383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04FEC00-E3F2-4C7F-ABF2-058FC19935C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7CD69FD-5C9D-4378-A065-62ACF4D728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7F85722-7D63-472C-B32E-A60B9AEAB53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7C13E96-764A-4F72-852E-176DC028D446}"/>
              </a:ext>
            </a:extLst>
          </p:cNvPr>
          <p:cNvSpPr>
            <a:spLocks noGrp="1"/>
          </p:cNvSpPr>
          <p:nvPr>
            <p:ph type="dt" sz="half" idx="10"/>
          </p:nvPr>
        </p:nvSpPr>
        <p:spPr/>
        <p:txBody>
          <a:bodyPr/>
          <a:lstStyle/>
          <a:p>
            <a:fld id="{ED9AAC5C-8819-4106-99AA-10BEEB02270D}" type="datetimeFigureOut">
              <a:rPr lang="fr-FR" smtClean="0"/>
              <a:t>19/04/2022</a:t>
            </a:fld>
            <a:endParaRPr lang="fr-FR"/>
          </a:p>
        </p:txBody>
      </p:sp>
      <p:sp>
        <p:nvSpPr>
          <p:cNvPr id="8" name="Espace réservé du pied de page 7">
            <a:extLst>
              <a:ext uri="{FF2B5EF4-FFF2-40B4-BE49-F238E27FC236}">
                <a16:creationId xmlns:a16="http://schemas.microsoft.com/office/drawing/2014/main" id="{9175B14D-C528-4839-B0F8-53E9D3F0985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82245A7-7CC8-4788-BDEE-83B6F47A836D}"/>
              </a:ext>
            </a:extLst>
          </p:cNvPr>
          <p:cNvSpPr>
            <a:spLocks noGrp="1"/>
          </p:cNvSpPr>
          <p:nvPr>
            <p:ph type="sldNum" sz="quarter" idx="12"/>
          </p:nvPr>
        </p:nvSpPr>
        <p:spPr/>
        <p:txBody>
          <a:bodyPr/>
          <a:lstStyle/>
          <a:p>
            <a:fld id="{0B58D054-FD14-4FA9-A4BD-A4D9405B5729}" type="slidenum">
              <a:rPr lang="fr-FR" smtClean="0"/>
              <a:t>‹N°›</a:t>
            </a:fld>
            <a:endParaRPr lang="fr-FR"/>
          </a:p>
        </p:txBody>
      </p:sp>
    </p:spTree>
    <p:extLst>
      <p:ext uri="{BB962C8B-B14F-4D97-AF65-F5344CB8AC3E}">
        <p14:creationId xmlns:p14="http://schemas.microsoft.com/office/powerpoint/2010/main" val="1123401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4C4858-B6C0-43EF-90AB-5D4A9E80C16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3FDC623D-6B92-4846-9F00-2D9C1512502E}"/>
              </a:ext>
            </a:extLst>
          </p:cNvPr>
          <p:cNvSpPr>
            <a:spLocks noGrp="1"/>
          </p:cNvSpPr>
          <p:nvPr>
            <p:ph type="dt" sz="half" idx="10"/>
          </p:nvPr>
        </p:nvSpPr>
        <p:spPr/>
        <p:txBody>
          <a:bodyPr/>
          <a:lstStyle/>
          <a:p>
            <a:fld id="{ED9AAC5C-8819-4106-99AA-10BEEB02270D}" type="datetimeFigureOut">
              <a:rPr lang="fr-FR" smtClean="0"/>
              <a:t>19/04/2022</a:t>
            </a:fld>
            <a:endParaRPr lang="fr-FR"/>
          </a:p>
        </p:txBody>
      </p:sp>
      <p:sp>
        <p:nvSpPr>
          <p:cNvPr id="4" name="Espace réservé du pied de page 3">
            <a:extLst>
              <a:ext uri="{FF2B5EF4-FFF2-40B4-BE49-F238E27FC236}">
                <a16:creationId xmlns:a16="http://schemas.microsoft.com/office/drawing/2014/main" id="{8548DF23-08C6-4D5E-860A-A37DB39D30C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5D1B9442-8161-4BEC-A308-29B94CE7A97B}"/>
              </a:ext>
            </a:extLst>
          </p:cNvPr>
          <p:cNvSpPr>
            <a:spLocks noGrp="1"/>
          </p:cNvSpPr>
          <p:nvPr>
            <p:ph type="sldNum" sz="quarter" idx="12"/>
          </p:nvPr>
        </p:nvSpPr>
        <p:spPr/>
        <p:txBody>
          <a:bodyPr/>
          <a:lstStyle/>
          <a:p>
            <a:fld id="{0B58D054-FD14-4FA9-A4BD-A4D9405B5729}" type="slidenum">
              <a:rPr lang="fr-FR" smtClean="0"/>
              <a:t>‹N°›</a:t>
            </a:fld>
            <a:endParaRPr lang="fr-FR"/>
          </a:p>
        </p:txBody>
      </p:sp>
    </p:spTree>
    <p:extLst>
      <p:ext uri="{BB962C8B-B14F-4D97-AF65-F5344CB8AC3E}">
        <p14:creationId xmlns:p14="http://schemas.microsoft.com/office/powerpoint/2010/main" val="2068310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2717319-B955-4470-8DAC-34D09F2EC9DE}"/>
              </a:ext>
            </a:extLst>
          </p:cNvPr>
          <p:cNvSpPr>
            <a:spLocks noGrp="1"/>
          </p:cNvSpPr>
          <p:nvPr>
            <p:ph type="dt" sz="half" idx="10"/>
          </p:nvPr>
        </p:nvSpPr>
        <p:spPr/>
        <p:txBody>
          <a:bodyPr/>
          <a:lstStyle/>
          <a:p>
            <a:fld id="{ED9AAC5C-8819-4106-99AA-10BEEB02270D}" type="datetimeFigureOut">
              <a:rPr lang="fr-FR" smtClean="0"/>
              <a:t>19/04/2022</a:t>
            </a:fld>
            <a:endParaRPr lang="fr-FR"/>
          </a:p>
        </p:txBody>
      </p:sp>
      <p:sp>
        <p:nvSpPr>
          <p:cNvPr id="3" name="Espace réservé du pied de page 2">
            <a:extLst>
              <a:ext uri="{FF2B5EF4-FFF2-40B4-BE49-F238E27FC236}">
                <a16:creationId xmlns:a16="http://schemas.microsoft.com/office/drawing/2014/main" id="{AB98EC43-CF94-429F-9F68-CCE94DFEBDA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5D5AED4A-C5CE-4E31-BE79-20B006E3D59C}"/>
              </a:ext>
            </a:extLst>
          </p:cNvPr>
          <p:cNvSpPr>
            <a:spLocks noGrp="1"/>
          </p:cNvSpPr>
          <p:nvPr>
            <p:ph type="sldNum" sz="quarter" idx="12"/>
          </p:nvPr>
        </p:nvSpPr>
        <p:spPr/>
        <p:txBody>
          <a:bodyPr/>
          <a:lstStyle/>
          <a:p>
            <a:fld id="{0B58D054-FD14-4FA9-A4BD-A4D9405B5729}" type="slidenum">
              <a:rPr lang="fr-FR" smtClean="0"/>
              <a:t>‹N°›</a:t>
            </a:fld>
            <a:endParaRPr lang="fr-FR"/>
          </a:p>
        </p:txBody>
      </p:sp>
    </p:spTree>
    <p:extLst>
      <p:ext uri="{BB962C8B-B14F-4D97-AF65-F5344CB8AC3E}">
        <p14:creationId xmlns:p14="http://schemas.microsoft.com/office/powerpoint/2010/main" val="258875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E85B04-58E8-4742-A39E-CA657EC1C63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F0A7781-FCBB-454E-911A-AE10610FD5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3832320-9758-4B55-92C6-0BC4F6B50F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9725FD0-463A-4D3B-9F6D-9442E6A97138}"/>
              </a:ext>
            </a:extLst>
          </p:cNvPr>
          <p:cNvSpPr>
            <a:spLocks noGrp="1"/>
          </p:cNvSpPr>
          <p:nvPr>
            <p:ph type="dt" sz="half" idx="10"/>
          </p:nvPr>
        </p:nvSpPr>
        <p:spPr/>
        <p:txBody>
          <a:bodyPr/>
          <a:lstStyle/>
          <a:p>
            <a:fld id="{ED9AAC5C-8819-4106-99AA-10BEEB02270D}" type="datetimeFigureOut">
              <a:rPr lang="fr-FR" smtClean="0"/>
              <a:t>19/04/2022</a:t>
            </a:fld>
            <a:endParaRPr lang="fr-FR"/>
          </a:p>
        </p:txBody>
      </p:sp>
      <p:sp>
        <p:nvSpPr>
          <p:cNvPr id="6" name="Espace réservé du pied de page 5">
            <a:extLst>
              <a:ext uri="{FF2B5EF4-FFF2-40B4-BE49-F238E27FC236}">
                <a16:creationId xmlns:a16="http://schemas.microsoft.com/office/drawing/2014/main" id="{283FE08E-B73F-4A00-950A-AB00AA40EDD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0DD91A8-B1B4-4C97-9C96-2BD764809581}"/>
              </a:ext>
            </a:extLst>
          </p:cNvPr>
          <p:cNvSpPr>
            <a:spLocks noGrp="1"/>
          </p:cNvSpPr>
          <p:nvPr>
            <p:ph type="sldNum" sz="quarter" idx="12"/>
          </p:nvPr>
        </p:nvSpPr>
        <p:spPr/>
        <p:txBody>
          <a:bodyPr/>
          <a:lstStyle/>
          <a:p>
            <a:fld id="{0B58D054-FD14-4FA9-A4BD-A4D9405B5729}" type="slidenum">
              <a:rPr lang="fr-FR" smtClean="0"/>
              <a:t>‹N°›</a:t>
            </a:fld>
            <a:endParaRPr lang="fr-FR"/>
          </a:p>
        </p:txBody>
      </p:sp>
    </p:spTree>
    <p:extLst>
      <p:ext uri="{BB962C8B-B14F-4D97-AF65-F5344CB8AC3E}">
        <p14:creationId xmlns:p14="http://schemas.microsoft.com/office/powerpoint/2010/main" val="3611728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FCDCA0-D05F-41AB-B05F-45FA077F81D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D294C29-D8FE-45C4-BB74-8B0730D7C6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2A62F74-5BF4-4806-9534-54AD341B48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DF2F967-F364-400A-85DE-6F8D3DB032E2}"/>
              </a:ext>
            </a:extLst>
          </p:cNvPr>
          <p:cNvSpPr>
            <a:spLocks noGrp="1"/>
          </p:cNvSpPr>
          <p:nvPr>
            <p:ph type="dt" sz="half" idx="10"/>
          </p:nvPr>
        </p:nvSpPr>
        <p:spPr/>
        <p:txBody>
          <a:bodyPr/>
          <a:lstStyle/>
          <a:p>
            <a:fld id="{ED9AAC5C-8819-4106-99AA-10BEEB02270D}" type="datetimeFigureOut">
              <a:rPr lang="fr-FR" smtClean="0"/>
              <a:t>19/04/2022</a:t>
            </a:fld>
            <a:endParaRPr lang="fr-FR"/>
          </a:p>
        </p:txBody>
      </p:sp>
      <p:sp>
        <p:nvSpPr>
          <p:cNvPr id="6" name="Espace réservé du pied de page 5">
            <a:extLst>
              <a:ext uri="{FF2B5EF4-FFF2-40B4-BE49-F238E27FC236}">
                <a16:creationId xmlns:a16="http://schemas.microsoft.com/office/drawing/2014/main" id="{FE6EB867-566F-40DF-B3BD-8161CE1A580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9A96D49-F5CB-4A60-AA4E-B8FB8082D6A4}"/>
              </a:ext>
            </a:extLst>
          </p:cNvPr>
          <p:cNvSpPr>
            <a:spLocks noGrp="1"/>
          </p:cNvSpPr>
          <p:nvPr>
            <p:ph type="sldNum" sz="quarter" idx="12"/>
          </p:nvPr>
        </p:nvSpPr>
        <p:spPr/>
        <p:txBody>
          <a:bodyPr/>
          <a:lstStyle/>
          <a:p>
            <a:fld id="{0B58D054-FD14-4FA9-A4BD-A4D9405B5729}" type="slidenum">
              <a:rPr lang="fr-FR" smtClean="0"/>
              <a:t>‹N°›</a:t>
            </a:fld>
            <a:endParaRPr lang="fr-FR"/>
          </a:p>
        </p:txBody>
      </p:sp>
    </p:spTree>
    <p:extLst>
      <p:ext uri="{BB962C8B-B14F-4D97-AF65-F5344CB8AC3E}">
        <p14:creationId xmlns:p14="http://schemas.microsoft.com/office/powerpoint/2010/main" val="2439156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002AA19-78BE-473C-9E7D-A68B8965FF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F6C4694-80A1-4515-86FA-CE1A46B558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E4BCAF9-4E48-4832-8A97-DC7A931936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9AAC5C-8819-4106-99AA-10BEEB02270D}" type="datetimeFigureOut">
              <a:rPr lang="fr-FR" smtClean="0"/>
              <a:t>19/04/2022</a:t>
            </a:fld>
            <a:endParaRPr lang="fr-FR"/>
          </a:p>
        </p:txBody>
      </p:sp>
      <p:sp>
        <p:nvSpPr>
          <p:cNvPr id="5" name="Espace réservé du pied de page 4">
            <a:extLst>
              <a:ext uri="{FF2B5EF4-FFF2-40B4-BE49-F238E27FC236}">
                <a16:creationId xmlns:a16="http://schemas.microsoft.com/office/drawing/2014/main" id="{C81F695D-8E37-4DE6-BE3C-3B49995787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B6D92D6-2A02-48D0-B7B0-FED4DDBF9C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58D054-FD14-4FA9-A4BD-A4D9405B5729}" type="slidenum">
              <a:rPr lang="fr-FR" smtClean="0"/>
              <a:t>‹N°›</a:t>
            </a:fld>
            <a:endParaRPr lang="fr-FR"/>
          </a:p>
        </p:txBody>
      </p:sp>
    </p:spTree>
    <p:extLst>
      <p:ext uri="{BB962C8B-B14F-4D97-AF65-F5344CB8AC3E}">
        <p14:creationId xmlns:p14="http://schemas.microsoft.com/office/powerpoint/2010/main" val="85525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1F637447-2363-4C43-A14F-5E89F4F02431}"/>
              </a:ext>
            </a:extLst>
          </p:cNvPr>
          <p:cNvPicPr>
            <a:picLocks noChangeAspect="1"/>
          </p:cNvPicPr>
          <p:nvPr/>
        </p:nvPicPr>
        <p:blipFill>
          <a:blip r:embed="rId2"/>
          <a:stretch>
            <a:fillRect/>
          </a:stretch>
        </p:blipFill>
        <p:spPr>
          <a:xfrm>
            <a:off x="66666" y="2128926"/>
            <a:ext cx="12058667" cy="1300074"/>
          </a:xfrm>
          <a:prstGeom prst="rect">
            <a:avLst/>
          </a:prstGeom>
        </p:spPr>
      </p:pic>
    </p:spTree>
    <p:extLst>
      <p:ext uri="{BB962C8B-B14F-4D97-AF65-F5344CB8AC3E}">
        <p14:creationId xmlns:p14="http://schemas.microsoft.com/office/powerpoint/2010/main" val="3275161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E042435D-FCFC-4D22-BBC0-240F6DEE8D9B}"/>
              </a:ext>
            </a:extLst>
          </p:cNvPr>
          <p:cNvSpPr txBox="1"/>
          <p:nvPr/>
        </p:nvSpPr>
        <p:spPr>
          <a:xfrm>
            <a:off x="1082842" y="2312989"/>
            <a:ext cx="10026316" cy="2232021"/>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ctr">
              <a:lnSpc>
                <a:spcPct val="150000"/>
              </a:lnSpc>
            </a:pPr>
            <a:r>
              <a:rPr lang="fr-FR" sz="3200" b="1" dirty="0">
                <a:solidFill>
                  <a:schemeClr val="bg1"/>
                </a:solidFill>
              </a:rPr>
              <a:t>Pistes de réflexions mathématiques pour travailler le Grand Oral tirés des programmes, de l’Histoire des  Mathématiques ou de l’actualité </a:t>
            </a:r>
          </a:p>
        </p:txBody>
      </p:sp>
    </p:spTree>
    <p:extLst>
      <p:ext uri="{BB962C8B-B14F-4D97-AF65-F5344CB8AC3E}">
        <p14:creationId xmlns:p14="http://schemas.microsoft.com/office/powerpoint/2010/main" val="17480856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52748D0-176B-4ACB-8BC1-6D7009BCB0AE}"/>
              </a:ext>
            </a:extLst>
          </p:cNvPr>
          <p:cNvSpPr txBox="1"/>
          <p:nvPr/>
        </p:nvSpPr>
        <p:spPr>
          <a:xfrm>
            <a:off x="1010653" y="1381944"/>
            <a:ext cx="10748211" cy="4467057"/>
          </a:xfrm>
          <a:prstGeom prst="rect">
            <a:avLst/>
          </a:prstGeom>
          <a:noFill/>
        </p:spPr>
        <p:txBody>
          <a:bodyPr wrap="square">
            <a:spAutoFit/>
          </a:bodyPr>
          <a:lstStyle/>
          <a:p>
            <a:pPr>
              <a:lnSpc>
                <a:spcPct val="150000"/>
              </a:lnSpc>
            </a:pPr>
            <a:r>
              <a:rPr lang="fr-FR" sz="2400" dirty="0"/>
              <a:t>• P1-Montrer son intérêt pour un point du programme </a:t>
            </a:r>
          </a:p>
          <a:p>
            <a:pPr>
              <a:lnSpc>
                <a:spcPct val="150000"/>
              </a:lnSpc>
            </a:pPr>
            <a:r>
              <a:rPr lang="fr-FR" sz="2400" dirty="0"/>
              <a:t>• P2-Expliciter les obstacles didactiques rencontrés et la façon dont on a levé ces obstacles </a:t>
            </a:r>
          </a:p>
          <a:p>
            <a:pPr>
              <a:lnSpc>
                <a:spcPct val="150000"/>
              </a:lnSpc>
            </a:pPr>
            <a:r>
              <a:rPr lang="fr-FR" sz="2400" dirty="0"/>
              <a:t>• P3-Donner les grandes étapes d’une démonstration </a:t>
            </a:r>
          </a:p>
          <a:p>
            <a:pPr>
              <a:lnSpc>
                <a:spcPct val="150000"/>
              </a:lnSpc>
            </a:pPr>
            <a:r>
              <a:rPr lang="fr-FR" sz="2400" dirty="0"/>
              <a:t>• P4-Raconter un point de l’Histoire des Mathématiques sur une notion donnée pour mieux réfléchir sur les enjeux de demain </a:t>
            </a:r>
          </a:p>
          <a:p>
            <a:pPr>
              <a:lnSpc>
                <a:spcPct val="150000"/>
              </a:lnSpc>
            </a:pPr>
            <a:r>
              <a:rPr lang="fr-FR" sz="2400" dirty="0"/>
              <a:t>• P5-Réflexion sur une utilisation des Mathématiques en Physique-Chimie ou en SVT ou travail avec une autre spécialité </a:t>
            </a:r>
          </a:p>
        </p:txBody>
      </p:sp>
      <p:sp>
        <p:nvSpPr>
          <p:cNvPr id="5" name="ZoneTexte 4">
            <a:extLst>
              <a:ext uri="{FF2B5EF4-FFF2-40B4-BE49-F238E27FC236}">
                <a16:creationId xmlns:a16="http://schemas.microsoft.com/office/drawing/2014/main" id="{E042435D-FCFC-4D22-BBC0-240F6DEE8D9B}"/>
              </a:ext>
            </a:extLst>
          </p:cNvPr>
          <p:cNvSpPr txBox="1"/>
          <p:nvPr/>
        </p:nvSpPr>
        <p:spPr>
          <a:xfrm>
            <a:off x="1010653" y="266791"/>
            <a:ext cx="10026316" cy="830997"/>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ctr"/>
            <a:r>
              <a:rPr lang="fr-FR" sz="2400" b="1" dirty="0">
                <a:solidFill>
                  <a:schemeClr val="bg1"/>
                </a:solidFill>
              </a:rPr>
              <a:t>Pistes de réflexions mathématiques pour travailler le Grand Oral tirés des programmes, de l’Histoire des  Mathématiques ou de l’actualité </a:t>
            </a:r>
          </a:p>
        </p:txBody>
      </p:sp>
    </p:spTree>
    <p:extLst>
      <p:ext uri="{BB962C8B-B14F-4D97-AF65-F5344CB8AC3E}">
        <p14:creationId xmlns:p14="http://schemas.microsoft.com/office/powerpoint/2010/main" val="2924296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7DD318CC-9F46-4069-8877-1B27FF8086AA}"/>
              </a:ext>
            </a:extLst>
          </p:cNvPr>
          <p:cNvSpPr txBox="1"/>
          <p:nvPr/>
        </p:nvSpPr>
        <p:spPr>
          <a:xfrm>
            <a:off x="1082841" y="1735519"/>
            <a:ext cx="10026317" cy="3046988"/>
          </a:xfrm>
          <a:prstGeom prst="rect">
            <a:avLst/>
          </a:prstGeom>
          <a:noFill/>
        </p:spPr>
        <p:txBody>
          <a:bodyPr wrap="square">
            <a:spAutoFit/>
          </a:bodyPr>
          <a:lstStyle/>
          <a:p>
            <a:r>
              <a:rPr lang="fr-FR" sz="2400" dirty="0"/>
              <a:t>L’élève pourra dégager l’élément ou les éléments importants qui ont retenu son attention sur un thème donné (beauté mathématique, enjeu du supérieur, enjeu de société) </a:t>
            </a:r>
          </a:p>
          <a:p>
            <a:r>
              <a:rPr lang="fr-FR" sz="2400" dirty="0"/>
              <a:t>et poser son regard sur son parcours et son orientation. </a:t>
            </a:r>
          </a:p>
          <a:p>
            <a:endParaRPr lang="fr-FR" sz="2400" dirty="0"/>
          </a:p>
          <a:p>
            <a:r>
              <a:rPr lang="fr-FR" sz="2400" dirty="0"/>
              <a:t> Dans toute cette partie, on pourra poser un regard sur l’année n+1 en se faisant aider par exemple du professeur ou d’étudiants de classes préparatoires si l’élève est scolarisé dans un lycée avec CPGE. </a:t>
            </a:r>
          </a:p>
        </p:txBody>
      </p:sp>
      <p:sp>
        <p:nvSpPr>
          <p:cNvPr id="7" name="ZoneTexte 6">
            <a:extLst>
              <a:ext uri="{FF2B5EF4-FFF2-40B4-BE49-F238E27FC236}">
                <a16:creationId xmlns:a16="http://schemas.microsoft.com/office/drawing/2014/main" id="{C2AE08BC-CEE4-4D41-8DC0-F38271FE4D49}"/>
              </a:ext>
            </a:extLst>
          </p:cNvPr>
          <p:cNvSpPr txBox="1"/>
          <p:nvPr/>
        </p:nvSpPr>
        <p:spPr>
          <a:xfrm>
            <a:off x="625641" y="521186"/>
            <a:ext cx="9272338" cy="523220"/>
          </a:xfrm>
          <a:prstGeom prst="rect">
            <a:avLst/>
          </a:prstGeom>
          <a:noFill/>
        </p:spPr>
        <p:txBody>
          <a:bodyPr wrap="square">
            <a:spAutoFit/>
          </a:bodyPr>
          <a:lstStyle/>
          <a:p>
            <a:pPr marL="342900" indent="-342900">
              <a:buFont typeface="Wingdings" panose="05000000000000000000" pitchFamily="2" charset="2"/>
              <a:buChar char="q"/>
            </a:pPr>
            <a:r>
              <a:rPr lang="fr-FR" sz="2800" dirty="0">
                <a:solidFill>
                  <a:srgbClr val="00B050"/>
                </a:solidFill>
              </a:rPr>
              <a:t>P1-Montrer son intérêt pour un point du programme </a:t>
            </a:r>
          </a:p>
        </p:txBody>
      </p:sp>
    </p:spTree>
    <p:extLst>
      <p:ext uri="{BB962C8B-B14F-4D97-AF65-F5344CB8AC3E}">
        <p14:creationId xmlns:p14="http://schemas.microsoft.com/office/powerpoint/2010/main" val="122060152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ZoneTexte 4">
                <a:extLst>
                  <a:ext uri="{FF2B5EF4-FFF2-40B4-BE49-F238E27FC236}">
                    <a16:creationId xmlns:a16="http://schemas.microsoft.com/office/drawing/2014/main" id="{524E6C1A-29B3-4184-BAFC-98A63439A501}"/>
                  </a:ext>
                </a:extLst>
              </p:cNvPr>
              <p:cNvSpPr txBox="1"/>
              <p:nvPr/>
            </p:nvSpPr>
            <p:spPr>
              <a:xfrm>
                <a:off x="401053" y="458956"/>
                <a:ext cx="11004884" cy="6075638"/>
              </a:xfrm>
              <a:prstGeom prst="rect">
                <a:avLst/>
              </a:prstGeom>
              <a:noFill/>
            </p:spPr>
            <p:txBody>
              <a:bodyPr wrap="square">
                <a:spAutoFit/>
              </a:bodyPr>
              <a:lstStyle/>
              <a:p>
                <a:r>
                  <a:rPr lang="fr-FR" sz="2000" b="1" dirty="0">
                    <a:solidFill>
                      <a:srgbClr val="FFC000"/>
                    </a:solidFill>
                  </a:rPr>
                  <a:t>Thème P1-1 : Explicitation de la méthode d’Euler pour une équation de type  y’= f </a:t>
                </a:r>
              </a:p>
              <a:p>
                <a:endParaRPr lang="fr-FR" sz="2000" dirty="0"/>
              </a:p>
              <a:p>
                <a:pPr marL="800100" lvl="1" indent="-342900">
                  <a:buFont typeface="Calibri" panose="020F0502020204030204" pitchFamily="34" charset="0"/>
                  <a:buChar char="→"/>
                </a:pPr>
                <a:r>
                  <a:rPr lang="fr-FR" sz="2000" dirty="0"/>
                  <a:t>Principe de résolution avec tableur </a:t>
                </a:r>
              </a:p>
              <a:p>
                <a:pPr lvl="1"/>
                <a:endParaRPr lang="fr-FR" sz="2000" dirty="0"/>
              </a:p>
              <a:p>
                <a:pPr marL="800100" lvl="1" indent="-342900">
                  <a:buFont typeface="Calibri" panose="020F0502020204030204" pitchFamily="34" charset="0"/>
                  <a:buChar char="→"/>
                </a:pPr>
                <a:r>
                  <a:rPr lang="fr-FR" sz="2000" dirty="0"/>
                  <a:t>Principe de résolution avec Python</a:t>
                </a:r>
              </a:p>
              <a:p>
                <a:pPr lvl="1"/>
                <a:r>
                  <a:rPr lang="fr-FR" sz="2000" dirty="0"/>
                  <a:t>Le candidat pourra expliquer l’utilisation des fonctions pour passer du cas positif au cas négatif pour l’équation y’=y par exemple mais encore l’intérêt de Python pour changer aisément le pas. </a:t>
                </a:r>
              </a:p>
              <a:p>
                <a:pPr lvl="1"/>
                <a:endParaRPr lang="fr-FR" sz="2000" dirty="0"/>
              </a:p>
              <a:p>
                <a:pPr marL="800100" lvl="1" indent="-342900">
                  <a:buFont typeface="Calibri" panose="020F0502020204030204" pitchFamily="34" charset="0"/>
                  <a:buChar char="→"/>
                </a:pPr>
                <a:r>
                  <a:rPr lang="fr-FR" sz="2000" dirty="0"/>
                  <a:t>Principe d’obtention sous </a:t>
                </a:r>
                <a:r>
                  <a:rPr lang="fr-FR" sz="2000" dirty="0" err="1"/>
                  <a:t>GeoGebra</a:t>
                </a:r>
                <a:endParaRPr lang="fr-FR" sz="2000" dirty="0"/>
              </a:p>
              <a:p>
                <a:pPr marL="800100" lvl="1" indent="-342900">
                  <a:buFont typeface="Calibri" panose="020F0502020204030204" pitchFamily="34" charset="0"/>
                  <a:buChar char="→"/>
                </a:pPr>
                <a:endParaRPr lang="fr-FR" sz="2000" dirty="0"/>
              </a:p>
              <a:p>
                <a:pPr marL="800100" lvl="1" indent="-342900">
                  <a:buFont typeface="Calibri" panose="020F0502020204030204" pitchFamily="34" charset="0"/>
                  <a:buChar char="→"/>
                </a:pPr>
                <a:r>
                  <a:rPr lang="fr-FR" sz="2000" dirty="0"/>
                  <a:t>Point d’histoire (Euler puis Runge, </a:t>
                </a:r>
                <a:r>
                  <a:rPr lang="fr-FR" sz="2000" dirty="0" err="1"/>
                  <a:t>Kutta</a:t>
                </a:r>
                <a:r>
                  <a:rPr lang="fr-FR" sz="2000" dirty="0"/>
                  <a:t>) </a:t>
                </a:r>
              </a:p>
              <a:p>
                <a:pPr marL="800100" lvl="1" indent="-342900">
                  <a:buFont typeface="Calibri" panose="020F0502020204030204" pitchFamily="34" charset="0"/>
                  <a:buChar char="→"/>
                </a:pPr>
                <a:endParaRPr lang="fr-FR" sz="2000" dirty="0"/>
              </a:p>
              <a:p>
                <a:pPr marL="800100" lvl="1" indent="-342900">
                  <a:buFont typeface="Calibri" panose="020F0502020204030204" pitchFamily="34" charset="0"/>
                  <a:buChar char="→"/>
                </a:pPr>
                <a:r>
                  <a:rPr lang="fr-FR" sz="2000" dirty="0"/>
                  <a:t>Application à la désintégration de noyaux radioactifs. </a:t>
                </a:r>
              </a:p>
              <a:p>
                <a:pPr lvl="1"/>
                <a:r>
                  <a:rPr lang="fr-FR" sz="2000" dirty="0"/>
                  <a:t>Ce point peut être développé sous l’angle « description d’une expérience ». </a:t>
                </a:r>
              </a:p>
              <a:p>
                <a:pPr marL="800100" lvl="1" indent="-342900">
                  <a:buFont typeface="Calibri" panose="020F0502020204030204" pitchFamily="34" charset="0"/>
                  <a:buChar char="→"/>
                </a:pPr>
                <a:endParaRPr lang="fr-FR" sz="2000" dirty="0"/>
              </a:p>
              <a:p>
                <a:pPr marL="800100" lvl="1" indent="-342900">
                  <a:buFont typeface="Calibri" panose="020F0502020204030204" pitchFamily="34" charset="0"/>
                  <a:buChar char="→"/>
                </a:pPr>
                <a:r>
                  <a:rPr lang="fr-FR" sz="2000" dirty="0"/>
                  <a:t>Exemple de la chute libre d'une bille subissant une résistance proportionnelle à la vitesse, régie par l'équation différentielle (traduction de la relation fondamentale de la dynamique) </a:t>
                </a:r>
              </a:p>
              <a:p>
                <a:pPr lvl="1"/>
                <a:r>
                  <a:rPr lang="fr-FR" sz="2000" dirty="0"/>
                  <a:t>	</a:t>
                </a:r>
                <a14:m>
                  <m:oMath xmlns:m="http://schemas.openxmlformats.org/officeDocument/2006/math">
                    <m:r>
                      <a:rPr lang="fr-FR" sz="2000" i="1" dirty="0" smtClean="0">
                        <a:latin typeface="Cambria Math" panose="02040503050406030204" pitchFamily="18" charset="0"/>
                      </a:rPr>
                      <m:t>𝑚</m:t>
                    </m:r>
                    <m:f>
                      <m:fPr>
                        <m:ctrlPr>
                          <a:rPr lang="fr-FR" sz="2000" i="1" dirty="0">
                            <a:latin typeface="Cambria Math" panose="02040503050406030204" pitchFamily="18" charset="0"/>
                          </a:rPr>
                        </m:ctrlPr>
                      </m:fPr>
                      <m:num>
                        <m:r>
                          <a:rPr lang="fr-FR" sz="2000" i="1" dirty="0" smtClean="0">
                            <a:latin typeface="Cambria Math" panose="02040503050406030204" pitchFamily="18" charset="0"/>
                          </a:rPr>
                          <m:t>𝑑𝑣</m:t>
                        </m:r>
                      </m:num>
                      <m:den>
                        <m:r>
                          <a:rPr lang="fr-FR" sz="2000" i="1" dirty="0" err="1">
                            <a:latin typeface="Cambria Math" panose="02040503050406030204" pitchFamily="18" charset="0"/>
                          </a:rPr>
                          <m:t>𝑑𝑡</m:t>
                        </m:r>
                      </m:den>
                    </m:f>
                    <m:r>
                      <a:rPr lang="fr-FR" sz="2000" i="1" dirty="0">
                        <a:latin typeface="Cambria Math" panose="02040503050406030204" pitchFamily="18" charset="0"/>
                      </a:rPr>
                      <m:t>=−</m:t>
                    </m:r>
                    <m:r>
                      <a:rPr lang="fr-FR" sz="2000" i="1" dirty="0">
                        <a:latin typeface="Cambria Math" panose="02040503050406030204" pitchFamily="18" charset="0"/>
                      </a:rPr>
                      <m:t>𝛼</m:t>
                    </m:r>
                    <m:r>
                      <a:rPr lang="fr-FR" sz="2000" i="1" dirty="0" err="1">
                        <a:latin typeface="Cambria Math" panose="02040503050406030204" pitchFamily="18" charset="0"/>
                      </a:rPr>
                      <m:t>𝑣</m:t>
                    </m:r>
                    <m:r>
                      <a:rPr lang="fr-FR" sz="2000" i="1" dirty="0" err="1">
                        <a:latin typeface="Cambria Math" panose="02040503050406030204" pitchFamily="18" charset="0"/>
                      </a:rPr>
                      <m:t>+</m:t>
                    </m:r>
                    <m:r>
                      <a:rPr lang="fr-FR" sz="2000" i="1" dirty="0" err="1">
                        <a:latin typeface="Cambria Math" panose="02040503050406030204" pitchFamily="18" charset="0"/>
                      </a:rPr>
                      <m:t>𝑚𝑔</m:t>
                    </m:r>
                    <m:r>
                      <a:rPr lang="fr-FR" sz="2000" i="1" dirty="0">
                        <a:latin typeface="Cambria Math" panose="02040503050406030204" pitchFamily="18" charset="0"/>
                      </a:rPr>
                      <m:t> </m:t>
                    </m:r>
                  </m:oMath>
                </a14:m>
                <a:r>
                  <a:rPr lang="fr-FR" sz="2000" dirty="0"/>
                  <a:t>avec </a:t>
                </a:r>
                <a14:m>
                  <m:oMath xmlns:m="http://schemas.openxmlformats.org/officeDocument/2006/math">
                    <m:r>
                      <a:rPr lang="fr-FR" sz="2000" i="1" dirty="0" smtClean="0">
                        <a:latin typeface="Cambria Math" panose="02040503050406030204" pitchFamily="18" charset="0"/>
                      </a:rPr>
                      <m:t>𝑣</m:t>
                    </m:r>
                    <m:r>
                      <a:rPr lang="fr-FR" sz="2000" i="1" dirty="0" smtClean="0">
                        <a:latin typeface="Cambria Math" panose="02040503050406030204" pitchFamily="18" charset="0"/>
                      </a:rPr>
                      <m:t>(0)=0</m:t>
                    </m:r>
                  </m:oMath>
                </a14:m>
                <a:r>
                  <a:rPr lang="fr-FR" sz="2000" dirty="0"/>
                  <a:t>, m désignant la masse, α désignant le coefficient de 	frottement et g la constante de gravitation. </a:t>
                </a:r>
              </a:p>
            </p:txBody>
          </p:sp>
        </mc:Choice>
        <mc:Fallback xmlns="">
          <p:sp>
            <p:nvSpPr>
              <p:cNvPr id="5" name="ZoneTexte 4">
                <a:extLst>
                  <a:ext uri="{FF2B5EF4-FFF2-40B4-BE49-F238E27FC236}">
                    <a16:creationId xmlns:a16="http://schemas.microsoft.com/office/drawing/2014/main" id="{524E6C1A-29B3-4184-BAFC-98A63439A501}"/>
                  </a:ext>
                </a:extLst>
              </p:cNvPr>
              <p:cNvSpPr txBox="1">
                <a:spLocks noRot="1" noChangeAspect="1" noMove="1" noResize="1" noEditPoints="1" noAdjustHandles="1" noChangeArrowheads="1" noChangeShapeType="1" noTextEdit="1"/>
              </p:cNvSpPr>
              <p:nvPr/>
            </p:nvSpPr>
            <p:spPr>
              <a:xfrm>
                <a:off x="401053" y="458956"/>
                <a:ext cx="11004884" cy="6075638"/>
              </a:xfrm>
              <a:prstGeom prst="rect">
                <a:avLst/>
              </a:prstGeom>
              <a:blipFill>
                <a:blip r:embed="rId2"/>
                <a:stretch>
                  <a:fillRect l="-609" t="-502" r="-499" b="-802"/>
                </a:stretch>
              </a:blipFill>
            </p:spPr>
            <p:txBody>
              <a:bodyPr/>
              <a:lstStyle/>
              <a:p>
                <a:r>
                  <a:rPr lang="fr-FR">
                    <a:noFill/>
                  </a:rPr>
                  <a:t> </a:t>
                </a:r>
              </a:p>
            </p:txBody>
          </p:sp>
        </mc:Fallback>
      </mc:AlternateContent>
    </p:spTree>
    <p:extLst>
      <p:ext uri="{BB962C8B-B14F-4D97-AF65-F5344CB8AC3E}">
        <p14:creationId xmlns:p14="http://schemas.microsoft.com/office/powerpoint/2010/main" val="31287005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5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500"/>
                                        <p:tgtEl>
                                          <p:spTgt spid="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7" end="7"/>
                                            </p:txEl>
                                          </p:spTgt>
                                        </p:tgtEl>
                                        <p:attrNameLst>
                                          <p:attrName>style.visibility</p:attrName>
                                        </p:attrNameLst>
                                      </p:cBhvr>
                                      <p:to>
                                        <p:strVal val="visible"/>
                                      </p:to>
                                    </p:set>
                                    <p:animEffect transition="in" filter="fade">
                                      <p:cBhvr>
                                        <p:cTn id="22" dur="500"/>
                                        <p:tgtEl>
                                          <p:spTgt spid="5">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animEffect transition="in" filter="fade">
                                      <p:cBhvr>
                                        <p:cTn id="27" dur="500"/>
                                        <p:tgtEl>
                                          <p:spTgt spid="5">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11" end="11"/>
                                            </p:txEl>
                                          </p:spTgt>
                                        </p:tgtEl>
                                        <p:attrNameLst>
                                          <p:attrName>style.visibility</p:attrName>
                                        </p:attrNameLst>
                                      </p:cBhvr>
                                      <p:to>
                                        <p:strVal val="visible"/>
                                      </p:to>
                                    </p:set>
                                    <p:animEffect transition="in" filter="fade">
                                      <p:cBhvr>
                                        <p:cTn id="32" dur="500"/>
                                        <p:tgtEl>
                                          <p:spTgt spid="5">
                                            <p:txEl>
                                              <p:pRg st="11" end="1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12" end="12"/>
                                            </p:txEl>
                                          </p:spTgt>
                                        </p:tgtEl>
                                        <p:attrNameLst>
                                          <p:attrName>style.visibility</p:attrName>
                                        </p:attrNameLst>
                                      </p:cBhvr>
                                      <p:to>
                                        <p:strVal val="visible"/>
                                      </p:to>
                                    </p:set>
                                    <p:animEffect transition="in" filter="fade">
                                      <p:cBhvr>
                                        <p:cTn id="37" dur="500"/>
                                        <p:tgtEl>
                                          <p:spTgt spid="5">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14" end="14"/>
                                            </p:txEl>
                                          </p:spTgt>
                                        </p:tgtEl>
                                        <p:attrNameLst>
                                          <p:attrName>style.visibility</p:attrName>
                                        </p:attrNameLst>
                                      </p:cBhvr>
                                      <p:to>
                                        <p:strVal val="visible"/>
                                      </p:to>
                                    </p:set>
                                    <p:animEffect transition="in" filter="fade">
                                      <p:cBhvr>
                                        <p:cTn id="42" dur="500"/>
                                        <p:tgtEl>
                                          <p:spTgt spid="5">
                                            <p:txEl>
                                              <p:pRg st="14" end="1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15" end="15"/>
                                            </p:txEl>
                                          </p:spTgt>
                                        </p:tgtEl>
                                        <p:attrNameLst>
                                          <p:attrName>style.visibility</p:attrName>
                                        </p:attrNameLst>
                                      </p:cBhvr>
                                      <p:to>
                                        <p:strVal val="visible"/>
                                      </p:to>
                                    </p:set>
                                    <p:animEffect transition="in" filter="fade">
                                      <p:cBhvr>
                                        <p:cTn id="47" dur="500"/>
                                        <p:tgtEl>
                                          <p:spTgt spid="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AD40C66-8265-4322-80C2-6252BCEE68CB}"/>
              </a:ext>
            </a:extLst>
          </p:cNvPr>
          <p:cNvSpPr txBox="1"/>
          <p:nvPr/>
        </p:nvSpPr>
        <p:spPr>
          <a:xfrm>
            <a:off x="673767" y="615258"/>
            <a:ext cx="11004886" cy="5170646"/>
          </a:xfrm>
          <a:prstGeom prst="rect">
            <a:avLst/>
          </a:prstGeom>
          <a:noFill/>
        </p:spPr>
        <p:txBody>
          <a:bodyPr wrap="square">
            <a:spAutoFit/>
          </a:bodyPr>
          <a:lstStyle/>
          <a:p>
            <a:r>
              <a:rPr lang="fr-FR" sz="2400" b="1" dirty="0">
                <a:solidFill>
                  <a:srgbClr val="FFC000"/>
                </a:solidFill>
              </a:rPr>
              <a:t>Thème P1-2 : Les différents champs d’intervention de l’intégrale : </a:t>
            </a:r>
          </a:p>
          <a:p>
            <a:endParaRPr lang="fr-FR" dirty="0"/>
          </a:p>
          <a:p>
            <a:pPr lvl="1"/>
            <a:r>
              <a:rPr lang="fr-FR" sz="2400" dirty="0"/>
              <a:t>→ Intégrale et primitives </a:t>
            </a:r>
          </a:p>
          <a:p>
            <a:pPr lvl="1"/>
            <a:r>
              <a:rPr lang="fr-FR" sz="2400" dirty="0"/>
              <a:t>	L’intégrale se calculant au moyen d’une primitive OU l’intégration au service de 	la recherche d’une primitive. </a:t>
            </a:r>
          </a:p>
          <a:p>
            <a:pPr lvl="1"/>
            <a:endParaRPr lang="fr-FR" sz="2400" dirty="0"/>
          </a:p>
          <a:p>
            <a:pPr lvl="1"/>
            <a:r>
              <a:rPr lang="fr-FR" sz="2400" dirty="0"/>
              <a:t>→ Intégrale et probabilités </a:t>
            </a:r>
          </a:p>
          <a:p>
            <a:pPr lvl="1"/>
            <a:r>
              <a:rPr lang="fr-FR" sz="2400" dirty="0"/>
              <a:t>	Le candidat peut reprendre les grandes lignes de la démonstration d’une des 	formules pour les lois à densité. </a:t>
            </a:r>
          </a:p>
          <a:p>
            <a:pPr lvl="1"/>
            <a:r>
              <a:rPr lang="fr-FR" sz="2400" dirty="0"/>
              <a:t>	Par exemple : l’espérance pour une loi uniforme.</a:t>
            </a:r>
          </a:p>
          <a:p>
            <a:pPr lvl="1"/>
            <a:endParaRPr lang="fr-FR" sz="2400" dirty="0"/>
          </a:p>
          <a:p>
            <a:pPr lvl="1"/>
            <a:r>
              <a:rPr lang="fr-FR" sz="2400" dirty="0"/>
              <a:t>→ Intégrale et aires, voire, vision de l’intégrale et volumes. </a:t>
            </a:r>
          </a:p>
          <a:p>
            <a:pPr lvl="1"/>
            <a:endParaRPr lang="fr-FR" sz="2400" dirty="0"/>
          </a:p>
          <a:p>
            <a:pPr lvl="1"/>
            <a:r>
              <a:rPr lang="fr-FR" sz="2400" dirty="0"/>
              <a:t>→ Intégrale et récurrence</a:t>
            </a:r>
          </a:p>
        </p:txBody>
      </p:sp>
    </p:spTree>
    <p:extLst>
      <p:ext uri="{BB962C8B-B14F-4D97-AF65-F5344CB8AC3E}">
        <p14:creationId xmlns:p14="http://schemas.microsoft.com/office/powerpoint/2010/main" val="261930829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fade">
                                      <p:cBhvr>
                                        <p:cTn id="3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A769F697-9CE3-4F6C-85CA-D2FF7179D37A}"/>
              </a:ext>
            </a:extLst>
          </p:cNvPr>
          <p:cNvSpPr txBox="1"/>
          <p:nvPr/>
        </p:nvSpPr>
        <p:spPr>
          <a:xfrm>
            <a:off x="593557" y="581577"/>
            <a:ext cx="11357811" cy="4893647"/>
          </a:xfrm>
          <a:prstGeom prst="rect">
            <a:avLst/>
          </a:prstGeom>
          <a:noFill/>
        </p:spPr>
        <p:txBody>
          <a:bodyPr wrap="square">
            <a:spAutoFit/>
          </a:bodyPr>
          <a:lstStyle/>
          <a:p>
            <a:r>
              <a:rPr lang="fr-FR" sz="2400" b="1" dirty="0">
                <a:solidFill>
                  <a:srgbClr val="FFC000"/>
                </a:solidFill>
              </a:rPr>
              <a:t>Thème P1-3 : Description d’une expérience </a:t>
            </a:r>
          </a:p>
          <a:p>
            <a:endParaRPr lang="fr-FR" sz="2400" dirty="0"/>
          </a:p>
          <a:p>
            <a:pPr lvl="1"/>
            <a:endParaRPr lang="fr-FR" sz="2400" b="1" dirty="0"/>
          </a:p>
          <a:p>
            <a:pPr lvl="1"/>
            <a:r>
              <a:rPr lang="fr-FR" sz="2400" b="1" dirty="0"/>
              <a:t>Exemple P1-3a : </a:t>
            </a:r>
            <a:r>
              <a:rPr lang="fr-FR" sz="2400" dirty="0"/>
              <a:t>Planche de Galton </a:t>
            </a:r>
          </a:p>
          <a:p>
            <a:pPr lvl="2"/>
            <a:r>
              <a:rPr lang="fr-FR" sz="2400" dirty="0"/>
              <a:t>Description (historique ou personnelle) de l’expérience, simulation. </a:t>
            </a:r>
          </a:p>
          <a:p>
            <a:pPr lvl="2"/>
            <a:r>
              <a:rPr lang="fr-FR" sz="2400" dirty="0"/>
              <a:t>Explicitation de la loi binomiale et du triangle de Pascal sous-jacents. </a:t>
            </a:r>
          </a:p>
          <a:p>
            <a:pPr lvl="2"/>
            <a:r>
              <a:rPr lang="fr-FR" sz="2400" dirty="0"/>
              <a:t>Lien avec le théorème central limite et la loi des grands nombres. </a:t>
            </a:r>
          </a:p>
          <a:p>
            <a:pPr lvl="1"/>
            <a:endParaRPr lang="fr-FR" sz="2400" dirty="0"/>
          </a:p>
          <a:p>
            <a:pPr lvl="1"/>
            <a:r>
              <a:rPr lang="fr-FR" sz="2400" b="1" dirty="0"/>
              <a:t>Exemple P1-3b </a:t>
            </a:r>
            <a:r>
              <a:rPr lang="fr-FR" sz="2400" dirty="0"/>
              <a:t>: Surréservation et optimisation du bénéfice (par exemple pour une compagnie aérienne) </a:t>
            </a:r>
          </a:p>
          <a:p>
            <a:pPr lvl="1"/>
            <a:endParaRPr lang="fr-FR" sz="2400" dirty="0"/>
          </a:p>
          <a:p>
            <a:pPr lvl="1"/>
            <a:r>
              <a:rPr lang="fr-FR" sz="2400" b="1" dirty="0"/>
              <a:t>Exemple P1-3c </a:t>
            </a:r>
            <a:r>
              <a:rPr lang="fr-FR" sz="2400" dirty="0"/>
              <a:t>: Décroissance radioactive du Radon 220 (résolution par la méthode d’Euler) </a:t>
            </a:r>
          </a:p>
        </p:txBody>
      </p:sp>
    </p:spTree>
    <p:extLst>
      <p:ext uri="{BB962C8B-B14F-4D97-AF65-F5344CB8AC3E}">
        <p14:creationId xmlns:p14="http://schemas.microsoft.com/office/powerpoint/2010/main" val="11772006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867AD095-4732-4DE6-BBD8-F86DC8E6EB00}"/>
              </a:ext>
            </a:extLst>
          </p:cNvPr>
          <p:cNvSpPr txBox="1"/>
          <p:nvPr/>
        </p:nvSpPr>
        <p:spPr>
          <a:xfrm>
            <a:off x="497305" y="768203"/>
            <a:ext cx="10587789" cy="4524315"/>
          </a:xfrm>
          <a:prstGeom prst="rect">
            <a:avLst/>
          </a:prstGeom>
          <a:noFill/>
        </p:spPr>
        <p:txBody>
          <a:bodyPr wrap="square">
            <a:spAutoFit/>
          </a:bodyPr>
          <a:lstStyle/>
          <a:p>
            <a:r>
              <a:rPr lang="fr-FR" sz="2400" b="1" dirty="0">
                <a:solidFill>
                  <a:srgbClr val="FFC000"/>
                </a:solidFill>
              </a:rPr>
              <a:t>Thème P1-4 : Méthode de résolution à l’aide du tableur et de Python</a:t>
            </a:r>
          </a:p>
          <a:p>
            <a:endParaRPr lang="fr-FR" sz="2400" dirty="0"/>
          </a:p>
          <a:p>
            <a:pPr lvl="1"/>
            <a:endParaRPr lang="fr-FR" sz="2400" b="1" dirty="0"/>
          </a:p>
          <a:p>
            <a:pPr lvl="1"/>
            <a:r>
              <a:rPr lang="fr-FR" sz="2400" b="1" dirty="0"/>
              <a:t>Exemple P1-4a </a:t>
            </a:r>
            <a:r>
              <a:rPr lang="fr-FR" sz="2400" dirty="0"/>
              <a:t>: Étude du paradoxe de Toscane. </a:t>
            </a:r>
          </a:p>
          <a:p>
            <a:pPr lvl="1"/>
            <a:r>
              <a:rPr lang="fr-FR" sz="2400" dirty="0"/>
              <a:t>On jette trois dés équilibrés à six faces puis on calcule la somme des trois résultats obtenus.</a:t>
            </a:r>
          </a:p>
          <a:p>
            <a:pPr lvl="1"/>
            <a:r>
              <a:rPr lang="fr-FR" sz="2400" dirty="0"/>
              <a:t>La somme 10 est plus fréquente que la somme 9, alors qu’il y a autant de façons d’obtenir 9 que 10. </a:t>
            </a:r>
          </a:p>
          <a:p>
            <a:pPr lvl="1"/>
            <a:endParaRPr lang="fr-FR" sz="2400" dirty="0"/>
          </a:p>
          <a:p>
            <a:pPr lvl="1"/>
            <a:endParaRPr lang="fr-FR" sz="2400" b="1" dirty="0"/>
          </a:p>
          <a:p>
            <a:pPr lvl="1"/>
            <a:r>
              <a:rPr lang="fr-FR" sz="2400" b="1" dirty="0"/>
              <a:t>Remarque : </a:t>
            </a:r>
            <a:r>
              <a:rPr lang="fr-FR" sz="2400" dirty="0"/>
              <a:t>L’élève pourra expliquer en quoi la tournure « autant de façons d’obtenir 9 que 10 » induit en erreur et provoque le phénomène paradoxal. </a:t>
            </a:r>
          </a:p>
        </p:txBody>
      </p:sp>
    </p:spTree>
    <p:extLst>
      <p:ext uri="{BB962C8B-B14F-4D97-AF65-F5344CB8AC3E}">
        <p14:creationId xmlns:p14="http://schemas.microsoft.com/office/powerpoint/2010/main" val="131619940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C69C5DD-E300-4DB2-BD99-3F35C68158BE}"/>
              </a:ext>
            </a:extLst>
          </p:cNvPr>
          <p:cNvSpPr txBox="1"/>
          <p:nvPr/>
        </p:nvSpPr>
        <p:spPr>
          <a:xfrm>
            <a:off x="641684" y="159692"/>
            <a:ext cx="8742948" cy="1200329"/>
          </a:xfrm>
          <a:prstGeom prst="rect">
            <a:avLst/>
          </a:prstGeom>
          <a:noFill/>
        </p:spPr>
        <p:txBody>
          <a:bodyPr wrap="square">
            <a:spAutoFit/>
          </a:bodyPr>
          <a:lstStyle/>
          <a:p>
            <a:r>
              <a:rPr lang="fr-FR" sz="2400" b="1" dirty="0">
                <a:solidFill>
                  <a:srgbClr val="FFC000"/>
                </a:solidFill>
              </a:rPr>
              <a:t>Thème P1-6 : Femmes et Mathématiques </a:t>
            </a:r>
          </a:p>
          <a:p>
            <a:r>
              <a:rPr lang="fr-FR" sz="2400" dirty="0"/>
              <a:t>	</a:t>
            </a:r>
          </a:p>
          <a:p>
            <a:r>
              <a:rPr lang="fr-FR" sz="2400" dirty="0"/>
              <a:t>	Travaux de femmes mathématiciennes au cours des siècles. </a:t>
            </a:r>
          </a:p>
        </p:txBody>
      </p:sp>
      <p:sp>
        <p:nvSpPr>
          <p:cNvPr id="5" name="ZoneTexte 4">
            <a:extLst>
              <a:ext uri="{FF2B5EF4-FFF2-40B4-BE49-F238E27FC236}">
                <a16:creationId xmlns:a16="http://schemas.microsoft.com/office/drawing/2014/main" id="{7603901A-DA2F-4595-9C9F-04E101836773}"/>
              </a:ext>
            </a:extLst>
          </p:cNvPr>
          <p:cNvSpPr txBox="1"/>
          <p:nvPr/>
        </p:nvSpPr>
        <p:spPr>
          <a:xfrm>
            <a:off x="641684" y="1668303"/>
            <a:ext cx="11550316" cy="4893647"/>
          </a:xfrm>
          <a:prstGeom prst="rect">
            <a:avLst/>
          </a:prstGeom>
          <a:noFill/>
        </p:spPr>
        <p:txBody>
          <a:bodyPr wrap="square">
            <a:spAutoFit/>
          </a:bodyPr>
          <a:lstStyle/>
          <a:p>
            <a:r>
              <a:rPr lang="fr-FR" sz="2400" b="1" dirty="0">
                <a:solidFill>
                  <a:srgbClr val="FFC000"/>
                </a:solidFill>
              </a:rPr>
              <a:t>Thème P1-7 : Travail ou recherche sur l’infini </a:t>
            </a:r>
          </a:p>
          <a:p>
            <a:endParaRPr lang="fr-FR" sz="2400" dirty="0"/>
          </a:p>
          <a:p>
            <a:pPr lvl="1"/>
            <a:r>
              <a:rPr lang="fr-FR" sz="2400" dirty="0"/>
              <a:t>→ Les moments du cycle terminale où ce thème est intervenu (intervalles, limites). </a:t>
            </a:r>
          </a:p>
          <a:p>
            <a:pPr lvl="1"/>
            <a:endParaRPr lang="fr-FR" sz="2400" dirty="0"/>
          </a:p>
          <a:p>
            <a:pPr lvl="1"/>
            <a:r>
              <a:rPr lang="fr-FR" sz="2400" dirty="0"/>
              <a:t>→  Travail historique sur les premiers balbutiements de l’infini et sur l’évolution au cours des siècles : </a:t>
            </a:r>
          </a:p>
          <a:p>
            <a:pPr lvl="1"/>
            <a:r>
              <a:rPr lang="fr-FR" sz="2400" dirty="0"/>
              <a:t>Pascal (texte sur les deux infinis), Fermat, Newton, Leibniz, Cantor, Hilbert, Gödel… </a:t>
            </a:r>
          </a:p>
          <a:p>
            <a:pPr lvl="1"/>
            <a:endParaRPr lang="fr-FR" sz="2400" dirty="0"/>
          </a:p>
          <a:p>
            <a:pPr lvl="1"/>
            <a:r>
              <a:rPr lang="fr-FR" sz="2400" dirty="0"/>
              <a:t>→  Travail sur l’apparition du symbole infini (Wallis, origine historique de la lemniscate de Bernoulli)) </a:t>
            </a:r>
          </a:p>
          <a:p>
            <a:pPr lvl="1"/>
            <a:endParaRPr lang="fr-FR" sz="2400" dirty="0"/>
          </a:p>
          <a:p>
            <a:pPr lvl="1"/>
            <a:r>
              <a:rPr lang="fr-FR" sz="2400" dirty="0"/>
              <a:t>→  Réflexions sur « l’espace est-il infini ? » avec citations de physiciens ou philosophes sur ce sujet. </a:t>
            </a:r>
          </a:p>
        </p:txBody>
      </p:sp>
    </p:spTree>
    <p:extLst>
      <p:ext uri="{BB962C8B-B14F-4D97-AF65-F5344CB8AC3E}">
        <p14:creationId xmlns:p14="http://schemas.microsoft.com/office/powerpoint/2010/main" val="102282900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fade">
                                      <p:cBhvr>
                                        <p:cTn id="18" dur="500"/>
                                        <p:tgtEl>
                                          <p:spTgt spid="5">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500"/>
                                        <p:tgtEl>
                                          <p:spTgt spid="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Effect transition="in" filter="fade">
                                      <p:cBhvr>
                                        <p:cTn id="31" dur="500"/>
                                        <p:tgtEl>
                                          <p:spTgt spid="5">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5">
                                            <p:txEl>
                                              <p:pRg st="9" end="9"/>
                                            </p:txEl>
                                          </p:spTgt>
                                        </p:tgtEl>
                                        <p:attrNameLst>
                                          <p:attrName>style.visibility</p:attrName>
                                        </p:attrNameLst>
                                      </p:cBhvr>
                                      <p:to>
                                        <p:strVal val="visible"/>
                                      </p:to>
                                    </p:set>
                                    <p:animEffect transition="in" filter="fade">
                                      <p:cBhvr>
                                        <p:cTn id="36"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7B5D3BB-3CB6-4FB1-B9CE-024D0CC4E46C}"/>
              </a:ext>
            </a:extLst>
          </p:cNvPr>
          <p:cNvSpPr txBox="1"/>
          <p:nvPr/>
        </p:nvSpPr>
        <p:spPr>
          <a:xfrm>
            <a:off x="352926" y="746281"/>
            <a:ext cx="10908632" cy="4154984"/>
          </a:xfrm>
          <a:prstGeom prst="rect">
            <a:avLst/>
          </a:prstGeom>
          <a:noFill/>
        </p:spPr>
        <p:txBody>
          <a:bodyPr wrap="square">
            <a:spAutoFit/>
          </a:bodyPr>
          <a:lstStyle/>
          <a:p>
            <a:r>
              <a:rPr lang="fr-FR" sz="2400" b="1" dirty="0">
                <a:solidFill>
                  <a:srgbClr val="FFC000"/>
                </a:solidFill>
              </a:rPr>
              <a:t>Thème P1-8 : Les asymptotes (horizontales, verticales voire obliques) </a:t>
            </a:r>
          </a:p>
          <a:p>
            <a:endParaRPr lang="fr-FR" sz="2400" dirty="0"/>
          </a:p>
          <a:p>
            <a:endParaRPr lang="fr-FR" sz="2400" dirty="0"/>
          </a:p>
          <a:p>
            <a:pPr lvl="1"/>
            <a:r>
              <a:rPr lang="fr-FR" sz="2400" dirty="0"/>
              <a:t>Le candidat pourra dresser les différents cas de figure et citer quelques exemples.</a:t>
            </a:r>
          </a:p>
          <a:p>
            <a:pPr lvl="1"/>
            <a:r>
              <a:rPr lang="fr-FR" sz="2400" dirty="0"/>
              <a:t>Il est également possible de citer quelques erreurs classiques en apportant les contre-exemples adéquats. </a:t>
            </a:r>
          </a:p>
          <a:p>
            <a:pPr lvl="1"/>
            <a:endParaRPr lang="fr-FR" sz="2400" dirty="0"/>
          </a:p>
          <a:p>
            <a:pPr lvl="1"/>
            <a:r>
              <a:rPr lang="fr-FR" sz="2400" b="1" dirty="0"/>
              <a:t>Exemple : </a:t>
            </a:r>
            <a:r>
              <a:rPr lang="fr-FR" sz="2400" dirty="0"/>
              <a:t>« une courbe de fonction ne croise pas son asymptote ». </a:t>
            </a:r>
          </a:p>
          <a:p>
            <a:pPr lvl="1"/>
            <a:endParaRPr lang="fr-FR" sz="2400" dirty="0"/>
          </a:p>
          <a:p>
            <a:pPr lvl="1"/>
            <a:r>
              <a:rPr lang="fr-FR" sz="2400" b="1" dirty="0"/>
              <a:t>Remarque : </a:t>
            </a:r>
            <a:r>
              <a:rPr lang="fr-FR" sz="2400" dirty="0"/>
              <a:t>Prendre quelques secondes pour parler de l’étymologie du mot « asymptote » ne nuira pas à l’exposé. </a:t>
            </a:r>
          </a:p>
        </p:txBody>
      </p:sp>
    </p:spTree>
    <p:extLst>
      <p:ext uri="{BB962C8B-B14F-4D97-AF65-F5344CB8AC3E}">
        <p14:creationId xmlns:p14="http://schemas.microsoft.com/office/powerpoint/2010/main" val="340168393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7C23D61-A132-4128-990D-E3864EBD33A4}"/>
              </a:ext>
            </a:extLst>
          </p:cNvPr>
          <p:cNvSpPr txBox="1"/>
          <p:nvPr/>
        </p:nvSpPr>
        <p:spPr>
          <a:xfrm>
            <a:off x="657725" y="612844"/>
            <a:ext cx="10555705" cy="5632311"/>
          </a:xfrm>
          <a:prstGeom prst="rect">
            <a:avLst/>
          </a:prstGeom>
          <a:noFill/>
        </p:spPr>
        <p:txBody>
          <a:bodyPr wrap="square">
            <a:spAutoFit/>
          </a:bodyPr>
          <a:lstStyle/>
          <a:p>
            <a:r>
              <a:rPr lang="fr-FR" sz="2400" b="1" dirty="0">
                <a:solidFill>
                  <a:srgbClr val="FFC000"/>
                </a:solidFill>
              </a:rPr>
              <a:t>Thème P1-9 : L’utilisation des suites dans les domaines économiques ou des sciences physiques ou biologiques. </a:t>
            </a:r>
          </a:p>
          <a:p>
            <a:endParaRPr lang="fr-FR" sz="2400" dirty="0"/>
          </a:p>
          <a:p>
            <a:pPr lvl="1"/>
            <a:r>
              <a:rPr lang="fr-FR" sz="2400" dirty="0"/>
              <a:t>Le candidat pourra citer quelques exemples. </a:t>
            </a:r>
          </a:p>
          <a:p>
            <a:endParaRPr lang="fr-FR" sz="2400" dirty="0"/>
          </a:p>
          <a:p>
            <a:r>
              <a:rPr lang="fr-FR" sz="2400" dirty="0"/>
              <a:t> </a:t>
            </a:r>
            <a:r>
              <a:rPr lang="fr-FR" sz="2400" b="1" dirty="0">
                <a:solidFill>
                  <a:srgbClr val="FFC000"/>
                </a:solidFill>
              </a:rPr>
              <a:t>Thème P1-10 : Fiabilité des sondages </a:t>
            </a:r>
          </a:p>
          <a:p>
            <a:endParaRPr lang="fr-FR" sz="2400" dirty="0"/>
          </a:p>
          <a:p>
            <a:endParaRPr lang="fr-FR" sz="2400" dirty="0"/>
          </a:p>
          <a:p>
            <a:r>
              <a:rPr lang="fr-FR" sz="2400" dirty="0"/>
              <a:t> </a:t>
            </a:r>
            <a:r>
              <a:rPr lang="fr-FR" sz="2400" b="1" dirty="0">
                <a:solidFill>
                  <a:srgbClr val="FFC000"/>
                </a:solidFill>
              </a:rPr>
              <a:t>Thème P1-11 : Exemples d’utilisation des barycentres </a:t>
            </a:r>
            <a:r>
              <a:rPr lang="fr-FR" sz="2400" dirty="0"/>
              <a:t>en Mathématiques (et </a:t>
            </a:r>
          </a:p>
          <a:p>
            <a:r>
              <a:rPr lang="fr-FR" sz="2400" dirty="0"/>
              <a:t>éventuellement en Physique)</a:t>
            </a:r>
          </a:p>
          <a:p>
            <a:endParaRPr lang="fr-FR" sz="2400" dirty="0"/>
          </a:p>
          <a:p>
            <a:endParaRPr lang="fr-FR" sz="2400" dirty="0"/>
          </a:p>
          <a:p>
            <a:r>
              <a:rPr lang="fr-FR" sz="2400" b="1" dirty="0">
                <a:solidFill>
                  <a:srgbClr val="FFC000"/>
                </a:solidFill>
              </a:rPr>
              <a:t>Thème P1-12 : Bilan sur les différentes manières de prouver l’orthogonalité </a:t>
            </a:r>
          </a:p>
          <a:p>
            <a:pPr lvl="1"/>
            <a:r>
              <a:rPr lang="fr-FR" sz="2400" dirty="0"/>
              <a:t>(entre deux vecteurs, entre une droite et un plan, entre deux droites, entre deux plans). Approche vectorielle, approche analytique. </a:t>
            </a:r>
          </a:p>
        </p:txBody>
      </p:sp>
    </p:spTree>
    <p:extLst>
      <p:ext uri="{BB962C8B-B14F-4D97-AF65-F5344CB8AC3E}">
        <p14:creationId xmlns:p14="http://schemas.microsoft.com/office/powerpoint/2010/main" val="9530236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additive="base">
                                        <p:cTn id="1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 calcmode="lin" valueType="num">
                                      <p:cBhvr additive="base">
                                        <p:cTn id="1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 calcmode="lin" valueType="num">
                                      <p:cBhvr additive="base">
                                        <p:cTn id="2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11" end="11"/>
                                            </p:txEl>
                                          </p:spTgt>
                                        </p:tgtEl>
                                        <p:attrNameLst>
                                          <p:attrName>style.visibility</p:attrName>
                                        </p:attrNameLst>
                                      </p:cBhvr>
                                      <p:to>
                                        <p:strVal val="visible"/>
                                      </p:to>
                                    </p:set>
                                    <p:anim calcmode="lin" valueType="num">
                                      <p:cBhvr additive="base">
                                        <p:cTn id="28"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Effect transition="in" filter="fade">
                                      <p:cBhvr>
                                        <p:cTn id="34"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6DB44530-103E-45A8-B2F7-675B58F909A1}"/>
              </a:ext>
            </a:extLst>
          </p:cNvPr>
          <p:cNvPicPr>
            <a:picLocks noChangeAspect="1"/>
          </p:cNvPicPr>
          <p:nvPr/>
        </p:nvPicPr>
        <p:blipFill>
          <a:blip r:embed="rId2"/>
          <a:stretch>
            <a:fillRect/>
          </a:stretch>
        </p:blipFill>
        <p:spPr>
          <a:xfrm>
            <a:off x="0" y="0"/>
            <a:ext cx="12196298" cy="742384"/>
          </a:xfrm>
          <a:prstGeom prst="rect">
            <a:avLst/>
          </a:prstGeom>
        </p:spPr>
      </p:pic>
      <p:sp>
        <p:nvSpPr>
          <p:cNvPr id="4" name="ZoneTexte 3">
            <a:extLst>
              <a:ext uri="{FF2B5EF4-FFF2-40B4-BE49-F238E27FC236}">
                <a16:creationId xmlns:a16="http://schemas.microsoft.com/office/drawing/2014/main" id="{B3B5BFD9-12DF-4A4C-986E-69D9A631D2DF}"/>
              </a:ext>
            </a:extLst>
          </p:cNvPr>
          <p:cNvSpPr txBox="1"/>
          <p:nvPr/>
        </p:nvSpPr>
        <p:spPr>
          <a:xfrm>
            <a:off x="433057" y="864609"/>
            <a:ext cx="11325885" cy="3970318"/>
          </a:xfrm>
          <a:prstGeom prst="rect">
            <a:avLst/>
          </a:prstGeom>
          <a:noFill/>
        </p:spPr>
        <p:txBody>
          <a:bodyPr wrap="square" rtlCol="0">
            <a:spAutoFit/>
          </a:bodyPr>
          <a:lstStyle/>
          <a:p>
            <a:r>
              <a:rPr lang="fr-FR" sz="2800" dirty="0">
                <a:solidFill>
                  <a:srgbClr val="002060"/>
                </a:solidFill>
              </a:rPr>
              <a:t>Source : </a:t>
            </a:r>
            <a:r>
              <a:rPr lang="fr-FR" sz="2800" dirty="0" err="1">
                <a:solidFill>
                  <a:srgbClr val="002060"/>
                </a:solidFill>
              </a:rPr>
              <a:t>Eduscol</a:t>
            </a:r>
            <a:r>
              <a:rPr lang="fr-FR" sz="2800" dirty="0">
                <a:solidFill>
                  <a:srgbClr val="002060"/>
                </a:solidFill>
              </a:rPr>
              <a:t> .gouv.fr</a:t>
            </a:r>
          </a:p>
          <a:p>
            <a:endParaRPr lang="fr-FR" sz="2800" dirty="0"/>
          </a:p>
          <a:p>
            <a:r>
              <a:rPr lang="fr-FR" sz="2800" dirty="0"/>
              <a:t>L'épreuve du Grand oral a été conçue pour </a:t>
            </a:r>
            <a:r>
              <a:rPr lang="fr-FR" sz="2800" b="1" dirty="0"/>
              <a:t>permettre au candidat de montrer sa capacité à prendre la parole en public de façon claire et convaincante</a:t>
            </a:r>
            <a:r>
              <a:rPr lang="fr-FR" sz="2800" dirty="0"/>
              <a:t>.</a:t>
            </a:r>
          </a:p>
          <a:p>
            <a:r>
              <a:rPr lang="fr-FR" sz="2800" dirty="0"/>
              <a:t>Cette épreuve permet aussi d’utiliser vos connaissances (celles qui sont liées à vos spécialités) pour créer une argumentation et montrer en quoi elles sont essentielles pour </a:t>
            </a:r>
            <a:r>
              <a:rPr lang="fr-FR" sz="2800" b="1" dirty="0"/>
              <a:t>votre projet de poursuite d'études, et même votre projet professionnel</a:t>
            </a:r>
            <a:r>
              <a:rPr lang="fr-FR" sz="2800" dirty="0"/>
              <a:t>.</a:t>
            </a:r>
          </a:p>
        </p:txBody>
      </p:sp>
      <p:sp>
        <p:nvSpPr>
          <p:cNvPr id="9" name="ZoneTexte 8">
            <a:extLst>
              <a:ext uri="{FF2B5EF4-FFF2-40B4-BE49-F238E27FC236}">
                <a16:creationId xmlns:a16="http://schemas.microsoft.com/office/drawing/2014/main" id="{704A5C1E-A921-46A1-8A09-B428349490B7}"/>
              </a:ext>
            </a:extLst>
          </p:cNvPr>
          <p:cNvSpPr txBox="1"/>
          <p:nvPr/>
        </p:nvSpPr>
        <p:spPr>
          <a:xfrm>
            <a:off x="1509098" y="5104739"/>
            <a:ext cx="9173802" cy="138499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fr-FR" sz="2800" dirty="0"/>
              <a:t>Durée : 		20 minutes</a:t>
            </a:r>
          </a:p>
          <a:p>
            <a:r>
              <a:rPr lang="fr-FR" sz="2800" dirty="0"/>
              <a:t>Préparation : 	20 minutes</a:t>
            </a:r>
          </a:p>
          <a:p>
            <a:r>
              <a:rPr lang="fr-FR" sz="2800" dirty="0"/>
              <a:t>Coefficient : 		10 [voie générale]</a:t>
            </a:r>
          </a:p>
        </p:txBody>
      </p:sp>
    </p:spTree>
    <p:extLst>
      <p:ext uri="{BB962C8B-B14F-4D97-AF65-F5344CB8AC3E}">
        <p14:creationId xmlns:p14="http://schemas.microsoft.com/office/powerpoint/2010/main" val="425050425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fade">
                                      <p:cBhvr>
                                        <p:cTn id="17" dur="500"/>
                                        <p:tgtEl>
                                          <p:spTgt spid="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Effect transition="in" filter="fade">
                                      <p:cBhvr>
                                        <p:cTn id="2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758870D-6F2B-4F0A-81A7-34AC6EE77CC2}"/>
              </a:ext>
            </a:extLst>
          </p:cNvPr>
          <p:cNvSpPr txBox="1"/>
          <p:nvPr/>
        </p:nvSpPr>
        <p:spPr>
          <a:xfrm>
            <a:off x="288758" y="264512"/>
            <a:ext cx="11069054" cy="954107"/>
          </a:xfrm>
          <a:prstGeom prst="rect">
            <a:avLst/>
          </a:prstGeom>
          <a:noFill/>
        </p:spPr>
        <p:txBody>
          <a:bodyPr wrap="square">
            <a:spAutoFit/>
          </a:bodyPr>
          <a:lstStyle/>
          <a:p>
            <a:pPr marL="342900" indent="-342900">
              <a:buFont typeface="Wingdings" panose="05000000000000000000" pitchFamily="2" charset="2"/>
              <a:buChar char="q"/>
            </a:pPr>
            <a:r>
              <a:rPr lang="fr-FR" sz="2800" dirty="0">
                <a:solidFill>
                  <a:srgbClr val="00B050"/>
                </a:solidFill>
              </a:rPr>
              <a:t>P2-Expliciter les obstacles didactiques rencontrés et la façon dont on a levé les obstacles</a:t>
            </a:r>
          </a:p>
        </p:txBody>
      </p:sp>
      <p:sp>
        <p:nvSpPr>
          <p:cNvPr id="4" name="ZoneTexte 3">
            <a:extLst>
              <a:ext uri="{FF2B5EF4-FFF2-40B4-BE49-F238E27FC236}">
                <a16:creationId xmlns:a16="http://schemas.microsoft.com/office/drawing/2014/main" id="{71A3CE58-3A4C-4394-9DE8-9940807ADBA6}"/>
              </a:ext>
            </a:extLst>
          </p:cNvPr>
          <p:cNvSpPr txBox="1"/>
          <p:nvPr/>
        </p:nvSpPr>
        <p:spPr>
          <a:xfrm>
            <a:off x="288758" y="1268953"/>
            <a:ext cx="11903241" cy="5324535"/>
          </a:xfrm>
          <a:prstGeom prst="rect">
            <a:avLst/>
          </a:prstGeom>
          <a:noFill/>
        </p:spPr>
        <p:txBody>
          <a:bodyPr wrap="square">
            <a:spAutoFit/>
          </a:bodyPr>
          <a:lstStyle/>
          <a:p>
            <a:r>
              <a:rPr lang="fr-FR" sz="2000" dirty="0"/>
              <a:t>Cette piste est très personnelle et donne beaucoup de sens à l’expression orale.</a:t>
            </a:r>
          </a:p>
          <a:p>
            <a:r>
              <a:rPr lang="fr-FR" sz="2000" dirty="0"/>
              <a:t>Il sera compliqué d’aller explorer Internet pour trouver un fil conducteur car vous seul pourrez faire le point sur un obstacle que vous avez identifié comme tel et sur les outils que vous vous êtes construit pour surmonter cet obstacle. </a:t>
            </a:r>
          </a:p>
          <a:p>
            <a:r>
              <a:rPr lang="fr-FR" sz="2000" dirty="0"/>
              <a:t>Nous pouvons ici lister les obstacles fréquents rencontrés au cycle terminale ou les sources de difficultés : </a:t>
            </a:r>
          </a:p>
          <a:p>
            <a:endParaRPr lang="fr-FR" sz="2000" dirty="0"/>
          </a:p>
          <a:p>
            <a:r>
              <a:rPr lang="fr-FR" sz="2000" dirty="0"/>
              <a:t> - Comprendre la différence entre une hypothèse de récurrence et la propriété dont on veut démontrer la véracité pour tout entier naturel n. </a:t>
            </a:r>
          </a:p>
          <a:p>
            <a:endParaRPr lang="fr-FR" sz="2000" dirty="0"/>
          </a:p>
          <a:p>
            <a:r>
              <a:rPr lang="fr-FR" sz="2000" dirty="0"/>
              <a:t> - Comprendre l’outil « intégrale » </a:t>
            </a:r>
          </a:p>
          <a:p>
            <a:endParaRPr lang="fr-FR" sz="2000" dirty="0"/>
          </a:p>
          <a:p>
            <a:r>
              <a:rPr lang="fr-FR" sz="2000" dirty="0"/>
              <a:t> - Comprendre les fonctions logarithme et exponentielle qui ne s’expriment pas grâce aux fonctions usuelles (levier : renvoi aux fonctions trigonométriques) </a:t>
            </a:r>
          </a:p>
          <a:p>
            <a:endParaRPr lang="fr-FR" sz="2000" dirty="0"/>
          </a:p>
          <a:p>
            <a:r>
              <a:rPr lang="fr-FR" sz="2000" dirty="0"/>
              <a:t> - Division par zéro, place du zéro dans l’histoire des mathématiques </a:t>
            </a:r>
          </a:p>
          <a:p>
            <a:endParaRPr lang="fr-FR" sz="2000" dirty="0"/>
          </a:p>
          <a:p>
            <a:r>
              <a:rPr lang="fr-FR" sz="2000" dirty="0"/>
              <a:t> - Premières rencontres avec l’infini (adjectif puis symbole) </a:t>
            </a:r>
          </a:p>
        </p:txBody>
      </p:sp>
    </p:spTree>
    <p:extLst>
      <p:ext uri="{BB962C8B-B14F-4D97-AF65-F5344CB8AC3E}">
        <p14:creationId xmlns:p14="http://schemas.microsoft.com/office/powerpoint/2010/main" val="9897061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animEffect transition="in" filter="fade">
                                      <p:cBhvr>
                                        <p:cTn id="32" dur="500"/>
                                        <p:tgtEl>
                                          <p:spTgt spid="4">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fade">
                                      <p:cBhvr>
                                        <p:cTn id="37" dur="500"/>
                                        <p:tgtEl>
                                          <p:spTgt spid="4">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12" end="12"/>
                                            </p:txEl>
                                          </p:spTgt>
                                        </p:tgtEl>
                                        <p:attrNameLst>
                                          <p:attrName>style.visibility</p:attrName>
                                        </p:attrNameLst>
                                      </p:cBhvr>
                                      <p:to>
                                        <p:strVal val="visible"/>
                                      </p:to>
                                    </p:set>
                                    <p:animEffect transition="in" filter="fade">
                                      <p:cBhvr>
                                        <p:cTn id="42"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D2A0258-4315-43ED-BAE1-65BE462E0DB2}"/>
              </a:ext>
            </a:extLst>
          </p:cNvPr>
          <p:cNvSpPr txBox="1"/>
          <p:nvPr/>
        </p:nvSpPr>
        <p:spPr>
          <a:xfrm>
            <a:off x="256674" y="762870"/>
            <a:ext cx="10988842" cy="2308324"/>
          </a:xfrm>
          <a:prstGeom prst="rect">
            <a:avLst/>
          </a:prstGeom>
          <a:noFill/>
        </p:spPr>
        <p:txBody>
          <a:bodyPr wrap="square">
            <a:spAutoFit/>
          </a:bodyPr>
          <a:lstStyle/>
          <a:p>
            <a:r>
              <a:rPr lang="fr-FR" sz="2400" b="1" dirty="0">
                <a:solidFill>
                  <a:srgbClr val="FFC000"/>
                </a:solidFill>
              </a:rPr>
              <a:t>Thème P3-1 : Démonstration par récurrence </a:t>
            </a:r>
          </a:p>
          <a:p>
            <a:endParaRPr lang="fr-FR" sz="2400" dirty="0"/>
          </a:p>
          <a:p>
            <a:pPr lvl="1"/>
            <a:r>
              <a:rPr lang="fr-FR" sz="2400" dirty="0"/>
              <a:t>Les différents types de démonstrations rencontrées, importance de la première étape avec exemples et contre-exemples, celles qui utilisent l’hypothèse de récurrence aisément, celles qui nécessitent en plus la résolution d’une inéquation, celle qui utilisent une formule complexe (formule du binôme). </a:t>
            </a:r>
          </a:p>
        </p:txBody>
      </p:sp>
      <p:sp>
        <p:nvSpPr>
          <p:cNvPr id="5" name="ZoneTexte 4">
            <a:extLst>
              <a:ext uri="{FF2B5EF4-FFF2-40B4-BE49-F238E27FC236}">
                <a16:creationId xmlns:a16="http://schemas.microsoft.com/office/drawing/2014/main" id="{3B6C5E39-F2D5-468F-99F8-068ED63E8EF3}"/>
              </a:ext>
            </a:extLst>
          </p:cNvPr>
          <p:cNvSpPr txBox="1"/>
          <p:nvPr/>
        </p:nvSpPr>
        <p:spPr>
          <a:xfrm>
            <a:off x="256674" y="3786806"/>
            <a:ext cx="10988842" cy="1846659"/>
          </a:xfrm>
          <a:prstGeom prst="rect">
            <a:avLst/>
          </a:prstGeom>
          <a:noFill/>
        </p:spPr>
        <p:txBody>
          <a:bodyPr wrap="square">
            <a:spAutoFit/>
          </a:bodyPr>
          <a:lstStyle/>
          <a:p>
            <a:r>
              <a:rPr lang="fr-FR" sz="2400" b="1" dirty="0">
                <a:solidFill>
                  <a:srgbClr val="FFC000"/>
                </a:solidFill>
              </a:rPr>
              <a:t>Thème P3-2 : Donner des exemples (avec preuve) de propositions vraies et de propositions fausses.</a:t>
            </a:r>
          </a:p>
          <a:p>
            <a:r>
              <a:rPr lang="fr-FR" dirty="0"/>
              <a:t> </a:t>
            </a:r>
          </a:p>
          <a:p>
            <a:pPr lvl="1"/>
            <a:r>
              <a:rPr lang="fr-FR" sz="2400" dirty="0"/>
              <a:t>On pourra au préalable faire un exposé sur les façons de prouver qu’une phrase quantifiée universellement (ou existentiellement) est vraie ou fausse. </a:t>
            </a:r>
          </a:p>
        </p:txBody>
      </p:sp>
    </p:spTree>
    <p:extLst>
      <p:ext uri="{BB962C8B-B14F-4D97-AF65-F5344CB8AC3E}">
        <p14:creationId xmlns:p14="http://schemas.microsoft.com/office/powerpoint/2010/main" val="148092103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fade">
                                      <p:cBhvr>
                                        <p:cTn id="18"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84DC67C-84CC-4E98-B161-A3BCAB843C7C}"/>
              </a:ext>
            </a:extLst>
          </p:cNvPr>
          <p:cNvSpPr txBox="1"/>
          <p:nvPr/>
        </p:nvSpPr>
        <p:spPr>
          <a:xfrm>
            <a:off x="513347" y="628613"/>
            <a:ext cx="10716126" cy="5663089"/>
          </a:xfrm>
          <a:prstGeom prst="rect">
            <a:avLst/>
          </a:prstGeom>
          <a:noFill/>
        </p:spPr>
        <p:txBody>
          <a:bodyPr wrap="square">
            <a:spAutoFit/>
          </a:bodyPr>
          <a:lstStyle/>
          <a:p>
            <a:pPr marL="342900" indent="-342900">
              <a:buFont typeface="Wingdings" panose="05000000000000000000" pitchFamily="2" charset="2"/>
              <a:buChar char="q"/>
            </a:pPr>
            <a:r>
              <a:rPr lang="fr-FR" sz="2800" dirty="0">
                <a:solidFill>
                  <a:srgbClr val="00B050"/>
                </a:solidFill>
              </a:rPr>
              <a:t>P4-Raconter un point de l’Histoire des Mathématiques sur une notion donnée pour mieux réfléchir sur les enjeux de demain </a:t>
            </a:r>
          </a:p>
          <a:p>
            <a:endParaRPr lang="fr-FR" dirty="0"/>
          </a:p>
          <a:p>
            <a:endParaRPr lang="fr-FR" sz="2400" dirty="0"/>
          </a:p>
          <a:p>
            <a:pPr lvl="1"/>
            <a:r>
              <a:rPr lang="fr-FR" sz="2400" b="1" dirty="0">
                <a:solidFill>
                  <a:srgbClr val="FFC000"/>
                </a:solidFill>
              </a:rPr>
              <a:t>Thème P4-1 : La notion de fonction au cours des siècles </a:t>
            </a:r>
          </a:p>
          <a:p>
            <a:pPr lvl="1"/>
            <a:r>
              <a:rPr lang="fr-FR" sz="2400" dirty="0"/>
              <a:t>Les Babyloniens, l’école pythagoricienne, Leibniz, Bernoulli, </a:t>
            </a:r>
            <a:r>
              <a:rPr lang="fr-FR" sz="2400" dirty="0" err="1"/>
              <a:t>Viète</a:t>
            </a:r>
            <a:r>
              <a:rPr lang="fr-FR" sz="2400" dirty="0"/>
              <a:t>, Euler, Dirichlet… </a:t>
            </a:r>
          </a:p>
          <a:p>
            <a:pPr lvl="1"/>
            <a:endParaRPr lang="fr-FR" sz="2400" dirty="0"/>
          </a:p>
          <a:p>
            <a:pPr lvl="1"/>
            <a:endParaRPr lang="fr-FR" sz="2400" dirty="0"/>
          </a:p>
          <a:p>
            <a:pPr lvl="1"/>
            <a:r>
              <a:rPr lang="fr-FR" sz="2400" b="1" dirty="0">
                <a:solidFill>
                  <a:srgbClr val="FFC000"/>
                </a:solidFill>
              </a:rPr>
              <a:t>Thème P4-2 : Les différentes notations pour la dérivée </a:t>
            </a:r>
            <a:r>
              <a:rPr lang="fr-FR" sz="2400" dirty="0"/>
              <a:t>(Lagrange, Newton, Leibniz) </a:t>
            </a:r>
          </a:p>
          <a:p>
            <a:pPr lvl="1"/>
            <a:endParaRPr lang="fr-FR" sz="2400" dirty="0"/>
          </a:p>
          <a:p>
            <a:pPr lvl="1"/>
            <a:endParaRPr lang="fr-FR" sz="2400" dirty="0"/>
          </a:p>
          <a:p>
            <a:pPr lvl="1"/>
            <a:r>
              <a:rPr lang="fr-FR" sz="2400" b="1" dirty="0">
                <a:solidFill>
                  <a:srgbClr val="FFC000"/>
                </a:solidFill>
              </a:rPr>
              <a:t>Thème P4-3 : Différents modèles d’évolution </a:t>
            </a:r>
            <a:r>
              <a:rPr lang="fr-FR" sz="2400" dirty="0"/>
              <a:t>(modèle de Malthus, de </a:t>
            </a:r>
            <a:r>
              <a:rPr lang="fr-FR" sz="2400" dirty="0" err="1"/>
              <a:t>Verhulst</a:t>
            </a:r>
            <a:r>
              <a:rPr lang="fr-FR" sz="2400" dirty="0"/>
              <a:t> sur la démographie). </a:t>
            </a:r>
          </a:p>
        </p:txBody>
      </p:sp>
    </p:spTree>
    <p:extLst>
      <p:ext uri="{BB962C8B-B14F-4D97-AF65-F5344CB8AC3E}">
        <p14:creationId xmlns:p14="http://schemas.microsoft.com/office/powerpoint/2010/main" val="21987238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 calcmode="lin" valueType="num">
                                      <p:cBhvr additive="base">
                                        <p:cTn id="1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10" end="10"/>
                                            </p:txEl>
                                          </p:spTgt>
                                        </p:tgtEl>
                                        <p:attrNameLst>
                                          <p:attrName>style.visibility</p:attrName>
                                        </p:attrNameLst>
                                      </p:cBhvr>
                                      <p:to>
                                        <p:strVal val="visible"/>
                                      </p:to>
                                    </p:set>
                                    <p:anim calcmode="lin" valueType="num">
                                      <p:cBhvr additive="base">
                                        <p:cTn id="24"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976DCDA4-28EC-4822-97BE-8DF3A9B06641}"/>
              </a:ext>
            </a:extLst>
          </p:cNvPr>
          <p:cNvSpPr txBox="1"/>
          <p:nvPr/>
        </p:nvSpPr>
        <p:spPr>
          <a:xfrm>
            <a:off x="433137" y="612844"/>
            <a:ext cx="11614484" cy="5632311"/>
          </a:xfrm>
          <a:prstGeom prst="rect">
            <a:avLst/>
          </a:prstGeom>
          <a:noFill/>
        </p:spPr>
        <p:txBody>
          <a:bodyPr wrap="square">
            <a:spAutoFit/>
          </a:bodyPr>
          <a:lstStyle/>
          <a:p>
            <a:r>
              <a:rPr lang="fr-FR" sz="2400" b="1" dirty="0">
                <a:solidFill>
                  <a:srgbClr val="FFC000"/>
                </a:solidFill>
              </a:rPr>
              <a:t>Thème P4-4 : Histoire des probabilités </a:t>
            </a:r>
            <a:r>
              <a:rPr lang="fr-FR" sz="2400" dirty="0"/>
              <a:t>avec Bernoulli (loi binomiale), Poisson (loi des grands nombres), Bienaymé et Tchebychev (inégalité éponyme) </a:t>
            </a:r>
          </a:p>
          <a:p>
            <a:r>
              <a:rPr lang="fr-FR" sz="2400" dirty="0"/>
              <a:t>On pourra s’appuyer sur un des points travaillés par l’un de ces mathématiciens (exemple : le jeu de paume et Bernoulli) </a:t>
            </a:r>
          </a:p>
          <a:p>
            <a:endParaRPr lang="fr-FR" sz="2400" dirty="0"/>
          </a:p>
          <a:p>
            <a:r>
              <a:rPr lang="fr-FR" sz="2400" dirty="0"/>
              <a:t> </a:t>
            </a:r>
          </a:p>
          <a:p>
            <a:r>
              <a:rPr lang="fr-FR" sz="2400" b="1" dirty="0">
                <a:solidFill>
                  <a:srgbClr val="FFC000"/>
                </a:solidFill>
              </a:rPr>
              <a:t>Thème P4-5 : Histoire du zéro </a:t>
            </a:r>
          </a:p>
          <a:p>
            <a:endParaRPr lang="fr-FR" sz="2400" dirty="0"/>
          </a:p>
          <a:p>
            <a:r>
              <a:rPr lang="fr-FR" sz="2400" dirty="0"/>
              <a:t> </a:t>
            </a:r>
          </a:p>
          <a:p>
            <a:r>
              <a:rPr lang="fr-FR" sz="2400" b="1" dirty="0">
                <a:solidFill>
                  <a:srgbClr val="FFC000"/>
                </a:solidFill>
              </a:rPr>
              <a:t>Thème P4-6 : Histoire de l’infini</a:t>
            </a:r>
            <a:r>
              <a:rPr lang="fr-FR" sz="2400" dirty="0"/>
              <a:t> (naissance du calcul infinitésimal, Archimède de Syracuse, Fermat, Pascal, paradoxe du continu de Gödel, apparition de la « lemniscate de Bernoulli couchée ») </a:t>
            </a:r>
          </a:p>
          <a:p>
            <a:endParaRPr lang="fr-FR" sz="2400" dirty="0"/>
          </a:p>
          <a:p>
            <a:r>
              <a:rPr lang="fr-FR" sz="2400" dirty="0"/>
              <a:t> </a:t>
            </a:r>
          </a:p>
          <a:p>
            <a:r>
              <a:rPr lang="fr-FR" sz="2400" b="1" dirty="0">
                <a:solidFill>
                  <a:srgbClr val="FFC000"/>
                </a:solidFill>
              </a:rPr>
              <a:t>Thème P4-7 : Le nombre 𝝅 d’hier à aujourd’hui </a:t>
            </a:r>
            <a:r>
              <a:rPr lang="fr-FR" sz="2400" dirty="0"/>
              <a:t>(recherche des décimales, approximations) </a:t>
            </a:r>
          </a:p>
        </p:txBody>
      </p:sp>
    </p:spTree>
    <p:extLst>
      <p:ext uri="{BB962C8B-B14F-4D97-AF65-F5344CB8AC3E}">
        <p14:creationId xmlns:p14="http://schemas.microsoft.com/office/powerpoint/2010/main" val="33579524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calcmode="lin" valueType="num">
                                      <p:cBhvr additive="base">
                                        <p:cTn id="1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 calcmode="lin" valueType="num">
                                      <p:cBhvr additive="base">
                                        <p:cTn id="2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anim calcmode="lin" valueType="num">
                                      <p:cBhvr additive="base">
                                        <p:cTn id="30"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A91E36BD-A295-41D0-92C1-73E7795C8250}"/>
              </a:ext>
            </a:extLst>
          </p:cNvPr>
          <p:cNvSpPr txBox="1"/>
          <p:nvPr/>
        </p:nvSpPr>
        <p:spPr>
          <a:xfrm>
            <a:off x="441158" y="428178"/>
            <a:ext cx="11309684" cy="6001643"/>
          </a:xfrm>
          <a:prstGeom prst="rect">
            <a:avLst/>
          </a:prstGeom>
          <a:noFill/>
        </p:spPr>
        <p:txBody>
          <a:bodyPr wrap="square">
            <a:spAutoFit/>
          </a:bodyPr>
          <a:lstStyle/>
          <a:p>
            <a:r>
              <a:rPr lang="fr-FR" sz="2400" b="1" dirty="0">
                <a:solidFill>
                  <a:srgbClr val="FFC000"/>
                </a:solidFill>
              </a:rPr>
              <a:t>Thème P4-8 : Intégrale de Riemann</a:t>
            </a:r>
            <a:r>
              <a:rPr lang="fr-FR" sz="2400" dirty="0"/>
              <a:t>, origine historique des premières recherches </a:t>
            </a:r>
          </a:p>
          <a:p>
            <a:pPr lvl="1"/>
            <a:r>
              <a:rPr lang="fr-FR" sz="2400" dirty="0"/>
              <a:t>d’Archimède : la détermination du centre de gravité d'une surface triangulaire, le rapport entre aire et périmètre du cercle, le volume et l'aire de la sphère, le volume de la calotte sphérique, l'aire du « segment » de parabole, délimité par celle-ci et une de ses cordes.</a:t>
            </a:r>
          </a:p>
          <a:p>
            <a:pPr lvl="1"/>
            <a:r>
              <a:rPr lang="fr-FR" sz="2400" dirty="0"/>
              <a:t>On peut citer quelques travaux sur le calcul infinitésimal de Fourier, Fermat, Pascal, Wallis, Newton et Leibniz puis poser un regard sur la généralisation de la notion d’intégrale de Lebesgue. </a:t>
            </a:r>
          </a:p>
          <a:p>
            <a:endParaRPr lang="fr-FR" sz="2400" dirty="0"/>
          </a:p>
          <a:p>
            <a:r>
              <a:rPr lang="fr-FR" sz="2400" dirty="0"/>
              <a:t> </a:t>
            </a:r>
          </a:p>
          <a:p>
            <a:r>
              <a:rPr lang="fr-FR" sz="2400" b="1" dirty="0">
                <a:solidFill>
                  <a:srgbClr val="FFC000"/>
                </a:solidFill>
              </a:rPr>
              <a:t>Thème P4-9 : Quelques constantes célèbres </a:t>
            </a:r>
            <a:r>
              <a:rPr lang="fr-FR" sz="2400" dirty="0"/>
              <a:t>: √2, 𝜋, 𝛾, 𝑙𝑛2, 𝑒. </a:t>
            </a:r>
          </a:p>
          <a:p>
            <a:pPr lvl="1"/>
            <a:r>
              <a:rPr lang="fr-FR" sz="2400" dirty="0"/>
              <a:t>Le candidat pourra citer ou développer une « anecdote » pour l’une ou plusieurs d’entre elles. </a:t>
            </a:r>
          </a:p>
          <a:p>
            <a:endParaRPr lang="fr-FR" sz="2400" dirty="0"/>
          </a:p>
          <a:p>
            <a:r>
              <a:rPr lang="fr-FR" sz="2400" dirty="0"/>
              <a:t> </a:t>
            </a:r>
          </a:p>
          <a:p>
            <a:r>
              <a:rPr lang="fr-FR" sz="2400" b="1" dirty="0">
                <a:solidFill>
                  <a:srgbClr val="FFC000"/>
                </a:solidFill>
              </a:rPr>
              <a:t>Thème P4-10 : Apparition des logarithmes</a:t>
            </a:r>
            <a:r>
              <a:rPr lang="fr-FR" sz="2400" dirty="0"/>
              <a:t>, Napier, Briggs </a:t>
            </a:r>
          </a:p>
        </p:txBody>
      </p:sp>
    </p:spTree>
    <p:extLst>
      <p:ext uri="{BB962C8B-B14F-4D97-AF65-F5344CB8AC3E}">
        <p14:creationId xmlns:p14="http://schemas.microsoft.com/office/powerpoint/2010/main" val="330525471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 calcmode="lin" valueType="num">
                                      <p:cBhvr additive="base">
                                        <p:cTn id="34"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955356B-7BE5-4BCA-B5E9-FE1F96FCA362}"/>
              </a:ext>
            </a:extLst>
          </p:cNvPr>
          <p:cNvSpPr txBox="1"/>
          <p:nvPr/>
        </p:nvSpPr>
        <p:spPr>
          <a:xfrm>
            <a:off x="753978" y="597455"/>
            <a:ext cx="10684043" cy="5386090"/>
          </a:xfrm>
          <a:prstGeom prst="rect">
            <a:avLst/>
          </a:prstGeom>
          <a:noFill/>
        </p:spPr>
        <p:txBody>
          <a:bodyPr wrap="square">
            <a:spAutoFit/>
          </a:bodyPr>
          <a:lstStyle/>
          <a:p>
            <a:pPr marL="457200" indent="-457200">
              <a:buFont typeface="Wingdings" panose="05000000000000000000" pitchFamily="2" charset="2"/>
              <a:buChar char="q"/>
            </a:pPr>
            <a:r>
              <a:rPr lang="fr-FR" sz="2800" dirty="0">
                <a:solidFill>
                  <a:srgbClr val="00B050"/>
                </a:solidFill>
              </a:rPr>
              <a:t>P5-Réflexion sur une utilisation des Mathématiques en Physique-Chimie ou en SVT ou travail avec une autre spécialité </a:t>
            </a:r>
          </a:p>
          <a:p>
            <a:endParaRPr lang="fr-FR" dirty="0"/>
          </a:p>
          <a:p>
            <a:r>
              <a:rPr lang="fr-FR" dirty="0"/>
              <a:t> </a:t>
            </a:r>
          </a:p>
          <a:p>
            <a:endParaRPr lang="fr-FR" dirty="0"/>
          </a:p>
          <a:p>
            <a:r>
              <a:rPr lang="fr-FR" sz="2400" b="1" dirty="0">
                <a:solidFill>
                  <a:srgbClr val="FFC000"/>
                </a:solidFill>
              </a:rPr>
              <a:t>Thème P5-1 : Mathématiques et Physique : Primitives et équations différentielles </a:t>
            </a:r>
            <a:r>
              <a:rPr lang="fr-FR" sz="2400" dirty="0"/>
              <a:t>au service : </a:t>
            </a:r>
          </a:p>
          <a:p>
            <a:endParaRPr lang="fr-FR" sz="2400" dirty="0"/>
          </a:p>
          <a:p>
            <a:pPr lvl="1"/>
            <a:r>
              <a:rPr lang="fr-FR" sz="2400" dirty="0"/>
              <a:t>→ d’un mouvement rectiligne (phase d’accélération et de freinage d’un </a:t>
            </a:r>
          </a:p>
          <a:p>
            <a:pPr lvl="1"/>
            <a:r>
              <a:rPr lang="fr-FR" sz="2400" dirty="0"/>
              <a:t>TGV) </a:t>
            </a:r>
          </a:p>
          <a:p>
            <a:endParaRPr lang="fr-FR" sz="2400" dirty="0"/>
          </a:p>
          <a:p>
            <a:pPr lvl="1"/>
            <a:r>
              <a:rPr lang="fr-FR" sz="2400" dirty="0"/>
              <a:t>→ d’un circuit électrique </a:t>
            </a:r>
          </a:p>
          <a:p>
            <a:endParaRPr lang="fr-FR" sz="2400" dirty="0"/>
          </a:p>
          <a:p>
            <a:pPr lvl="1"/>
            <a:r>
              <a:rPr lang="fr-FR" sz="2400" dirty="0"/>
              <a:t>→ de la chute d’un corps avec frottement </a:t>
            </a:r>
          </a:p>
          <a:p>
            <a:endParaRPr lang="fr-FR" dirty="0"/>
          </a:p>
        </p:txBody>
      </p:sp>
    </p:spTree>
    <p:extLst>
      <p:ext uri="{BB962C8B-B14F-4D97-AF65-F5344CB8AC3E}">
        <p14:creationId xmlns:p14="http://schemas.microsoft.com/office/powerpoint/2010/main" val="100147093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fade">
                                      <p:cBhvr>
                                        <p:cTn id="21" dur="500"/>
                                        <p:tgtEl>
                                          <p:spTgt spid="3">
                                            <p:txEl>
                                              <p:pRg st="9" end="9"/>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11" end="11"/>
                                            </p:txEl>
                                          </p:spTgt>
                                        </p:tgtEl>
                                        <p:attrNameLst>
                                          <p:attrName>style.visibility</p:attrName>
                                        </p:attrNameLst>
                                      </p:cBhvr>
                                      <p:to>
                                        <p:strVal val="visible"/>
                                      </p:to>
                                    </p:set>
                                    <p:animEffect transition="in" filter="fade">
                                      <p:cBhvr>
                                        <p:cTn id="2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F46C5C8-D08E-4133-ACC2-51339442C079}"/>
              </a:ext>
            </a:extLst>
          </p:cNvPr>
          <p:cNvSpPr txBox="1"/>
          <p:nvPr/>
        </p:nvSpPr>
        <p:spPr>
          <a:xfrm>
            <a:off x="545431" y="789671"/>
            <a:ext cx="10748211" cy="4893647"/>
          </a:xfrm>
          <a:prstGeom prst="rect">
            <a:avLst/>
          </a:prstGeom>
          <a:noFill/>
        </p:spPr>
        <p:txBody>
          <a:bodyPr wrap="square">
            <a:spAutoFit/>
          </a:bodyPr>
          <a:lstStyle/>
          <a:p>
            <a:r>
              <a:rPr lang="fr-FR" sz="2400" b="1" dirty="0">
                <a:solidFill>
                  <a:srgbClr val="FFC000"/>
                </a:solidFill>
              </a:rPr>
              <a:t>Thème P5-2 : Mathématiques et Sciences de la Vie et de la Terre </a:t>
            </a:r>
            <a:r>
              <a:rPr lang="fr-FR" sz="2400" dirty="0"/>
              <a:t>: Équation différentielle et colonie de bactéries </a:t>
            </a:r>
          </a:p>
          <a:p>
            <a:endParaRPr lang="fr-FR" sz="2400" dirty="0"/>
          </a:p>
          <a:p>
            <a:endParaRPr lang="fr-FR" sz="2400" dirty="0"/>
          </a:p>
          <a:p>
            <a:r>
              <a:rPr lang="fr-FR" sz="2400" b="1" dirty="0">
                <a:solidFill>
                  <a:srgbClr val="FFC000"/>
                </a:solidFill>
              </a:rPr>
              <a:t>Thème P5-3 : Mathématiques et chimie </a:t>
            </a:r>
          </a:p>
          <a:p>
            <a:endParaRPr lang="fr-FR" sz="2400" dirty="0"/>
          </a:p>
          <a:p>
            <a:pPr lvl="1"/>
            <a:r>
              <a:rPr lang="fr-FR" sz="2400" dirty="0"/>
              <a:t>→ Équation différentielle et mélange gazeux </a:t>
            </a:r>
          </a:p>
          <a:p>
            <a:pPr lvl="1"/>
            <a:endParaRPr lang="fr-FR" sz="2400" dirty="0"/>
          </a:p>
          <a:p>
            <a:pPr lvl="1"/>
            <a:r>
              <a:rPr lang="fr-FR" sz="2400" dirty="0"/>
              <a:t>→ Équation différentielle et cinétique chimique : étude de la réaction de saponification de l’éthanoate d’éthyle (méthode d’Euler) </a:t>
            </a:r>
          </a:p>
          <a:p>
            <a:pPr lvl="1"/>
            <a:endParaRPr lang="fr-FR" sz="2400" dirty="0"/>
          </a:p>
          <a:p>
            <a:pPr lvl="1"/>
            <a:r>
              <a:rPr lang="fr-FR" sz="2400" dirty="0"/>
              <a:t>→ Polyèdres et cristaux naturels, formule d’Euler pour les polyèdres réguliers convexes </a:t>
            </a:r>
          </a:p>
        </p:txBody>
      </p:sp>
    </p:spTree>
    <p:extLst>
      <p:ext uri="{BB962C8B-B14F-4D97-AF65-F5344CB8AC3E}">
        <p14:creationId xmlns:p14="http://schemas.microsoft.com/office/powerpoint/2010/main" val="34418160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fade">
                                      <p:cBhvr>
                                        <p:cTn id="2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AE4192E-B173-4421-817E-DC2FEDA98A45}"/>
              </a:ext>
            </a:extLst>
          </p:cNvPr>
          <p:cNvSpPr txBox="1"/>
          <p:nvPr/>
        </p:nvSpPr>
        <p:spPr>
          <a:xfrm>
            <a:off x="770020" y="832878"/>
            <a:ext cx="10234863" cy="4524315"/>
          </a:xfrm>
          <a:prstGeom prst="rect">
            <a:avLst/>
          </a:prstGeom>
          <a:noFill/>
        </p:spPr>
        <p:txBody>
          <a:bodyPr wrap="square">
            <a:spAutoFit/>
          </a:bodyPr>
          <a:lstStyle/>
          <a:p>
            <a:r>
              <a:rPr lang="fr-FR" sz="2400" b="1" dirty="0">
                <a:solidFill>
                  <a:srgbClr val="FFC000"/>
                </a:solidFill>
              </a:rPr>
              <a:t>Thème P5-4 : De l’actualité : mathématiques et épidémies, le modèle SIR</a:t>
            </a:r>
            <a:r>
              <a:rPr lang="fr-FR" sz="2400" dirty="0"/>
              <a:t> </a:t>
            </a:r>
          </a:p>
          <a:p>
            <a:endParaRPr lang="fr-FR" sz="2400" dirty="0"/>
          </a:p>
          <a:p>
            <a:pPr lvl="1"/>
            <a:r>
              <a:rPr lang="fr-FR" sz="2400" dirty="0"/>
              <a:t>Modèle de </a:t>
            </a:r>
            <a:r>
              <a:rPr lang="fr-FR" sz="2400" dirty="0" err="1"/>
              <a:t>Kermack</a:t>
            </a:r>
            <a:r>
              <a:rPr lang="fr-FR" sz="2400" dirty="0"/>
              <a:t> et Mac Kendrick </a:t>
            </a:r>
          </a:p>
          <a:p>
            <a:pPr lvl="1"/>
            <a:r>
              <a:rPr lang="fr-FR" sz="2400" dirty="0"/>
              <a:t>Théorème du seuil </a:t>
            </a:r>
          </a:p>
          <a:p>
            <a:endParaRPr lang="fr-FR" sz="2400" dirty="0"/>
          </a:p>
          <a:p>
            <a:r>
              <a:rPr lang="fr-FR" sz="2400" dirty="0"/>
              <a:t> </a:t>
            </a:r>
          </a:p>
          <a:p>
            <a:r>
              <a:rPr lang="fr-FR" sz="2400" b="1" dirty="0">
                <a:solidFill>
                  <a:srgbClr val="FFC000"/>
                </a:solidFill>
              </a:rPr>
              <a:t>Thème P5-5 : Mathématiques et architecture </a:t>
            </a:r>
          </a:p>
          <a:p>
            <a:pPr lvl="1"/>
            <a:endParaRPr lang="fr-FR" sz="2400" dirty="0"/>
          </a:p>
          <a:p>
            <a:pPr lvl="1"/>
            <a:r>
              <a:rPr lang="fr-FR" sz="2400" dirty="0"/>
              <a:t>Étude géométrique de bâtiments célèbres : Le Parthénon et ses effets d’optique, les pyramides de Gizeh, le théâtre d’Épidaure et le nombre d’or, la cité radieuse et la chapelle Notre-Dame-du-Haut de Ronchamp du Corbusier et le nombre d’or. </a:t>
            </a:r>
          </a:p>
        </p:txBody>
      </p:sp>
    </p:spTree>
    <p:extLst>
      <p:ext uri="{BB962C8B-B14F-4D97-AF65-F5344CB8AC3E}">
        <p14:creationId xmlns:p14="http://schemas.microsoft.com/office/powerpoint/2010/main" val="32243032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2445DFD-E39D-4E4B-A532-E5D4CB97360F}"/>
              </a:ext>
            </a:extLst>
          </p:cNvPr>
          <p:cNvSpPr txBox="1"/>
          <p:nvPr/>
        </p:nvSpPr>
        <p:spPr>
          <a:xfrm>
            <a:off x="1090863" y="1166842"/>
            <a:ext cx="10010273" cy="4524315"/>
          </a:xfrm>
          <a:prstGeom prst="rect">
            <a:avLst/>
          </a:prstGeom>
          <a:noFill/>
        </p:spPr>
        <p:txBody>
          <a:bodyPr wrap="square">
            <a:spAutoFit/>
          </a:bodyPr>
          <a:lstStyle/>
          <a:p>
            <a:r>
              <a:rPr lang="fr-FR" sz="2400" b="1" dirty="0">
                <a:solidFill>
                  <a:srgbClr val="FFC000"/>
                </a:solidFill>
              </a:rPr>
              <a:t>Thème P5-6 : Mathématiques et Arts </a:t>
            </a:r>
          </a:p>
          <a:p>
            <a:endParaRPr lang="fr-FR" sz="2400" dirty="0"/>
          </a:p>
          <a:p>
            <a:pPr lvl="1">
              <a:lnSpc>
                <a:spcPct val="150000"/>
              </a:lnSpc>
            </a:pPr>
            <a:r>
              <a:rPr lang="fr-FR" sz="2400" dirty="0"/>
              <a:t>Le nombre d’or à lui tout seul constitue un élément d’étude avec les monuments cités précédemment, avec la peinture : La Joconde, La Naissance de Vénus, avec la sculpture :  l’éphèbe de Polyclète mais aussi avec la musique : harmonie et rythme. </a:t>
            </a:r>
          </a:p>
          <a:p>
            <a:pPr lvl="1"/>
            <a:endParaRPr lang="fr-FR" sz="2400" dirty="0"/>
          </a:p>
          <a:p>
            <a:pPr lvl="1"/>
            <a:r>
              <a:rPr lang="fr-FR" sz="2400" b="1" dirty="0"/>
              <a:t>Remarque : </a:t>
            </a:r>
            <a:r>
              <a:rPr lang="fr-FR" sz="2400" dirty="0"/>
              <a:t>l’élève proposant un oral sur le nombre d’or aura à connaître quelques propriétés mathématiques (algébriques et géométriques) du nombre d’or pour anticiper les questions éventuelles sur ce sujet. </a:t>
            </a:r>
          </a:p>
        </p:txBody>
      </p:sp>
    </p:spTree>
    <p:extLst>
      <p:ext uri="{BB962C8B-B14F-4D97-AF65-F5344CB8AC3E}">
        <p14:creationId xmlns:p14="http://schemas.microsoft.com/office/powerpoint/2010/main" val="417962332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619A828-8857-4844-88D8-D8F4D7F2FB6B}"/>
              </a:ext>
            </a:extLst>
          </p:cNvPr>
          <p:cNvSpPr txBox="1"/>
          <p:nvPr/>
        </p:nvSpPr>
        <p:spPr>
          <a:xfrm>
            <a:off x="625642" y="1632880"/>
            <a:ext cx="10940715" cy="3543727"/>
          </a:xfrm>
          <a:prstGeom prst="rect">
            <a:avLst/>
          </a:prstGeom>
          <a:noFill/>
        </p:spPr>
        <p:txBody>
          <a:bodyPr wrap="square">
            <a:spAutoFit/>
          </a:bodyPr>
          <a:lstStyle/>
          <a:p>
            <a:r>
              <a:rPr lang="fr-FR" sz="2400" b="1" dirty="0">
                <a:solidFill>
                  <a:srgbClr val="FFC000"/>
                </a:solidFill>
              </a:rPr>
              <a:t>Thème P5-7 : Approfondissement et Histoire:  </a:t>
            </a:r>
          </a:p>
          <a:p>
            <a:endParaRPr lang="fr-FR" sz="2400" dirty="0"/>
          </a:p>
          <a:p>
            <a:pPr lvl="1">
              <a:lnSpc>
                <a:spcPct val="150000"/>
              </a:lnSpc>
            </a:pPr>
            <a:r>
              <a:rPr lang="fr-FR" sz="2400" dirty="0"/>
              <a:t>Pierre François </a:t>
            </a:r>
            <a:r>
              <a:rPr lang="fr-FR" sz="2400" dirty="0" err="1"/>
              <a:t>Verhulst</a:t>
            </a:r>
            <a:r>
              <a:rPr lang="fr-FR" sz="2400" dirty="0"/>
              <a:t> et l’étude d’une population évoluant en milieu fermé (équation logistique, modèle de </a:t>
            </a:r>
            <a:r>
              <a:rPr lang="fr-FR" sz="2400" dirty="0" err="1"/>
              <a:t>Verhulst</a:t>
            </a:r>
            <a:r>
              <a:rPr lang="fr-FR" sz="2400" dirty="0"/>
              <a:t>) </a:t>
            </a:r>
          </a:p>
          <a:p>
            <a:pPr lvl="1">
              <a:lnSpc>
                <a:spcPct val="150000"/>
              </a:lnSpc>
            </a:pPr>
            <a:r>
              <a:rPr lang="fr-FR" sz="2400" dirty="0"/>
              <a:t>Pour ces différents thèmes, on rappellera les lois physiques intervenant, on décrira le type d’équation différentielle obtenue puis on en précisera la solution générale.</a:t>
            </a:r>
          </a:p>
          <a:p>
            <a:pPr lvl="1">
              <a:lnSpc>
                <a:spcPct val="150000"/>
              </a:lnSpc>
            </a:pPr>
            <a:r>
              <a:rPr lang="fr-FR" sz="2400" dirty="0"/>
              <a:t>On s’interrogera sur la détermination de la constante. </a:t>
            </a:r>
          </a:p>
        </p:txBody>
      </p:sp>
    </p:spTree>
    <p:extLst>
      <p:ext uri="{BB962C8B-B14F-4D97-AF65-F5344CB8AC3E}">
        <p14:creationId xmlns:p14="http://schemas.microsoft.com/office/powerpoint/2010/main" val="33376004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333C77B-7725-4346-9BF4-81D2C7B51644}"/>
              </a:ext>
            </a:extLst>
          </p:cNvPr>
          <p:cNvSpPr txBox="1"/>
          <p:nvPr/>
        </p:nvSpPr>
        <p:spPr>
          <a:xfrm>
            <a:off x="365156" y="1248545"/>
            <a:ext cx="11461687" cy="4524315"/>
          </a:xfrm>
          <a:prstGeom prst="rect">
            <a:avLst/>
          </a:prstGeom>
          <a:noFill/>
        </p:spPr>
        <p:txBody>
          <a:bodyPr wrap="square" rtlCol="0">
            <a:spAutoFit/>
          </a:bodyPr>
          <a:lstStyle/>
          <a:p>
            <a:r>
              <a:rPr lang="fr-FR" sz="2400" dirty="0"/>
              <a:t>Le Grand oral dure 20 minutes avec 20 minutes de préparation.</a:t>
            </a:r>
          </a:p>
          <a:p>
            <a:endParaRPr lang="fr-FR" sz="2400" dirty="0"/>
          </a:p>
          <a:p>
            <a:r>
              <a:rPr lang="fr-FR" sz="2400" b="1" dirty="0"/>
              <a:t>Le candidat présente au jury deux questions préparées avec ses professeurs </a:t>
            </a:r>
          </a:p>
          <a:p>
            <a:r>
              <a:rPr lang="fr-FR" sz="2400" dirty="0"/>
              <a:t>et éventuellement avec d'autres élèves, qui portent sur ses </a:t>
            </a:r>
            <a:r>
              <a:rPr lang="fr-FR" sz="2400" b="1" dirty="0"/>
              <a:t>deux spécialités,</a:t>
            </a:r>
          </a:p>
          <a:p>
            <a:r>
              <a:rPr lang="fr-FR" sz="2400" b="1" dirty="0"/>
              <a:t> soit prises isolément, soit abordées de manière transversale en voie générale</a:t>
            </a:r>
            <a:r>
              <a:rPr lang="fr-FR" sz="2400" dirty="0"/>
              <a:t>.</a:t>
            </a:r>
          </a:p>
          <a:p>
            <a:r>
              <a:rPr lang="fr-FR" sz="2400" b="1" dirty="0"/>
              <a:t>Le jury choisit une de ces deux questions</a:t>
            </a:r>
            <a:r>
              <a:rPr lang="fr-FR" sz="2400" dirty="0"/>
              <a:t>.</a:t>
            </a:r>
          </a:p>
          <a:p>
            <a:endParaRPr lang="fr-FR" sz="2400" dirty="0"/>
          </a:p>
          <a:p>
            <a:r>
              <a:rPr lang="fr-FR" sz="2400" dirty="0"/>
              <a:t>Vous avez ensuite </a:t>
            </a:r>
            <a:r>
              <a:rPr lang="fr-FR" sz="2400" b="1" dirty="0"/>
              <a:t>20 minutes de préparation</a:t>
            </a:r>
            <a:r>
              <a:rPr lang="fr-FR" sz="2400" dirty="0"/>
              <a:t> pour mettre en ordre vos idées et </a:t>
            </a:r>
            <a:r>
              <a:rPr lang="fr-FR" sz="2400" dirty="0">
                <a:solidFill>
                  <a:srgbClr val="FF0000"/>
                </a:solidFill>
              </a:rPr>
              <a:t>créer un support </a:t>
            </a:r>
            <a:r>
              <a:rPr lang="fr-FR" sz="2400" dirty="0"/>
              <a:t>(des notes avec les points saillants de votre intervention, une carte, un graphique, un schéma, etc.).</a:t>
            </a:r>
          </a:p>
          <a:p>
            <a:r>
              <a:rPr lang="fr-FR" sz="2400" dirty="0">
                <a:solidFill>
                  <a:srgbClr val="FF0000"/>
                </a:solidFill>
              </a:rPr>
              <a:t>Vous pouvez en disposer pendant vos 5 minutes </a:t>
            </a:r>
            <a:r>
              <a:rPr lang="fr-FR" sz="2400" dirty="0"/>
              <a:t>d'exposé ou le remettre au jury.</a:t>
            </a:r>
          </a:p>
          <a:p>
            <a:r>
              <a:rPr lang="fr-FR" sz="2400" dirty="0"/>
              <a:t>Rassurez-vous, ce support n’est pas évalué.</a:t>
            </a:r>
          </a:p>
        </p:txBody>
      </p:sp>
      <p:pic>
        <p:nvPicPr>
          <p:cNvPr id="8" name="Image 7">
            <a:extLst>
              <a:ext uri="{FF2B5EF4-FFF2-40B4-BE49-F238E27FC236}">
                <a16:creationId xmlns:a16="http://schemas.microsoft.com/office/drawing/2014/main" id="{F6041079-1DA4-4438-8585-35710033C1F8}"/>
              </a:ext>
            </a:extLst>
          </p:cNvPr>
          <p:cNvPicPr>
            <a:picLocks noChangeAspect="1"/>
          </p:cNvPicPr>
          <p:nvPr/>
        </p:nvPicPr>
        <p:blipFill>
          <a:blip r:embed="rId2"/>
          <a:stretch>
            <a:fillRect/>
          </a:stretch>
        </p:blipFill>
        <p:spPr>
          <a:xfrm>
            <a:off x="1" y="0"/>
            <a:ext cx="12192000" cy="833941"/>
          </a:xfrm>
          <a:prstGeom prst="rect">
            <a:avLst/>
          </a:prstGeom>
        </p:spPr>
      </p:pic>
    </p:spTree>
    <p:extLst>
      <p:ext uri="{BB962C8B-B14F-4D97-AF65-F5344CB8AC3E}">
        <p14:creationId xmlns:p14="http://schemas.microsoft.com/office/powerpoint/2010/main" val="355008006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E042435D-FCFC-4D22-BBC0-240F6DEE8D9B}"/>
              </a:ext>
            </a:extLst>
          </p:cNvPr>
          <p:cNvSpPr txBox="1"/>
          <p:nvPr/>
        </p:nvSpPr>
        <p:spPr>
          <a:xfrm>
            <a:off x="1082842" y="2312989"/>
            <a:ext cx="10026316" cy="1493358"/>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ctr">
              <a:lnSpc>
                <a:spcPct val="150000"/>
              </a:lnSpc>
            </a:pPr>
            <a:r>
              <a:rPr lang="fr-FR" sz="3200" b="1" i="0" dirty="0">
                <a:solidFill>
                  <a:schemeClr val="bg1"/>
                </a:solidFill>
                <a:effectLst/>
                <a:latin typeface="inherit"/>
              </a:rPr>
              <a:t>Quelques idées de questions pour le grand oral</a:t>
            </a:r>
            <a:br>
              <a:rPr lang="fr-FR" sz="3200" b="1" i="0" dirty="0">
                <a:solidFill>
                  <a:schemeClr val="bg1"/>
                </a:solidFill>
                <a:effectLst/>
                <a:latin typeface="inherit"/>
              </a:rPr>
            </a:br>
            <a:r>
              <a:rPr lang="fr-FR" sz="3200" b="1" i="0" dirty="0">
                <a:solidFill>
                  <a:schemeClr val="bg1"/>
                </a:solidFill>
                <a:effectLst/>
                <a:latin typeface="inherit"/>
              </a:rPr>
              <a:t>en rapport avec les maths et les autres matières</a:t>
            </a:r>
            <a:endParaRPr lang="fr-FR" sz="3200" b="1" dirty="0">
              <a:solidFill>
                <a:schemeClr val="bg1"/>
              </a:solidFill>
            </a:endParaRPr>
          </a:p>
        </p:txBody>
      </p:sp>
    </p:spTree>
    <p:extLst>
      <p:ext uri="{BB962C8B-B14F-4D97-AF65-F5344CB8AC3E}">
        <p14:creationId xmlns:p14="http://schemas.microsoft.com/office/powerpoint/2010/main" val="259625500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69BDC050-5550-4644-8E59-EE7ECCD5C0AE}"/>
              </a:ext>
            </a:extLst>
          </p:cNvPr>
          <p:cNvSpPr txBox="1"/>
          <p:nvPr/>
        </p:nvSpPr>
        <p:spPr>
          <a:xfrm>
            <a:off x="727239" y="-200078"/>
            <a:ext cx="11233534" cy="6863417"/>
          </a:xfrm>
          <a:prstGeom prst="rect">
            <a:avLst/>
          </a:prstGeom>
          <a:noFill/>
        </p:spPr>
        <p:txBody>
          <a:bodyPr wrap="square">
            <a:spAutoFit/>
          </a:bodyPr>
          <a:lstStyle/>
          <a:p>
            <a:pPr algn="ctr" fontAlgn="base"/>
            <a:endParaRPr lang="fr-FR" sz="2200" b="1" i="0" dirty="0">
              <a:solidFill>
                <a:srgbClr val="000000"/>
              </a:solidFill>
              <a:effectLst/>
              <a:latin typeface="inherit"/>
            </a:endParaRPr>
          </a:p>
          <a:p>
            <a:pPr algn="l" fontAlgn="base"/>
            <a:r>
              <a:rPr lang="fr-FR" sz="2200" b="1" i="0" dirty="0">
                <a:solidFill>
                  <a:srgbClr val="000000"/>
                </a:solidFill>
                <a:effectLst/>
                <a:latin typeface="inherit"/>
              </a:rPr>
              <a:t>Chute d’un corps (Maths – Physique)</a:t>
            </a:r>
            <a:endParaRPr lang="fr-FR" sz="2200" dirty="0">
              <a:solidFill>
                <a:srgbClr val="000000"/>
              </a:solidFill>
              <a:latin typeface="Open Sans" panose="020B0606030504020204" pitchFamily="34" charset="0"/>
            </a:endParaRPr>
          </a:p>
          <a:p>
            <a:pPr marL="742950" lvl="1" indent="-285750" fontAlgn="base">
              <a:buFont typeface="Arial" panose="020B0604020202020204" pitchFamily="34" charset="0"/>
              <a:buChar char="•"/>
            </a:pPr>
            <a:r>
              <a:rPr lang="fr-FR" sz="2200" b="0" i="1" dirty="0">
                <a:solidFill>
                  <a:srgbClr val="000000"/>
                </a:solidFill>
                <a:effectLst/>
                <a:latin typeface="inherit"/>
              </a:rPr>
              <a:t>en quoi les primitives sont utiles pour modéliser la chute d’un corps ?</a:t>
            </a:r>
            <a:endParaRPr lang="fr-FR" sz="2200" b="0" i="0" dirty="0">
              <a:solidFill>
                <a:srgbClr val="000000"/>
              </a:solidFill>
              <a:effectLst/>
              <a:latin typeface="inherit"/>
            </a:endParaRPr>
          </a:p>
          <a:p>
            <a:pPr algn="l" fontAlgn="base"/>
            <a:r>
              <a:rPr lang="fr-FR" sz="2200" b="0" i="0" dirty="0">
                <a:solidFill>
                  <a:srgbClr val="000000"/>
                </a:solidFill>
                <a:effectLst/>
                <a:latin typeface="Open Sans" panose="020B0606030504020204" pitchFamily="34" charset="0"/>
              </a:rPr>
              <a:t> </a:t>
            </a:r>
          </a:p>
          <a:p>
            <a:pPr algn="l" fontAlgn="base"/>
            <a:r>
              <a:rPr lang="fr-FR" sz="2200" b="1" i="0" dirty="0">
                <a:solidFill>
                  <a:srgbClr val="000000"/>
                </a:solidFill>
                <a:effectLst/>
                <a:latin typeface="inherit"/>
              </a:rPr>
              <a:t>Calcul approché de la valeur d’une intégrale (Maths – NSI)</a:t>
            </a:r>
            <a:endParaRPr lang="fr-FR" sz="2200" b="0" i="0" dirty="0">
              <a:solidFill>
                <a:srgbClr val="000000"/>
              </a:solidFill>
              <a:effectLst/>
              <a:latin typeface="Open Sans" panose="020B0606030504020204" pitchFamily="34" charset="0"/>
            </a:endParaRPr>
          </a:p>
          <a:p>
            <a:pPr marL="742950" lvl="1" indent="-285750" fontAlgn="base">
              <a:buFont typeface="Arial" panose="020B0604020202020204" pitchFamily="34" charset="0"/>
              <a:buChar char="•"/>
            </a:pPr>
            <a:r>
              <a:rPr lang="fr-FR" sz="2200" b="0" i="1" dirty="0">
                <a:solidFill>
                  <a:srgbClr val="000000"/>
                </a:solidFill>
                <a:effectLst/>
                <a:latin typeface="inherit"/>
              </a:rPr>
              <a:t>quels sont les avantages et les inconvénients des différents algorithmes de calcul d’une valeur approchée d’une intégrale ?</a:t>
            </a:r>
            <a:endParaRPr lang="fr-FR" sz="2200" dirty="0">
              <a:solidFill>
                <a:srgbClr val="000000"/>
              </a:solidFill>
              <a:latin typeface="inherit"/>
            </a:endParaRPr>
          </a:p>
          <a:p>
            <a:pPr marL="742950" lvl="1" indent="-285750" fontAlgn="base">
              <a:buFont typeface="Arial" panose="020B0604020202020204" pitchFamily="34" charset="0"/>
              <a:buChar char="•"/>
            </a:pPr>
            <a:r>
              <a:rPr lang="fr-FR" sz="2200" b="0" i="1" dirty="0">
                <a:solidFill>
                  <a:srgbClr val="000000"/>
                </a:solidFill>
                <a:effectLst/>
                <a:latin typeface="inherit"/>
              </a:rPr>
              <a:t>méthode des trapèzes et méthode de Simpson : en quoi ces méthodes sont faciles à programmer ?</a:t>
            </a:r>
            <a:endParaRPr lang="fr-FR" sz="2200" b="0" i="0" dirty="0">
              <a:solidFill>
                <a:srgbClr val="000000"/>
              </a:solidFill>
              <a:effectLst/>
              <a:latin typeface="inherit"/>
            </a:endParaRPr>
          </a:p>
          <a:p>
            <a:pPr algn="l" fontAlgn="base"/>
            <a:r>
              <a:rPr lang="fr-FR" sz="2200" b="0" i="0" dirty="0">
                <a:solidFill>
                  <a:srgbClr val="000000"/>
                </a:solidFill>
                <a:effectLst/>
                <a:latin typeface="Open Sans" panose="020B0606030504020204" pitchFamily="34" charset="0"/>
              </a:rPr>
              <a:t> </a:t>
            </a:r>
          </a:p>
          <a:p>
            <a:pPr algn="l" fontAlgn="base"/>
            <a:r>
              <a:rPr lang="fr-FR" sz="2200" b="1" i="0" dirty="0">
                <a:solidFill>
                  <a:srgbClr val="000000"/>
                </a:solidFill>
                <a:effectLst/>
                <a:latin typeface="inherit"/>
              </a:rPr>
              <a:t>L’ADN et le codage génétique A-G-C-T (Maths – SVT)</a:t>
            </a:r>
            <a:endParaRPr lang="fr-FR" sz="2200" b="0" i="0" dirty="0">
              <a:solidFill>
                <a:srgbClr val="000000"/>
              </a:solidFill>
              <a:effectLst/>
              <a:latin typeface="Open Sans" panose="020B0606030504020204" pitchFamily="34" charset="0"/>
            </a:endParaRPr>
          </a:p>
          <a:p>
            <a:pPr marL="742950" lvl="1" indent="-285750" fontAlgn="base">
              <a:buFont typeface="Arial" panose="020B0604020202020204" pitchFamily="34" charset="0"/>
              <a:buChar char="•"/>
            </a:pPr>
            <a:r>
              <a:rPr lang="fr-FR" sz="2200" b="0" i="1" dirty="0">
                <a:solidFill>
                  <a:srgbClr val="000000"/>
                </a:solidFill>
                <a:effectLst/>
                <a:latin typeface="inherit"/>
              </a:rPr>
              <a:t>comment, à l’aide du dénombrement, on peut appréhender la diversité de l’information génétique ?</a:t>
            </a:r>
            <a:endParaRPr lang="fr-FR" sz="2200" b="0" i="0" dirty="0">
              <a:solidFill>
                <a:srgbClr val="000000"/>
              </a:solidFill>
              <a:effectLst/>
              <a:latin typeface="inherit"/>
            </a:endParaRPr>
          </a:p>
          <a:p>
            <a:pPr algn="l" fontAlgn="base"/>
            <a:r>
              <a:rPr lang="fr-FR" sz="2200" b="0" i="0" dirty="0">
                <a:solidFill>
                  <a:srgbClr val="000000"/>
                </a:solidFill>
                <a:effectLst/>
                <a:latin typeface="Open Sans" panose="020B0606030504020204" pitchFamily="34" charset="0"/>
              </a:rPr>
              <a:t> </a:t>
            </a:r>
          </a:p>
          <a:p>
            <a:pPr algn="l" fontAlgn="base"/>
            <a:r>
              <a:rPr lang="fr-FR" sz="2200" b="1" i="0" dirty="0">
                <a:solidFill>
                  <a:srgbClr val="000000"/>
                </a:solidFill>
                <a:effectLst/>
                <a:latin typeface="inherit"/>
              </a:rPr>
              <a:t>Cristallographie – Empilement de sphères (Maths – SVT)</a:t>
            </a:r>
            <a:endParaRPr lang="fr-FR" sz="2200" b="0" i="0" dirty="0">
              <a:solidFill>
                <a:srgbClr val="000000"/>
              </a:solidFill>
              <a:effectLst/>
              <a:latin typeface="Open Sans" panose="020B0606030504020204" pitchFamily="34" charset="0"/>
            </a:endParaRPr>
          </a:p>
          <a:p>
            <a:pPr marL="742950" lvl="1" indent="-285750" fontAlgn="base">
              <a:buFont typeface="Arial" panose="020B0604020202020204" pitchFamily="34" charset="0"/>
              <a:buChar char="•"/>
            </a:pPr>
            <a:r>
              <a:rPr lang="fr-FR" sz="2200" b="0" i="1" dirty="0">
                <a:solidFill>
                  <a:srgbClr val="000000"/>
                </a:solidFill>
                <a:effectLst/>
                <a:latin typeface="inherit"/>
              </a:rPr>
              <a:t>comment</a:t>
            </a:r>
            <a:r>
              <a:rPr lang="fr-FR" sz="2200" b="0" i="0" dirty="0">
                <a:solidFill>
                  <a:srgbClr val="000000"/>
                </a:solidFill>
                <a:effectLst/>
                <a:latin typeface="inherit"/>
              </a:rPr>
              <a:t> </a:t>
            </a:r>
            <a:r>
              <a:rPr lang="fr-FR" sz="2200" b="0" i="1" dirty="0">
                <a:solidFill>
                  <a:srgbClr val="000000"/>
                </a:solidFill>
                <a:effectLst/>
                <a:latin typeface="inherit"/>
              </a:rPr>
              <a:t>les différents réseaux cristallins organisent la matière ?</a:t>
            </a:r>
            <a:br>
              <a:rPr lang="fr-FR" sz="2200" b="0" i="1" dirty="0">
                <a:solidFill>
                  <a:srgbClr val="000000"/>
                </a:solidFill>
                <a:effectLst/>
                <a:latin typeface="inherit"/>
              </a:rPr>
            </a:br>
            <a:endParaRPr lang="fr-FR" sz="2200" b="0" i="0" dirty="0">
              <a:solidFill>
                <a:srgbClr val="000000"/>
              </a:solidFill>
              <a:effectLst/>
              <a:latin typeface="Open Sans" panose="020B0606030504020204" pitchFamily="34" charset="0"/>
            </a:endParaRPr>
          </a:p>
          <a:p>
            <a:pPr algn="l" fontAlgn="base"/>
            <a:r>
              <a:rPr lang="fr-FR" sz="2200" b="1" i="0" dirty="0">
                <a:solidFill>
                  <a:srgbClr val="000000"/>
                </a:solidFill>
                <a:effectLst/>
                <a:latin typeface="inherit"/>
              </a:rPr>
              <a:t>Le codage des couleurs en informatique (Maths – Physique – NSI)</a:t>
            </a:r>
            <a:endParaRPr lang="fr-FR" sz="2200" b="0" i="0" dirty="0">
              <a:solidFill>
                <a:srgbClr val="000000"/>
              </a:solidFill>
              <a:effectLst/>
              <a:latin typeface="Open Sans" panose="020B0606030504020204" pitchFamily="34" charset="0"/>
            </a:endParaRPr>
          </a:p>
          <a:p>
            <a:pPr marL="742950" lvl="1" indent="-285750" fontAlgn="base">
              <a:buFont typeface="Arial" panose="020B0604020202020204" pitchFamily="34" charset="0"/>
              <a:buChar char="•"/>
            </a:pPr>
            <a:r>
              <a:rPr lang="fr-FR" sz="2200" b="0" i="1" dirty="0">
                <a:solidFill>
                  <a:srgbClr val="000000"/>
                </a:solidFill>
                <a:effectLst/>
                <a:latin typeface="inherit"/>
              </a:rPr>
              <a:t>en quoi la géométrie dans l’espace permet-elle de modéliser le codage RVB des couleurs en informatique ?</a:t>
            </a:r>
            <a:endParaRPr lang="fr-FR" sz="2200" b="0" i="0" dirty="0">
              <a:solidFill>
                <a:srgbClr val="000000"/>
              </a:solidFill>
              <a:effectLst/>
              <a:latin typeface="inherit"/>
            </a:endParaRPr>
          </a:p>
        </p:txBody>
      </p:sp>
    </p:spTree>
    <p:extLst>
      <p:ext uri="{BB962C8B-B14F-4D97-AF65-F5344CB8AC3E}">
        <p14:creationId xmlns:p14="http://schemas.microsoft.com/office/powerpoint/2010/main" val="34138435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500"/>
                                        <p:tgtEl>
                                          <p:spTgt spid="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7">
                                            <p:txEl>
                                              <p:pRg st="4" end="4"/>
                                            </p:txEl>
                                          </p:spTgt>
                                        </p:tgtEl>
                                        <p:attrNameLst>
                                          <p:attrName>style.visibility</p:attrName>
                                        </p:attrNameLst>
                                      </p:cBhvr>
                                      <p:to>
                                        <p:strVal val="visible"/>
                                      </p:to>
                                    </p:set>
                                    <p:anim calcmode="lin" valueType="num">
                                      <p:cBhvr additive="base">
                                        <p:cTn id="18"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7">
                                            <p:txEl>
                                              <p:pRg st="5" end="5"/>
                                            </p:txEl>
                                          </p:spTgt>
                                        </p:tgtEl>
                                        <p:attrNameLst>
                                          <p:attrName>style.visibility</p:attrName>
                                        </p:attrNameLst>
                                      </p:cBhvr>
                                      <p:to>
                                        <p:strVal val="visible"/>
                                      </p:to>
                                    </p:set>
                                    <p:animEffect transition="in" filter="fade">
                                      <p:cBhvr>
                                        <p:cTn id="24" dur="500"/>
                                        <p:tgtEl>
                                          <p:spTgt spid="7">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7">
                                            <p:txEl>
                                              <p:pRg st="6" end="6"/>
                                            </p:txEl>
                                          </p:spTgt>
                                        </p:tgtEl>
                                        <p:attrNameLst>
                                          <p:attrName>style.visibility</p:attrName>
                                        </p:attrNameLst>
                                      </p:cBhvr>
                                      <p:to>
                                        <p:strVal val="visible"/>
                                      </p:to>
                                    </p:set>
                                    <p:animEffect transition="in" filter="fade">
                                      <p:cBhvr>
                                        <p:cTn id="29" dur="500"/>
                                        <p:tgtEl>
                                          <p:spTgt spid="7">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7">
                                            <p:txEl>
                                              <p:pRg st="8" end="8"/>
                                            </p:txEl>
                                          </p:spTgt>
                                        </p:tgtEl>
                                        <p:attrNameLst>
                                          <p:attrName>style.visibility</p:attrName>
                                        </p:attrNameLst>
                                      </p:cBhvr>
                                      <p:to>
                                        <p:strVal val="visible"/>
                                      </p:to>
                                    </p:set>
                                    <p:anim calcmode="lin" valueType="num">
                                      <p:cBhvr additive="base">
                                        <p:cTn id="34"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7">
                                            <p:txEl>
                                              <p:pRg st="9" end="9"/>
                                            </p:txEl>
                                          </p:spTgt>
                                        </p:tgtEl>
                                        <p:attrNameLst>
                                          <p:attrName>style.visibility</p:attrName>
                                        </p:attrNameLst>
                                      </p:cBhvr>
                                      <p:to>
                                        <p:strVal val="visible"/>
                                      </p:to>
                                    </p:set>
                                    <p:animEffect transition="in" filter="fade">
                                      <p:cBhvr>
                                        <p:cTn id="40" dur="500"/>
                                        <p:tgtEl>
                                          <p:spTgt spid="7">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7">
                                            <p:txEl>
                                              <p:pRg st="11" end="11"/>
                                            </p:txEl>
                                          </p:spTgt>
                                        </p:tgtEl>
                                        <p:attrNameLst>
                                          <p:attrName>style.visibility</p:attrName>
                                        </p:attrNameLst>
                                      </p:cBhvr>
                                      <p:to>
                                        <p:strVal val="visible"/>
                                      </p:to>
                                    </p:set>
                                    <p:anim calcmode="lin" valueType="num">
                                      <p:cBhvr additive="base">
                                        <p:cTn id="45" dur="500" fill="hold"/>
                                        <p:tgtEl>
                                          <p:spTgt spid="7">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7">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7">
                                            <p:txEl>
                                              <p:pRg st="12" end="12"/>
                                            </p:txEl>
                                          </p:spTgt>
                                        </p:tgtEl>
                                        <p:attrNameLst>
                                          <p:attrName>style.visibility</p:attrName>
                                        </p:attrNameLst>
                                      </p:cBhvr>
                                      <p:to>
                                        <p:strVal val="visible"/>
                                      </p:to>
                                    </p:set>
                                    <p:animEffect transition="in" filter="fade">
                                      <p:cBhvr>
                                        <p:cTn id="51" dur="500"/>
                                        <p:tgtEl>
                                          <p:spTgt spid="7">
                                            <p:txEl>
                                              <p:pRg st="12" end="1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7">
                                            <p:txEl>
                                              <p:pRg st="13" end="13"/>
                                            </p:txEl>
                                          </p:spTgt>
                                        </p:tgtEl>
                                        <p:attrNameLst>
                                          <p:attrName>style.visibility</p:attrName>
                                        </p:attrNameLst>
                                      </p:cBhvr>
                                      <p:to>
                                        <p:strVal val="visible"/>
                                      </p:to>
                                    </p:set>
                                    <p:anim calcmode="lin" valueType="num">
                                      <p:cBhvr additive="base">
                                        <p:cTn id="56" dur="500" fill="hold"/>
                                        <p:tgtEl>
                                          <p:spTgt spid="7">
                                            <p:txEl>
                                              <p:pRg st="13" end="13"/>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7">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7">
                                            <p:txEl>
                                              <p:pRg st="14" end="14"/>
                                            </p:txEl>
                                          </p:spTgt>
                                        </p:tgtEl>
                                        <p:attrNameLst>
                                          <p:attrName>style.visibility</p:attrName>
                                        </p:attrNameLst>
                                      </p:cBhvr>
                                      <p:to>
                                        <p:strVal val="visible"/>
                                      </p:to>
                                    </p:set>
                                    <p:animEffect transition="in" filter="fade">
                                      <p:cBhvr>
                                        <p:cTn id="62" dur="500"/>
                                        <p:tgtEl>
                                          <p:spTgt spid="7">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0E2F400-A3DE-4BA1-9184-CA32C5F0330A}"/>
              </a:ext>
            </a:extLst>
          </p:cNvPr>
          <p:cNvSpPr txBox="1"/>
          <p:nvPr/>
        </p:nvSpPr>
        <p:spPr>
          <a:xfrm>
            <a:off x="671890" y="80805"/>
            <a:ext cx="11162758" cy="6863417"/>
          </a:xfrm>
          <a:prstGeom prst="rect">
            <a:avLst/>
          </a:prstGeom>
          <a:noFill/>
        </p:spPr>
        <p:txBody>
          <a:bodyPr wrap="square">
            <a:spAutoFit/>
          </a:bodyPr>
          <a:lstStyle/>
          <a:p>
            <a:pPr algn="l" fontAlgn="base"/>
            <a:r>
              <a:rPr lang="fr-FR" sz="2000" b="1" i="0" dirty="0">
                <a:solidFill>
                  <a:srgbClr val="000000"/>
                </a:solidFill>
                <a:effectLst/>
                <a:latin typeface="inherit"/>
              </a:rPr>
              <a:t>Cryptographie (Maths – NSI)</a:t>
            </a:r>
            <a:endParaRPr lang="fr-FR" sz="2000" b="0" i="0" dirty="0">
              <a:solidFill>
                <a:srgbClr val="000000"/>
              </a:solidFill>
              <a:effectLst/>
              <a:latin typeface="Open Sans" panose="020B0606030504020204" pitchFamily="34" charset="0"/>
            </a:endParaRPr>
          </a:p>
          <a:p>
            <a:pPr marL="742950" lvl="1" indent="-285750" fontAlgn="base">
              <a:buFont typeface="Arial" panose="020B0604020202020204" pitchFamily="34" charset="0"/>
              <a:buChar char="•"/>
            </a:pPr>
            <a:r>
              <a:rPr lang="fr-FR" sz="2000" b="0" i="1" dirty="0">
                <a:solidFill>
                  <a:srgbClr val="000000"/>
                </a:solidFill>
                <a:effectLst/>
                <a:latin typeface="inherit"/>
              </a:rPr>
              <a:t>comment l’informatique et la puissance des calculateurs permet-elle de crypter (et décrypter) des informations ?</a:t>
            </a:r>
            <a:endParaRPr lang="fr-FR" sz="2000" b="0" i="0" dirty="0">
              <a:solidFill>
                <a:srgbClr val="000000"/>
              </a:solidFill>
              <a:effectLst/>
              <a:latin typeface="inherit"/>
            </a:endParaRPr>
          </a:p>
          <a:p>
            <a:pPr algn="l" fontAlgn="base"/>
            <a:r>
              <a:rPr lang="fr-FR" sz="2000" b="0" i="0" dirty="0">
                <a:solidFill>
                  <a:srgbClr val="000000"/>
                </a:solidFill>
                <a:effectLst/>
                <a:latin typeface="Open Sans" panose="020B0606030504020204" pitchFamily="34" charset="0"/>
              </a:rPr>
              <a:t> </a:t>
            </a:r>
          </a:p>
          <a:p>
            <a:pPr algn="l" fontAlgn="base"/>
            <a:r>
              <a:rPr lang="fr-FR" sz="2000" b="1" i="0" dirty="0">
                <a:solidFill>
                  <a:srgbClr val="000000"/>
                </a:solidFill>
                <a:effectLst/>
                <a:latin typeface="inherit"/>
              </a:rPr>
              <a:t>Technologie blockchain (Maths – NSI)</a:t>
            </a:r>
            <a:endParaRPr lang="fr-FR" sz="2000" b="0" i="0" dirty="0">
              <a:solidFill>
                <a:srgbClr val="000000"/>
              </a:solidFill>
              <a:effectLst/>
              <a:latin typeface="Open Sans" panose="020B0606030504020204" pitchFamily="34" charset="0"/>
            </a:endParaRPr>
          </a:p>
          <a:p>
            <a:pPr marL="742950" lvl="1" indent="-285750" fontAlgn="base">
              <a:buFont typeface="Arial" panose="020B0604020202020204" pitchFamily="34" charset="0"/>
              <a:buChar char="•"/>
            </a:pPr>
            <a:r>
              <a:rPr lang="fr-FR" sz="2000" b="0" i="1" dirty="0">
                <a:solidFill>
                  <a:srgbClr val="000000"/>
                </a:solidFill>
                <a:effectLst/>
                <a:latin typeface="inherit"/>
              </a:rPr>
              <a:t>comment l’informatique et la puissance des calculateurs permet-elle de sécuriser les transactions des cryptomonnaies ?</a:t>
            </a:r>
            <a:br>
              <a:rPr lang="fr-FR" sz="2000" b="0" i="1" dirty="0">
                <a:solidFill>
                  <a:srgbClr val="000000"/>
                </a:solidFill>
                <a:effectLst/>
                <a:latin typeface="inherit"/>
              </a:rPr>
            </a:br>
            <a:endParaRPr lang="fr-FR" sz="2000" b="0" i="0" dirty="0">
              <a:solidFill>
                <a:srgbClr val="000000"/>
              </a:solidFill>
              <a:effectLst/>
              <a:latin typeface="inherit"/>
            </a:endParaRPr>
          </a:p>
          <a:p>
            <a:pPr algn="l" fontAlgn="base"/>
            <a:r>
              <a:rPr lang="fr-FR" sz="2000" b="0" i="0" dirty="0">
                <a:solidFill>
                  <a:srgbClr val="000000"/>
                </a:solidFill>
                <a:effectLst/>
                <a:latin typeface="Open Sans" panose="020B0606030504020204" pitchFamily="34" charset="0"/>
              </a:rPr>
              <a:t> </a:t>
            </a:r>
          </a:p>
          <a:p>
            <a:pPr algn="l" fontAlgn="base"/>
            <a:r>
              <a:rPr lang="fr-FR" sz="2000" b="1" i="0" dirty="0">
                <a:solidFill>
                  <a:srgbClr val="000000"/>
                </a:solidFill>
                <a:effectLst/>
                <a:latin typeface="inherit"/>
              </a:rPr>
              <a:t>Suites et modélisation (Maths – SVT)</a:t>
            </a:r>
            <a:endParaRPr lang="fr-FR" sz="2000" b="0" i="0" dirty="0">
              <a:solidFill>
                <a:srgbClr val="000000"/>
              </a:solidFill>
              <a:effectLst/>
              <a:latin typeface="Open Sans" panose="020B0606030504020204" pitchFamily="34" charset="0"/>
            </a:endParaRPr>
          </a:p>
          <a:p>
            <a:pPr marL="742950" lvl="1" indent="-285750" fontAlgn="base">
              <a:buFont typeface="Arial" panose="020B0604020202020204" pitchFamily="34" charset="0"/>
              <a:buChar char="•"/>
            </a:pPr>
            <a:r>
              <a:rPr lang="fr-FR" sz="2000" b="0" i="1" dirty="0">
                <a:solidFill>
                  <a:srgbClr val="000000"/>
                </a:solidFill>
                <a:effectLst/>
                <a:latin typeface="inherit"/>
              </a:rPr>
              <a:t>comment les suites permettent de modéliser l’évolution d’un système proie-prédateur ?</a:t>
            </a:r>
            <a:endParaRPr lang="fr-FR" sz="2000" b="0" i="0" dirty="0">
              <a:solidFill>
                <a:srgbClr val="000000"/>
              </a:solidFill>
              <a:effectLst/>
              <a:latin typeface="inherit"/>
            </a:endParaRPr>
          </a:p>
          <a:p>
            <a:pPr algn="l" fontAlgn="base"/>
            <a:r>
              <a:rPr lang="fr-FR" sz="2000" b="0" i="0" dirty="0">
                <a:solidFill>
                  <a:srgbClr val="000000"/>
                </a:solidFill>
                <a:effectLst/>
                <a:latin typeface="Open Sans" panose="020B0606030504020204" pitchFamily="34" charset="0"/>
              </a:rPr>
              <a:t> </a:t>
            </a:r>
          </a:p>
          <a:p>
            <a:pPr algn="l" fontAlgn="base"/>
            <a:r>
              <a:rPr lang="fr-FR" sz="2000" b="1" i="0" dirty="0">
                <a:solidFill>
                  <a:srgbClr val="000000"/>
                </a:solidFill>
                <a:effectLst/>
                <a:latin typeface="inherit"/>
              </a:rPr>
              <a:t>Test de dépistage d’une maladie (Maths -SVT)</a:t>
            </a:r>
            <a:endParaRPr lang="fr-FR" sz="2000" b="0" i="0" dirty="0">
              <a:solidFill>
                <a:srgbClr val="000000"/>
              </a:solidFill>
              <a:effectLst/>
              <a:latin typeface="Open Sans" panose="020B0606030504020204" pitchFamily="34" charset="0"/>
            </a:endParaRPr>
          </a:p>
          <a:p>
            <a:pPr marL="742950" lvl="1" indent="-285750" fontAlgn="base">
              <a:buFont typeface="Arial" panose="020B0604020202020204" pitchFamily="34" charset="0"/>
              <a:buChar char="•"/>
            </a:pPr>
            <a:r>
              <a:rPr lang="fr-FR" sz="2000" b="0" i="1" dirty="0">
                <a:solidFill>
                  <a:srgbClr val="000000"/>
                </a:solidFill>
                <a:effectLst/>
                <a:latin typeface="inherit"/>
              </a:rPr>
              <a:t>dans quelles mesures, les probabilités conditionnelles (formule de Bayes) permettent-elles de prendre conscience des limites de l’interprétation des résultats d’un test de dépistage ?</a:t>
            </a:r>
            <a:endParaRPr lang="fr-FR" sz="2000" b="0" i="0" dirty="0">
              <a:solidFill>
                <a:srgbClr val="000000"/>
              </a:solidFill>
              <a:effectLst/>
              <a:latin typeface="inherit"/>
            </a:endParaRPr>
          </a:p>
          <a:p>
            <a:pPr algn="l" fontAlgn="base"/>
            <a:r>
              <a:rPr lang="fr-FR" sz="2000" b="0" i="0" dirty="0">
                <a:solidFill>
                  <a:srgbClr val="000000"/>
                </a:solidFill>
                <a:effectLst/>
                <a:latin typeface="Open Sans" panose="020B0606030504020204" pitchFamily="34" charset="0"/>
              </a:rPr>
              <a:t> </a:t>
            </a:r>
          </a:p>
          <a:p>
            <a:pPr algn="l" fontAlgn="base"/>
            <a:r>
              <a:rPr lang="fr-FR" sz="2000" b="1" i="0" dirty="0">
                <a:solidFill>
                  <a:srgbClr val="000000"/>
                </a:solidFill>
                <a:effectLst/>
                <a:latin typeface="inherit"/>
              </a:rPr>
              <a:t>Microéconomie (Maths – SES)</a:t>
            </a:r>
            <a:endParaRPr lang="fr-FR" sz="2000" b="0" i="0" dirty="0">
              <a:solidFill>
                <a:srgbClr val="000000"/>
              </a:solidFill>
              <a:effectLst/>
              <a:latin typeface="Open Sans" panose="020B0606030504020204" pitchFamily="34" charset="0"/>
            </a:endParaRPr>
          </a:p>
          <a:p>
            <a:pPr marL="742950" lvl="1" indent="-285750" fontAlgn="base">
              <a:buFont typeface="Arial" panose="020B0604020202020204" pitchFamily="34" charset="0"/>
              <a:buChar char="•"/>
            </a:pPr>
            <a:r>
              <a:rPr lang="fr-FR" sz="2000" b="0" i="1" dirty="0">
                <a:solidFill>
                  <a:srgbClr val="000000"/>
                </a:solidFill>
                <a:effectLst/>
                <a:latin typeface="inherit"/>
              </a:rPr>
              <a:t>en quoi la notion de convexité permet-elle d’optimiser certains marchés économiques?</a:t>
            </a:r>
            <a:endParaRPr lang="fr-FR" sz="2000" b="0" i="0" dirty="0">
              <a:solidFill>
                <a:srgbClr val="000000"/>
              </a:solidFill>
              <a:effectLst/>
              <a:latin typeface="inherit"/>
            </a:endParaRPr>
          </a:p>
          <a:p>
            <a:pPr algn="l" fontAlgn="base"/>
            <a:r>
              <a:rPr lang="fr-FR" sz="2000" b="0" i="0" dirty="0">
                <a:solidFill>
                  <a:srgbClr val="000000"/>
                </a:solidFill>
                <a:effectLst/>
                <a:latin typeface="Open Sans" panose="020B0606030504020204" pitchFamily="34" charset="0"/>
              </a:rPr>
              <a:t> </a:t>
            </a:r>
          </a:p>
          <a:p>
            <a:pPr algn="l" fontAlgn="base"/>
            <a:r>
              <a:rPr lang="fr-FR" sz="2000" b="1" i="0" dirty="0">
                <a:solidFill>
                  <a:srgbClr val="000000"/>
                </a:solidFill>
                <a:effectLst/>
                <a:latin typeface="inherit"/>
              </a:rPr>
              <a:t>Les sondages (Maths – SES)</a:t>
            </a:r>
            <a:endParaRPr lang="fr-FR" sz="2000" b="0" i="0" dirty="0">
              <a:solidFill>
                <a:srgbClr val="000000"/>
              </a:solidFill>
              <a:effectLst/>
              <a:latin typeface="Open Sans" panose="020B0606030504020204" pitchFamily="34" charset="0"/>
            </a:endParaRPr>
          </a:p>
          <a:p>
            <a:pPr marL="742950" lvl="1" indent="-285750" fontAlgn="base">
              <a:buFont typeface="Arial" panose="020B0604020202020204" pitchFamily="34" charset="0"/>
              <a:buChar char="•"/>
            </a:pPr>
            <a:r>
              <a:rPr lang="fr-FR" sz="2000" b="0" i="1" dirty="0">
                <a:solidFill>
                  <a:srgbClr val="000000"/>
                </a:solidFill>
                <a:effectLst/>
                <a:latin typeface="inherit"/>
              </a:rPr>
              <a:t>dans quelle mesure le résultat d’un sondage peut-il être fiable ?</a:t>
            </a:r>
            <a:endParaRPr lang="fr-FR" sz="2000" dirty="0">
              <a:solidFill>
                <a:srgbClr val="000000"/>
              </a:solidFill>
              <a:latin typeface="inherit"/>
            </a:endParaRPr>
          </a:p>
          <a:p>
            <a:pPr marL="742950" lvl="1" indent="-285750" fontAlgn="base">
              <a:buFont typeface="Arial" panose="020B0604020202020204" pitchFamily="34" charset="0"/>
              <a:buChar char="•"/>
            </a:pPr>
            <a:r>
              <a:rPr lang="fr-FR" sz="2000" b="0" i="1" dirty="0">
                <a:solidFill>
                  <a:srgbClr val="000000"/>
                </a:solidFill>
                <a:effectLst/>
                <a:latin typeface="inherit"/>
              </a:rPr>
              <a:t>comment améliorer la présentation du résultat d’un sondage à l’aide d’un intervalle de confiance ?</a:t>
            </a:r>
            <a:endParaRPr lang="fr-FR" sz="2000" b="0" i="0" dirty="0">
              <a:solidFill>
                <a:srgbClr val="000000"/>
              </a:solidFill>
              <a:effectLst/>
              <a:latin typeface="inherit"/>
            </a:endParaRPr>
          </a:p>
        </p:txBody>
      </p:sp>
    </p:spTree>
    <p:extLst>
      <p:ext uri="{BB962C8B-B14F-4D97-AF65-F5344CB8AC3E}">
        <p14:creationId xmlns:p14="http://schemas.microsoft.com/office/powerpoint/2010/main" val="30634223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 calcmode="lin" valueType="num">
                                      <p:cBhvr additive="base">
                                        <p:cTn id="34"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fade">
                                      <p:cBhvr>
                                        <p:cTn id="40" dur="500"/>
                                        <p:tgtEl>
                                          <p:spTgt spid="3">
                                            <p:txEl>
                                              <p:pRg st="10" end="1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anim calcmode="lin" valueType="num">
                                      <p:cBhvr additive="base">
                                        <p:cTn id="4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animEffect transition="in" filter="fade">
                                      <p:cBhvr>
                                        <p:cTn id="51" dur="500"/>
                                        <p:tgtEl>
                                          <p:spTgt spid="3">
                                            <p:txEl>
                                              <p:pRg st="13" end="13"/>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3">
                                            <p:txEl>
                                              <p:pRg st="15" end="15"/>
                                            </p:txEl>
                                          </p:spTgt>
                                        </p:tgtEl>
                                        <p:attrNameLst>
                                          <p:attrName>style.visibility</p:attrName>
                                        </p:attrNameLst>
                                      </p:cBhvr>
                                      <p:to>
                                        <p:strVal val="visible"/>
                                      </p:to>
                                    </p:set>
                                    <p:anim calcmode="lin" valueType="num">
                                      <p:cBhvr additive="base">
                                        <p:cTn id="56"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6" end="16"/>
                                            </p:txEl>
                                          </p:spTgt>
                                        </p:tgtEl>
                                        <p:attrNameLst>
                                          <p:attrName>style.visibility</p:attrName>
                                        </p:attrNameLst>
                                      </p:cBhvr>
                                      <p:to>
                                        <p:strVal val="visible"/>
                                      </p:to>
                                    </p:set>
                                    <p:animEffect transition="in" filter="fade">
                                      <p:cBhvr>
                                        <p:cTn id="62" dur="500"/>
                                        <p:tgtEl>
                                          <p:spTgt spid="3">
                                            <p:txEl>
                                              <p:pRg st="16" end="16"/>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7" end="17"/>
                                            </p:txEl>
                                          </p:spTgt>
                                        </p:tgtEl>
                                        <p:attrNameLst>
                                          <p:attrName>style.visibility</p:attrName>
                                        </p:attrNameLst>
                                      </p:cBhvr>
                                      <p:to>
                                        <p:strVal val="visible"/>
                                      </p:to>
                                    </p:set>
                                    <p:animEffect transition="in" filter="fade">
                                      <p:cBhvr>
                                        <p:cTn id="67"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1A92BD78-45AD-49C2-99F4-6E4BBFF09980}"/>
              </a:ext>
            </a:extLst>
          </p:cNvPr>
          <p:cNvSpPr txBox="1"/>
          <p:nvPr/>
        </p:nvSpPr>
        <p:spPr>
          <a:xfrm>
            <a:off x="565871" y="305068"/>
            <a:ext cx="11060258" cy="6247864"/>
          </a:xfrm>
          <a:prstGeom prst="rect">
            <a:avLst/>
          </a:prstGeom>
          <a:noFill/>
        </p:spPr>
        <p:txBody>
          <a:bodyPr wrap="square">
            <a:spAutoFit/>
          </a:bodyPr>
          <a:lstStyle/>
          <a:p>
            <a:pPr algn="l" fontAlgn="base"/>
            <a:r>
              <a:rPr lang="fr-FR" sz="2000" b="1" i="0" dirty="0">
                <a:solidFill>
                  <a:srgbClr val="000000"/>
                </a:solidFill>
                <a:effectLst/>
                <a:latin typeface="inherit"/>
              </a:rPr>
              <a:t>Les femmes et les mathématiques (Maths – Histoire)</a:t>
            </a:r>
            <a:endParaRPr lang="fr-FR" sz="2000" b="0" i="0" dirty="0">
              <a:solidFill>
                <a:srgbClr val="000000"/>
              </a:solidFill>
              <a:effectLst/>
              <a:latin typeface="Open Sans" panose="020B0606030504020204" pitchFamily="34" charset="0"/>
            </a:endParaRPr>
          </a:p>
          <a:p>
            <a:pPr marL="800100" lvl="1" indent="-342900" fontAlgn="base">
              <a:buFont typeface="Arial" panose="020B0604020202020204" pitchFamily="34" charset="0"/>
              <a:buChar char="•"/>
            </a:pPr>
            <a:r>
              <a:rPr lang="fr-FR" sz="2000" b="0" i="1" dirty="0">
                <a:solidFill>
                  <a:srgbClr val="000000"/>
                </a:solidFill>
                <a:effectLst/>
                <a:latin typeface="inherit"/>
              </a:rPr>
              <a:t>en quoi la reconnaissance des femmes en sciences a évolué au cours des siècles ?</a:t>
            </a:r>
            <a:endParaRPr lang="fr-FR" sz="2000" dirty="0">
              <a:solidFill>
                <a:srgbClr val="000000"/>
              </a:solidFill>
              <a:latin typeface="inherit"/>
            </a:endParaRPr>
          </a:p>
          <a:p>
            <a:pPr marL="800100" lvl="1" indent="-342900" fontAlgn="base">
              <a:buFont typeface="Arial" panose="020B0604020202020204" pitchFamily="34" charset="0"/>
              <a:buChar char="•"/>
            </a:pPr>
            <a:r>
              <a:rPr lang="fr-FR" sz="2000" b="0" i="1" dirty="0">
                <a:solidFill>
                  <a:srgbClr val="000000"/>
                </a:solidFill>
                <a:effectLst/>
                <a:latin typeface="inherit"/>
              </a:rPr>
              <a:t>la visibilité des femmes scientifiques au XXIe s : quelles problématiques demeurent ?</a:t>
            </a:r>
            <a:endParaRPr lang="fr-FR" sz="2000" b="0" i="0" dirty="0">
              <a:solidFill>
                <a:srgbClr val="000000"/>
              </a:solidFill>
              <a:effectLst/>
              <a:latin typeface="inherit"/>
            </a:endParaRPr>
          </a:p>
          <a:p>
            <a:pPr algn="l" fontAlgn="base"/>
            <a:r>
              <a:rPr lang="fr-FR" sz="2000" b="0" i="0" dirty="0">
                <a:solidFill>
                  <a:srgbClr val="000000"/>
                </a:solidFill>
                <a:effectLst/>
                <a:latin typeface="Open Sans" panose="020B0606030504020204" pitchFamily="34" charset="0"/>
              </a:rPr>
              <a:t> </a:t>
            </a:r>
          </a:p>
          <a:p>
            <a:pPr algn="l" fontAlgn="base"/>
            <a:r>
              <a:rPr lang="fr-FR" sz="2000" b="1" i="0" dirty="0">
                <a:solidFill>
                  <a:srgbClr val="000000"/>
                </a:solidFill>
                <a:effectLst/>
                <a:latin typeface="inherit"/>
              </a:rPr>
              <a:t>Les notations mathématiques (Maths – Histoire)</a:t>
            </a:r>
            <a:endParaRPr lang="fr-FR" sz="2000" b="0" i="0" dirty="0">
              <a:solidFill>
                <a:srgbClr val="000000"/>
              </a:solidFill>
              <a:effectLst/>
              <a:latin typeface="Open Sans" panose="020B0606030504020204" pitchFamily="34" charset="0"/>
            </a:endParaRPr>
          </a:p>
          <a:p>
            <a:pPr marL="800100" lvl="1" indent="-342900" fontAlgn="base">
              <a:buFont typeface="Arial" panose="020B0604020202020204" pitchFamily="34" charset="0"/>
              <a:buChar char="•"/>
            </a:pPr>
            <a:r>
              <a:rPr lang="fr-FR" sz="2000" b="0" i="1" dirty="0">
                <a:solidFill>
                  <a:srgbClr val="000000"/>
                </a:solidFill>
                <a:effectLst/>
                <a:latin typeface="inherit"/>
              </a:rPr>
              <a:t>en quoi l’apparition de nouveaux symboles (∞, signe =, Σ, ∫, le 0, etc.) ont permis de faire avancer les mathématiques ?</a:t>
            </a:r>
            <a:endParaRPr lang="fr-FR" sz="2000" b="0" i="0" dirty="0">
              <a:solidFill>
                <a:srgbClr val="000000"/>
              </a:solidFill>
              <a:effectLst/>
              <a:latin typeface="inherit"/>
            </a:endParaRPr>
          </a:p>
          <a:p>
            <a:pPr algn="l" fontAlgn="base"/>
            <a:r>
              <a:rPr lang="fr-FR" sz="2000" b="0" i="0" dirty="0">
                <a:solidFill>
                  <a:srgbClr val="000000"/>
                </a:solidFill>
                <a:effectLst/>
                <a:latin typeface="Open Sans" panose="020B0606030504020204" pitchFamily="34" charset="0"/>
              </a:rPr>
              <a:t> </a:t>
            </a:r>
          </a:p>
          <a:p>
            <a:pPr algn="l" fontAlgn="base"/>
            <a:r>
              <a:rPr lang="fr-FR" sz="2000" b="1" i="0" dirty="0">
                <a:solidFill>
                  <a:srgbClr val="000000"/>
                </a:solidFill>
                <a:effectLst/>
                <a:latin typeface="inherit"/>
              </a:rPr>
              <a:t>La notion d’infini (Maths – HLP)</a:t>
            </a:r>
            <a:endParaRPr lang="fr-FR" sz="2000" b="0" i="0" dirty="0">
              <a:solidFill>
                <a:srgbClr val="000000"/>
              </a:solidFill>
              <a:effectLst/>
              <a:latin typeface="Open Sans" panose="020B0606030504020204" pitchFamily="34" charset="0"/>
            </a:endParaRPr>
          </a:p>
          <a:p>
            <a:pPr marL="800100" lvl="1" indent="-342900" fontAlgn="base">
              <a:buFont typeface="Arial" panose="020B0604020202020204" pitchFamily="34" charset="0"/>
              <a:buChar char="•"/>
            </a:pPr>
            <a:r>
              <a:rPr lang="fr-FR" sz="2000" b="0" i="1" dirty="0">
                <a:solidFill>
                  <a:srgbClr val="000000"/>
                </a:solidFill>
                <a:effectLst/>
                <a:latin typeface="inherit"/>
              </a:rPr>
              <a:t>comment les philosophes et les mathématiciens ont-ils appréhendé le concept de l’infini au cours de l’histoire ?</a:t>
            </a:r>
            <a:endParaRPr lang="fr-FR" sz="2000" b="0" i="0" dirty="0">
              <a:solidFill>
                <a:srgbClr val="000000"/>
              </a:solidFill>
              <a:effectLst/>
              <a:latin typeface="inherit"/>
            </a:endParaRPr>
          </a:p>
          <a:p>
            <a:pPr algn="l" fontAlgn="base"/>
            <a:r>
              <a:rPr lang="fr-FR" sz="2000" b="0" i="0" dirty="0">
                <a:solidFill>
                  <a:srgbClr val="000000"/>
                </a:solidFill>
                <a:effectLst/>
                <a:latin typeface="Open Sans" panose="020B0606030504020204" pitchFamily="34" charset="0"/>
              </a:rPr>
              <a:t> </a:t>
            </a:r>
          </a:p>
          <a:p>
            <a:pPr algn="l" fontAlgn="base"/>
            <a:r>
              <a:rPr lang="fr-FR" sz="2000" b="1" i="0" dirty="0">
                <a:solidFill>
                  <a:srgbClr val="000000"/>
                </a:solidFill>
                <a:effectLst/>
                <a:latin typeface="inherit"/>
              </a:rPr>
              <a:t>La place du zéro dans l’Histoire (Maths – Histoire)</a:t>
            </a:r>
            <a:endParaRPr lang="fr-FR" sz="2000" b="0" i="0" dirty="0">
              <a:solidFill>
                <a:srgbClr val="000000"/>
              </a:solidFill>
              <a:effectLst/>
              <a:latin typeface="Open Sans" panose="020B0606030504020204" pitchFamily="34" charset="0"/>
            </a:endParaRPr>
          </a:p>
          <a:p>
            <a:pPr marL="800100" lvl="1" indent="-342900" fontAlgn="base">
              <a:buFont typeface="Arial" panose="020B0604020202020204" pitchFamily="34" charset="0"/>
              <a:buChar char="•"/>
            </a:pPr>
            <a:r>
              <a:rPr lang="fr-FR" sz="2000" b="0" i="1" dirty="0">
                <a:solidFill>
                  <a:srgbClr val="000000"/>
                </a:solidFill>
                <a:effectLst/>
                <a:latin typeface="inherit"/>
              </a:rPr>
              <a:t>quelle place pour le nombre « zéro » dans l’histoire ? En quoi son apparition a chamboulé les mathématiques ?</a:t>
            </a:r>
            <a:endParaRPr lang="fr-FR" sz="2000" b="0" i="0" dirty="0">
              <a:solidFill>
                <a:srgbClr val="000000"/>
              </a:solidFill>
              <a:effectLst/>
              <a:latin typeface="inherit"/>
            </a:endParaRPr>
          </a:p>
          <a:p>
            <a:pPr algn="l" fontAlgn="base"/>
            <a:r>
              <a:rPr lang="fr-FR" sz="2000" b="0" i="0" dirty="0">
                <a:solidFill>
                  <a:srgbClr val="000000"/>
                </a:solidFill>
                <a:effectLst/>
                <a:latin typeface="Open Sans" panose="020B0606030504020204" pitchFamily="34" charset="0"/>
              </a:rPr>
              <a:t> </a:t>
            </a:r>
          </a:p>
          <a:p>
            <a:pPr algn="l" fontAlgn="base"/>
            <a:r>
              <a:rPr lang="fr-FR" sz="2000" b="1" i="0" dirty="0">
                <a:solidFill>
                  <a:srgbClr val="000000"/>
                </a:solidFill>
                <a:effectLst/>
                <a:latin typeface="inherit"/>
              </a:rPr>
              <a:t>Le nombre π dans l’histoire d’Archimède à aujourd’hui (Maths – Histoire)</a:t>
            </a:r>
            <a:endParaRPr lang="fr-FR" sz="2000" b="0" i="0" dirty="0">
              <a:solidFill>
                <a:srgbClr val="000000"/>
              </a:solidFill>
              <a:effectLst/>
              <a:latin typeface="Open Sans" panose="020B0606030504020204" pitchFamily="34" charset="0"/>
            </a:endParaRPr>
          </a:p>
          <a:p>
            <a:pPr marL="800100" lvl="1" indent="-342900" fontAlgn="base">
              <a:buFont typeface="Arial" panose="020B0604020202020204" pitchFamily="34" charset="0"/>
              <a:buChar char="•"/>
            </a:pPr>
            <a:r>
              <a:rPr lang="fr-FR" sz="2000" b="0" i="1" dirty="0">
                <a:solidFill>
                  <a:srgbClr val="000000"/>
                </a:solidFill>
                <a:effectLst/>
                <a:latin typeface="inherit"/>
              </a:rPr>
              <a:t>De quelles façons le nombre π est-il intervenu en mathématiques ?</a:t>
            </a:r>
            <a:endParaRPr lang="fr-FR" sz="2000" b="0" i="0" dirty="0">
              <a:solidFill>
                <a:srgbClr val="000000"/>
              </a:solidFill>
              <a:effectLst/>
              <a:latin typeface="inherit"/>
            </a:endParaRPr>
          </a:p>
          <a:p>
            <a:pPr marL="800100" lvl="1" indent="-342900" fontAlgn="base">
              <a:buFont typeface="Arial" panose="020B0604020202020204" pitchFamily="34" charset="0"/>
              <a:buChar char="•"/>
            </a:pPr>
            <a:r>
              <a:rPr lang="fr-FR" sz="2000" b="0" i="1" dirty="0">
                <a:solidFill>
                  <a:srgbClr val="000000"/>
                </a:solidFill>
                <a:effectLst/>
                <a:latin typeface="inherit"/>
              </a:rPr>
              <a:t>le nombre π</a:t>
            </a:r>
            <a:r>
              <a:rPr lang="fr-FR" sz="2000" b="0" i="0" dirty="0">
                <a:solidFill>
                  <a:srgbClr val="000000"/>
                </a:solidFill>
                <a:effectLst/>
                <a:latin typeface="inherit"/>
              </a:rPr>
              <a:t> </a:t>
            </a:r>
            <a:r>
              <a:rPr lang="fr-FR" sz="2000" b="0" i="1" dirty="0">
                <a:solidFill>
                  <a:srgbClr val="000000"/>
                </a:solidFill>
                <a:effectLst/>
                <a:latin typeface="inherit"/>
              </a:rPr>
              <a:t>: est-ce plutôt une histoire de périmètre ou une histoire d’aire ?</a:t>
            </a:r>
            <a:endParaRPr lang="fr-FR" sz="2000" b="0" i="0" dirty="0">
              <a:solidFill>
                <a:srgbClr val="000000"/>
              </a:solidFill>
              <a:effectLst/>
              <a:latin typeface="inherit"/>
            </a:endParaRPr>
          </a:p>
          <a:p>
            <a:pPr algn="l" fontAlgn="base"/>
            <a:r>
              <a:rPr lang="fr-FR" sz="2000" b="0" i="0" dirty="0">
                <a:solidFill>
                  <a:srgbClr val="000000"/>
                </a:solidFill>
                <a:effectLst/>
                <a:latin typeface="Open Sans" panose="020B0606030504020204" pitchFamily="34" charset="0"/>
              </a:rPr>
              <a:t> </a:t>
            </a:r>
          </a:p>
        </p:txBody>
      </p:sp>
    </p:spTree>
    <p:extLst>
      <p:ext uri="{BB962C8B-B14F-4D97-AF65-F5344CB8AC3E}">
        <p14:creationId xmlns:p14="http://schemas.microsoft.com/office/powerpoint/2010/main" val="35164501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 calcmode="lin" valueType="num">
                                      <p:cBhvr additive="base">
                                        <p:cTn id="1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Effect transition="in" filter="fade">
                                      <p:cBhvr>
                                        <p:cTn id="23" dur="500"/>
                                        <p:tgtEl>
                                          <p:spTgt spid="5">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 calcmode="lin" valueType="num">
                                      <p:cBhvr additive="base">
                                        <p:cTn id="28"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5">
                                            <p:txEl>
                                              <p:pRg st="8" end="8"/>
                                            </p:txEl>
                                          </p:spTgt>
                                        </p:tgtEl>
                                        <p:attrNameLst>
                                          <p:attrName>style.visibility</p:attrName>
                                        </p:attrNameLst>
                                      </p:cBhvr>
                                      <p:to>
                                        <p:strVal val="visible"/>
                                      </p:to>
                                    </p:set>
                                    <p:animEffect transition="in" filter="fade">
                                      <p:cBhvr>
                                        <p:cTn id="34" dur="500"/>
                                        <p:tgtEl>
                                          <p:spTgt spid="5">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5">
                                            <p:txEl>
                                              <p:pRg st="10" end="10"/>
                                            </p:txEl>
                                          </p:spTgt>
                                        </p:tgtEl>
                                        <p:attrNameLst>
                                          <p:attrName>style.visibility</p:attrName>
                                        </p:attrNameLst>
                                      </p:cBhvr>
                                      <p:to>
                                        <p:strVal val="visible"/>
                                      </p:to>
                                    </p:set>
                                    <p:anim calcmode="lin" valueType="num">
                                      <p:cBhvr additive="base">
                                        <p:cTn id="39"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5">
                                            <p:txEl>
                                              <p:pRg st="11" end="11"/>
                                            </p:txEl>
                                          </p:spTgt>
                                        </p:tgtEl>
                                        <p:attrNameLst>
                                          <p:attrName>style.visibility</p:attrName>
                                        </p:attrNameLst>
                                      </p:cBhvr>
                                      <p:to>
                                        <p:strVal val="visible"/>
                                      </p:to>
                                    </p:set>
                                    <p:animEffect transition="in" filter="fade">
                                      <p:cBhvr>
                                        <p:cTn id="45" dur="500"/>
                                        <p:tgtEl>
                                          <p:spTgt spid="5">
                                            <p:txEl>
                                              <p:pRg st="11" end="1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5">
                                            <p:txEl>
                                              <p:pRg st="13" end="13"/>
                                            </p:txEl>
                                          </p:spTgt>
                                        </p:tgtEl>
                                        <p:attrNameLst>
                                          <p:attrName>style.visibility</p:attrName>
                                        </p:attrNameLst>
                                      </p:cBhvr>
                                      <p:to>
                                        <p:strVal val="visible"/>
                                      </p:to>
                                    </p:set>
                                    <p:anim calcmode="lin" valueType="num">
                                      <p:cBhvr additive="base">
                                        <p:cTn id="50"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5">
                                            <p:txEl>
                                              <p:pRg st="14" end="14"/>
                                            </p:txEl>
                                          </p:spTgt>
                                        </p:tgtEl>
                                        <p:attrNameLst>
                                          <p:attrName>style.visibility</p:attrName>
                                        </p:attrNameLst>
                                      </p:cBhvr>
                                      <p:to>
                                        <p:strVal val="visible"/>
                                      </p:to>
                                    </p:set>
                                    <p:animEffect transition="in" filter="fade">
                                      <p:cBhvr>
                                        <p:cTn id="56" dur="500"/>
                                        <p:tgtEl>
                                          <p:spTgt spid="5">
                                            <p:txEl>
                                              <p:pRg st="14" end="14"/>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5">
                                            <p:txEl>
                                              <p:pRg st="15" end="15"/>
                                            </p:txEl>
                                          </p:spTgt>
                                        </p:tgtEl>
                                        <p:attrNameLst>
                                          <p:attrName>style.visibility</p:attrName>
                                        </p:attrNameLst>
                                      </p:cBhvr>
                                      <p:to>
                                        <p:strVal val="visible"/>
                                      </p:to>
                                    </p:set>
                                    <p:animEffect transition="in" filter="fade">
                                      <p:cBhvr>
                                        <p:cTn id="61" dur="500"/>
                                        <p:tgtEl>
                                          <p:spTgt spid="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729D5D2-0658-4AB5-96EB-83A79517BE09}"/>
              </a:ext>
            </a:extLst>
          </p:cNvPr>
          <p:cNvSpPr txBox="1"/>
          <p:nvPr/>
        </p:nvSpPr>
        <p:spPr>
          <a:xfrm>
            <a:off x="420848" y="458956"/>
            <a:ext cx="11350304" cy="5940088"/>
          </a:xfrm>
          <a:prstGeom prst="rect">
            <a:avLst/>
          </a:prstGeom>
          <a:noFill/>
        </p:spPr>
        <p:txBody>
          <a:bodyPr wrap="square">
            <a:spAutoFit/>
          </a:bodyPr>
          <a:lstStyle/>
          <a:p>
            <a:pPr algn="l" fontAlgn="base"/>
            <a:r>
              <a:rPr lang="fr-FR" sz="2000" b="1" i="0" dirty="0">
                <a:solidFill>
                  <a:srgbClr val="000000"/>
                </a:solidFill>
                <a:effectLst/>
                <a:latin typeface="inherit"/>
              </a:rPr>
              <a:t>Échelles logarithmiques (Maths – Physique)</a:t>
            </a:r>
            <a:endParaRPr lang="fr-FR" sz="2000" b="0" i="0" dirty="0">
              <a:solidFill>
                <a:srgbClr val="000000"/>
              </a:solidFill>
              <a:effectLst/>
              <a:latin typeface="Open Sans" panose="020B0606030504020204" pitchFamily="34" charset="0"/>
            </a:endParaRPr>
          </a:p>
          <a:p>
            <a:pPr marL="742950" lvl="1" indent="-285750" fontAlgn="base">
              <a:buFont typeface="Arial" panose="020B0604020202020204" pitchFamily="34" charset="0"/>
              <a:buChar char="•"/>
            </a:pPr>
            <a:r>
              <a:rPr lang="fr-FR" sz="2000" b="0" i="1" dirty="0">
                <a:solidFill>
                  <a:srgbClr val="000000"/>
                </a:solidFill>
                <a:effectLst/>
                <a:latin typeface="inherit"/>
              </a:rPr>
              <a:t>échelle de Richter : en quoi les logarithmes sont utiles pour modéliser l’intensité des séismes ?</a:t>
            </a:r>
            <a:endParaRPr lang="fr-FR" sz="2000" dirty="0">
              <a:solidFill>
                <a:srgbClr val="000000"/>
              </a:solidFill>
              <a:latin typeface="inherit"/>
            </a:endParaRPr>
          </a:p>
          <a:p>
            <a:pPr marL="742950" lvl="1" indent="-285750" fontAlgn="base">
              <a:buFont typeface="Arial" panose="020B0604020202020204" pitchFamily="34" charset="0"/>
              <a:buChar char="•"/>
            </a:pPr>
            <a:r>
              <a:rPr lang="fr-FR" sz="2000" i="1" dirty="0">
                <a:solidFill>
                  <a:srgbClr val="000000"/>
                </a:solidFill>
                <a:latin typeface="inherit"/>
              </a:rPr>
              <a:t>l</a:t>
            </a:r>
            <a:r>
              <a:rPr lang="fr-FR" sz="2000" b="0" i="1" dirty="0">
                <a:solidFill>
                  <a:srgbClr val="000000"/>
                </a:solidFill>
                <a:effectLst/>
                <a:latin typeface="inherit"/>
              </a:rPr>
              <a:t>es décibels : en quoi les logarithmes sont utiles pour modéliser l’intensité sonore ?</a:t>
            </a:r>
            <a:endParaRPr lang="fr-FR" sz="2000" b="0" i="0" dirty="0">
              <a:solidFill>
                <a:srgbClr val="000000"/>
              </a:solidFill>
              <a:effectLst/>
              <a:latin typeface="inherit"/>
            </a:endParaRPr>
          </a:p>
          <a:p>
            <a:pPr algn="l" fontAlgn="base"/>
            <a:endParaRPr lang="fr-FR" sz="2000" b="1" i="0" dirty="0">
              <a:solidFill>
                <a:srgbClr val="000000"/>
              </a:solidFill>
              <a:effectLst/>
              <a:latin typeface="inherit"/>
            </a:endParaRPr>
          </a:p>
          <a:p>
            <a:pPr algn="l" fontAlgn="base"/>
            <a:r>
              <a:rPr lang="fr-FR" sz="2000" b="1" i="0" dirty="0">
                <a:solidFill>
                  <a:srgbClr val="000000"/>
                </a:solidFill>
                <a:effectLst/>
                <a:latin typeface="inherit"/>
              </a:rPr>
              <a:t>Gammes musicales (Maths – Physique – Art)</a:t>
            </a:r>
            <a:endParaRPr lang="fr-FR" sz="2000" b="0" i="0" dirty="0">
              <a:solidFill>
                <a:srgbClr val="000000"/>
              </a:solidFill>
              <a:effectLst/>
              <a:latin typeface="Open Sans" panose="020B0606030504020204" pitchFamily="34" charset="0"/>
            </a:endParaRPr>
          </a:p>
          <a:p>
            <a:pPr marL="742950" lvl="1" indent="-285750" fontAlgn="base">
              <a:buFont typeface="Arial" panose="020B0604020202020204" pitchFamily="34" charset="0"/>
              <a:buChar char="•"/>
            </a:pPr>
            <a:r>
              <a:rPr lang="fr-FR" sz="2000" b="0" i="1" dirty="0">
                <a:solidFill>
                  <a:srgbClr val="000000"/>
                </a:solidFill>
                <a:effectLst/>
                <a:latin typeface="inherit"/>
              </a:rPr>
              <a:t>Des gammes pythagoriciennes aux gammes tempérées : comment les suites géométriques peuvent nous être utiles ?</a:t>
            </a:r>
            <a:endParaRPr lang="fr-FR" sz="2000" b="0" i="0" dirty="0">
              <a:solidFill>
                <a:srgbClr val="000000"/>
              </a:solidFill>
              <a:effectLst/>
              <a:latin typeface="inherit"/>
            </a:endParaRPr>
          </a:p>
          <a:p>
            <a:pPr algn="l" fontAlgn="base"/>
            <a:r>
              <a:rPr lang="fr-FR" sz="2000" b="0" i="0" dirty="0">
                <a:solidFill>
                  <a:srgbClr val="000000"/>
                </a:solidFill>
                <a:effectLst/>
                <a:latin typeface="Open Sans" panose="020B0606030504020204" pitchFamily="34" charset="0"/>
              </a:rPr>
              <a:t> </a:t>
            </a:r>
          </a:p>
          <a:p>
            <a:pPr algn="l" fontAlgn="base"/>
            <a:r>
              <a:rPr lang="fr-FR" sz="2000" b="1" i="0" dirty="0">
                <a:solidFill>
                  <a:srgbClr val="000000"/>
                </a:solidFill>
                <a:effectLst/>
                <a:latin typeface="inherit"/>
              </a:rPr>
              <a:t>Chimie cinétique (Maths – Physique/Chimie)</a:t>
            </a:r>
            <a:endParaRPr lang="fr-FR" sz="2000" b="0" i="0" dirty="0">
              <a:solidFill>
                <a:srgbClr val="000000"/>
              </a:solidFill>
              <a:effectLst/>
              <a:latin typeface="Open Sans" panose="020B0606030504020204" pitchFamily="34" charset="0"/>
            </a:endParaRPr>
          </a:p>
          <a:p>
            <a:pPr marL="742950" lvl="1" indent="-285750" fontAlgn="base">
              <a:buFont typeface="Arial" panose="020B0604020202020204" pitchFamily="34" charset="0"/>
              <a:buChar char="•"/>
            </a:pPr>
            <a:r>
              <a:rPr lang="fr-FR" sz="2000" b="0" i="1" dirty="0">
                <a:solidFill>
                  <a:srgbClr val="000000"/>
                </a:solidFill>
                <a:effectLst/>
                <a:latin typeface="inherit"/>
              </a:rPr>
              <a:t>Loi de </a:t>
            </a:r>
            <a:r>
              <a:rPr lang="fr-FR" sz="2000" b="0" i="1" dirty="0" err="1">
                <a:solidFill>
                  <a:srgbClr val="000000"/>
                </a:solidFill>
                <a:effectLst/>
                <a:latin typeface="inherit"/>
              </a:rPr>
              <a:t>Van’t</a:t>
            </a:r>
            <a:r>
              <a:rPr lang="fr-FR" sz="2000" b="0" i="1" dirty="0">
                <a:solidFill>
                  <a:srgbClr val="000000"/>
                </a:solidFill>
                <a:effectLst/>
                <a:latin typeface="inherit"/>
              </a:rPr>
              <a:t> Hoff : comment les équations différentielles permettent de modéliser la vitesse d’une réaction chimique ?</a:t>
            </a:r>
            <a:endParaRPr lang="fr-FR" sz="2000" b="0" i="0" dirty="0">
              <a:solidFill>
                <a:srgbClr val="000000"/>
              </a:solidFill>
              <a:effectLst/>
              <a:latin typeface="inherit"/>
            </a:endParaRPr>
          </a:p>
          <a:p>
            <a:pPr algn="l" fontAlgn="base"/>
            <a:r>
              <a:rPr lang="fr-FR" sz="2000" b="0" i="0" dirty="0">
                <a:solidFill>
                  <a:srgbClr val="000000"/>
                </a:solidFill>
                <a:effectLst/>
                <a:latin typeface="Open Sans" panose="020B0606030504020204" pitchFamily="34" charset="0"/>
              </a:rPr>
              <a:t> </a:t>
            </a:r>
          </a:p>
          <a:p>
            <a:pPr algn="l" fontAlgn="base"/>
            <a:r>
              <a:rPr lang="fr-FR" sz="2000" b="1" i="0" dirty="0">
                <a:solidFill>
                  <a:srgbClr val="000000"/>
                </a:solidFill>
                <a:effectLst/>
                <a:latin typeface="inherit"/>
              </a:rPr>
              <a:t>Loi de Hardy-Weinberg (Maths – SVT)</a:t>
            </a:r>
          </a:p>
          <a:p>
            <a:pPr marL="742950" lvl="1" indent="-285750" fontAlgn="base">
              <a:buFont typeface="Arial" panose="020B0604020202020204" pitchFamily="34" charset="0"/>
              <a:buChar char="•"/>
            </a:pPr>
            <a:r>
              <a:rPr lang="fr-FR" sz="2000" b="0" i="1" dirty="0">
                <a:solidFill>
                  <a:srgbClr val="000000"/>
                </a:solidFill>
                <a:effectLst/>
                <a:latin typeface="inherit"/>
              </a:rPr>
              <a:t>Comment peut-on montrer, grâce aux suites, que les fréquences des allèles restent constantes d’une génération à l’autre ?</a:t>
            </a:r>
            <a:endParaRPr lang="fr-FR" sz="2000" b="0" i="0" dirty="0">
              <a:solidFill>
                <a:srgbClr val="000000"/>
              </a:solidFill>
              <a:effectLst/>
              <a:latin typeface="inherit"/>
            </a:endParaRPr>
          </a:p>
          <a:p>
            <a:pPr algn="l" fontAlgn="base"/>
            <a:r>
              <a:rPr lang="fr-FR" sz="2000" b="0" i="0" dirty="0">
                <a:solidFill>
                  <a:srgbClr val="000000"/>
                </a:solidFill>
                <a:effectLst/>
                <a:latin typeface="Open Sans" panose="020B0606030504020204" pitchFamily="34" charset="0"/>
              </a:rPr>
              <a:t> </a:t>
            </a:r>
          </a:p>
          <a:p>
            <a:pPr algn="l" fontAlgn="base"/>
            <a:r>
              <a:rPr lang="fr-FR" sz="2000" b="1" i="0" dirty="0">
                <a:solidFill>
                  <a:srgbClr val="000000"/>
                </a:solidFill>
                <a:effectLst/>
                <a:latin typeface="inherit"/>
              </a:rPr>
              <a:t>Loi de refroidissement de Newton (Maths – Physique)</a:t>
            </a:r>
            <a:endParaRPr lang="fr-FR" sz="2000" b="0" i="0" dirty="0">
              <a:solidFill>
                <a:srgbClr val="000000"/>
              </a:solidFill>
              <a:effectLst/>
              <a:latin typeface="Open Sans" panose="020B0606030504020204" pitchFamily="34" charset="0"/>
            </a:endParaRPr>
          </a:p>
          <a:p>
            <a:pPr marL="742950" lvl="1" indent="-285750" fontAlgn="base">
              <a:buFont typeface="Arial" panose="020B0604020202020204" pitchFamily="34" charset="0"/>
              <a:buChar char="•"/>
            </a:pPr>
            <a:r>
              <a:rPr lang="fr-FR" sz="2000" b="0" i="1" dirty="0">
                <a:solidFill>
                  <a:srgbClr val="000000"/>
                </a:solidFill>
                <a:effectLst/>
                <a:latin typeface="inherit"/>
              </a:rPr>
              <a:t>Dans quelle mesure les équations différentielles permettent-elles de modéliser l’évolution de la température d’un corps ?</a:t>
            </a:r>
            <a:endParaRPr lang="fr-FR" sz="2000" b="0" i="0" dirty="0">
              <a:solidFill>
                <a:srgbClr val="000000"/>
              </a:solidFill>
              <a:effectLst/>
              <a:latin typeface="inherit"/>
            </a:endParaRPr>
          </a:p>
        </p:txBody>
      </p:sp>
    </p:spTree>
    <p:extLst>
      <p:ext uri="{BB962C8B-B14F-4D97-AF65-F5344CB8AC3E}">
        <p14:creationId xmlns:p14="http://schemas.microsoft.com/office/powerpoint/2010/main" val="445739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 calcmode="lin" valueType="num">
                                      <p:cBhvr additive="base">
                                        <p:cTn id="3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500"/>
                                        <p:tgtEl>
                                          <p:spTgt spid="3">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500"/>
                                        <p:tgtEl>
                                          <p:spTgt spid="3">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3">
                                            <p:txEl>
                                              <p:pRg st="13" end="13"/>
                                            </p:txEl>
                                          </p:spTgt>
                                        </p:tgtEl>
                                        <p:attrNameLst>
                                          <p:attrName>style.visibility</p:attrName>
                                        </p:attrNameLst>
                                      </p:cBhvr>
                                      <p:to>
                                        <p:strVal val="visible"/>
                                      </p:to>
                                    </p:set>
                                    <p:anim calcmode="lin" valueType="num">
                                      <p:cBhvr additive="base">
                                        <p:cTn id="52"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stCondLst>
                                    <p:cond delay="0"/>
                                  </p:stCondLst>
                                  <p:childTnLst>
                                    <p:set>
                                      <p:cBhvr>
                                        <p:cTn id="57" dur="1" fill="hold">
                                          <p:stCondLst>
                                            <p:cond delay="0"/>
                                          </p:stCondLst>
                                        </p:cTn>
                                        <p:tgtEl>
                                          <p:spTgt spid="3">
                                            <p:txEl>
                                              <p:pRg st="14" end="14"/>
                                            </p:txEl>
                                          </p:spTgt>
                                        </p:tgtEl>
                                        <p:attrNameLst>
                                          <p:attrName>style.visibility</p:attrName>
                                        </p:attrNameLst>
                                      </p:cBhvr>
                                      <p:to>
                                        <p:strVal val="visible"/>
                                      </p:to>
                                    </p:set>
                                    <p:anim calcmode="lin" valueType="num">
                                      <p:cBhvr additive="base">
                                        <p:cTn id="58"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729D5D2-0658-4AB5-96EB-83A79517BE09}"/>
              </a:ext>
            </a:extLst>
          </p:cNvPr>
          <p:cNvSpPr txBox="1"/>
          <p:nvPr/>
        </p:nvSpPr>
        <p:spPr>
          <a:xfrm>
            <a:off x="825279" y="1392438"/>
            <a:ext cx="10541442" cy="2246769"/>
          </a:xfrm>
          <a:prstGeom prst="rect">
            <a:avLst/>
          </a:prstGeom>
          <a:noFill/>
        </p:spPr>
        <p:txBody>
          <a:bodyPr wrap="square">
            <a:spAutoFit/>
          </a:bodyPr>
          <a:lstStyle/>
          <a:p>
            <a:pPr algn="l" fontAlgn="base"/>
            <a:r>
              <a:rPr lang="fr-FR" sz="2000" b="0" i="0" dirty="0">
                <a:solidFill>
                  <a:srgbClr val="000000"/>
                </a:solidFill>
                <a:effectLst/>
                <a:latin typeface="Open Sans" panose="020B0606030504020204" pitchFamily="34" charset="0"/>
              </a:rPr>
              <a:t> </a:t>
            </a:r>
          </a:p>
          <a:p>
            <a:pPr algn="l" fontAlgn="base"/>
            <a:r>
              <a:rPr lang="fr-FR" sz="2000" b="1" i="0" dirty="0">
                <a:solidFill>
                  <a:srgbClr val="000000"/>
                </a:solidFill>
                <a:effectLst/>
                <a:latin typeface="inherit"/>
              </a:rPr>
              <a:t>Circuits RLC (Maths – Physique)</a:t>
            </a:r>
            <a:endParaRPr lang="fr-FR" sz="2000" b="0" i="0" dirty="0">
              <a:solidFill>
                <a:srgbClr val="000000"/>
              </a:solidFill>
              <a:effectLst/>
              <a:latin typeface="Open Sans" panose="020B0606030504020204" pitchFamily="34" charset="0"/>
            </a:endParaRPr>
          </a:p>
          <a:p>
            <a:pPr marL="800100" lvl="1" indent="-342900" fontAlgn="base">
              <a:buFont typeface="Arial" panose="020B0604020202020204" pitchFamily="34" charset="0"/>
              <a:buChar char="•"/>
            </a:pPr>
            <a:r>
              <a:rPr lang="fr-FR" sz="2000" b="0" i="1" dirty="0">
                <a:solidFill>
                  <a:srgbClr val="000000"/>
                </a:solidFill>
                <a:effectLst/>
                <a:latin typeface="inherit"/>
              </a:rPr>
              <a:t>Comment les équations différentielles aident-elles à modéliser les circuits RC ?</a:t>
            </a:r>
            <a:endParaRPr lang="fr-FR" sz="2000" b="0" i="0" dirty="0">
              <a:solidFill>
                <a:srgbClr val="000000"/>
              </a:solidFill>
              <a:effectLst/>
              <a:latin typeface="inherit"/>
            </a:endParaRPr>
          </a:p>
          <a:p>
            <a:pPr algn="l" fontAlgn="base"/>
            <a:r>
              <a:rPr lang="fr-FR" sz="2000" b="0" i="0" dirty="0">
                <a:solidFill>
                  <a:srgbClr val="000000"/>
                </a:solidFill>
                <a:effectLst/>
                <a:latin typeface="Open Sans" panose="020B0606030504020204" pitchFamily="34" charset="0"/>
              </a:rPr>
              <a:t> </a:t>
            </a:r>
          </a:p>
          <a:p>
            <a:pPr algn="l" fontAlgn="base"/>
            <a:r>
              <a:rPr lang="fr-FR" sz="2000" b="1" i="0" dirty="0">
                <a:solidFill>
                  <a:srgbClr val="000000"/>
                </a:solidFill>
                <a:effectLst/>
                <a:latin typeface="inherit"/>
              </a:rPr>
              <a:t>Évolution d’un population de bactéries (Maths – SVT)</a:t>
            </a:r>
            <a:endParaRPr lang="fr-FR" sz="2000" b="0" i="0" dirty="0">
              <a:solidFill>
                <a:srgbClr val="000000"/>
              </a:solidFill>
              <a:effectLst/>
              <a:latin typeface="Open Sans" panose="020B0606030504020204" pitchFamily="34" charset="0"/>
            </a:endParaRPr>
          </a:p>
          <a:p>
            <a:pPr marL="800100" lvl="1" indent="-342900" fontAlgn="base">
              <a:buFont typeface="Arial" panose="020B0604020202020204" pitchFamily="34" charset="0"/>
              <a:buChar char="•"/>
            </a:pPr>
            <a:r>
              <a:rPr lang="fr-FR" sz="2000" b="0" i="1" dirty="0">
                <a:solidFill>
                  <a:srgbClr val="000000"/>
                </a:solidFill>
                <a:effectLst/>
                <a:latin typeface="inherit"/>
              </a:rPr>
              <a:t>En quoi les différents modèles utilisés pour modéliser une population de bactéries (ou autre) sont-ils limités ?</a:t>
            </a:r>
            <a:endParaRPr lang="fr-FR" sz="2000" b="0" i="0" dirty="0">
              <a:solidFill>
                <a:srgbClr val="000000"/>
              </a:solidFill>
              <a:effectLst/>
              <a:latin typeface="inherit"/>
            </a:endParaRPr>
          </a:p>
        </p:txBody>
      </p:sp>
    </p:spTree>
    <p:extLst>
      <p:ext uri="{BB962C8B-B14F-4D97-AF65-F5344CB8AC3E}">
        <p14:creationId xmlns:p14="http://schemas.microsoft.com/office/powerpoint/2010/main" val="33129095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 calcmode="lin" valueType="num">
                                      <p:cBhvr additive="base">
                                        <p:cTn id="1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D222A0F-9232-4247-A229-A5B022F4C6FF}"/>
              </a:ext>
            </a:extLst>
          </p:cNvPr>
          <p:cNvSpPr txBox="1"/>
          <p:nvPr/>
        </p:nvSpPr>
        <p:spPr>
          <a:xfrm>
            <a:off x="429122" y="856357"/>
            <a:ext cx="11309685" cy="6001643"/>
          </a:xfrm>
          <a:prstGeom prst="rect">
            <a:avLst/>
          </a:prstGeom>
          <a:noFill/>
        </p:spPr>
        <p:txBody>
          <a:bodyPr wrap="square">
            <a:spAutoFit/>
          </a:bodyPr>
          <a:lstStyle/>
          <a:p>
            <a:pPr fontAlgn="base"/>
            <a:r>
              <a:rPr lang="fr-FR" sz="2400" b="1" i="0" dirty="0">
                <a:solidFill>
                  <a:srgbClr val="000000"/>
                </a:solidFill>
                <a:effectLst/>
                <a:latin typeface="Marianne"/>
              </a:rPr>
              <a:t>L'épreuve se déroule en 3 temps.</a:t>
            </a:r>
            <a:endParaRPr lang="fr-FR" sz="2400" b="0" i="0" dirty="0">
              <a:solidFill>
                <a:srgbClr val="000000"/>
              </a:solidFill>
              <a:effectLst/>
              <a:latin typeface="Marianne"/>
            </a:endParaRPr>
          </a:p>
          <a:p>
            <a:pPr algn="l" fontAlgn="base"/>
            <a:endParaRPr lang="fr-FR" sz="2400" b="1" i="0" dirty="0">
              <a:solidFill>
                <a:srgbClr val="000000"/>
              </a:solidFill>
              <a:effectLst/>
              <a:latin typeface="Marianne"/>
            </a:endParaRPr>
          </a:p>
          <a:p>
            <a:pPr algn="l" fontAlgn="base"/>
            <a:r>
              <a:rPr lang="fr-FR" sz="2400" b="1" i="0" dirty="0">
                <a:solidFill>
                  <a:srgbClr val="000000"/>
                </a:solidFill>
                <a:effectLst/>
                <a:latin typeface="Marianne"/>
              </a:rPr>
              <a:t>Pendant 5 minutes, le candidat présente la question choisie et y répond.</a:t>
            </a:r>
            <a:endParaRPr lang="fr-FR" sz="2400" dirty="0">
              <a:solidFill>
                <a:srgbClr val="000000"/>
              </a:solidFill>
              <a:latin typeface="Marianne"/>
            </a:endParaRPr>
          </a:p>
          <a:p>
            <a:pPr algn="l" fontAlgn="base"/>
            <a:r>
              <a:rPr lang="fr-FR" sz="2400" b="0" i="0" dirty="0">
                <a:solidFill>
                  <a:srgbClr val="000000"/>
                </a:solidFill>
                <a:effectLst/>
                <a:latin typeface="Marianne"/>
              </a:rPr>
              <a:t>Le jury évalue son argumentation et ses qualités de présentation.</a:t>
            </a:r>
          </a:p>
          <a:p>
            <a:pPr algn="l" fontAlgn="base"/>
            <a:r>
              <a:rPr lang="fr-FR" sz="2400" b="0" i="0" dirty="0">
                <a:solidFill>
                  <a:srgbClr val="000000"/>
                </a:solidFill>
                <a:effectLst/>
                <a:latin typeface="Marianne"/>
              </a:rPr>
              <a:t>L'exposé se déroule </a:t>
            </a:r>
            <a:r>
              <a:rPr lang="fr-FR" sz="2400" b="0" i="0" u="sng" dirty="0">
                <a:solidFill>
                  <a:srgbClr val="000000"/>
                </a:solidFill>
                <a:effectLst/>
                <a:latin typeface="Marianne"/>
              </a:rPr>
              <a:t>sans note et debout</a:t>
            </a:r>
            <a:r>
              <a:rPr lang="fr-FR" sz="2400" b="0" i="0" dirty="0">
                <a:solidFill>
                  <a:srgbClr val="000000"/>
                </a:solidFill>
                <a:effectLst/>
                <a:latin typeface="Marianne"/>
              </a:rPr>
              <a:t>, sauf aménagements pour les candidats à besoins spécifiques.</a:t>
            </a:r>
          </a:p>
          <a:p>
            <a:pPr algn="l" fontAlgn="base"/>
            <a:endParaRPr lang="fr-FR" sz="2400" b="1" i="0" dirty="0">
              <a:solidFill>
                <a:srgbClr val="000000"/>
              </a:solidFill>
              <a:effectLst/>
              <a:latin typeface="Marianne"/>
            </a:endParaRPr>
          </a:p>
          <a:p>
            <a:pPr algn="l" fontAlgn="base"/>
            <a:r>
              <a:rPr lang="fr-FR" sz="2400" b="1" i="0" dirty="0">
                <a:solidFill>
                  <a:srgbClr val="000000"/>
                </a:solidFill>
                <a:effectLst/>
                <a:latin typeface="Marianne"/>
              </a:rPr>
              <a:t>Ensuite, pendant 10 minutes, le jury échange avec le candidat et évalue la solidité de ses connaissances et ses compétences argumentatives.</a:t>
            </a:r>
            <a:endParaRPr lang="fr-FR" sz="2400" dirty="0">
              <a:solidFill>
                <a:srgbClr val="000000"/>
              </a:solidFill>
              <a:latin typeface="Marianne"/>
            </a:endParaRPr>
          </a:p>
          <a:p>
            <a:pPr algn="l" fontAlgn="base"/>
            <a:r>
              <a:rPr lang="fr-FR" sz="2400" b="0" i="0" dirty="0">
                <a:solidFill>
                  <a:srgbClr val="000000"/>
                </a:solidFill>
                <a:effectLst/>
                <a:latin typeface="Marianne"/>
              </a:rPr>
              <a:t>Ce temps d'échange permet à l'élève de mettre en valeur ses connaissances, liées au programme des spécialités suivies en classe de première et terminale.</a:t>
            </a:r>
          </a:p>
          <a:p>
            <a:pPr algn="l" fontAlgn="base"/>
            <a:endParaRPr lang="fr-FR" sz="2400" b="1" i="0" dirty="0">
              <a:solidFill>
                <a:srgbClr val="000000"/>
              </a:solidFill>
              <a:effectLst/>
              <a:latin typeface="Marianne"/>
            </a:endParaRPr>
          </a:p>
          <a:p>
            <a:pPr algn="l" fontAlgn="base"/>
            <a:r>
              <a:rPr lang="fr-FR" sz="2400" b="1" i="0" dirty="0">
                <a:solidFill>
                  <a:srgbClr val="000000"/>
                </a:solidFill>
                <a:effectLst/>
                <a:latin typeface="Marianne"/>
              </a:rPr>
              <a:t>Les 5 dernières minutes d'échanges avec le jury portent sur le projet d'orientation du candidat.</a:t>
            </a:r>
            <a:endParaRPr lang="fr-FR" sz="2400" dirty="0">
              <a:solidFill>
                <a:srgbClr val="000000"/>
              </a:solidFill>
              <a:latin typeface="Marianne"/>
            </a:endParaRPr>
          </a:p>
          <a:p>
            <a:pPr algn="l" fontAlgn="base"/>
            <a:r>
              <a:rPr lang="fr-FR" sz="2400" b="0" i="0" dirty="0">
                <a:solidFill>
                  <a:srgbClr val="000000"/>
                </a:solidFill>
                <a:effectLst/>
                <a:latin typeface="Marianne"/>
              </a:rPr>
              <a:t>Le candidat montre que la question traitée a participé à la maturation de son projet de poursuite d'études, et même pour son projet professionnel.</a:t>
            </a:r>
          </a:p>
        </p:txBody>
      </p:sp>
      <p:pic>
        <p:nvPicPr>
          <p:cNvPr id="6" name="Image 5">
            <a:extLst>
              <a:ext uri="{FF2B5EF4-FFF2-40B4-BE49-F238E27FC236}">
                <a16:creationId xmlns:a16="http://schemas.microsoft.com/office/drawing/2014/main" id="{77A9A241-DE4C-4760-8D4F-04E64378D2F9}"/>
              </a:ext>
            </a:extLst>
          </p:cNvPr>
          <p:cNvPicPr>
            <a:picLocks noChangeAspect="1"/>
          </p:cNvPicPr>
          <p:nvPr/>
        </p:nvPicPr>
        <p:blipFill>
          <a:blip r:embed="rId2"/>
          <a:stretch>
            <a:fillRect/>
          </a:stretch>
        </p:blipFill>
        <p:spPr>
          <a:xfrm>
            <a:off x="1" y="-1"/>
            <a:ext cx="12167928" cy="820310"/>
          </a:xfrm>
          <a:prstGeom prst="rect">
            <a:avLst/>
          </a:prstGeom>
        </p:spPr>
      </p:pic>
    </p:spTree>
    <p:extLst>
      <p:ext uri="{BB962C8B-B14F-4D97-AF65-F5344CB8AC3E}">
        <p14:creationId xmlns:p14="http://schemas.microsoft.com/office/powerpoint/2010/main" val="3150917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fade">
                                      <p:cBhvr>
                                        <p:cTn id="27" dur="500"/>
                                        <p:tgtEl>
                                          <p:spTgt spid="4">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fade">
                                      <p:cBhvr>
                                        <p:cTn id="32" dur="500"/>
                                        <p:tgtEl>
                                          <p:spTgt spid="4">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fade">
                                      <p:cBhvr>
                                        <p:cTn id="3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479DE29-7792-4AC5-B217-21C710CFE979}"/>
              </a:ext>
            </a:extLst>
          </p:cNvPr>
          <p:cNvSpPr txBox="1"/>
          <p:nvPr/>
        </p:nvSpPr>
        <p:spPr>
          <a:xfrm>
            <a:off x="698655" y="928074"/>
            <a:ext cx="10794689" cy="5632311"/>
          </a:xfrm>
          <a:prstGeom prst="rect">
            <a:avLst/>
          </a:prstGeom>
          <a:noFill/>
        </p:spPr>
        <p:txBody>
          <a:bodyPr wrap="square">
            <a:spAutoFit/>
          </a:bodyPr>
          <a:lstStyle/>
          <a:p>
            <a:endParaRPr lang="fr-FR" sz="2400" dirty="0">
              <a:solidFill>
                <a:srgbClr val="000000"/>
              </a:solidFill>
              <a:latin typeface="Marianne"/>
            </a:endParaRPr>
          </a:p>
          <a:p>
            <a:pPr algn="l" fontAlgn="base"/>
            <a:r>
              <a:rPr lang="fr-FR" sz="2400" b="1" i="0" dirty="0">
                <a:effectLst/>
                <a:latin typeface="Marianne"/>
              </a:rPr>
              <a:t>Composition du jury</a:t>
            </a:r>
          </a:p>
          <a:p>
            <a:pPr lvl="1" fontAlgn="base"/>
            <a:r>
              <a:rPr lang="fr-FR" sz="2400" b="0" i="0" dirty="0">
                <a:solidFill>
                  <a:srgbClr val="000000"/>
                </a:solidFill>
                <a:effectLst/>
                <a:latin typeface="Marianne"/>
              </a:rPr>
              <a:t>Le jury est composé de deux professeurs de disciplines différentes,</a:t>
            </a:r>
          </a:p>
          <a:p>
            <a:pPr marL="1257300" lvl="2" indent="-342900" fontAlgn="base">
              <a:buFont typeface="Wingdings" panose="05000000000000000000" pitchFamily="2" charset="2"/>
              <a:buChar char="Ø"/>
            </a:pPr>
            <a:r>
              <a:rPr lang="fr-FR" sz="2400" b="0" i="0" dirty="0">
                <a:solidFill>
                  <a:srgbClr val="000000"/>
                </a:solidFill>
                <a:effectLst/>
                <a:latin typeface="Marianne"/>
              </a:rPr>
              <a:t>l'un représente l'un des deux enseignements de spécialité du candidat et</a:t>
            </a:r>
          </a:p>
          <a:p>
            <a:pPr marL="1257300" lvl="2" indent="-342900" fontAlgn="base">
              <a:buFont typeface="Wingdings" panose="05000000000000000000" pitchFamily="2" charset="2"/>
              <a:buChar char="Ø"/>
            </a:pPr>
            <a:r>
              <a:rPr lang="fr-FR" sz="2400" dirty="0"/>
              <a:t>un professeur de l’autre spécialité </a:t>
            </a:r>
            <a:r>
              <a:rPr lang="fr-FR" sz="2400" b="1" dirty="0"/>
              <a:t>ou</a:t>
            </a:r>
            <a:r>
              <a:rPr lang="fr-FR" sz="2400" dirty="0"/>
              <a:t> d’un des enseignements communs, </a:t>
            </a:r>
            <a:r>
              <a:rPr lang="fr-FR" sz="2400" b="1" dirty="0"/>
              <a:t>ou</a:t>
            </a:r>
            <a:r>
              <a:rPr lang="fr-FR" sz="2400" dirty="0"/>
              <a:t> un professeur-documentaliste.</a:t>
            </a:r>
          </a:p>
          <a:p>
            <a:pPr fontAlgn="base"/>
            <a:endParaRPr lang="fr-FR" sz="2400" b="1" dirty="0">
              <a:solidFill>
                <a:srgbClr val="000000"/>
              </a:solidFill>
              <a:latin typeface="Marianne"/>
            </a:endParaRPr>
          </a:p>
          <a:p>
            <a:pPr fontAlgn="base"/>
            <a:r>
              <a:rPr lang="fr-FR" sz="2400" b="1" dirty="0">
                <a:solidFill>
                  <a:srgbClr val="000000"/>
                </a:solidFill>
                <a:latin typeface="Marianne"/>
              </a:rPr>
              <a:t>Le jury va porter son attention</a:t>
            </a:r>
            <a:r>
              <a:rPr lang="fr-FR" sz="2400" dirty="0">
                <a:solidFill>
                  <a:srgbClr val="000000"/>
                </a:solidFill>
                <a:latin typeface="Marianne"/>
              </a:rPr>
              <a:t> sur </a:t>
            </a:r>
          </a:p>
          <a:p>
            <a:pPr marL="1257300" lvl="2" indent="-342900" fontAlgn="base">
              <a:buFont typeface="Wingdings" panose="05000000000000000000" pitchFamily="2" charset="2"/>
              <a:buChar char="Ø"/>
            </a:pPr>
            <a:r>
              <a:rPr lang="fr-FR" sz="2400" dirty="0">
                <a:solidFill>
                  <a:srgbClr val="000000"/>
                </a:solidFill>
                <a:latin typeface="Marianne"/>
              </a:rPr>
              <a:t>la solidité des connaissances,</a:t>
            </a:r>
          </a:p>
          <a:p>
            <a:pPr marL="1257300" lvl="2" indent="-342900" fontAlgn="base">
              <a:buFont typeface="Wingdings" panose="05000000000000000000" pitchFamily="2" charset="2"/>
              <a:buChar char="Ø"/>
            </a:pPr>
            <a:r>
              <a:rPr lang="fr-FR" sz="2400" dirty="0">
                <a:solidFill>
                  <a:srgbClr val="000000"/>
                </a:solidFill>
                <a:latin typeface="Marianne"/>
              </a:rPr>
              <a:t>la capacité à argumenter et à relier les savoirs,</a:t>
            </a:r>
          </a:p>
          <a:p>
            <a:pPr marL="1257300" lvl="2" indent="-342900" fontAlgn="base">
              <a:buFont typeface="Wingdings" panose="05000000000000000000" pitchFamily="2" charset="2"/>
              <a:buChar char="Ø"/>
            </a:pPr>
            <a:r>
              <a:rPr lang="fr-FR" sz="2400" dirty="0">
                <a:solidFill>
                  <a:srgbClr val="000000"/>
                </a:solidFill>
                <a:latin typeface="Marianne"/>
              </a:rPr>
              <a:t>l'expression et la clarté du propos,</a:t>
            </a:r>
          </a:p>
          <a:p>
            <a:pPr marL="1257300" lvl="2" indent="-342900" fontAlgn="base">
              <a:buFont typeface="Wingdings" panose="05000000000000000000" pitchFamily="2" charset="2"/>
              <a:buChar char="Ø"/>
            </a:pPr>
            <a:r>
              <a:rPr lang="fr-FR" sz="2400" dirty="0">
                <a:solidFill>
                  <a:srgbClr val="000000"/>
                </a:solidFill>
                <a:latin typeface="Marianne"/>
              </a:rPr>
              <a:t>l'engagement dans la parole,</a:t>
            </a:r>
          </a:p>
          <a:p>
            <a:pPr marL="1257300" lvl="2" indent="-342900" fontAlgn="base">
              <a:buFont typeface="Wingdings" panose="05000000000000000000" pitchFamily="2" charset="2"/>
              <a:buChar char="Ø"/>
            </a:pPr>
            <a:r>
              <a:rPr lang="fr-FR" sz="2400" dirty="0">
                <a:solidFill>
                  <a:srgbClr val="000000"/>
                </a:solidFill>
                <a:latin typeface="Marianne"/>
              </a:rPr>
              <a:t>la force de conviction et la manière d'exprimer une réflexion personnelle,</a:t>
            </a:r>
          </a:p>
          <a:p>
            <a:pPr marL="1257300" lvl="2" indent="-342900" fontAlgn="base">
              <a:buFont typeface="Wingdings" panose="05000000000000000000" pitchFamily="2" charset="2"/>
              <a:buChar char="Ø"/>
            </a:pPr>
            <a:r>
              <a:rPr lang="fr-FR" sz="2400" dirty="0">
                <a:solidFill>
                  <a:srgbClr val="000000"/>
                </a:solidFill>
                <a:latin typeface="Marianne"/>
              </a:rPr>
              <a:t>ainsi qu'aux motivations du candidat.</a:t>
            </a:r>
          </a:p>
          <a:p>
            <a:pPr algn="l" fontAlgn="base"/>
            <a:endParaRPr lang="fr-FR" sz="2400" b="0" i="0" dirty="0">
              <a:solidFill>
                <a:srgbClr val="000000"/>
              </a:solidFill>
              <a:effectLst/>
              <a:latin typeface="Marianne"/>
            </a:endParaRPr>
          </a:p>
        </p:txBody>
      </p:sp>
      <p:pic>
        <p:nvPicPr>
          <p:cNvPr id="3" name="Image 2">
            <a:extLst>
              <a:ext uri="{FF2B5EF4-FFF2-40B4-BE49-F238E27FC236}">
                <a16:creationId xmlns:a16="http://schemas.microsoft.com/office/drawing/2014/main" id="{7CCDB5AB-64CD-4BC7-BCAC-62A2F6E5C0D3}"/>
              </a:ext>
            </a:extLst>
          </p:cNvPr>
          <p:cNvPicPr>
            <a:picLocks noChangeAspect="1"/>
          </p:cNvPicPr>
          <p:nvPr/>
        </p:nvPicPr>
        <p:blipFill>
          <a:blip r:embed="rId2"/>
          <a:stretch>
            <a:fillRect/>
          </a:stretch>
        </p:blipFill>
        <p:spPr>
          <a:xfrm>
            <a:off x="1" y="-1"/>
            <a:ext cx="12167928" cy="820310"/>
          </a:xfrm>
          <a:prstGeom prst="rect">
            <a:avLst/>
          </a:prstGeom>
        </p:spPr>
      </p:pic>
    </p:spTree>
    <p:extLst>
      <p:ext uri="{BB962C8B-B14F-4D97-AF65-F5344CB8AC3E}">
        <p14:creationId xmlns:p14="http://schemas.microsoft.com/office/powerpoint/2010/main" val="35564426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500"/>
                                        <p:tgtEl>
                                          <p:spTgt spid="2">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animEffect transition="in" filter="fade">
                                      <p:cBhvr>
                                        <p:cTn id="33" dur="500"/>
                                        <p:tgtEl>
                                          <p:spTgt spid="2">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
                                            <p:txEl>
                                              <p:pRg st="8" end="8"/>
                                            </p:txEl>
                                          </p:spTgt>
                                        </p:tgtEl>
                                        <p:attrNameLst>
                                          <p:attrName>style.visibility</p:attrName>
                                        </p:attrNameLst>
                                      </p:cBhvr>
                                      <p:to>
                                        <p:strVal val="visible"/>
                                      </p:to>
                                    </p:set>
                                    <p:animEffect transition="in" filter="fade">
                                      <p:cBhvr>
                                        <p:cTn id="38" dur="500"/>
                                        <p:tgtEl>
                                          <p:spTgt spid="2">
                                            <p:txEl>
                                              <p:pRg st="8" end="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Effect transition="in" filter="fade">
                                      <p:cBhvr>
                                        <p:cTn id="43" dur="500"/>
                                        <p:tgtEl>
                                          <p:spTgt spid="2">
                                            <p:txEl>
                                              <p:pRg st="9" end="9"/>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
                                            <p:txEl>
                                              <p:pRg st="10" end="10"/>
                                            </p:txEl>
                                          </p:spTgt>
                                        </p:tgtEl>
                                        <p:attrNameLst>
                                          <p:attrName>style.visibility</p:attrName>
                                        </p:attrNameLst>
                                      </p:cBhvr>
                                      <p:to>
                                        <p:strVal val="visible"/>
                                      </p:to>
                                    </p:set>
                                    <p:animEffect transition="in" filter="fade">
                                      <p:cBhvr>
                                        <p:cTn id="48" dur="500"/>
                                        <p:tgtEl>
                                          <p:spTgt spid="2">
                                            <p:txEl>
                                              <p:pRg st="10" end="1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2">
                                            <p:txEl>
                                              <p:pRg st="11" end="11"/>
                                            </p:txEl>
                                          </p:spTgt>
                                        </p:tgtEl>
                                        <p:attrNameLst>
                                          <p:attrName>style.visibility</p:attrName>
                                        </p:attrNameLst>
                                      </p:cBhvr>
                                      <p:to>
                                        <p:strVal val="visible"/>
                                      </p:to>
                                    </p:set>
                                    <p:animEffect transition="in" filter="fade">
                                      <p:cBhvr>
                                        <p:cTn id="53" dur="500"/>
                                        <p:tgtEl>
                                          <p:spTgt spid="2">
                                            <p:txEl>
                                              <p:pRg st="11" end="11"/>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2">
                                            <p:txEl>
                                              <p:pRg st="12" end="12"/>
                                            </p:txEl>
                                          </p:spTgt>
                                        </p:tgtEl>
                                        <p:attrNameLst>
                                          <p:attrName>style.visibility</p:attrName>
                                        </p:attrNameLst>
                                      </p:cBhvr>
                                      <p:to>
                                        <p:strVal val="visible"/>
                                      </p:to>
                                    </p:set>
                                    <p:animEffect transition="in" filter="fade">
                                      <p:cBhvr>
                                        <p:cTn id="58"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82232889-6B32-4482-B975-8640561A79CB}"/>
              </a:ext>
            </a:extLst>
          </p:cNvPr>
          <p:cNvPicPr>
            <a:picLocks noChangeAspect="1"/>
          </p:cNvPicPr>
          <p:nvPr/>
        </p:nvPicPr>
        <p:blipFill rotWithShape="1">
          <a:blip r:embed="rId2"/>
          <a:srcRect l="2080" t="1590" r="888" b="917"/>
          <a:stretch/>
        </p:blipFill>
        <p:spPr>
          <a:xfrm>
            <a:off x="2786543" y="794465"/>
            <a:ext cx="6618914" cy="6063535"/>
          </a:xfrm>
          <a:prstGeom prst="rect">
            <a:avLst/>
          </a:prstGeom>
        </p:spPr>
      </p:pic>
      <p:pic>
        <p:nvPicPr>
          <p:cNvPr id="5" name="Image 4">
            <a:extLst>
              <a:ext uri="{FF2B5EF4-FFF2-40B4-BE49-F238E27FC236}">
                <a16:creationId xmlns:a16="http://schemas.microsoft.com/office/drawing/2014/main" id="{500940C3-83D5-41D3-AB88-E8F375023CD0}"/>
              </a:ext>
            </a:extLst>
          </p:cNvPr>
          <p:cNvPicPr>
            <a:picLocks noChangeAspect="1"/>
          </p:cNvPicPr>
          <p:nvPr/>
        </p:nvPicPr>
        <p:blipFill rotWithShape="1">
          <a:blip r:embed="rId3"/>
          <a:srcRect r="884"/>
          <a:stretch/>
        </p:blipFill>
        <p:spPr>
          <a:xfrm>
            <a:off x="0" y="0"/>
            <a:ext cx="12192000" cy="796954"/>
          </a:xfrm>
          <a:prstGeom prst="rect">
            <a:avLst/>
          </a:prstGeom>
        </p:spPr>
      </p:pic>
    </p:spTree>
    <p:extLst>
      <p:ext uri="{BB962C8B-B14F-4D97-AF65-F5344CB8AC3E}">
        <p14:creationId xmlns:p14="http://schemas.microsoft.com/office/powerpoint/2010/main" val="21083106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A1F82C7-14C6-4624-9156-9ABA447E28A1}"/>
              </a:ext>
            </a:extLst>
          </p:cNvPr>
          <p:cNvSpPr txBox="1"/>
          <p:nvPr/>
        </p:nvSpPr>
        <p:spPr>
          <a:xfrm>
            <a:off x="707140" y="993433"/>
            <a:ext cx="10889241" cy="1938992"/>
          </a:xfrm>
          <a:prstGeom prst="rect">
            <a:avLst/>
          </a:prstGeom>
          <a:noFill/>
        </p:spPr>
        <p:txBody>
          <a:bodyPr wrap="square">
            <a:spAutoFit/>
          </a:bodyPr>
          <a:lstStyle/>
          <a:p>
            <a:r>
              <a:rPr lang="fr-FR" sz="2400" dirty="0"/>
              <a:t>Pour le baccalauréat général, les questions problématisées doivent être </a:t>
            </a:r>
            <a:r>
              <a:rPr lang="fr-FR" sz="2400" b="1" dirty="0"/>
              <a:t>en lien avec les programmes du cycle terminal</a:t>
            </a:r>
            <a:r>
              <a:rPr lang="fr-FR" sz="2400" dirty="0"/>
              <a:t> des deux enseignements de spécialité du candidat suivis en classe de terminale.</a:t>
            </a:r>
          </a:p>
          <a:p>
            <a:r>
              <a:rPr lang="fr-FR" sz="2400" dirty="0"/>
              <a:t>Elles peuvent soit être transversales aux programmes des enseignements de spécialité, soit porter sur un point précis du programme de l’enseignement choisi. </a:t>
            </a:r>
          </a:p>
        </p:txBody>
      </p:sp>
      <p:sp>
        <p:nvSpPr>
          <p:cNvPr id="5" name="ZoneTexte 4">
            <a:extLst>
              <a:ext uri="{FF2B5EF4-FFF2-40B4-BE49-F238E27FC236}">
                <a16:creationId xmlns:a16="http://schemas.microsoft.com/office/drawing/2014/main" id="{65224A01-FC37-4F94-A3AF-27F99A8103C8}"/>
              </a:ext>
            </a:extLst>
          </p:cNvPr>
          <p:cNvSpPr txBox="1"/>
          <p:nvPr/>
        </p:nvSpPr>
        <p:spPr>
          <a:xfrm>
            <a:off x="707140" y="3112656"/>
            <a:ext cx="11484860" cy="3046988"/>
          </a:xfrm>
          <a:prstGeom prst="rect">
            <a:avLst/>
          </a:prstGeom>
          <a:noFill/>
        </p:spPr>
        <p:txBody>
          <a:bodyPr wrap="square">
            <a:spAutoFit/>
          </a:bodyPr>
          <a:lstStyle/>
          <a:p>
            <a:r>
              <a:rPr lang="fr-FR" sz="2400" dirty="0"/>
              <a:t>Les </a:t>
            </a:r>
            <a:r>
              <a:rPr lang="fr-FR" sz="2400" b="1" dirty="0"/>
              <a:t>deux enseignements de spécialité </a:t>
            </a:r>
            <a:r>
              <a:rPr lang="fr-FR" sz="2400" dirty="0"/>
              <a:t>doivent être mobilisés au travers des questions choisies par l’élève. Ainsi il a la possibilité : </a:t>
            </a:r>
          </a:p>
          <a:p>
            <a:pPr marL="800100" lvl="1" indent="-342900">
              <a:buFont typeface="Wingdings" panose="05000000000000000000" pitchFamily="2" charset="2"/>
              <a:buChar char="Ø"/>
            </a:pPr>
            <a:r>
              <a:rPr lang="fr-FR" sz="2400" dirty="0"/>
              <a:t>soit de présenter deux questions s’adossant chacune à un enseignement de spécialité différent ; </a:t>
            </a:r>
          </a:p>
          <a:p>
            <a:pPr marL="800100" lvl="1" indent="-342900">
              <a:buFont typeface="Wingdings" panose="05000000000000000000" pitchFamily="2" charset="2"/>
              <a:buChar char="Ø"/>
            </a:pPr>
            <a:r>
              <a:rPr lang="fr-FR" sz="2400" dirty="0"/>
              <a:t>soit de présenter une question s’adossant à un enseignement de spécialité et une question transversale aux deux enseignements de spécialités ;</a:t>
            </a:r>
          </a:p>
          <a:p>
            <a:pPr marL="800100" lvl="1" indent="-342900">
              <a:buFont typeface="Wingdings" panose="05000000000000000000" pitchFamily="2" charset="2"/>
              <a:buChar char="Ø"/>
            </a:pPr>
            <a:r>
              <a:rPr lang="fr-FR" sz="2400" dirty="0"/>
              <a:t>soit de présenter deux questions transversales aux deux enseignements de spécialité. </a:t>
            </a:r>
          </a:p>
        </p:txBody>
      </p:sp>
      <p:sp>
        <p:nvSpPr>
          <p:cNvPr id="6" name="ZoneTexte 5">
            <a:extLst>
              <a:ext uri="{FF2B5EF4-FFF2-40B4-BE49-F238E27FC236}">
                <a16:creationId xmlns:a16="http://schemas.microsoft.com/office/drawing/2014/main" id="{6846234C-4DE2-4E12-AD99-F66529122A96}"/>
              </a:ext>
            </a:extLst>
          </p:cNvPr>
          <p:cNvSpPr txBox="1"/>
          <p:nvPr/>
        </p:nvSpPr>
        <p:spPr>
          <a:xfrm>
            <a:off x="304103" y="351707"/>
            <a:ext cx="8823120" cy="461665"/>
          </a:xfrm>
          <a:prstGeom prst="rect">
            <a:avLst/>
          </a:prstGeom>
          <a:noFill/>
        </p:spPr>
        <p:txBody>
          <a:bodyPr wrap="square">
            <a:spAutoFit/>
          </a:bodyPr>
          <a:lstStyle/>
          <a:p>
            <a:pPr marL="342900" indent="-342900">
              <a:buFont typeface="Wingdings" panose="05000000000000000000" pitchFamily="2" charset="2"/>
              <a:buChar char="Ø"/>
            </a:pPr>
            <a:r>
              <a:rPr lang="fr-FR" sz="2400" dirty="0">
                <a:solidFill>
                  <a:srgbClr val="0070C0"/>
                </a:solidFill>
              </a:rPr>
              <a:t>Sur quoi doivent porter les questions préparées par l’élève? </a:t>
            </a:r>
          </a:p>
        </p:txBody>
      </p:sp>
    </p:spTree>
    <p:extLst>
      <p:ext uri="{BB962C8B-B14F-4D97-AF65-F5344CB8AC3E}">
        <p14:creationId xmlns:p14="http://schemas.microsoft.com/office/powerpoint/2010/main" val="19167659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fade">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fade">
                                      <p:cBhvr>
                                        <p:cTn id="3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515AF96-F86D-4FDD-992B-F67E084D7A5F}"/>
              </a:ext>
            </a:extLst>
          </p:cNvPr>
          <p:cNvSpPr txBox="1"/>
          <p:nvPr/>
        </p:nvSpPr>
        <p:spPr>
          <a:xfrm>
            <a:off x="553452" y="1380090"/>
            <a:ext cx="11085094" cy="3785652"/>
          </a:xfrm>
          <a:prstGeom prst="rect">
            <a:avLst/>
          </a:prstGeom>
          <a:noFill/>
        </p:spPr>
        <p:txBody>
          <a:bodyPr wrap="square">
            <a:spAutoFit/>
          </a:bodyPr>
          <a:lstStyle/>
          <a:p>
            <a:r>
              <a:rPr lang="fr-FR" sz="2400" dirty="0"/>
              <a:t>La première partie et la troisième partie de l’épreuve se déroulent sans support.</a:t>
            </a:r>
          </a:p>
          <a:p>
            <a:r>
              <a:rPr lang="fr-FR" sz="2400" dirty="0"/>
              <a:t>Le candidat </a:t>
            </a:r>
            <a:r>
              <a:rPr lang="fr-FR" sz="2400" b="1" dirty="0"/>
              <a:t>peut être autorisé </a:t>
            </a:r>
            <a:r>
              <a:rPr lang="fr-FR" sz="2400" dirty="0"/>
              <a:t>à utiliser du matériel uniquement dans le 2ème temps de l’épreuve, dès lors que cela n’obère pas la qualité de sa prestation orale.</a:t>
            </a:r>
          </a:p>
          <a:p>
            <a:endParaRPr lang="fr-FR" sz="2400" dirty="0"/>
          </a:p>
          <a:p>
            <a:r>
              <a:rPr lang="fr-FR" sz="2400" dirty="0"/>
              <a:t>Il peut disposer du support écrit qu’il a conçu pendant le temps de préparation, ou </a:t>
            </a:r>
          </a:p>
          <a:p>
            <a:r>
              <a:rPr lang="fr-FR" sz="2400" dirty="0"/>
              <a:t>utiliser le matériel à disposition dans la salle (tableau, …), si cela constitue une aide à sa prise de parole mais doit veiller à donner toute la priorité à son interaction avec le jury. </a:t>
            </a:r>
          </a:p>
          <a:p>
            <a:endParaRPr lang="fr-FR" sz="2400" dirty="0"/>
          </a:p>
          <a:p>
            <a:r>
              <a:rPr lang="fr-FR" sz="2400" dirty="0"/>
              <a:t>Les questions posées par le jury ne sont pas écrites et ne peuvent donner lieu à des réponses formulées intégralement à l’écrit. </a:t>
            </a:r>
          </a:p>
        </p:txBody>
      </p:sp>
      <p:sp>
        <p:nvSpPr>
          <p:cNvPr id="4" name="ZoneTexte 3">
            <a:extLst>
              <a:ext uri="{FF2B5EF4-FFF2-40B4-BE49-F238E27FC236}">
                <a16:creationId xmlns:a16="http://schemas.microsoft.com/office/drawing/2014/main" id="{59577F72-A986-4D25-8880-54683ED2A1A5}"/>
              </a:ext>
            </a:extLst>
          </p:cNvPr>
          <p:cNvSpPr txBox="1"/>
          <p:nvPr/>
        </p:nvSpPr>
        <p:spPr>
          <a:xfrm>
            <a:off x="198429" y="251399"/>
            <a:ext cx="11795141" cy="830997"/>
          </a:xfrm>
          <a:prstGeom prst="rect">
            <a:avLst/>
          </a:prstGeom>
          <a:noFill/>
        </p:spPr>
        <p:txBody>
          <a:bodyPr wrap="square">
            <a:spAutoFit/>
          </a:bodyPr>
          <a:lstStyle/>
          <a:p>
            <a:pPr marL="342900" indent="-342900">
              <a:buFont typeface="Wingdings" panose="05000000000000000000" pitchFamily="2" charset="2"/>
              <a:buChar char="Ø"/>
            </a:pPr>
            <a:r>
              <a:rPr lang="fr-FR" sz="2400" dirty="0">
                <a:solidFill>
                  <a:srgbClr val="0070C0"/>
                </a:solidFill>
              </a:rPr>
              <a:t>Les membres du jury peuvent-ils autoriser le candidat à utiliser du matériel (ex : tableau…) qui est à disposition dans la salle d’examen ? </a:t>
            </a:r>
          </a:p>
        </p:txBody>
      </p:sp>
    </p:spTree>
    <p:extLst>
      <p:ext uri="{BB962C8B-B14F-4D97-AF65-F5344CB8AC3E}">
        <p14:creationId xmlns:p14="http://schemas.microsoft.com/office/powerpoint/2010/main" val="34770736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955EBCC4-5FC1-4DAE-BBF0-11DD227B189D}"/>
              </a:ext>
            </a:extLst>
          </p:cNvPr>
          <p:cNvSpPr txBox="1"/>
          <p:nvPr/>
        </p:nvSpPr>
        <p:spPr>
          <a:xfrm>
            <a:off x="690988" y="1468581"/>
            <a:ext cx="10810024" cy="3785652"/>
          </a:xfrm>
          <a:prstGeom prst="rect">
            <a:avLst/>
          </a:prstGeom>
          <a:noFill/>
        </p:spPr>
        <p:txBody>
          <a:bodyPr wrap="square">
            <a:spAutoFit/>
          </a:bodyPr>
          <a:lstStyle/>
          <a:p>
            <a:r>
              <a:rPr lang="fr-FR" sz="2400" dirty="0"/>
              <a:t>Oui !</a:t>
            </a:r>
          </a:p>
          <a:p>
            <a:r>
              <a:rPr lang="fr-FR" sz="2400" dirty="0"/>
              <a:t>Durant le temps d’échange avec le jury, le candidat peut être interrogé sur l’ensemble du programme du cycle terminal.</a:t>
            </a:r>
          </a:p>
          <a:p>
            <a:endParaRPr lang="fr-FR" sz="2400" dirty="0"/>
          </a:p>
          <a:p>
            <a:r>
              <a:rPr lang="fr-FR" sz="2400" dirty="0"/>
              <a:t>Mais cette partie de l’épreuve doit aussi évaluer les capacités argumentatives du candidat, il s’agit donc d’un entretien avec le candidat et non d’une interrogation de connaissances.</a:t>
            </a:r>
          </a:p>
          <a:p>
            <a:endParaRPr lang="fr-FR" sz="2400" dirty="0"/>
          </a:p>
          <a:p>
            <a:r>
              <a:rPr lang="fr-FR" sz="2400" dirty="0"/>
              <a:t>Cet entretien est mené en réaction à la présentation que le candidat a faite lors de la première partie de l’épreuve.</a:t>
            </a:r>
          </a:p>
        </p:txBody>
      </p:sp>
      <p:sp>
        <p:nvSpPr>
          <p:cNvPr id="4" name="ZoneTexte 3">
            <a:extLst>
              <a:ext uri="{FF2B5EF4-FFF2-40B4-BE49-F238E27FC236}">
                <a16:creationId xmlns:a16="http://schemas.microsoft.com/office/drawing/2014/main" id="{4C691763-6834-4706-A4D5-4DEC5798B523}"/>
              </a:ext>
            </a:extLst>
          </p:cNvPr>
          <p:cNvSpPr txBox="1"/>
          <p:nvPr/>
        </p:nvSpPr>
        <p:spPr>
          <a:xfrm>
            <a:off x="253767" y="268177"/>
            <a:ext cx="10886813" cy="830997"/>
          </a:xfrm>
          <a:prstGeom prst="rect">
            <a:avLst/>
          </a:prstGeom>
          <a:noFill/>
        </p:spPr>
        <p:txBody>
          <a:bodyPr wrap="square">
            <a:spAutoFit/>
          </a:bodyPr>
          <a:lstStyle/>
          <a:p>
            <a:pPr marL="342900" indent="-342900">
              <a:buFont typeface="Wingdings" panose="05000000000000000000" pitchFamily="2" charset="2"/>
              <a:buChar char="Ø"/>
            </a:pPr>
            <a:r>
              <a:rPr lang="fr-FR" sz="2400" dirty="0">
                <a:solidFill>
                  <a:srgbClr val="0070C0"/>
                </a:solidFill>
              </a:rPr>
              <a:t>Lors du deuxième temps de l’épreuve, les questions du jury peuvent-elles porter sur l’ensemble du programme de l’enseignement de spécialité ? </a:t>
            </a:r>
          </a:p>
        </p:txBody>
      </p:sp>
    </p:spTree>
    <p:extLst>
      <p:ext uri="{BB962C8B-B14F-4D97-AF65-F5344CB8AC3E}">
        <p14:creationId xmlns:p14="http://schemas.microsoft.com/office/powerpoint/2010/main" val="14009182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3333</Words>
  <Application>Microsoft Office PowerPoint</Application>
  <PresentationFormat>Grand écran</PresentationFormat>
  <Paragraphs>323</Paragraphs>
  <Slides>35</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35</vt:i4>
      </vt:variant>
    </vt:vector>
  </HeadingPairs>
  <TitlesOfParts>
    <vt:vector size="44" baseType="lpstr">
      <vt:lpstr>Arial</vt:lpstr>
      <vt:lpstr>Calibri</vt:lpstr>
      <vt:lpstr>Calibri Light</vt:lpstr>
      <vt:lpstr>Cambria Math</vt:lpstr>
      <vt:lpstr>inherit</vt:lpstr>
      <vt:lpstr>Marianne</vt:lpstr>
      <vt:lpstr>Open Sans</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Christophe DEFOSSE</dc:creator>
  <cp:lastModifiedBy>Christophe DEFOSSE</cp:lastModifiedBy>
  <cp:revision>39</cp:revision>
  <dcterms:created xsi:type="dcterms:W3CDTF">2020-11-09T10:31:26Z</dcterms:created>
  <dcterms:modified xsi:type="dcterms:W3CDTF">2022-04-19T03:18:49Z</dcterms:modified>
</cp:coreProperties>
</file>