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76" r:id="rId5"/>
    <p:sldId id="278" r:id="rId6"/>
    <p:sldId id="277" r:id="rId7"/>
    <p:sldId id="272" r:id="rId8"/>
    <p:sldId id="271" r:id="rId9"/>
    <p:sldId id="257" r:id="rId10"/>
    <p:sldId id="258" r:id="rId11"/>
    <p:sldId id="259" r:id="rId12"/>
    <p:sldId id="265" r:id="rId13"/>
    <p:sldId id="260" r:id="rId14"/>
    <p:sldId id="261" r:id="rId15"/>
    <p:sldId id="262" r:id="rId16"/>
    <p:sldId id="270" r:id="rId17"/>
    <p:sldId id="263" r:id="rId18"/>
    <p:sldId id="264" r:id="rId19"/>
    <p:sldId id="266" r:id="rId20"/>
    <p:sldId id="274" r:id="rId21"/>
    <p:sldId id="267" r:id="rId22"/>
    <p:sldId id="268" r:id="rId23"/>
    <p:sldId id="269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045FC-718A-4112-9BB9-2D040DAB0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F24477-2B83-48F6-A92A-CE8C93266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4FAC74-8CD0-4454-8A89-ABA635FC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2D48C-EA1C-445D-A279-8AD79C5A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E1ACA6-225E-4259-80FD-12742F03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53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091D5-6C46-49FB-843C-AB8807C0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A21339-5F0D-47B3-BBC4-8DD6BA91F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FB4D1A-BD60-4494-B993-85757762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9C8F0-5518-43CB-81F0-0FB462CA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2E975-42E3-45F0-9B7F-CE074F35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63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9E0284-0F11-4394-8176-AC7F2B347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DB821A-98BC-41D3-8020-C5B7C1190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00689C-D018-4658-BE02-790A98399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F96D56-41E9-4EF1-B494-EDF909E0B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B475F6-316A-4D9F-B752-B9FEB824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47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44B74-CCF9-49DA-9EA1-FEA69E96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C8C29F-3926-4189-B91C-F3EC14B84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4AF157-8940-476A-9C27-E1A3147B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146AEF-2719-42DE-861D-6342EE61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9E8EFE-F290-4194-B796-FCC15A28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16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5F0E0-2C17-4DBD-970B-F9F57749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BE258E-22DC-4685-8EBE-223801622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07F0D4-2038-4493-A9CD-CC5FC85F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D755DE-A97C-4223-9DCE-8F6E1DA7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83CAC9-A339-41C4-8053-0324673D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27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34891-91FA-4494-8ACD-BCBD001A6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756941-3CB7-408B-8AE8-6DDA82F98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DD9A49-A33A-4FE6-80E9-1C0C71735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9102E9-F133-45E9-B5A2-81CDC556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C0669F-6942-4ABE-A218-B43F87BB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1C2267-A170-42DF-BB68-8989BDCA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98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AF4A1-753F-48D3-AFD8-C197C6E5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161983-B381-40B4-8B60-59A14D4F9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39DF4E-DB60-41CC-A8AE-F3A56B7FF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F1CEA7-AF9B-43C9-9021-EED9B1E35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40CCA4-136B-45E1-AE44-2D10D2F06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E6D496-DBB3-4679-BC0B-6F8BB029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475D83-8B8D-4586-97C7-D53583E0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BE9FF8-675E-4B55-BD20-D8AFDD15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65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10F6A-C77F-47B0-9D5F-76B704C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84E0C4-2726-4B96-AF10-4AE2004E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7D26D8-822E-4A6C-92D9-D3C43001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749FFC-51FA-48DE-AD9F-6858791D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31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C78091-80F4-4933-999A-74133647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1A00A5-E228-44D4-9B59-B31B9C21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B07DDE-01BD-4792-8668-1C4C4E3E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12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8F794-D415-4543-8A29-7C6BF229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1D569-6912-43F1-A5E9-FA3BC9999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DC63B7-C9B6-49BF-B604-95E28B2EC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F47D2A-60EF-4402-A1BD-0A0DCF23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E8BBC2-CD14-4312-BC61-B540EF0D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FE9BE4-392F-4E76-B795-2CA749D8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46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C67F7-E158-4C39-83F3-AF23D980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1982FB-D784-4E62-A355-B6DB7AB71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D0DCBB-5F4D-44B7-A509-D56C53C78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D048B0-8D5A-40AC-AB7F-82FEBF5B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DBF666-403F-4C36-B08B-A77C9EB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2CF86C-EEE9-4AA8-B9BC-77F637FC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10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B8EEA6-BE3B-4099-B127-123CD835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1CD97B-1C50-48AF-889F-C843128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CAE0FC-3E01-4956-8EA5-9EDE8CCE4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E1F89-6765-42CF-8825-70B71A83B2DC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6BE2A1-047E-49E1-BD62-E84F5D83E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388165-3B93-43C7-ADCC-9F30A9F05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0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08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FC14143-D9BE-4F98-92E0-8EFCCF430D3D}"/>
                  </a:ext>
                </a:extLst>
              </p:cNvPr>
              <p:cNvSpPr txBox="1"/>
              <p:nvPr/>
            </p:nvSpPr>
            <p:spPr>
              <a:xfrm>
                <a:off x="934616" y="807530"/>
                <a:ext cx="10654003" cy="4653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Les quartiles</a:t>
                </a:r>
              </a:p>
              <a:p>
                <a:pPr lvl="0">
                  <a:lnSpc>
                    <a:spcPct val="150000"/>
                  </a:lnSpc>
                </a:pPr>
                <a:endParaRPr lang="fr-FR" sz="20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Les quartiles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𝑸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20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𝑸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et la médiane partagent la série en quatre groupes de même effectif.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la valeur de la série ordonnée telle qu'au moins 25 % des valeurs sont inférieures ou égales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et pour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c'est au moins 75 % des valeurs. </a:t>
                </a:r>
              </a:p>
              <a:p>
                <a:pPr>
                  <a:lnSpc>
                    <a:spcPct val="150000"/>
                  </a:lnSpc>
                </a:pP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peut indiquer la dispersion par rapport à la moyenne par l'intervalle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bar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ba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𝜎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;</m:t>
                        </m:r>
                        <m:bar>
                          <m:barPr>
                            <m:pos m:val="top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bar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ba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ou par rapport à la médiane par l'intervalle interquartile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et l'amplitude de cet intervalle 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l'écart interquartile</a:t>
                </a:r>
                <a:r>
                  <a:rPr lang="fr-FR" sz="20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𝑰𝑸</m:t>
                    </m:r>
                    <m:r>
                      <a:rPr lang="fr-FR" sz="20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𝑸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</m:sub>
                    </m:sSub>
                    <m:r>
                      <a:rPr lang="fr-FR" sz="20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𝑸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FC14143-D9BE-4F98-92E0-8EFCCF430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16" y="807530"/>
                <a:ext cx="10654003" cy="4653646"/>
              </a:xfrm>
              <a:prstGeom prst="rect">
                <a:avLst/>
              </a:prstGeom>
              <a:blipFill>
                <a:blip r:embed="rId2"/>
                <a:stretch>
                  <a:fillRect l="-572" b="-13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58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67D3FD0-AD13-403F-AA00-99A7D2DDE2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54992" y="93863"/>
            <a:ext cx="2130425" cy="2164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33774CA-B7AB-4D72-9186-5849E39A8A07}"/>
                  </a:ext>
                </a:extLst>
              </p:cNvPr>
              <p:cNvSpPr txBox="1"/>
              <p:nvPr/>
            </p:nvSpPr>
            <p:spPr>
              <a:xfrm>
                <a:off x="449179" y="173781"/>
                <a:ext cx="10906176" cy="7430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b="1" i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Exemples </a:t>
                </a:r>
                <a:endParaRPr lang="fr-F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 </a:t>
                </a:r>
                <a:r>
                  <a:rPr lang="fr-FR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volume moyen 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d'abricots est de 370 kg :</a:t>
                </a:r>
              </a:p>
              <a:p>
                <a:pPr marL="914400"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barPr>
                        <m:e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</m:bar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120+125+…+680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53</m:t>
                          </m:r>
                        </m:den>
                      </m:f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19610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53</m:t>
                          </m:r>
                        </m:den>
                      </m:f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fr-FR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370</m:t>
                      </m:r>
                    </m:oMath>
                  </m:oMathPara>
                </a14:m>
                <a:endParaRPr lang="fr-FR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914400" lvl="1">
                  <a:lnSpc>
                    <a:spcPct val="150000"/>
                  </a:lnSpc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fr-FR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Comme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53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l'effectif est impair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53</m:t>
                        </m:r>
                      </m:num>
                      <m:den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fr-F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=26,5 : 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arrondit à l'entier supérieur.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</a:t>
                </a:r>
                <a:r>
                  <a:rPr lang="fr-FR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médiane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donc la 27</a:t>
                </a:r>
                <a:r>
                  <a:rPr lang="fr-FR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ème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valeur de la série :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𝑀𝑒</m:t>
                    </m:r>
                    <m:r>
                      <a:rPr lang="fr-FR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340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au moins 50 % des 53 jours de production, le volume d'abricots vendus est inférieur ou égal à 340 kg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L'</a:t>
                </a:r>
                <a:r>
                  <a:rPr lang="fr-FR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étendue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des ventes d'abricots est 560 kg 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fr-FR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𝒆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680 − 120 = </m:t>
                    </m:r>
                    <m:r>
                      <a:rPr lang="fr-FR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𝟓𝟔𝟎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 plaçant les valeurs de la série en colonne A d'un tableur, dans la plage Al:A53 , on utilise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=ECARTYPEP(A1:A53)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et on obtient </a:t>
                </a:r>
                <a:r>
                  <a:rPr lang="fr-FR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l'écart type 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					</a:t>
                </a:r>
                <a:r>
                  <a:rPr lang="fr-FR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𝝈</m:t>
                    </m:r>
                    <m:r>
                      <a:rPr lang="fr-FR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fr-FR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𝟏𝟑𝟕</m:t>
                    </m:r>
                  </m:oMath>
                </a14:m>
                <a:endParaRPr lang="fr-FR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majorité des volumes d'abricots vendus sont entre 233 kg et 507 kg.</a:t>
                </a:r>
              </a:p>
              <a:p>
                <a:pPr lvl="1">
                  <a:lnSpc>
                    <a:spcPct val="150000"/>
                  </a:lnSpc>
                </a:pPr>
                <a:endParaRPr lang="fr-FR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fr-F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33774CA-B7AB-4D72-9186-5849E39A8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79" y="173781"/>
                <a:ext cx="10906176" cy="7430304"/>
              </a:xfrm>
              <a:prstGeom prst="rect">
                <a:avLst/>
              </a:prstGeom>
              <a:blipFill>
                <a:blip r:embed="rId3"/>
                <a:stretch>
                  <a:fillRect l="-503" t="-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7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67D3FD0-AD13-403F-AA00-99A7D2DDE2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12396" y="373780"/>
            <a:ext cx="2386771" cy="2667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33774CA-B7AB-4D72-9186-5849E39A8A07}"/>
                  </a:ext>
                </a:extLst>
              </p:cNvPr>
              <p:cNvSpPr txBox="1"/>
              <p:nvPr/>
            </p:nvSpPr>
            <p:spPr>
              <a:xfrm>
                <a:off x="551816" y="373781"/>
                <a:ext cx="8694821" cy="2885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Comme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53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𝑁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53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=13,25 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alors le </a:t>
                </a:r>
                <a14:m>
                  <m:oMath xmlns:m="http://schemas.openxmlformats.org/officeDocument/2006/math">
                    <m:r>
                      <a:rPr lang="fr-FR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𝒒𝒖𝒂𝒓𝒕𝒊𝒍𝒆</m:t>
                    </m:r>
                    <m:r>
                      <a:rPr lang="fr-FR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fr-FR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la 14</a:t>
                </a:r>
                <a:r>
                  <a:rPr lang="fr-FR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ème</a:t>
                </a:r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valeur de la série et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𝑁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=39,75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donc le </a:t>
                </a:r>
                <a14:m>
                  <m:oMath xmlns:m="http://schemas.openxmlformats.org/officeDocument/2006/math">
                    <m:r>
                      <a:rPr lang="fr-FR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𝒒𝒖𝒂𝒓𝒕𝒊𝒍𝒆</m:t>
                    </m:r>
                    <m:r>
                      <a:rPr lang="fr-FR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fr-FR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la 40</a:t>
                </a:r>
                <a:r>
                  <a:rPr lang="fr-FR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ème</a:t>
                </a:r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valeur de la série.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D'où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𝑸</m:t>
                        </m:r>
                      </m:e>
                      <m:sub>
                        <m:r>
                          <a:rPr lang="fr-FR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fr-FR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</m:t>
                    </m:r>
                    <m:r>
                      <a:rPr lang="fr-FR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𝟐𝟕𝟎</m:t>
                    </m:r>
                    <m:r>
                      <a:rPr lang="fr-FR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𝑸</m:t>
                        </m:r>
                      </m:e>
                      <m:sub>
                        <m:r>
                          <a:rPr lang="fr-FR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</m:sub>
                    </m:sSub>
                    <m:r>
                      <a:rPr lang="fr-FR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</m:t>
                    </m:r>
                    <m:r>
                      <a:rPr lang="fr-FR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𝟒𝟕𝟎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au moins 25 % des jours, le volume d'abricots vendus est inférieur ou égal à 270 kg et inférieur ou égal à 470 kg dans au moins 75 % des jours. 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L'intervalle interquartile est [270 ; 470]  et l'écart interquartile est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𝐼𝑄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=470−200=200</m:t>
                    </m:r>
                  </m:oMath>
                </a14:m>
                <a:endParaRPr lang="fr-F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33774CA-B7AB-4D72-9186-5849E39A8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16" y="373781"/>
                <a:ext cx="8694821" cy="2885790"/>
              </a:xfrm>
              <a:prstGeom prst="rect">
                <a:avLst/>
              </a:prstGeom>
              <a:blipFill>
                <a:blip r:embed="rId3"/>
                <a:stretch>
                  <a:fillRect l="-631" b="-23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439F7483-D7F7-416C-8B98-803C108A2395}"/>
              </a:ext>
            </a:extLst>
          </p:cNvPr>
          <p:cNvSpPr txBox="1"/>
          <p:nvPr/>
        </p:nvSpPr>
        <p:spPr>
          <a:xfrm>
            <a:off x="551816" y="3716620"/>
            <a:ext cx="10199013" cy="222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800" i="1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Remarques :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Ne pas confondre la moyenne et la médiane. </a:t>
            </a:r>
          </a:p>
          <a:p>
            <a:pPr>
              <a:lnSpc>
                <a:spcPct val="200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 moyenne correspond à un nivellement, : comme si toutes les valeurs de la série avaient la même valeur. </a:t>
            </a:r>
          </a:p>
          <a:p>
            <a:pPr>
              <a:lnSpc>
                <a:spcPct val="200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 médiane n'est pas le milieu des valeurs extrêmes. </a:t>
            </a:r>
          </a:p>
        </p:txBody>
      </p:sp>
    </p:spTree>
    <p:extLst>
      <p:ext uri="{BB962C8B-B14F-4D97-AF65-F5344CB8AC3E}">
        <p14:creationId xmlns:p14="http://schemas.microsoft.com/office/powerpoint/2010/main" val="33221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AE5D050-F8F9-4151-9735-6EB0EC87508F}"/>
                  </a:ext>
                </a:extLst>
              </p:cNvPr>
              <p:cNvSpPr txBox="1"/>
              <p:nvPr/>
            </p:nvSpPr>
            <p:spPr>
              <a:xfrm>
                <a:off x="476111" y="413039"/>
                <a:ext cx="10337298" cy="4293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00050" lvl="0" indent="-400050">
                  <a:lnSpc>
                    <a:spcPct val="150000"/>
                  </a:lnSpc>
                  <a:buFont typeface="+mj-lt"/>
                  <a:buAutoNum type="romanUcPeriod" startAt="2"/>
                </a:pPr>
                <a:r>
                  <a:rPr lang="fr-FR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Représentations d'une série statistique à une variable </a:t>
                </a:r>
                <a:endPara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marL="1200150" lvl="2" indent="-28575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fr-FR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Axe gradué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peut résumer la série en plaçant sur un axe gradué les valeurs extrêmes, la moyenne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bar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et l'intervalle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bar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ba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𝜎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;</m:t>
                        </m:r>
                        <m:bar>
                          <m:barPr>
                            <m:pos m:val="top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bar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ba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b="1" i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Ainsi, pour le volume des ventes d'abricots de la coopérative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e.FRUITS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on obtient :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000" b="0" i="1" smtClean="0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fr-FR" sz="2000" b="0" i="1" smtClean="0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barPr>
                            <m:e>
                              <m:r>
                                <a:rPr lang="fr-FR" sz="2000" b="0" i="1" smtClean="0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fr-FR" sz="2000" b="0" i="1" smtClean="0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fr-FR" sz="2000" b="0" i="1" smtClean="0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𝜎</m:t>
                          </m:r>
                          <m:r>
                            <a:rPr lang="fr-FR" sz="2000" b="0" i="1" smtClean="0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;</m:t>
                          </m:r>
                          <m:bar>
                            <m:barPr>
                              <m:pos m:val="top"/>
                              <m:ctrlPr>
                                <a:rPr lang="fr-FR" sz="2000" b="0" i="1" smtClean="0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barPr>
                            <m:e>
                              <m:r>
                                <a:rPr lang="fr-FR" sz="2000" b="0" i="1" smtClean="0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fr-FR" sz="2000" b="0" i="1" smtClean="0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fr-FR" sz="2000" b="0" i="1" smtClean="0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𝜎</m:t>
                          </m:r>
                        </m:e>
                      </m:d>
                      <m:r>
                        <a:rPr lang="fr-FR" sz="2000" b="0" i="0" smtClean="0"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0" i="1" smtClean="0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370−137 ;370+137</m:t>
                          </m:r>
                        </m:e>
                      </m:d>
                      <m:r>
                        <a:rPr lang="fr-FR" sz="2000" b="0" i="1" smtClean="0"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0" i="1" smtClean="0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233 ;507</m:t>
                          </m:r>
                        </m:e>
                      </m:d>
                    </m:oMath>
                  </m:oMathPara>
                </a14:m>
                <a:endParaRPr lang="fr-FR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AE5D050-F8F9-4151-9735-6EB0EC87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1" y="413039"/>
                <a:ext cx="10337298" cy="4293483"/>
              </a:xfrm>
              <a:prstGeom prst="rect">
                <a:avLst/>
              </a:prstGeom>
              <a:blipFill>
                <a:blip r:embed="rId2"/>
                <a:stretch>
                  <a:fillRect l="-7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2F8B59F7-5370-43DF-9650-E23668D6B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826" y="4800634"/>
            <a:ext cx="8848348" cy="15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2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8F7BE3B-C053-4656-A3F2-BF2780406389}"/>
                  </a:ext>
                </a:extLst>
              </p:cNvPr>
              <p:cNvSpPr txBox="1"/>
              <p:nvPr/>
            </p:nvSpPr>
            <p:spPr>
              <a:xfrm>
                <a:off x="866274" y="289991"/>
                <a:ext cx="10321130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+mj-lt"/>
                  <a:buAutoNum type="arabicParenR" startAt="2"/>
                </a:pPr>
                <a:r>
                  <a:rPr lang="fr-FR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Diagramme en boîte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peut résumer la série statistique par un diagramme en boîte, en plaçant sur un axe les valeurs extrêmes,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la médiane et les quartiles et en dessinant un rectangle sur l'intervalle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.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Ce type de diagramme est souvent nommé diagramme « à moustaches ». </a:t>
                </a:r>
              </a:p>
              <a:p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endParaRPr lang="fr-FR" sz="2000" b="1" i="1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fr-FR" sz="2000" b="1" i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Ainsi, pour le volume des ventes d'abricots, on obtient : 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8F7BE3B-C053-4656-A3F2-BF2780406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74" y="289991"/>
                <a:ext cx="10321130" cy="3785652"/>
              </a:xfrm>
              <a:prstGeom prst="rect">
                <a:avLst/>
              </a:prstGeom>
              <a:blipFill>
                <a:blip r:embed="rId2"/>
                <a:stretch>
                  <a:fillRect l="-591" t="-966" b="-19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2534A3E9-F4BD-4334-9239-FD2517858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87" y="4238308"/>
            <a:ext cx="7134103" cy="24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4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1ED91A1-8139-44E5-A85D-C72030EAA4B3}"/>
              </a:ext>
            </a:extLst>
          </p:cNvPr>
          <p:cNvSpPr txBox="1"/>
          <p:nvPr/>
        </p:nvSpPr>
        <p:spPr>
          <a:xfrm>
            <a:off x="612710" y="339436"/>
            <a:ext cx="10026317" cy="3422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arenR" startAt="3"/>
            </a:pPr>
            <a:r>
              <a:rPr lang="fr-FR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Histogramme 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On peut effectuer des regroupements par classes, de même amplitude ou non,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que l'on représente par un histogramme tel que l'aire des rectangles est proportionnelle aux effectifs des classes.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Dans ce cas, on perd des informations sur la série.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On peut calculer une approximation de la moyenne ou de l'écart type en considérant le centre de classe comme la valeur représentant la classe.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1F0FDA-F239-422F-B018-6FA3E494E20F}"/>
              </a:ext>
            </a:extLst>
          </p:cNvPr>
          <p:cNvSpPr txBox="1"/>
          <p:nvPr/>
        </p:nvSpPr>
        <p:spPr>
          <a:xfrm>
            <a:off x="612710" y="4026160"/>
            <a:ext cx="10696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Exemple 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On regroupe les volumes de ventes d'abricots en classes d'amplitude 80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F6C593F-513D-43B1-930B-29D749222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88" y="4846503"/>
            <a:ext cx="9404743" cy="11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4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F6C593F-513D-43B1-930B-29D7492223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7085" y="358437"/>
            <a:ext cx="6645910" cy="81661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C782D09-0763-4DDF-90A0-3A7CEDF2A7E0}"/>
              </a:ext>
            </a:extLst>
          </p:cNvPr>
          <p:cNvSpPr txBox="1"/>
          <p:nvPr/>
        </p:nvSpPr>
        <p:spPr>
          <a:xfrm>
            <a:off x="208547" y="14596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On obtient l'histogramme ci-contre 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A00A0D-1B22-4157-BAB3-0F7DBB848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094" y="1026368"/>
            <a:ext cx="5018050" cy="2571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E8193C9-9D35-4B0A-B027-D0AAF9C1F1D1}"/>
                  </a:ext>
                </a:extLst>
              </p:cNvPr>
              <p:cNvSpPr txBox="1"/>
              <p:nvPr/>
            </p:nvSpPr>
            <p:spPr>
              <a:xfrm>
                <a:off x="637509" y="2804571"/>
                <a:ext cx="6759568" cy="1183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moyenne de la série regroupée est :</a:t>
                </a:r>
              </a:p>
              <a:p>
                <a:endParaRPr lang="fr-FR" i="1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bar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′</m:t>
                          </m:r>
                        </m:e>
                      </m:ba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4×160+13×240+…+5×640</m:t>
                              </m:r>
                            </m:e>
                          </m:d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53</m:t>
                          </m:r>
                        </m:den>
                      </m:f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19 760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53</m:t>
                          </m:r>
                        </m:den>
                      </m:f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≈372,8</m:t>
                      </m:r>
                    </m:oMath>
                  </m:oMathPara>
                </a14:m>
                <a:endParaRPr lang="fr-F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E8193C9-9D35-4B0A-B027-D0AAF9C1F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09" y="2804571"/>
                <a:ext cx="6759568" cy="1183914"/>
              </a:xfrm>
              <a:prstGeom prst="rect">
                <a:avLst/>
              </a:prstGeom>
              <a:blipFill>
                <a:blip r:embed="rId4"/>
                <a:stretch>
                  <a:fillRect l="-812" t="-25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58DAB219-0241-46DF-AF3C-5AB33958C768}"/>
              </a:ext>
            </a:extLst>
          </p:cNvPr>
          <p:cNvSpPr txBox="1"/>
          <p:nvPr/>
        </p:nvSpPr>
        <p:spPr>
          <a:xfrm>
            <a:off x="489909" y="4379495"/>
            <a:ext cx="109627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REMARQUE 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On ne trouve pas la même valeur de la moyenne.</a:t>
            </a:r>
          </a:p>
          <a:p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Il faut réserver le regroupement par classes aux cas où les effectifs sont très grands ou lorsque la série statistique est connue en fréquence. 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Dans ce cas, la médiane peut se déterminer par interpolation linéaire.</a:t>
            </a:r>
          </a:p>
        </p:txBody>
      </p:sp>
    </p:spTree>
    <p:extLst>
      <p:ext uri="{BB962C8B-B14F-4D97-AF65-F5344CB8AC3E}">
        <p14:creationId xmlns:p14="http://schemas.microsoft.com/office/powerpoint/2010/main" val="10955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800E24-D3B4-469C-AECF-8EA40303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7" y="0"/>
            <a:ext cx="10783617" cy="37897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913F36-E96A-4D54-83A3-610EB88EB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570" y="3806760"/>
            <a:ext cx="7130859" cy="30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33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CA3875F-CB21-40BF-91E0-C163A9B37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0" y="662489"/>
            <a:ext cx="10991000" cy="49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1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3F7C9F3-B4DB-47A6-9900-637AFFA47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7798" cy="66207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28C61E-20A4-4354-B6C6-F0353E404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069" y="0"/>
            <a:ext cx="3820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3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4ED722E-BEE2-42D6-B726-1B98A858E397}"/>
              </a:ext>
            </a:extLst>
          </p:cNvPr>
          <p:cNvSpPr txBox="1"/>
          <p:nvPr/>
        </p:nvSpPr>
        <p:spPr>
          <a:xfrm>
            <a:off x="475377" y="2151727"/>
            <a:ext cx="112412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Statistiques à une variable</a:t>
            </a:r>
            <a:endParaRPr lang="fr-FR" sz="8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7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828C61E-20A4-4354-B6C6-F0353E404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218"/>
          <a:stretch/>
        </p:blipFill>
        <p:spPr>
          <a:xfrm>
            <a:off x="145587" y="822333"/>
            <a:ext cx="6288122" cy="40389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5E65146-16A5-4F80-8711-D7C26C4D1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914" y="893869"/>
            <a:ext cx="5425499" cy="38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2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0D5B119-F728-4C4B-BE02-ECECD7835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57" y="99433"/>
            <a:ext cx="4447573" cy="67585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27862B0-9C1F-4793-99D9-D10B7E56C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091" y="0"/>
            <a:ext cx="4360563" cy="50198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26722F-0A88-45BA-BEC5-7E163CA91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817" y="5019869"/>
            <a:ext cx="4363029" cy="13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87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9E93C3-B6F6-4503-BAFB-0389E67D6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67" y="483658"/>
            <a:ext cx="4869007" cy="57510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317740-AA69-4077-B49E-BAE11BE2C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902" y="247826"/>
            <a:ext cx="4573573" cy="636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00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68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4ED722E-BEE2-42D6-B726-1B98A858E397}"/>
              </a:ext>
            </a:extLst>
          </p:cNvPr>
          <p:cNvSpPr txBox="1"/>
          <p:nvPr/>
        </p:nvSpPr>
        <p:spPr>
          <a:xfrm>
            <a:off x="1522942" y="0"/>
            <a:ext cx="83312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Quelques rappels !</a:t>
            </a:r>
            <a:endParaRPr lang="fr-FR" sz="6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6C33B3-CCDC-4D59-BDEC-D6BC95DFF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3691"/>
            <a:ext cx="12192000" cy="8358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26C7968-4AED-468F-8174-5529BD588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7769"/>
            <a:ext cx="12192000" cy="4907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D36C3EA-B11E-43FF-9CC4-5020DB831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50786"/>
            <a:ext cx="12192000" cy="46776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592868F-23C8-4E10-AAA7-6A111F4B5BC0}"/>
              </a:ext>
            </a:extLst>
          </p:cNvPr>
          <p:cNvSpPr txBox="1"/>
          <p:nvPr/>
        </p:nvSpPr>
        <p:spPr>
          <a:xfrm>
            <a:off x="191291" y="1193514"/>
            <a:ext cx="103820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0" dirty="0">
                <a:solidFill>
                  <a:srgbClr val="0070C0"/>
                </a:solidFill>
                <a:effectLst/>
                <a:latin typeface="Utopia-Regular"/>
              </a:rPr>
              <a:t>Définitions</a:t>
            </a:r>
          </a:p>
          <a:p>
            <a:endParaRPr lang="fr-FR" dirty="0">
              <a:solidFill>
                <a:srgbClr val="000000"/>
              </a:solidFill>
              <a:latin typeface="Utopia-Regular"/>
            </a:endParaRPr>
          </a:p>
          <a:p>
            <a:pPr lvl="1"/>
            <a:r>
              <a:rPr lang="fr-FR" sz="2400" b="0" i="0" dirty="0">
                <a:solidFill>
                  <a:srgbClr val="000000"/>
                </a:solidFill>
                <a:effectLst/>
                <a:latin typeface="Utopia-Regular"/>
              </a:rPr>
              <a:t>Une série statistique est un ensemble d’observations collectées et on a les définitions suivantes :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343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4ED722E-BEE2-42D6-B726-1B98A858E397}"/>
              </a:ext>
            </a:extLst>
          </p:cNvPr>
          <p:cNvSpPr txBox="1"/>
          <p:nvPr/>
        </p:nvSpPr>
        <p:spPr>
          <a:xfrm>
            <a:off x="1522942" y="0"/>
            <a:ext cx="83312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Quelques rappels !</a:t>
            </a:r>
            <a:endParaRPr lang="fr-FR" sz="6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195B77-B764-49EE-AA05-EB15A1DD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1" y="3924751"/>
            <a:ext cx="11890159" cy="114852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1F08680-39EA-4959-8FC5-D84C40D8E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0" y="2815241"/>
            <a:ext cx="11890160" cy="7656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A6BE159-A359-4178-895F-486CC9EF5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19" y="2004051"/>
            <a:ext cx="11890161" cy="4420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5A49B29-D87C-409F-B261-870863BF9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40" y="5417101"/>
            <a:ext cx="11890162" cy="7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3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4ED722E-BEE2-42D6-B726-1B98A858E397}"/>
              </a:ext>
            </a:extLst>
          </p:cNvPr>
          <p:cNvSpPr txBox="1"/>
          <p:nvPr/>
        </p:nvSpPr>
        <p:spPr>
          <a:xfrm>
            <a:off x="1522942" y="0"/>
            <a:ext cx="83312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Quelques rappels !</a:t>
            </a:r>
            <a:endParaRPr lang="fr-FR" sz="6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043F37-189B-4B81-8CC2-3B1D50F5C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97" y="1547858"/>
            <a:ext cx="6991350" cy="4953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EDEB1FF-73D9-41ED-89EC-20A5B39FD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97" y="2263945"/>
            <a:ext cx="10429875" cy="4381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72D6E5-09A5-453A-9F23-9C3CD92A7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22882"/>
            <a:ext cx="12192000" cy="8314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434C87-A32E-48C3-BE85-60F68C799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31319"/>
            <a:ext cx="12192000" cy="77758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30EBD19-5571-4479-BBB7-98452DCE4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95199"/>
            <a:ext cx="12192000" cy="115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87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4ED722E-BEE2-42D6-B726-1B98A858E397}"/>
              </a:ext>
            </a:extLst>
          </p:cNvPr>
          <p:cNvSpPr txBox="1"/>
          <p:nvPr/>
        </p:nvSpPr>
        <p:spPr>
          <a:xfrm>
            <a:off x="1522942" y="0"/>
            <a:ext cx="83312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Quelques rappels !</a:t>
            </a:r>
            <a:endParaRPr lang="fr-FR" sz="6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EA444CC-CC08-4A58-BD3D-6E71A4E6A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7080"/>
            <a:ext cx="12192000" cy="84543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E242826-E540-409A-A5B2-0BABEE99A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731595"/>
            <a:ext cx="8839200" cy="9525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262EE7E-7B36-4BB7-B6ED-EE304AC47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911539"/>
            <a:ext cx="8705850" cy="9525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7BA2E2D-6A74-4244-8C14-67FD868AC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37" y="5360920"/>
            <a:ext cx="107537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6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4ED722E-BEE2-42D6-B726-1B98A858E397}"/>
              </a:ext>
            </a:extLst>
          </p:cNvPr>
          <p:cNvSpPr txBox="1"/>
          <p:nvPr/>
        </p:nvSpPr>
        <p:spPr>
          <a:xfrm>
            <a:off x="475376" y="125835"/>
            <a:ext cx="112412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Statistiques à une variable</a:t>
            </a:r>
            <a:endParaRPr lang="fr-FR" sz="6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33DEA3-34F5-4BA5-BEF4-8972544A96FA}"/>
              </a:ext>
            </a:extLst>
          </p:cNvPr>
          <p:cNvSpPr txBox="1"/>
          <p:nvPr/>
        </p:nvSpPr>
        <p:spPr>
          <a:xfrm>
            <a:off x="1352287" y="1923415"/>
            <a:ext cx="9487425" cy="2061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250000"/>
              </a:lnSpc>
              <a:buFont typeface="+mj-lt"/>
              <a:buAutoNum type="romanUcPeriod"/>
            </a:pPr>
            <a:r>
              <a:rPr lang="fr-F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Caractéristiques d'une série statistique à une variable.</a:t>
            </a:r>
          </a:p>
          <a:p>
            <a:pPr marL="800100" lvl="1" indent="-342900">
              <a:lnSpc>
                <a:spcPct val="250000"/>
              </a:lnSpc>
              <a:buFont typeface="+mj-lt"/>
              <a:buAutoNum type="romanUcPeriod"/>
            </a:pP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Représentation d’une série statistique à une variable</a:t>
            </a:r>
          </a:p>
        </p:txBody>
      </p:sp>
    </p:spTree>
    <p:extLst>
      <p:ext uri="{BB962C8B-B14F-4D97-AF65-F5344CB8AC3E}">
        <p14:creationId xmlns:p14="http://schemas.microsoft.com/office/powerpoint/2010/main" val="2971418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4ED722E-BEE2-42D6-B726-1B98A858E397}"/>
              </a:ext>
            </a:extLst>
          </p:cNvPr>
          <p:cNvSpPr txBox="1"/>
          <p:nvPr/>
        </p:nvSpPr>
        <p:spPr>
          <a:xfrm>
            <a:off x="822121" y="255113"/>
            <a:ext cx="10719846" cy="268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Statistique descriptive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lvl="0" indent="-342900">
              <a:buFont typeface="+mj-lt"/>
              <a:buAutoNum type="romanUcPeriod"/>
            </a:pPr>
            <a:r>
              <a:rPr lang="fr-FR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Caractéristiques d'une série statistique à une variable 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1"/>
            <a:r>
              <a:rPr lang="fr-FR" sz="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Exemple 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 coopérative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e.FRUlTS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centralise la récolte d'abricots d'un groupe de producteurs. </a:t>
            </a:r>
          </a:p>
          <a:p>
            <a:pPr lvl="2">
              <a:lnSpc>
                <a:spcPct val="150000"/>
              </a:lnSpc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Le tableau ci-contre indique les volumes vendus, en kg, sur 53 jours.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16E11E0-123F-4D9E-BA44-13007F958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27" y="2994324"/>
            <a:ext cx="3405673" cy="3459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31064A6-1209-4477-B713-303E92FC53F9}"/>
                  </a:ext>
                </a:extLst>
              </p:cNvPr>
              <p:cNvSpPr txBox="1"/>
              <p:nvPr/>
            </p:nvSpPr>
            <p:spPr>
              <a:xfrm>
                <a:off x="1750880" y="4189600"/>
                <a:ext cx="6889266" cy="1883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Ces volumes sont rangés dans l'ordre croissant.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Ces valeurs constituent une </a:t>
                </a:r>
                <a:r>
                  <a:rPr lang="fr-FR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série statistique à une variable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notée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) avec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variant de 1 à 53 , d'effectif total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53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.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peut résumer cette série de différentes façons.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31064A6-1209-4477-B713-303E92FC5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80" y="4189600"/>
                <a:ext cx="6889266" cy="1883657"/>
              </a:xfrm>
              <a:prstGeom prst="rect">
                <a:avLst/>
              </a:prstGeom>
              <a:blipFill>
                <a:blip r:embed="rId3"/>
                <a:stretch>
                  <a:fillRect l="-885" b="-48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197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6D31249-49DF-42F5-94E6-607E0F1274E0}"/>
                  </a:ext>
                </a:extLst>
              </p:cNvPr>
              <p:cNvSpPr txBox="1"/>
              <p:nvPr/>
            </p:nvSpPr>
            <p:spPr>
              <a:xfrm>
                <a:off x="481263" y="-205273"/>
                <a:ext cx="11229474" cy="6953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peut résumer cette série de différentes façons. </a:t>
                </a:r>
              </a:p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marL="800100" lvl="1" indent="-342900">
                  <a:buFont typeface="Times New Roman" panose="02020603050405020304" pitchFamily="18" charset="0"/>
                  <a:buChar char="•"/>
                </a:pPr>
                <a:r>
                  <a:rPr lang="fr-FR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moyenne </a:t>
                </a:r>
                <a:r>
                  <a:rPr lang="fr-FR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fr-FR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bar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</m:ba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fr-F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fr-F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médiane</a:t>
                </a:r>
                <a:r>
                  <a:rPr lang="fr-FR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𝑀𝑒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partage la série ordonnée en deux groupes de même effectif.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		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impair, la médiane est la valeur située au milieu de la série.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		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pair, la médiane est la demi-somme des deux valeurs au milieu.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Au moins 50 % des valeurs de la série sont inférieures ou égales à la médiane.</a:t>
                </a:r>
              </a:p>
              <a:p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800100" lvl="1" indent="-342900">
                  <a:buFont typeface="Times New Roman" panose="02020603050405020304" pitchFamily="18" charset="0"/>
                  <a:buChar char="•"/>
                </a:pPr>
                <a:endParaRPr lang="fr-FR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buFont typeface="Times New Roman" panose="02020603050405020304" pitchFamily="18" charset="0"/>
                  <a:buChar char="•"/>
                </a:pPr>
                <a:r>
                  <a:rPr lang="fr-FR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L'étendue :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	c'est la différence des valeurs extrêmes : </a:t>
                </a:r>
                <a14:m>
                  <m:oMath xmlns:m="http://schemas.openxmlformats.org/officeDocument/2006/math">
                    <m:r>
                      <a:rPr lang="fr-FR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𝒆</m:t>
                    </m:r>
                    <m:r>
                      <a:rPr lang="fr-FR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fr-FR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b>
                        <m:func>
                          <m:funcPr>
                            <m:ctrlPr>
                              <a:rPr lang="fr-FR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𝐦𝐚𝐱</m:t>
                            </m:r>
                          </m:fName>
                          <m:e/>
                        </m:func>
                      </m:sub>
                    </m:sSub>
                    <m:r>
                      <a:rPr lang="fr-FR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fr-FR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b>
                        <m:func>
                          <m:funcPr>
                            <m:ctrlPr>
                              <a:rPr lang="fr-FR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𝐦𝐢𝐧</m:t>
                            </m:r>
                          </m:fName>
                          <m:e/>
                        </m:func>
                      </m:sub>
                    </m:sSub>
                  </m:oMath>
                </a14:m>
                <a:endParaRPr lang="fr-FR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/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fr-FR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L'écart type</a:t>
                </a:r>
                <a:endParaRPr lang="fr-FR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mesure la dispersion par rapport à la moyenne. 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C’est la racine carrée de la variance :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𝝈</m:t>
                    </m:r>
                    <m:r>
                      <a:rPr lang="fr-FR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𝑽</m:t>
                        </m:r>
                      </m:e>
                    </m:rad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.Il s'obtient à la calculatrice ou sur tableur.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6D31249-49DF-42F5-94E6-607E0F127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3" y="-205273"/>
                <a:ext cx="11229474" cy="6953442"/>
              </a:xfrm>
              <a:prstGeom prst="rect">
                <a:avLst/>
              </a:prstGeom>
              <a:blipFill>
                <a:blip r:embed="rId2"/>
                <a:stretch>
                  <a:fillRect l="-489" b="-4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1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939</Words>
  <Application>Microsoft Office PowerPoint</Application>
  <PresentationFormat>Grand écran</PresentationFormat>
  <Paragraphs>109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Utopia-Regular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22</cp:revision>
  <dcterms:created xsi:type="dcterms:W3CDTF">2021-02-10T10:04:24Z</dcterms:created>
  <dcterms:modified xsi:type="dcterms:W3CDTF">2021-03-03T09:40:48Z</dcterms:modified>
</cp:coreProperties>
</file>