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9" r:id="rId5"/>
    <p:sldId id="274" r:id="rId6"/>
    <p:sldId id="289" r:id="rId7"/>
    <p:sldId id="275" r:id="rId8"/>
    <p:sldId id="276" r:id="rId9"/>
    <p:sldId id="277" r:id="rId10"/>
    <p:sldId id="278" r:id="rId11"/>
    <p:sldId id="290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8:54:28.24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24575,'4'0'0,"6"0"0,9 0 0,5 4 0,3 1 0,9 5 0,6-1 0,9-1 0,8-2 0,5-2 0,5-2 0,-6-1 0,-9 0 0,-9-6 0,-14-4 0,-10-6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01T08:54:34.8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1392 554 24575,'-1'-13'0,"-1"0"0,0 0 0,-6-19 0,-2-13 0,7 25 0,-1-1 0,-1 1 0,-1 0 0,0 0 0,-13-24 0,13 33 0,0 1 0,0 0 0,-1 0 0,0 1 0,-1 0 0,0 0 0,-1 1 0,0 0 0,0 0 0,-19-11 0,-14-7 0,25 13 0,-1 2 0,0 0 0,-1 1 0,0 1 0,0 1 0,-1 0 0,-25-5 0,-118-11 0,149 21 0,0 0 0,1 0 0,-1-1 0,-13-7 0,15 6 0,0 1 0,0 0 0,-1 1 0,1 0 0,-16-1 0,13 3 0,1 1 0,0 0 0,0 1 0,0 1 0,0 0 0,-18 5 0,26-5 0,-1 1 0,1-1 0,-1 1 0,1 1 0,0-1 0,0 1 0,1 0 0,-1 0 0,1 1 0,0-1 0,0 1 0,0 0 0,1 1 0,-8 10 0,4-4 0,-1-1 0,0 0 0,-1-1 0,-1 0 0,-17 14 0,17-15 0,0 0 0,1 0 0,0 1 0,0 0 0,1 1 0,-10 16 0,12-14 0,1 0 0,0 0 0,1 1 0,0 0 0,1 0 0,-4 28 0,5-3 0,2 52 0,1-84 0,1 5 0,0 0 0,0 0 0,1-1 0,0 1 0,1-1 0,0 1 0,1-1 0,1 0 0,0 0 0,0-1 0,1 1 0,8 11 0,-2-7 0,1 0 0,1 0 0,0-1 0,1-1 0,1 0 0,25 15 0,-14-11 0,0-2 0,1-1 0,1-2 0,0 0 0,1-2 0,0-1 0,0-1 0,1-2 0,0-1 0,0-2 0,0-1 0,39-2 0,-60-2 0,0 0 0,0-1 0,0 0 0,0-1 0,-1 0 0,0 0 0,0-1 0,0-1 0,0 1 0,-1-1 0,0-1 0,0 1 0,-1-1 0,8-9 0,-3 3 0,-1-1 0,0 0 0,-1-1 0,-1 0 0,0-1 0,-2 0 0,9-20 0,-12 24 0,-1 0 0,0 0 0,0 0 0,-1 0 0,-1 0 0,0-1 0,-1 1 0,0 0 0,-4-25 0,3 32 0,0 0 0,0 1 0,-1-1 0,1 1 0,-1-1 0,0 1 0,-1 0 0,1 0 0,-1 0 0,0 0 0,0 0 0,0 0 0,0 1 0,-1 0 0,0-1 0,1 1 0,-1 0 0,0 1 0,0-1 0,-1 1 0,1 0 0,0 0 0,-1 0 0,1 1 0,-1-1 0,0 1 0,0 0 0,-5 0 0,-22-2 0,-55 2 0,61 2 0,0-2 0,0 0 0,-48-9 0,69 9 0,1 0 0,0 0 0,-1 1 0,1-1 0,0 1 0,-1 0 0,1 0 0,-1 0 0,1 1 0,0 0 0,-1 0 0,1 0 0,0 0 0,0 1 0,0-1 0,0 1 0,0 0 0,0 0 0,-6 5 0,5-2 0,0 0 0,0 1 0,0-1 0,1 1 0,-1 0 0,2 0 0,-1 0 0,1 1 0,-1-1 0,2 1 0,-3 8 0,0 0 0,1 1 0,1 0 0,1-1 0,0 1 0,1 0 0,1 0 0,0 0 0,1 0 0,1 0 0,6 22 0,-5-27 0,1 0 0,0 0 0,1-1 0,0 0 0,1 0 0,0 0 0,1-1 0,0 0 0,0 0 0,1-1 0,0 0 0,1 0 0,-1-1 0,1 0 0,1 0 0,-1-1 0,14 6 0,-5-4 0,0-1 0,0-1 0,1 0 0,0-2 0,0 0 0,0-1 0,0-1 0,1-1 0,24-1 0,23 0 0,-36 1 0,0-2 0,32-4 0,-48 1 0,-1 0 0,1-1 0,15-7 0,16-6 0,-28 12 0,1 1 0,0 0 0,0 1 0,38-2 0,-54 6 0,0 0 0,0 0 0,0 1 0,0-1 0,0 1 0,0-1 0,-1 1 0,1 0 0,0 0 0,0 0 0,-1 1 0,1-1 0,0 0 0,-1 1 0,1 0 0,-1 0 0,3 2 0,-4-1 0,1-1 0,-1 1 0,1 0 0,-1 0 0,0 0 0,0 0 0,0 0 0,-1 0 0,1 0 0,-1 1 0,1-1 0,-1 0 0,0 0 0,-1 0 0,1 0 0,0 1 0,-1-1 0,0 0 0,-1 6 0,-6 14 0,0 0 0,-1-1 0,-2 0 0,0-1 0,-1 0 0,-30 38 0,16-22 0,21-30 0,0 0 0,0 0 0,-1-1 0,0 0 0,0 0 0,0-1 0,-1 0 0,0 0 0,0 0 0,0-1 0,-1 0 0,1 0 0,-14 4 0,4-4 0,0 0 0,0-1 0,0-1 0,0-1 0,-28-1 0,-18-5 0,0-3 0,-90-23 0,143 29 0,-133-27 0,126 26 0,1-1 0,-1-1 0,1 0 0,0-1 0,1 0 0,-1-2 0,1 0 0,-24-17 0,7 1 0,1-2 0,-41-45 0,63 61 0,1 1 0,-1-2 0,2 1 0,0-1 0,0 0 0,1-1 0,0 1 0,1-1 0,1-1 0,0 1 0,0 0 0,1-1 0,1 0 0,-2-19 0,-16-126 0,19 192 0,-2 0 0,-1 0 0,-10 40 0,5-31 0,3 1 0,-3 45 0,10-82 0,-1-1 0,1 1 0,0-1 0,0 0 0,1 1 0,0-1 0,0 0 0,0 0 0,1 0 0,0-1 0,0 1 0,0-1 0,1 1 0,0-1 0,6 7 0,7 5 0,0-2 0,39 28 0,-6-5 0,-37-29 0,0 1 0,0-2 0,0 1 0,1-2 0,1 0 0,16 6 0,93 21 0,-110-30 0,83 28 0,-75-23 0,1-1 0,0-1 0,0-1 0,32 4 0,-61-11 0,0-1 0,0 0 0,1-1 0,-1 0 0,1 1 0,-1-2 0,1 1 0,0-1 0,0 1 0,-5-6 0,-11-7 0,-155-114 0,71 51 0,-143-83 0,231 152 0,1 0 0,0-2 0,0 0 0,1 0 0,1-2 0,0 0 0,1 0 0,1-1 0,0-1 0,1 0 0,0-1 0,1 0 0,1 0 0,1-1 0,1 0 0,0-1 0,1 1 0,1-1 0,-3-23 0,-2-18 0,1 0 0,0-91 0,10 140 0,-2-7 0,2 0 0,0 0 0,1 0 0,6-23 0,-7 36 0,1-1 0,0 1 0,0 0 0,0 0 0,1 1 0,0-1 0,0 0 0,0 1 0,1 0 0,-1 0 0,1 0 0,0 0 0,0 0 0,0 1 0,1 0 0,-1 0 0,1 0 0,7-3 0,64-26 0,-69 30 0,-1 0 0,0 0 0,1 1 0,-1 0 0,1 0 0,-1 0 0,1 1 0,-1 0 0,1 0 0,7 2 0,-12-2 0,-1 1 0,1 0 0,0 0 0,0 0 0,-1 0 0,1 1 0,-1-1 0,1 0 0,-1 1 0,1-1 0,-1 1 0,0-1 0,0 1 0,0-1 0,0 1 0,0 0 0,0 0 0,0 0 0,-1-1 0,1 1 0,0 0 0,-1 0 0,0 0 0,1 0 0,-1 0 0,0 0 0,0 0 0,0 0 0,0 0 0,-1 0 0,1 0 0,0 0 0,-1 0 0,0 0 0,0 2 0,-2 9 0,-1 1 0,-1 0 0,-9 18 0,10-24-52,-23 50-386,2 1 1,-21 73-1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7045FC-718A-4112-9BB9-2D040DAB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7F24477-2B83-48F6-A92A-CE8C93266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4FAC74-8CD0-4454-8A89-ABA635FC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02D48C-EA1C-445D-A279-8AD79C5AE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E1ACA6-225E-4259-80FD-12742F03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85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091D5-6C46-49FB-843C-AB8807C0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DA21339-5F0D-47B3-BBC4-8DD6BA91F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FB4D1A-BD60-4494-B993-85757762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39C8F0-5518-43CB-81F0-0FB462CA7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2E975-42E3-45F0-9B7F-CE074F35D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634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C9E0284-0F11-4394-8176-AC7F2B347E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6DB821A-98BC-41D3-8020-C5B7C11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00689C-D018-4658-BE02-790A9839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F96D56-41E9-4EF1-B494-EDF909E0B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B475F6-316A-4D9F-B752-B9FEB824C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7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444B74-CCF9-49DA-9EA1-FEA69E96E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C8C29F-3926-4189-B91C-F3EC14B84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4AF157-8940-476A-9C27-E1A3147B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146AEF-2719-42DE-861D-6342EE61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9E8EFE-F290-4194-B796-FCC15A284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81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75F0E0-2C17-4DBD-970B-F9F577492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BE258E-22DC-4685-8EBE-223801622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07F0D4-2038-4493-A9CD-CC5FC85F9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D755DE-A97C-4223-9DCE-8F6E1DA7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83CAC9-A339-41C4-8053-0324673D7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27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34891-91FA-4494-8ACD-BCBD001A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C756941-3CB7-408B-8AE8-6DDA82F98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DD9A49-A33A-4FE6-80E9-1C0C71735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9102E9-F133-45E9-B5A2-81CDC55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C0669F-6942-4ABE-A218-B43F87BB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1C2267-A170-42DF-BB68-8989BDCAD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8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AF4A1-753F-48D3-AFD8-C197C6E5F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61983-B381-40B4-8B60-59A14D4F9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39DF4E-DB60-41CC-A8AE-F3A56B7F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F1CEA7-AF9B-43C9-9021-EED9B1E35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40CCA4-136B-45E1-AE44-2D10D2F06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E6D496-DBB3-4679-BC0B-6F8BB029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8475D83-8B8D-4586-97C7-D53583E0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BE9FF8-675E-4B55-BD20-D8AFDD15D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655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10F6A-C77F-47B0-9D5F-76B704CB0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84E0C4-2726-4B96-AF10-4AE2004E4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7D26D8-822E-4A6C-92D9-D3C430012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749FFC-51FA-48DE-AD9F-6858791D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231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4C78091-80F4-4933-999A-741336472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21A00A5-E228-44D4-9B59-B31B9C21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6B07DDE-01BD-4792-8668-1C4C4E3E8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123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8F794-D415-4543-8A29-7C6BF2297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11D569-6912-43F1-A5E9-FA3BC9999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DC63B7-C9B6-49BF-B604-95E28B2EC6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F47D2A-60EF-4402-A1BD-0A0DCF231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E8BBC2-CD14-4312-BC61-B540EF0D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E9BE4-392F-4E76-B795-2CA749D83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46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C67F7-E158-4C39-83F3-AF23D9807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11982FB-D784-4E62-A355-B6DB7AB71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D0DCBB-5F4D-44B7-A509-D56C53C78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9D048B0-8D5A-40AC-AB7F-82FEBF5B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FDBF666-403F-4C36-B08B-A77C9EB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22CF86C-EEE9-4AA8-B9BC-77F637FC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310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B8EEA6-BE3B-4099-B127-123CD835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1CD97B-1C50-48AF-889F-C843128B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CAE0FC-3E01-4956-8EA5-9EDE8CCE4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E1F89-6765-42CF-8825-70B71A83B2DC}" type="datetimeFigureOut">
              <a:rPr lang="fr-FR" smtClean="0"/>
              <a:t>01/06/2022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6BE2A1-047E-49E1-BD62-E84F5D83E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388165-3B93-43C7-ADCC-9F30A9F05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70D6-E9F8-4E74-9666-45C31A841F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0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083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8C4A512-C60E-4CD3-842D-DAD9D18F2DD9}"/>
                  </a:ext>
                </a:extLst>
              </p:cNvPr>
              <p:cNvSpPr txBox="1"/>
              <p:nvPr/>
            </p:nvSpPr>
            <p:spPr>
              <a:xfrm>
                <a:off x="-112295" y="1348769"/>
                <a:ext cx="11839074" cy="3022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>
                  <a:buFont typeface="+mj-lt"/>
                  <a:buAutoNum type="arabicParenR" startAt="3"/>
                </a:pPr>
                <a:r>
                  <a:rPr lang="fr-FR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Ajustement affine</a:t>
                </a:r>
                <a:endPara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2"/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Une droite d’ajustement affine est une droite qui passe au plus près du nuage de points.</a:t>
                </a:r>
              </a:p>
              <a:p>
                <a:pPr lvl="2"/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2"/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Ajustement au jugé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 gérant d’un hypermarché, disposant d’un potentiel de vingt-huit caisses enregistreuses, a fait réaliser une étude statistique sur le temps moyen (en minutes) d’attente d’un client à la caisse.</a:t>
                </a: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note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le nombre de caisses ouvertes,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le temps moyen correspondant en minutes.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8C4A512-C60E-4CD3-842D-DAD9D18F2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2295" y="1348769"/>
                <a:ext cx="11839074" cy="3022430"/>
              </a:xfrm>
              <a:prstGeom prst="rect">
                <a:avLst/>
              </a:prstGeom>
              <a:blipFill>
                <a:blip r:embed="rId2"/>
                <a:stretch>
                  <a:fillRect t="-1613" b="-262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1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629C71B-E45E-4A6A-A94F-CC86650A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437" y="171141"/>
            <a:ext cx="9264840" cy="96032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4655D2F-D513-47AF-A9E6-677EAE08E3F6}"/>
              </a:ext>
            </a:extLst>
          </p:cNvPr>
          <p:cNvSpPr txBox="1"/>
          <p:nvPr/>
        </p:nvSpPr>
        <p:spPr>
          <a:xfrm>
            <a:off x="533399" y="859337"/>
            <a:ext cx="10022306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arenR"/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(a) Construire dans le repère de la figure ci-dessous le nuage de points associé à la série.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52D3FEE-BEFE-493C-B593-6AA52B6A5962}"/>
                  </a:ext>
                </a:extLst>
              </p:cNvPr>
              <p:cNvSpPr txBox="1"/>
              <p:nvPr/>
            </p:nvSpPr>
            <p:spPr>
              <a:xfrm>
                <a:off x="533399" y="1819665"/>
                <a:ext cx="11401927" cy="4653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(b) Calculer les coordonnées du point moyen G du nuage. Placer G dans le repère.</a:t>
                </a:r>
              </a:p>
              <a:p>
                <a:pPr marL="457200" lvl="0" indent="-457200">
                  <a:lnSpc>
                    <a:spcPct val="150000"/>
                  </a:lnSpc>
                  <a:buFont typeface="+mj-lt"/>
                  <a:buAutoNum type="arabicParenR" startAt="2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Peut-on penser à un ajustement affine ? Justifier.</a:t>
                </a:r>
              </a:p>
              <a:p>
                <a:pPr marL="342900" lvl="0" indent="-342900">
                  <a:lnSpc>
                    <a:spcPct val="150000"/>
                  </a:lnSpc>
                  <a:buFont typeface="+mj-lt"/>
                  <a:buAutoNum type="arabicParenR" startAt="2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propose comme droite d’ajustement affine la droite D qui a pour équation 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−0,5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+14,5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(a) Tracer la droite D sur le graphique.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(b) Le point G appartient-il à la droite D ? Justifier par un calcul.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(c) En utilisant cette droite :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déterminer le temps moyen d’attente d’un client à la caisse lorsque 20 caisses sont ouvertes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déterminer le nombre de caisses à ouvrir pour que le temps moyen d’attente d’un client à la caisse soit de trois minutes.</a:t>
                </a:r>
              </a:p>
              <a:p>
                <a:pPr marL="914400">
                  <a:lnSpc>
                    <a:spcPct val="150000"/>
                  </a:lnSpc>
                </a:pPr>
                <a:r>
                  <a:rPr lang="fr-FR" sz="2000" i="1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52D3FEE-BEFE-493C-B593-6AA52B6A5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1819665"/>
                <a:ext cx="11401927" cy="4653325"/>
              </a:xfrm>
              <a:prstGeom prst="rect">
                <a:avLst/>
              </a:prstGeom>
              <a:blipFill>
                <a:blip r:embed="rId3"/>
                <a:stretch>
                  <a:fillRect l="-428" r="-8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568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214ED22-A946-4DE1-A309-E4C5ECFEFFAF}"/>
                  </a:ext>
                </a:extLst>
              </p:cNvPr>
              <p:cNvSpPr txBox="1"/>
              <p:nvPr/>
            </p:nvSpPr>
            <p:spPr>
              <a:xfrm>
                <a:off x="128338" y="155140"/>
                <a:ext cx="7106652" cy="61986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Ajustement par la méthode des moindres carrés</a:t>
                </a:r>
              </a:p>
              <a:p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connaît les valeurs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on cherche à obtenir une droite d’ajustement dont les valeurs y sont les plus proches possibles 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« verticalement ».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. . . ,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les points du nuage.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Les points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. . . ,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les points d’une droite D de mêmes abscisses que, respectivement,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, . . . ,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d’équation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qui est telle que la somme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sSubSup>
                      <m:sSub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sub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+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sSubSup>
                      <m:sSub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 ... +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</m:sSub>
                    <m:sSubSup>
                      <m:sSub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𝑃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sub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bSup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soit minimale.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admet qu’une telle droite existe toujours et on dit que cette droite réalise un ajustement affine du nuage de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par la méthode dite des moindres carrés.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Elle passe par le point moyen G du nuage.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214ED22-A946-4DE1-A309-E4C5ECFEF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38" y="155140"/>
                <a:ext cx="7106652" cy="6198685"/>
              </a:xfrm>
              <a:prstGeom prst="rect">
                <a:avLst/>
              </a:prstGeom>
              <a:blipFill>
                <a:blip r:embed="rId2"/>
                <a:stretch>
                  <a:fillRect l="-858" t="-492" b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6685837E-6EAE-4210-A2DD-6D34A10D7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2327" y="1032248"/>
            <a:ext cx="4599673" cy="432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0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5687711-77E1-450E-8BF7-314B5D722F5C}"/>
                  </a:ext>
                </a:extLst>
              </p:cNvPr>
              <p:cNvSpPr txBox="1"/>
              <p:nvPr/>
            </p:nvSpPr>
            <p:spPr>
              <a:xfrm>
                <a:off x="176463" y="151179"/>
                <a:ext cx="12143874" cy="65556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droite D d’équation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obtenue par la méthode des moindres carrés est appelée droite de régression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.</m:t>
                    </m:r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fr-FR" sz="2000" i="1" dirty="0">
                    <a:solidFill>
                      <a:srgbClr val="ED7D3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droite de régression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minimise la somme des carrés des distances en ordonnée.</a:t>
                </a:r>
              </a:p>
              <a:p>
                <a:pPr marL="800100" lvl="1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La droite de régression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minimise la somme des distances des carrés en abscisse.</a:t>
                </a:r>
              </a:p>
              <a:p>
                <a:pPr marL="914400"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Elle a pour équation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+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Elle permet d’estimer les valeurs de X lorsqu’on connaît celles de Y .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Pour apprécier la qualité d’un ajustement affine, on peut déterminer la coefficient de corrélation linéaire, noté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admet que :</a:t>
                </a:r>
              </a:p>
              <a:p>
                <a:pPr marL="800100" lvl="1" indent="-342900"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toujours compris entre −1 et 1</a:t>
                </a:r>
              </a:p>
              <a:p>
                <a:pPr marL="800100" lvl="1" indent="-342900">
                  <a:buFont typeface="Times New Roman" panose="02020603050405020304" pitchFamily="18" charset="0"/>
                  <a:buChar char="•"/>
                </a:pP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positif lorsque la droite d’ajustement monte et négatif lorsqu’elle descend</a:t>
                </a:r>
              </a:p>
              <a:p>
                <a:pPr marL="800100" lvl="1" indent="-342900"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plus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proche de −1 ou 1 et meilleure est la qualité de l’ajustement.</a:t>
                </a: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r>
                  <a:rPr lang="fr-FR" sz="2000" i="1" dirty="0">
                    <a:solidFill>
                      <a:srgbClr val="ED7D3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/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détermine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avec la calculatrice ou le tableur.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C5687711-77E1-450E-8BF7-314B5D722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" y="151179"/>
                <a:ext cx="12143874" cy="6555641"/>
              </a:xfrm>
              <a:prstGeom prst="rect">
                <a:avLst/>
              </a:prstGeom>
              <a:blipFill>
                <a:blip r:embed="rId2"/>
                <a:stretch>
                  <a:fillRect l="-552" t="-558" b="-7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51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A4F9151-83A3-4DF7-9F20-3F164149B1F1}"/>
                  </a:ext>
                </a:extLst>
              </p:cNvPr>
              <p:cNvSpPr txBox="1"/>
              <p:nvPr/>
            </p:nvSpPr>
            <p:spPr>
              <a:xfrm>
                <a:off x="0" y="1535032"/>
                <a:ext cx="11069052" cy="28069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000" b="1" i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Exemple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reprend l’exemple du gérant d’hypermarché.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Avec la calculatrice, déterminer l’équation de la droite d’ajustement ∆ obtenue par la méthode des moindres carrés. On arrondira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et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𝑏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Déterminer le coefficient de corrélation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𝑟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, arrondi 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10</m:t>
                        </m:r>
                      </m:e>
                      <m:sup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 Que peut-on penser de la qualité de cet ajustement ?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8A4F9151-83A3-4DF7-9F20-3F164149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35032"/>
                <a:ext cx="11069052" cy="2806987"/>
              </a:xfrm>
              <a:prstGeom prst="rect">
                <a:avLst/>
              </a:prstGeom>
              <a:blipFill>
                <a:blip r:embed="rId2"/>
                <a:stretch>
                  <a:fillRect l="-551" r="-110" b="-30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881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D44764-CC06-F829-B8CA-0D163FAA7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197763"/>
            <a:ext cx="11568023" cy="6347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9B249D21-15E4-EB0F-3278-305B5C6BF278}"/>
                  </a:ext>
                </a:extLst>
              </p14:cNvPr>
              <p14:cNvContentPartPr/>
              <p14:nvPr/>
            </p14:nvContentPartPr>
            <p14:xfrm>
              <a:off x="1431849" y="534457"/>
              <a:ext cx="222840" cy="18360"/>
            </p14:xfrm>
          </p:contentPart>
        </mc:Choice>
        <mc:Fallback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9B249D21-15E4-EB0F-3278-305B5C6BF2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8849" y="471817"/>
                <a:ext cx="348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Encre 4">
                <a:extLst>
                  <a:ext uri="{FF2B5EF4-FFF2-40B4-BE49-F238E27FC236}">
                    <a16:creationId xmlns:a16="http://schemas.microsoft.com/office/drawing/2014/main" id="{D8001AD5-AD8E-6E5D-E3B7-8FF40C79C11B}"/>
                  </a:ext>
                </a:extLst>
              </p14:cNvPr>
              <p14:cNvContentPartPr/>
              <p14:nvPr/>
            </p14:nvContentPartPr>
            <p14:xfrm>
              <a:off x="1155369" y="301177"/>
              <a:ext cx="520200" cy="495000"/>
            </p14:xfrm>
          </p:contentPart>
        </mc:Choice>
        <mc:Fallback>
          <p:pic>
            <p:nvPicPr>
              <p:cNvPr id="5" name="Encre 4">
                <a:extLst>
                  <a:ext uri="{FF2B5EF4-FFF2-40B4-BE49-F238E27FC236}">
                    <a16:creationId xmlns:a16="http://schemas.microsoft.com/office/drawing/2014/main" id="{D8001AD5-AD8E-6E5D-E3B7-8FF40C79C1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92369" y="238537"/>
                <a:ext cx="645840" cy="62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119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F5CCEC-EC74-7E3C-AD66-19075187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61" y="0"/>
            <a:ext cx="10247477" cy="68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86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40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246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44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475377" y="2151727"/>
            <a:ext cx="112412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8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Statistiques à deux variables</a:t>
            </a:r>
          </a:p>
        </p:txBody>
      </p:sp>
    </p:spTree>
    <p:extLst>
      <p:ext uri="{BB962C8B-B14F-4D97-AF65-F5344CB8AC3E}">
        <p14:creationId xmlns:p14="http://schemas.microsoft.com/office/powerpoint/2010/main" val="412897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615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57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4ED722E-BEE2-42D6-B726-1B98A858E397}"/>
              </a:ext>
            </a:extLst>
          </p:cNvPr>
          <p:cNvSpPr txBox="1"/>
          <p:nvPr/>
        </p:nvSpPr>
        <p:spPr>
          <a:xfrm>
            <a:off x="475377" y="0"/>
            <a:ext cx="1124124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6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Statistique descriptive</a:t>
            </a:r>
            <a:endParaRPr lang="fr-FR" sz="6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C33DEA3-34F5-4BA5-BEF4-8972544A96FA}"/>
              </a:ext>
            </a:extLst>
          </p:cNvPr>
          <p:cNvSpPr txBox="1"/>
          <p:nvPr/>
        </p:nvSpPr>
        <p:spPr>
          <a:xfrm>
            <a:off x="1352287" y="1602573"/>
            <a:ext cx="9487425" cy="4216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>
              <a:lnSpc>
                <a:spcPct val="250000"/>
              </a:lnSpc>
              <a:buFont typeface="+mj-lt"/>
              <a:buAutoNum type="romanUcPeriod"/>
            </a:pPr>
            <a:r>
              <a:rPr lang="fr-FR" sz="2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Série statistiques à deux variables.</a:t>
            </a:r>
          </a:p>
          <a:p>
            <a:pPr marL="800100" lvl="1" indent="-342900">
              <a:lnSpc>
                <a:spcPct val="250000"/>
              </a:lnSpc>
              <a:buFont typeface="+mj-lt"/>
              <a:buAutoNum type="romanUcPeriod"/>
            </a:pP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Ajustement</a:t>
            </a:r>
          </a:p>
          <a:p>
            <a:pPr marL="800100" lvl="1" indent="-342900">
              <a:lnSpc>
                <a:spcPct val="250000"/>
              </a:lnSpc>
              <a:buFont typeface="+mj-lt"/>
              <a:buAutoNum type="romanUcPeriod"/>
            </a:pPr>
            <a:r>
              <a:rPr lang="fr-FR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Utilisation de la calculatrice</a:t>
            </a:r>
          </a:p>
          <a:p>
            <a:pPr marL="800100" lvl="1" indent="-342900">
              <a:lnSpc>
                <a:spcPct val="250000"/>
              </a:lnSpc>
              <a:buFont typeface="+mj-lt"/>
              <a:buAutoNum type="romanUcPeriod"/>
            </a:pPr>
            <a:endParaRPr lang="fr-FR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418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F7D3022-94C0-456B-AAE0-1B71AFB6F76E}"/>
              </a:ext>
            </a:extLst>
          </p:cNvPr>
          <p:cNvSpPr txBox="1"/>
          <p:nvPr/>
        </p:nvSpPr>
        <p:spPr>
          <a:xfrm>
            <a:off x="312821" y="465146"/>
            <a:ext cx="11149262" cy="2114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romanUcPeriod"/>
            </a:pPr>
            <a:r>
              <a:rPr lang="fr-FR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Série statistique à deux variables</a:t>
            </a:r>
            <a:endParaRPr lang="fr-FR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1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La statistique descriptive à deux variables a pour but de mettre en évidence une relation éventuelle qui peut exister entre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deux variables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d’une population, considérées </a:t>
            </a:r>
            <a:r>
              <a:rPr lang="fr-FR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simultanément</a:t>
            </a: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2D16FED-D763-4A88-93CF-236FA3AD4A7B}"/>
                  </a:ext>
                </a:extLst>
              </p:cNvPr>
              <p:cNvSpPr txBox="1"/>
              <p:nvPr/>
            </p:nvSpPr>
            <p:spPr>
              <a:xfrm>
                <a:off x="802106" y="2786316"/>
                <a:ext cx="11277599" cy="28531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fr-FR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appelle série statistique à deux variables X et Y , le relevé simultané de la valeur de deux caractères statistiques X et Y . 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Elle est donc constituée d’une liste de couples de nombres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D2D16FED-D763-4A88-93CF-236FA3AD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06" y="2786316"/>
                <a:ext cx="11277599" cy="2853153"/>
              </a:xfrm>
              <a:prstGeom prst="rect">
                <a:avLst/>
              </a:prstGeom>
              <a:blipFill>
                <a:blip r:embed="rId2"/>
                <a:stretch>
                  <a:fillRect l="-757" b="-29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68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7A6CFCD-43DD-46EC-A901-01291174DA01}"/>
                  </a:ext>
                </a:extLst>
              </p:cNvPr>
              <p:cNvSpPr txBox="1"/>
              <p:nvPr/>
            </p:nvSpPr>
            <p:spPr>
              <a:xfrm>
                <a:off x="360947" y="145725"/>
                <a:ext cx="11470105" cy="3505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lvl="0" indent="-457200">
                  <a:buFont typeface="+mj-lt"/>
                  <a:buAutoNum type="arabicParenR" startAt="2"/>
                </a:pPr>
                <a:r>
                  <a:rPr lang="fr-FR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Nuage de points, point moyen</a:t>
                </a:r>
                <a:endPara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1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 plan étant muni d’un repère orthogonal, on peut associer à chaque couple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de la série statistique le point M de coordonnées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(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 </m:t>
                    </m:r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 graphique ainsi obtenu constitue un </a:t>
                </a:r>
                <a:r>
                  <a:rPr lang="fr-FR" sz="2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nuage de points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1">
                  <a:lnSpc>
                    <a:spcPct val="150000"/>
                  </a:lnSpc>
                </a:pPr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7A6CFCD-43DD-46EC-A901-01291174D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7" y="145725"/>
                <a:ext cx="11470105" cy="3505062"/>
              </a:xfrm>
              <a:prstGeom prst="rect">
                <a:avLst/>
              </a:prstGeom>
              <a:blipFill>
                <a:blip r:embed="rId2"/>
                <a:stretch>
                  <a:fillRect l="-691" t="-139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7A144403-2FBE-4397-AEA9-16F2FF7BA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484" y="2811379"/>
            <a:ext cx="5096516" cy="404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7A6CFCD-43DD-46EC-A901-01291174DA01}"/>
                  </a:ext>
                </a:extLst>
              </p:cNvPr>
              <p:cNvSpPr txBox="1"/>
              <p:nvPr/>
            </p:nvSpPr>
            <p:spPr>
              <a:xfrm>
                <a:off x="-176464" y="322188"/>
                <a:ext cx="11470105" cy="2243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Le point moyen G du nuage de points est le point de coordonnées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</m:bar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;</m:t>
                        </m:r>
                        <m:bar>
                          <m:barPr>
                            <m:pos m:val="top"/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bar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</m:bar>
                      </m:e>
                    </m:d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c’est-à-dire le point dont :</a:t>
                </a: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L’abscisse est la moyenne de la série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ba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1257300" lvl="2" indent="-342900">
                  <a:lnSpc>
                    <a:spcPct val="150000"/>
                  </a:lnSpc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L’ordonnée est la moyenne de la série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) :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barPr>
                      <m:e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𝑦</m:t>
                        </m:r>
                      </m:e>
                    </m:ba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+…+</m:t>
                        </m:r>
                        <m:sSub>
                          <m:sSubPr>
                            <m:ctrlP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fr-FR" sz="2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fr-FR" sz="2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𝑛</m:t>
                        </m:r>
                      </m:den>
                    </m:f>
                  </m:oMath>
                </a14:m>
                <a:endParaRPr lang="fr-FR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87A6CFCD-43DD-46EC-A901-01291174DA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6464" y="322188"/>
                <a:ext cx="11470105" cy="2243691"/>
              </a:xfrm>
              <a:prstGeom prst="rect">
                <a:avLst/>
              </a:prstGeom>
              <a:blipFill>
                <a:blip r:embed="rId2"/>
                <a:stretch>
                  <a:fillRect b="-81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>
            <a:extLst>
              <a:ext uri="{FF2B5EF4-FFF2-40B4-BE49-F238E27FC236}">
                <a16:creationId xmlns:a16="http://schemas.microsoft.com/office/drawing/2014/main" id="{4879D431-3F5A-4EBD-AD99-0550F5B49DA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336632" y="2775285"/>
            <a:ext cx="5855368" cy="408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2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E755FD0-78BE-4696-B5DB-E45CC7EF468D}"/>
              </a:ext>
            </a:extLst>
          </p:cNvPr>
          <p:cNvSpPr txBox="1"/>
          <p:nvPr/>
        </p:nvSpPr>
        <p:spPr>
          <a:xfrm>
            <a:off x="192505" y="1104508"/>
            <a:ext cx="12127831" cy="4161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400050">
              <a:buFont typeface="+mj-lt"/>
              <a:buAutoNum type="romanUcPeriod" startAt="2"/>
            </a:pPr>
            <a:r>
              <a:rPr lang="fr-FR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Ajustement</a:t>
            </a:r>
            <a:endParaRPr lang="fr-FR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+mj-lt"/>
              <a:buAutoNum type="arabicParenR"/>
            </a:pPr>
            <a:r>
              <a:rPr lang="fr-FR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Corrélation</a:t>
            </a:r>
            <a:endParaRPr lang="fr-F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lvl="2">
              <a:lnSpc>
                <a:spcPct val="150000"/>
              </a:lnSpc>
            </a:pPr>
            <a:r>
              <a:rPr lang="fr-FR" sz="20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Définition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Il y a corrélation entre deux variables X et Y observées sur les individus d’une même population lorsqu’il y a une relation entre X et Y .</a:t>
            </a:r>
          </a:p>
          <a:p>
            <a:pPr lvl="2">
              <a:lnSpc>
                <a:spcPct val="150000"/>
              </a:lnSpc>
            </a:pPr>
            <a:r>
              <a:rPr lang="fr-FR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fr-FR" sz="2000" i="1" dirty="0">
                <a:solidFill>
                  <a:srgbClr val="ED7D3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REMARQUE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L’existence d’une corrélation entre deux variables peut être décelée à l’aide d’un nuage de points.</a:t>
            </a:r>
          </a:p>
        </p:txBody>
      </p:sp>
    </p:spTree>
    <p:extLst>
      <p:ext uri="{BB962C8B-B14F-4D97-AF65-F5344CB8AC3E}">
        <p14:creationId xmlns:p14="http://schemas.microsoft.com/office/powerpoint/2010/main" val="8405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DE16CB9-10D8-4CE4-9CB7-00803B26E287}"/>
              </a:ext>
            </a:extLst>
          </p:cNvPr>
          <p:cNvSpPr txBox="1"/>
          <p:nvPr/>
        </p:nvSpPr>
        <p:spPr>
          <a:xfrm>
            <a:off x="508932" y="423160"/>
            <a:ext cx="8229600" cy="96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i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Exemple </a:t>
            </a:r>
            <a:endParaRPr lang="fr-F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Considérons les diagrammes suivants 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B0E0AE-9A21-4343-92BA-3533B06AB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08" y="1595880"/>
            <a:ext cx="10094783" cy="366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4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774589D-7EBC-41DD-83C7-7E4A84569D1B}"/>
                  </a:ext>
                </a:extLst>
              </p:cNvPr>
              <p:cNvSpPr txBox="1"/>
              <p:nvPr/>
            </p:nvSpPr>
            <p:spPr>
              <a:xfrm>
                <a:off x="0" y="304800"/>
                <a:ext cx="12175958" cy="58477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914400" lvl="1" indent="-457200">
                  <a:buFont typeface="+mj-lt"/>
                  <a:buAutoNum type="arabicParenR" startAt="2"/>
                </a:pPr>
                <a:r>
                  <a:rPr lang="fr-FR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Ajustement de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400" dirty="0">
                    <a:solidFill>
                      <a:srgbClr val="0070C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400" i="1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endParaRPr lang="fr-FR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</a:p>
              <a:p>
                <a:pPr lvl="2"/>
                <a:r>
                  <a:rPr lang="fr-FR" sz="20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Définition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3">
                  <a:lnSpc>
                    <a:spcPct val="150000"/>
                  </a:lnSpc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Lorsque les valeurs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connues, effectuer un ajustement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d’un nuage de points consiste à trouver une fonction dont la courbe représentative d’équation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𝑓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la plus « proche » du nuage.</a:t>
                </a:r>
              </a:p>
              <a:p>
                <a:pPr lvl="2"/>
                <a:r>
                  <a:rPr lang="fr-FR" sz="2000" b="1" i="1" dirty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2"/>
                <a:r>
                  <a:rPr lang="fr-FR" sz="2000" i="1" dirty="0">
                    <a:solidFill>
                      <a:srgbClr val="ED7D3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REMARQUE </a:t>
                </a:r>
                <a:endParaRPr lang="fr-FR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3"/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L’existence d’une corrélation entre deux variables peut être décelée à l’aide d’un nuage de points.</a:t>
                </a:r>
              </a:p>
              <a:p>
                <a:pPr marL="1714500" lvl="3" indent="-342900"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Un ajustement permet de faire des estimations :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interpolation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(dans l’intervalle d’étude) et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extrapolation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(en dehors).</a:t>
                </a:r>
              </a:p>
              <a:p>
                <a:pPr marL="1714500" lvl="3" indent="-342900"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Lorsque les points du nuage sont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presque alignés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, comme pour le diagramme B, on recherche une droite qui passe le plus près possible des points. On effectue alors un </a:t>
                </a:r>
                <a:r>
                  <a:rPr lang="fr-FR" sz="2000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ajustement affine</a:t>
                </a: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pPr marL="1714500" lvl="3" indent="-342900"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On verra qu’il existe des ajustements qui ne sont pas affines, comme sur le diagramme C.</a:t>
                </a:r>
              </a:p>
              <a:p>
                <a:pPr marL="1714500" lvl="3" indent="-342900">
                  <a:buFont typeface="Times New Roman" panose="02020603050405020304" pitchFamily="18" charset="0"/>
                  <a:buChar char="•"/>
                </a:pPr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Lorsque les valeurs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sont connues, on effectue un ajustement de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du nuage (on cherche une fonction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𝑔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dont la courbe d’équation </a:t>
                </a:r>
                <a14:m>
                  <m:oMath xmlns:m="http://schemas.openxmlformats.org/officeDocument/2006/math"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= 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𝑔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(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𝑦</m:t>
                    </m:r>
                    <m:r>
                      <a:rPr lang="fr-FR" sz="2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fr-FR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alibri" panose="020F0502020204030204" pitchFamily="34" charset="0"/>
                  </a:rPr>
                  <a:t> est la plus proche du nuage). C’est le contexte qui donne le type d’ajustement.</a:t>
                </a:r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B774589D-7EBC-41DD-83C7-7E4A84569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800"/>
                <a:ext cx="12175958" cy="5847755"/>
              </a:xfrm>
              <a:prstGeom prst="rect">
                <a:avLst/>
              </a:prstGeom>
              <a:blipFill>
                <a:blip r:embed="rId2"/>
                <a:stretch>
                  <a:fillRect t="-834" b="-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5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1045</Words>
  <Application>Microsoft Office PowerPoint</Application>
  <PresentationFormat>Grand écran</PresentationFormat>
  <Paragraphs>92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Christophe DEFOSSE</dc:creator>
  <cp:lastModifiedBy>Christophe DEFOSSE</cp:lastModifiedBy>
  <cp:revision>31</cp:revision>
  <dcterms:created xsi:type="dcterms:W3CDTF">2021-02-10T10:04:24Z</dcterms:created>
  <dcterms:modified xsi:type="dcterms:W3CDTF">2022-06-01T09:49:23Z</dcterms:modified>
</cp:coreProperties>
</file>