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4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125A-5909-4968-AF33-86BA2D3A927F}" type="datetimeFigureOut">
              <a:rPr lang="fr-FR" smtClean="0"/>
              <a:t>29/07/2016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50D1-CD61-468A-8D0E-22649AFEE9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7354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125A-5909-4968-AF33-86BA2D3A927F}" type="datetimeFigureOut">
              <a:rPr lang="fr-FR" smtClean="0"/>
              <a:t>29/07/2016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50D1-CD61-468A-8D0E-22649AFEE9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1121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125A-5909-4968-AF33-86BA2D3A927F}" type="datetimeFigureOut">
              <a:rPr lang="fr-FR" smtClean="0"/>
              <a:t>29/07/2016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50D1-CD61-468A-8D0E-22649AFEE9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952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125A-5909-4968-AF33-86BA2D3A927F}" type="datetimeFigureOut">
              <a:rPr lang="fr-FR" smtClean="0"/>
              <a:t>29/07/2016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50D1-CD61-468A-8D0E-22649AFEE9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7548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125A-5909-4968-AF33-86BA2D3A927F}" type="datetimeFigureOut">
              <a:rPr lang="fr-FR" smtClean="0"/>
              <a:t>29/07/2016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50D1-CD61-468A-8D0E-22649AFEE9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44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125A-5909-4968-AF33-86BA2D3A927F}" type="datetimeFigureOut">
              <a:rPr lang="fr-FR" smtClean="0"/>
              <a:t>29/07/2016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50D1-CD61-468A-8D0E-22649AFEE9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88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125A-5909-4968-AF33-86BA2D3A927F}" type="datetimeFigureOut">
              <a:rPr lang="fr-FR" smtClean="0"/>
              <a:t>29/07/2016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50D1-CD61-468A-8D0E-22649AFEE9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5026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125A-5909-4968-AF33-86BA2D3A927F}" type="datetimeFigureOut">
              <a:rPr lang="fr-FR" smtClean="0"/>
              <a:t>29/07/2016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50D1-CD61-468A-8D0E-22649AFEE9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0608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125A-5909-4968-AF33-86BA2D3A927F}" type="datetimeFigureOut">
              <a:rPr lang="fr-FR" smtClean="0"/>
              <a:t>29/07/2016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50D1-CD61-468A-8D0E-22649AFEE9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9606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125A-5909-4968-AF33-86BA2D3A927F}" type="datetimeFigureOut">
              <a:rPr lang="fr-FR" smtClean="0"/>
              <a:t>29/07/2016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50D1-CD61-468A-8D0E-22649AFEE9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2776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125A-5909-4968-AF33-86BA2D3A927F}" type="datetimeFigureOut">
              <a:rPr lang="fr-FR" smtClean="0"/>
              <a:t>29/07/2016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50D1-CD61-468A-8D0E-22649AFEE9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56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D125A-5909-4968-AF33-86BA2D3A927F}" type="datetimeFigureOut">
              <a:rPr lang="fr-FR" smtClean="0"/>
              <a:t>29/07/2016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E50D1-CD61-468A-8D0E-22649AFEE9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27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5608" y="548993"/>
            <a:ext cx="1062990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4410710" algn="l"/>
              </a:tabLst>
            </a:pPr>
            <a:r>
              <a:rPr lang="fr-FR" sz="4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SUITES ARITHMETIQUES</a:t>
            </a:r>
            <a:endParaRPr lang="fr-FR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romanUcPeriod"/>
            </a:pPr>
            <a:r>
              <a:rPr lang="fr-FR" sz="28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Rappels et expression du terme général</a:t>
            </a:r>
            <a:endParaRPr lang="fr-FR" sz="20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u="sng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Méthode : </a:t>
            </a:r>
            <a:r>
              <a:rPr lang="fr-FR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Exprimer une suite arithmétique en fonction de </a:t>
            </a:r>
            <a:r>
              <a:rPr lang="fr-FR" i="1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fr-FR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 </a:t>
            </a:r>
            <a:endParaRPr lang="fr-FR" sz="1400" dirty="0">
              <a:effectLst/>
              <a:latin typeface="Consolas" panose="020B0609020204030204" pitchFamily="49" charset="0"/>
              <a:ea typeface="Calibri" panose="020F0502020204030204" pitchFamily="34" charset="0"/>
              <a:cs typeface="Cambria" panose="02040503050406030204" pitchFamily="18" charset="0"/>
            </a:endParaRPr>
          </a:p>
          <a:p>
            <a:pPr>
              <a:spcAft>
                <a:spcPts val="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 préparer une course, un athlète décide de s’entraîner de façon progressive.</a:t>
            </a:r>
            <a:endParaRPr lang="fr-FR" dirty="0">
              <a:solidFill>
                <a:srgbClr val="0070C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commence par courir 3000 m.</a:t>
            </a:r>
          </a:p>
          <a:p>
            <a:pPr>
              <a:spcAft>
                <a:spcPts val="0"/>
              </a:spcAft>
            </a:pP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Après 1 jour d’entraînement, il court 3150 m.</a:t>
            </a:r>
          </a:p>
          <a:p>
            <a:pPr>
              <a:spcAft>
                <a:spcPts val="0"/>
              </a:spcAft>
            </a:pP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Après 2 jours, il court 3300 m puis ainsi de suite en parcourant chaque jour 150 m de plus que la veille.</a:t>
            </a:r>
            <a:endParaRPr lang="fr-FR" dirty="0">
              <a:solidFill>
                <a:srgbClr val="0070C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note </a:t>
            </a:r>
            <a:r>
              <a:rPr lang="fr-FR" sz="20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fr-FR" i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distance parcourue après </a:t>
            </a:r>
            <a:r>
              <a:rPr lang="fr-FR" sz="20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jours d’entraînement.</a:t>
            </a:r>
            <a:endParaRPr lang="fr-FR" dirty="0">
              <a:solidFill>
                <a:srgbClr val="0070C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7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dirty="0">
              <a:solidFill>
                <a:srgbClr val="0070C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1) Calculer </a:t>
            </a:r>
            <a:r>
              <a:rPr lang="fr-FR" sz="20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fr-FR" i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fr-FR" sz="20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fr-FR" i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dirty="0">
              <a:solidFill>
                <a:srgbClr val="0070C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2) Quelle est la nature de la suite (</a:t>
            </a:r>
            <a:r>
              <a:rPr lang="fr-FR" sz="20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fr-FR" i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 ? On donnera son premier terme et sa raison.</a:t>
            </a:r>
            <a:endParaRPr lang="fr-FR" dirty="0">
              <a:solidFill>
                <a:srgbClr val="0070C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3) Exprimer </a:t>
            </a:r>
            <a:r>
              <a:rPr lang="fr-FR" sz="20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fr-FR" i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n+1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 fonction de </a:t>
            </a:r>
            <a:r>
              <a:rPr lang="fr-FR" sz="20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fr-FR" i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dirty="0">
              <a:solidFill>
                <a:srgbClr val="0070C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4) Donner la variation de la suite (</a:t>
            </a:r>
            <a:r>
              <a:rPr lang="fr-FR" sz="20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fr-FR" i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fr-FR" dirty="0">
              <a:solidFill>
                <a:srgbClr val="0070C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5) Exprimer </a:t>
            </a:r>
            <a:r>
              <a:rPr lang="fr-FR" sz="20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fr-FR" i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 fonction de </a:t>
            </a:r>
            <a:r>
              <a:rPr lang="fr-FR" sz="20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dirty="0">
              <a:solidFill>
                <a:srgbClr val="0070C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18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0838" y="185553"/>
            <a:ext cx="11635154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 préparer une course, un athlète décide de s’entraîner de façon progressive.</a:t>
            </a:r>
            <a:endParaRPr lang="fr-FR" dirty="0">
              <a:solidFill>
                <a:srgbClr val="0070C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commence par courir 3000 m.</a:t>
            </a:r>
          </a:p>
          <a:p>
            <a:pPr>
              <a:spcAft>
                <a:spcPts val="0"/>
              </a:spcAft>
            </a:pP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Après 1 jour d’entraînement, il court 3150 m.</a:t>
            </a:r>
          </a:p>
          <a:p>
            <a:pPr>
              <a:spcAft>
                <a:spcPts val="0"/>
              </a:spcAft>
            </a:pP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Après 2 jours, il court 3300 m puis ainsi de suite en parcourant chaque jour 150 m de plus que la veille.</a:t>
            </a:r>
            <a:endParaRPr lang="fr-FR" dirty="0">
              <a:solidFill>
                <a:srgbClr val="0070C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note </a:t>
            </a:r>
            <a:r>
              <a:rPr lang="fr-FR" sz="20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fr-FR" i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distance parcourue après </a:t>
            </a:r>
            <a:r>
              <a:rPr lang="fr-FR" sz="20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jours d’entraînement.</a:t>
            </a:r>
            <a:endParaRPr lang="fr-FR" dirty="0">
              <a:solidFill>
                <a:srgbClr val="0070C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7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dirty="0">
              <a:solidFill>
                <a:srgbClr val="0070C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1) Calculer </a:t>
            </a:r>
            <a:r>
              <a:rPr lang="fr-FR" sz="20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fr-FR" i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fr-FR" sz="20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fr-FR" i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dirty="0">
              <a:solidFill>
                <a:srgbClr val="0070C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5284" y="2109157"/>
            <a:ext cx="8118231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fr-FR" sz="2000" i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F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est la distance parcourue après 0 jours d’entraînement</a:t>
            </a:r>
            <a:r>
              <a:rPr lang="fr-FR" sz="20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donc </a:t>
            </a:r>
            <a:r>
              <a:rPr lang="fr-FR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fr-FR" i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3000 </a:t>
            </a:r>
            <a:endParaRPr lang="fr-FR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fr-FR" sz="2000" i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bout de 1 jour donc</a:t>
            </a:r>
            <a:r>
              <a:rPr lang="fr-FR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u</a:t>
            </a:r>
            <a:r>
              <a:rPr lang="fr-FR" i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3150</a:t>
            </a:r>
            <a:endParaRPr lang="fr-FR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fr-FR" i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3300</a:t>
            </a:r>
            <a:endParaRPr lang="fr-FR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u</a:t>
            </a:r>
            <a:r>
              <a:rPr lang="fr-FR" i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3300 + 150 = 3450</a:t>
            </a:r>
            <a:endParaRPr lang="fr-FR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u</a:t>
            </a:r>
            <a:r>
              <a:rPr lang="fr-FR" i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3450 + 150 = 3600</a:t>
            </a:r>
            <a:endParaRPr lang="fr-FR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8330" y="3832706"/>
            <a:ext cx="80391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Quelle est la nature de la suite (</a:t>
            </a:r>
            <a:r>
              <a:rPr lang="fr-FR" sz="20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fr-FR" i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 ? On donnera son premier terme et sa raison.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1421424" y="4360309"/>
                <a:ext cx="9472246" cy="700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</a:t>
                </a:r>
                <a:r>
                  <a:rPr lang="fr-FR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u</a:t>
                </a:r>
                <a:r>
                  <a:rPr lang="fr-FR" i="1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</a:t>
                </a: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 est une suite arithmétique </a:t>
                </a:r>
              </a:p>
              <a:p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de premier terme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= 3000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de raison  </a:t>
                </a:r>
                <a14:m>
                  <m:oMath xmlns:m="http://schemas.openxmlformats.org/officeDocument/2006/math"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150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fr-FR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1424" y="4360309"/>
                <a:ext cx="9472246" cy="700769"/>
              </a:xfrm>
              <a:prstGeom prst="rect">
                <a:avLst/>
              </a:prstGeom>
              <a:blipFill>
                <a:blip r:embed="rId2"/>
                <a:stretch>
                  <a:fillRect l="-515" t="-4348" b="-1217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1298330" y="5188571"/>
            <a:ext cx="34499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Exprimer </a:t>
            </a:r>
            <a:r>
              <a:rPr lang="fr-FR" sz="20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fr-FR" i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n+1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 fonction de </a:t>
            </a:r>
            <a:r>
              <a:rPr lang="fr-FR" sz="20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fr-FR" i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dirty="0">
              <a:solidFill>
                <a:srgbClr val="0070C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2059339" y="5663196"/>
                <a:ext cx="19279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+150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9339" y="5663196"/>
                <a:ext cx="192796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750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3284" y="342839"/>
            <a:ext cx="36984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Donner la variation de la suite (</a:t>
            </a:r>
            <a:r>
              <a:rPr lang="fr-FR" sz="20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fr-FR" i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1411195" y="872606"/>
                <a:ext cx="463934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150 &gt; 0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donc la suite (</a:t>
                </a:r>
                <a:r>
                  <a:rPr lang="fr-FR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u</a:t>
                </a:r>
                <a:r>
                  <a:rPr lang="fr-FR" i="1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</a:t>
                </a: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 est croissante.</a:t>
                </a:r>
                <a:endParaRPr lang="fr-FR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1195" y="872606"/>
                <a:ext cx="4639347" cy="400110"/>
              </a:xfrm>
              <a:prstGeom prst="rect">
                <a:avLst/>
              </a:prstGeom>
              <a:blipFill>
                <a:blip r:embed="rId2"/>
                <a:stretch>
                  <a:fillRect t="-7576" r="-394" b="-257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923284" y="1505653"/>
            <a:ext cx="31918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 Exprimer </a:t>
            </a:r>
            <a:r>
              <a:rPr lang="fr-FR" sz="20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fr-FR" i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 fonction de </a:t>
            </a:r>
            <a:r>
              <a:rPr lang="fr-FR" sz="20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1411195" y="2035420"/>
                <a:ext cx="7416282" cy="17457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Après 1 jour, il parcourt 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=3000+150×1</m:t>
                    </m:r>
                  </m:oMath>
                </a14:m>
                <a:endParaRPr lang="fr-FR" dirty="0">
                  <a:latin typeface="Cambria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Après 2 jours, il parcourt 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=3000+150×2</m:t>
                    </m:r>
                  </m:oMath>
                </a14:m>
                <a:endParaRPr lang="fr-FR" dirty="0">
                  <a:latin typeface="Cambria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Après 3 jours, il parcourt 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=3000+150×3</m:t>
                    </m:r>
                  </m:oMath>
                </a14:m>
                <a:endParaRPr lang="fr-FR" dirty="0">
                  <a:latin typeface="Cambria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De manière générale, après </a:t>
                </a:r>
                <a:r>
                  <a:rPr lang="fr-FR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</a:t>
                </a: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jours, il parcourt 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=3000+150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endParaRPr lang="fr-FR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1195" y="2035420"/>
                <a:ext cx="7416282" cy="1745799"/>
              </a:xfrm>
              <a:prstGeom prst="rect">
                <a:avLst/>
              </a:prstGeom>
              <a:blipFill>
                <a:blip r:embed="rId3"/>
                <a:stretch>
                  <a:fillRect l="-657" b="-5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834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8408" y="122873"/>
            <a:ext cx="917037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spcAft>
                <a:spcPts val="0"/>
              </a:spcAft>
              <a:buFont typeface="+mj-lt"/>
              <a:buAutoNum type="romanUcPeriod" startAt="2"/>
            </a:pPr>
            <a:r>
              <a:rPr lang="fr-FR" sz="2400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Somme des termes</a:t>
            </a:r>
            <a:endParaRPr lang="fr-FR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u="sng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Méthode : </a:t>
            </a:r>
            <a:r>
              <a:rPr lang="fr-FR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Calculer la somme des termes d’une suite arithmétique</a:t>
            </a:r>
            <a:endParaRPr lang="fr-FR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reprend le contexte de la méthode du paragraphe I.</a:t>
            </a:r>
            <a:endParaRPr lang="fr-FR" dirty="0">
              <a:solidFill>
                <a:srgbClr val="0070C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1) Quelle distance </a:t>
            </a:r>
            <a:r>
              <a:rPr lang="fr-FR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aura-t-il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parcourue au total après 15 jours d’entraînement ?</a:t>
            </a:r>
            <a:endParaRPr lang="fr-FR" dirty="0">
              <a:solidFill>
                <a:srgbClr val="0070C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2) Quelle distance </a:t>
            </a:r>
            <a:r>
              <a:rPr lang="fr-FR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aura-t-il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parcourue au total entre le 8</a:t>
            </a:r>
            <a:r>
              <a:rPr lang="fr-FR" baseline="30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jour et le 12</a:t>
            </a:r>
            <a:r>
              <a:rPr lang="fr-FR" baseline="30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jour ?</a:t>
            </a:r>
            <a:endParaRPr lang="fr-FR" dirty="0">
              <a:solidFill>
                <a:srgbClr val="0070C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779584" y="3100350"/>
                <a:ext cx="899746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La distance parcourue après 15 jours d’entraînement est 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 …+</m:t>
                    </m:r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15</m:t>
                        </m:r>
                      </m:sub>
                    </m:sSub>
                  </m:oMath>
                </a14:m>
                <a:endParaRPr lang="fr-FR" dirty="0">
                  <a:latin typeface="Cambria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584" y="3100350"/>
                <a:ext cx="8997462" cy="369332"/>
              </a:xfrm>
              <a:prstGeom prst="rect">
                <a:avLst/>
              </a:prstGeom>
              <a:blipFill>
                <a:blip r:embed="rId2"/>
                <a:stretch>
                  <a:fillRect l="-610" t="-10000" b="-2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779584" y="3503593"/>
            <a:ext cx="3836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Pour l’obtenir, on utilise la calculatrice.</a:t>
            </a:r>
            <a:endParaRPr lang="fr-FR" dirty="0"/>
          </a:p>
        </p:txBody>
      </p:sp>
      <p:sp>
        <p:nvSpPr>
          <p:cNvPr id="5" name="Zone de texte 1"/>
          <p:cNvSpPr txBox="1">
            <a:spLocks noChangeArrowheads="1"/>
          </p:cNvSpPr>
          <p:nvPr/>
        </p:nvSpPr>
        <p:spPr bwMode="auto">
          <a:xfrm>
            <a:off x="555223" y="3991518"/>
            <a:ext cx="9160277" cy="202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0" i="0" u="sng" strike="noStrike" cap="none" normalizeH="0" baseline="0" dirty="0">
                <a:ln>
                  <a:noFill/>
                </a:ln>
                <a:solidFill>
                  <a:srgbClr val="C459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Sur TI 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C459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Pour accéder au catalogue : « 2</a:t>
            </a:r>
            <a:r>
              <a:rPr kumimoji="0" lang="fr-FR" altLang="fr-FR" sz="2000" b="0" i="0" u="none" strike="noStrike" cap="none" normalizeH="0" baseline="30000" dirty="0">
                <a:ln>
                  <a:noFill/>
                </a:ln>
                <a:solidFill>
                  <a:srgbClr val="C459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nde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C459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» puis « 0 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C459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Appuyer sur « ln » pour accéder aux fonctionnalités commençant par « S 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C459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Choisir « </a:t>
            </a:r>
            <a:r>
              <a:rPr kumimoji="0" lang="fr-FR" altLang="fr-FR" sz="2000" b="0" i="0" u="none" strike="noStrike" cap="none" normalizeH="0" baseline="0" dirty="0" err="1">
                <a:ln>
                  <a:noFill/>
                </a:ln>
                <a:solidFill>
                  <a:srgbClr val="C459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som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C459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 » ou « somme( » ou « </a:t>
            </a:r>
            <a:r>
              <a:rPr kumimoji="0" lang="fr-FR" altLang="fr-FR" sz="2000" b="0" i="0" u="none" strike="noStrike" cap="none" normalizeH="0" baseline="0" dirty="0" err="1">
                <a:ln>
                  <a:noFill/>
                </a:ln>
                <a:solidFill>
                  <a:srgbClr val="C459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sum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C459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 » (suivant les modèles).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C459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Procéder de même pour afficher « suite( » ou « </a:t>
            </a:r>
            <a:r>
              <a:rPr kumimoji="0" lang="fr-FR" altLang="fr-FR" sz="2000" b="0" i="0" u="none" strike="noStrike" cap="none" normalizeH="0" baseline="0" dirty="0" err="1">
                <a:ln>
                  <a:noFill/>
                </a:ln>
                <a:solidFill>
                  <a:srgbClr val="C459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seq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C459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 » (suivant les modèles).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C459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Et compléter pour afficher : 	</a:t>
            </a:r>
            <a:r>
              <a:rPr kumimoji="0" lang="fr-FR" altLang="fr-FR" sz="2000" b="1" i="0" u="none" strike="noStrike" cap="none" normalizeH="0" baseline="0" dirty="0" err="1">
                <a:ln>
                  <a:noFill/>
                </a:ln>
                <a:solidFill>
                  <a:srgbClr val="C459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som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C459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(suite(3000+150X,X,0,15))</a:t>
            </a:r>
            <a:endParaRPr kumimoji="0" lang="fr-FR" altLang="fr-FR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4123" y="2604767"/>
            <a:ext cx="8408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Quelle distance </a:t>
            </a:r>
            <a:r>
              <a:rPr lang="fr-FR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aura-t-il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parcourue au total après 15 jours d’entraînement ?</a:t>
            </a:r>
            <a:endParaRPr lang="fr-FR" dirty="0">
              <a:solidFill>
                <a:srgbClr val="0070C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5223" y="6015956"/>
            <a:ext cx="114739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calculatrice affiche 66000.</a:t>
            </a:r>
          </a:p>
          <a:p>
            <a:pPr>
              <a:spcAft>
                <a:spcPts val="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 qui signifie que l’athlète a parcouru 60000 m soit 66 km après 15 jours d’entraînement.</a:t>
            </a:r>
            <a:endParaRPr lang="fr-FR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7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2192" y="389012"/>
            <a:ext cx="7722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Quelle distance </a:t>
            </a:r>
            <a:r>
              <a:rPr lang="fr-FR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aura-t-il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parcourue au total entre le 8</a:t>
            </a:r>
            <a:r>
              <a:rPr lang="fr-FR" baseline="30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jour et le 12</a:t>
            </a:r>
            <a:r>
              <a:rPr lang="fr-FR" baseline="30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jour ?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797169" y="925343"/>
                <a:ext cx="1072075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La distance parcourue entre le 8</a:t>
                </a:r>
                <a:r>
                  <a:rPr lang="fr-FR" baseline="30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</a:t>
                </a: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jour et le 12</a:t>
                </a:r>
                <a:r>
                  <a:rPr lang="fr-FR" baseline="30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</a:t>
                </a: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jour d’entraînement est 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fr-FR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fr-FR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fr-FR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11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fr-FR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sub>
                    </m:sSub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fr-FR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169" y="925343"/>
                <a:ext cx="10720753" cy="369332"/>
              </a:xfrm>
              <a:prstGeom prst="rect">
                <a:avLst/>
              </a:prstGeom>
              <a:blipFill>
                <a:blip r:embed="rId2"/>
                <a:stretch>
                  <a:fillRect l="-512" t="-11667" b="-25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797168" y="1382460"/>
            <a:ext cx="1039543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saisit sur la calculatrice :</a:t>
            </a:r>
            <a:endParaRPr lang="fr-FR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u="sng" dirty="0">
                <a:solidFill>
                  <a:srgbClr val="94363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Sur TI :</a:t>
            </a:r>
            <a:r>
              <a:rPr lang="fr-FR" b="1" dirty="0" err="1">
                <a:solidFill>
                  <a:srgbClr val="94363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som</a:t>
            </a:r>
            <a:r>
              <a:rPr lang="fr-FR" b="1" dirty="0">
                <a:solidFill>
                  <a:srgbClr val="94363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(suite(3000+150X,X,8,12))</a:t>
            </a:r>
            <a:r>
              <a:rPr lang="fr-FR" u="sng" dirty="0">
                <a:solidFill>
                  <a:srgbClr val="31849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calculatrice affiche 22500.</a:t>
            </a:r>
          </a:p>
          <a:p>
            <a:pPr>
              <a:spcAft>
                <a:spcPts val="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 qui signifie que l’athlète a parcouru 22500 m soit 22,5 km entre le 8</a:t>
            </a:r>
            <a:r>
              <a:rPr lang="fr-FR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jour et le 12</a:t>
            </a:r>
            <a:r>
              <a:rPr lang="fr-FR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jour d’entraînement.</a:t>
            </a:r>
            <a:endParaRPr lang="fr-FR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05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605548"/>
              </p:ext>
            </p:extLst>
          </p:nvPr>
        </p:nvGraphicFramePr>
        <p:xfrm>
          <a:off x="298940" y="844062"/>
          <a:ext cx="11579468" cy="520504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84304">
                  <a:extLst>
                    <a:ext uri="{9D8B030D-6E8A-4147-A177-3AD203B41FA5}">
                      <a16:colId xmlns:a16="http://schemas.microsoft.com/office/drawing/2014/main" val="3006391448"/>
                    </a:ext>
                  </a:extLst>
                </a:gridCol>
                <a:gridCol w="3964809">
                  <a:extLst>
                    <a:ext uri="{9D8B030D-6E8A-4147-A177-3AD203B41FA5}">
                      <a16:colId xmlns:a16="http://schemas.microsoft.com/office/drawing/2014/main" val="468948385"/>
                    </a:ext>
                  </a:extLst>
                </a:gridCol>
                <a:gridCol w="5530355">
                  <a:extLst>
                    <a:ext uri="{9D8B030D-6E8A-4147-A177-3AD203B41FA5}">
                      <a16:colId xmlns:a16="http://schemas.microsoft.com/office/drawing/2014/main" val="2235411384"/>
                    </a:ext>
                  </a:extLst>
                </a:gridCol>
              </a:tblGrid>
              <a:tr h="9345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RÉSUMÉ</a:t>
                      </a:r>
                      <a:endParaRPr lang="fr-FR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2256513"/>
                  </a:ext>
                </a:extLst>
              </a:tr>
              <a:tr h="5340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Définition</a:t>
                      </a:r>
                      <a:endParaRPr lang="fr-FR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5801381"/>
                  </a:ext>
                </a:extLst>
              </a:tr>
              <a:tr h="8010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Propriété</a:t>
                      </a:r>
                      <a:endParaRPr lang="fr-FR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46297268"/>
                  </a:ext>
                </a:extLst>
              </a:tr>
              <a:tr h="773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Variations</a:t>
                      </a:r>
                      <a:endParaRPr lang="fr-FR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18648249"/>
                  </a:ext>
                </a:extLst>
              </a:tr>
              <a:tr h="2162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Représentation graphique</a:t>
                      </a:r>
                      <a:endParaRPr lang="fr-FR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58750"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82923369"/>
                  </a:ext>
                </a:extLst>
              </a:tr>
            </a:tbl>
          </a:graphicData>
        </a:graphic>
      </p:graphicFrame>
      <p:pic>
        <p:nvPicPr>
          <p:cNvPr id="3" name="Imag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99"/>
          <a:stretch>
            <a:fillRect/>
          </a:stretch>
        </p:blipFill>
        <p:spPr bwMode="auto">
          <a:xfrm>
            <a:off x="7156939" y="3921370"/>
            <a:ext cx="3921368" cy="2101361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425844" y="1828773"/>
                <a:ext cx="16573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fr-FR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fr-FR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fr-FR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5844" y="1828773"/>
                <a:ext cx="165731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6449159" y="1721051"/>
                <a:ext cx="6096000" cy="58477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60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fr-FR" sz="160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fr-FR" sz="160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fr-FR" sz="160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60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fr-FR" sz="160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fr-FR" sz="1600">
                          <a:latin typeface="Cambria Math" panose="02040503050406030204" pitchFamily="18" charset="0"/>
                        </a:rPr>
                        <m:t>−0,5</m:t>
                      </m:r>
                    </m:oMath>
                  </m:oMathPara>
                </a14:m>
                <a:endParaRPr lang="fr-FR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fr-FR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 différence entre un terme et son précédent est égale à </a:t>
                </a:r>
                <a14:m>
                  <m:oMath xmlns:m="http://schemas.openxmlformats.org/officeDocument/2006/math">
                    <m:r>
                      <a:rPr lang="fr-FR" sz="1600">
                        <a:latin typeface="Cambria Math" panose="02040503050406030204" pitchFamily="18" charset="0"/>
                      </a:rPr>
                      <m:t>−0,5</m:t>
                    </m:r>
                  </m:oMath>
                </a14:m>
                <a:r>
                  <a:rPr lang="fr-FR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fr-FR" sz="16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9159" y="1721051"/>
                <a:ext cx="6096000" cy="584775"/>
              </a:xfrm>
              <a:prstGeom prst="rect">
                <a:avLst/>
              </a:prstGeom>
              <a:blipFill>
                <a:blip r:embed="rId4"/>
                <a:stretch>
                  <a:fillRect l="-600" b="-125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1206500" y="2305826"/>
                <a:ext cx="6096000" cy="6463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fr-FR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fr-FR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>
                          <a:latin typeface="Cambria Math" panose="02040503050406030204" pitchFamily="18" charset="0"/>
                        </a:rPr>
                        <m:t>𝑛𝑟</m:t>
                      </m:r>
                    </m:oMath>
                  </m:oMathPara>
                </a14:m>
                <a:endParaRPr lang="fr-F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fr-FR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fr-FR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fr-FR">
                          <a:latin typeface="Cambria Math" panose="02040503050406030204" pitchFamily="18" charset="0"/>
                        </a:rPr>
                        <m:t>−1)</m:t>
                      </m:r>
                      <m:r>
                        <a:rPr lang="fr-FR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fr-F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500" y="2305826"/>
                <a:ext cx="6096000" cy="646331"/>
              </a:xfrm>
              <a:prstGeom prst="rect">
                <a:avLst/>
              </a:prstGeom>
              <a:blipFill>
                <a:blip r:embed="rId5"/>
                <a:stretch>
                  <a:fillRect b="-849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8210060" y="2558451"/>
                <a:ext cx="163897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fr-FR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fr-FR">
                          <a:latin typeface="Cambria Math" panose="02040503050406030204" pitchFamily="18" charset="0"/>
                        </a:rPr>
                        <m:t>=4−0,5</m:t>
                      </m:r>
                      <m:r>
                        <a:rPr lang="fr-FR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0060" y="2558451"/>
                <a:ext cx="1638975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6069623" y="3086022"/>
                <a:ext cx="6096000" cy="67710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fr-FR">
                          <a:latin typeface="Cambria Math" panose="02040503050406030204" pitchFamily="18" charset="0"/>
                        </a:rPr>
                        <m:t>=−0,5&lt;0</m:t>
                      </m:r>
                    </m:oMath>
                  </m:oMathPara>
                </a14:m>
                <a:endParaRPr lang="fr-F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 suite (</a:t>
                </a:r>
                <a:r>
                  <a:rPr lang="fr-FR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fr-FR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est décroissante.</a:t>
                </a:r>
                <a:endParaRPr lang="fr-FR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9623" y="3086022"/>
                <a:ext cx="6096000" cy="677108"/>
              </a:xfrm>
              <a:prstGeom prst="rect">
                <a:avLst/>
              </a:prstGeom>
              <a:blipFill>
                <a:blip r:embed="rId7"/>
                <a:stretch>
                  <a:fillRect b="-153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2683486" y="3134364"/>
                <a:ext cx="3507002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 </a:t>
                </a:r>
                <a14:m>
                  <m:oMath xmlns:m="http://schemas.openxmlformats.org/officeDocument/2006/math">
                    <m:r>
                      <a:rPr lang="fr-FR" sz="2000">
                        <a:latin typeface="Cambria Math" panose="02040503050406030204" pitchFamily="18" charset="0"/>
                      </a:rPr>
                      <m:t>𝑟</m:t>
                    </m:r>
                    <m:r>
                      <a:rPr lang="fr-FR" sz="200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>
                        <a:latin typeface="Cambria Math" panose="02040503050406030204" pitchFamily="18" charset="0"/>
                      </a:rPr>
                      <m:t>&gt; 0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: (</a:t>
                </a:r>
                <a:r>
                  <a:rPr lang="fr-FR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fr-FR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est croissante.</a:t>
                </a:r>
              </a:p>
              <a:p>
                <a:pPr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 </a:t>
                </a:r>
                <a14:m>
                  <m:oMath xmlns:m="http://schemas.openxmlformats.org/officeDocument/2006/math">
                    <m:r>
                      <a:rPr lang="fr-FR" sz="2000">
                        <a:latin typeface="Cambria Math" panose="02040503050406030204" pitchFamily="18" charset="0"/>
                      </a:rPr>
                      <m:t>𝑟</m:t>
                    </m:r>
                    <m:r>
                      <a:rPr lang="fr-FR" sz="200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>
                        <a:latin typeface="Cambria Math" panose="02040503050406030204" pitchFamily="18" charset="0"/>
                      </a:rPr>
                      <m:t>&lt; 0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: (</a:t>
                </a:r>
                <a:r>
                  <a:rPr lang="fr-FR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fr-FR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est décroissante.</a:t>
                </a:r>
                <a:endParaRPr lang="fr-FR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3486" y="3134364"/>
                <a:ext cx="3507002" cy="707886"/>
              </a:xfrm>
              <a:prstGeom prst="rect">
                <a:avLst/>
              </a:prstGeom>
              <a:blipFill>
                <a:blip r:embed="rId8"/>
                <a:stretch>
                  <a:fillRect l="-1389" t="-4310" b="-1465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2376610" y="4404893"/>
            <a:ext cx="43846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Remarque :</a:t>
            </a:r>
          </a:p>
          <a:p>
            <a:pPr>
              <a:spcAft>
                <a:spcPts val="0"/>
              </a:spcAft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points de la représentation graphique sont alignés.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05346" y="851583"/>
            <a:ext cx="33833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fr-FR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une suite arithmétique</a:t>
            </a:r>
          </a:p>
          <a:p>
            <a:pPr marL="800100" lvl="1" indent="-342900">
              <a:buFont typeface="Arial" panose="020B0604020202020204" pitchFamily="34" charset="0"/>
              <a:buChar char="-"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raison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-"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premier terme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fr-FR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6449159" y="966866"/>
                <a:ext cx="6096000" cy="6463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Exemple :</a:t>
                </a:r>
              </a:p>
              <a:p>
                <a:pPr algn="ctr"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fr-FR">
                        <a:latin typeface="Cambria Math" panose="02040503050406030204" pitchFamily="18" charset="0"/>
                      </a:rPr>
                      <m:t>𝑟</m:t>
                    </m:r>
                    <m:r>
                      <a:rPr lang="fr-FR">
                        <a:latin typeface="Cambria Math" panose="02040503050406030204" pitchFamily="18" charset="0"/>
                      </a:rPr>
                      <m:t>=−0,5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et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fr-FR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fr-FR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fr-FR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9159" y="966866"/>
                <a:ext cx="6096000" cy="646331"/>
              </a:xfrm>
              <a:prstGeom prst="rect">
                <a:avLst/>
              </a:prstGeom>
              <a:blipFill>
                <a:blip r:embed="rId9"/>
                <a:stretch>
                  <a:fillRect l="-900" t="-5660" b="-1415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284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298</Words>
  <Application>Microsoft Office PowerPoint</Application>
  <PresentationFormat>Grand écran</PresentationFormat>
  <Paragraphs>92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Cambria Math</vt:lpstr>
      <vt:lpstr>Consolas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Christophe DEFOSSE</dc:creator>
  <cp:lastModifiedBy>Christophe DEFOSSE</cp:lastModifiedBy>
  <cp:revision>9</cp:revision>
  <dcterms:created xsi:type="dcterms:W3CDTF">2016-07-29T07:58:44Z</dcterms:created>
  <dcterms:modified xsi:type="dcterms:W3CDTF">2016-07-29T10:11:05Z</dcterms:modified>
</cp:coreProperties>
</file>