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0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3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6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3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77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22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86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46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58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56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A8EB-B3DC-43D6-8BE2-A2B8C611AEE9}" type="datetimeFigureOut">
              <a:rPr lang="fr-FR" smtClean="0"/>
              <a:t>11/04/2017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5191-3F0A-4088-9EF1-351C8C0B93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11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1838" y="245819"/>
                <a:ext cx="11025554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  <a:tabLst>
                    <a:tab pos="4410710" algn="l"/>
                  </a:tabLst>
                </a:pPr>
                <a:r>
                  <a:rPr lang="fr-FR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SUITES GEOMETRIQUES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romanUcPeriod"/>
                </a:pPr>
                <a:r>
                  <a:rPr lang="fr-FR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Rappels et expression du terme général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:</a:t>
                </a:r>
                <a:r>
                  <a:rPr lang="fr-FR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Exprimer une suite géométrique en fonction de </a:t>
                </a:r>
                <a:r>
                  <a:rPr lang="fr-FR" sz="2000" i="1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place un capital de 500€ sur un compte dont les intérêts annuels s'élèvent à 4% par an.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valeur du capital après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années.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Quelle est la nature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? On donnera son premier terme et sa raison.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 Donner la variation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fonction de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38" y="245819"/>
                <a:ext cx="11025554" cy="5663089"/>
              </a:xfrm>
              <a:prstGeom prst="rect">
                <a:avLst/>
              </a:prstGeom>
              <a:blipFill>
                <a:blip r:embed="rId2"/>
                <a:stretch>
                  <a:fillRect l="-719" t="-10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2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7007" y="115708"/>
                <a:ext cx="10893669" cy="2893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place un capital de 500€ sur un compte dont les intérêts annuels s'élèvent à 4% par an.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valeur du capital après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années.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lnSpc>
                    <a:spcPct val="150000"/>
                  </a:lnSpc>
                  <a:buAutoNum type="arabicParenR"/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Calculer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dirty="0">
                  <a:solidFill>
                    <a:srgbClr val="0070C0"/>
                  </a:solidFill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Chaque année, le capital est multiplié par 1,04.</a:t>
                </a:r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=500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=1,04×500=520</m:t>
                    </m:r>
                  </m:oMath>
                </a14:m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=1,04×520=540,80</m:t>
                    </m:r>
                  </m:oMath>
                </a14:m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>
                    <a:effectLst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=1,04×540,80=562,432</m:t>
                    </m:r>
                  </m:oMath>
                </a14:m>
                <a:endParaRPr lang="fr-FR" sz="3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7" y="115708"/>
                <a:ext cx="10893669" cy="2893100"/>
              </a:xfrm>
              <a:prstGeom prst="rect">
                <a:avLst/>
              </a:prstGeom>
              <a:blipFill>
                <a:blip r:embed="rId2"/>
                <a:stretch>
                  <a:fillRect l="-560" t="-1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7007" y="3057817"/>
                <a:ext cx="10216662" cy="498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Quelle est la nature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? On donnera son premier terme et sa raison.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7" y="3057817"/>
                <a:ext cx="10216662" cy="498342"/>
              </a:xfrm>
              <a:prstGeom prst="rect">
                <a:avLst/>
              </a:prstGeom>
              <a:blipFill>
                <a:blip r:embed="rId3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65386" y="3621750"/>
                <a:ext cx="897987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fr-FR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est une suite géométrique de premier terme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=500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et de raison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1,04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86" y="3621750"/>
                <a:ext cx="8979876" cy="400110"/>
              </a:xfrm>
              <a:prstGeom prst="rect">
                <a:avLst/>
              </a:prstGeom>
              <a:blipFill>
                <a:blip r:embed="rId4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7007" y="4186175"/>
                <a:ext cx="4423455" cy="498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fonction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7" y="4186175"/>
                <a:ext cx="4423455" cy="498342"/>
              </a:xfrm>
              <a:prstGeom prst="rect">
                <a:avLst/>
              </a:prstGeom>
              <a:blipFill>
                <a:blip r:embed="rId5"/>
                <a:stretch>
                  <a:fillRect r="-551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98163" y="4736726"/>
                <a:ext cx="17516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=1,04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63" y="4736726"/>
                <a:ext cx="17516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77007" y="5202427"/>
                <a:ext cx="4704237" cy="498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 Donner la variation de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07" y="5202427"/>
                <a:ext cx="4704237" cy="498342"/>
              </a:xfrm>
              <a:prstGeom prst="rect">
                <a:avLst/>
              </a:prstGeom>
              <a:blipFill>
                <a:blip r:embed="rId7"/>
                <a:stretch>
                  <a:fillRect r="-648" b="-20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598163" y="5865576"/>
                <a:ext cx="4767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fr-F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1,04 &gt; 1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donc la suite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est croissante.</a:t>
                </a:r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163" y="5865576"/>
                <a:ext cx="4767074" cy="369332"/>
              </a:xfrm>
              <a:prstGeom prst="rect">
                <a:avLst/>
              </a:prstGeom>
              <a:blipFill>
                <a:blip r:embed="rId8"/>
                <a:stretch>
                  <a:fillRect t="-8197" r="-512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94547" y="334081"/>
                <a:ext cx="35616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 Exprimer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fonction de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47" y="334081"/>
                <a:ext cx="3561616" cy="400110"/>
              </a:xfrm>
              <a:prstGeom prst="rect">
                <a:avLst/>
              </a:prstGeom>
              <a:blipFill>
                <a:blip r:embed="rId2"/>
                <a:stretch>
                  <a:fillRect l="-1884" t="-9231" r="-856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57753" y="1037382"/>
                <a:ext cx="7212623" cy="2800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Après 1 an, le capital est égal à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=1,04×500</m:t>
                    </m:r>
                  </m:oMath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Après 2 ans, le capital est égal à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1,04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×500</m:t>
                    </m:r>
                  </m:oMath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Après 3 ans, le </a:t>
                </a:r>
                <a:r>
                  <a:rPr lang="fr-FR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capital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égal à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1,04</m:t>
                        </m:r>
                      </m:e>
                      <m:sup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×500</m:t>
                    </m:r>
                  </m:oMath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endParaRPr lang="fr-FR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 manière générale, après </a:t>
                </a:r>
                <a:r>
                  <a:rPr lang="fr-FR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années, le capital est :</a:t>
                </a:r>
                <a:r>
                  <a:rPr lang="fr-FR" sz="2000" dirty="0">
                    <a:latin typeface="Cambria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1,04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×500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753" y="1037382"/>
                <a:ext cx="7212623" cy="2800767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 de texte 5"/>
              <p:cNvSpPr txBox="1">
                <a:spLocks/>
              </p:cNvSpPr>
              <p:nvPr/>
            </p:nvSpPr>
            <p:spPr>
              <a:xfrm>
                <a:off x="1879285" y="4378732"/>
                <a:ext cx="7000945" cy="16527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lc="http://schemas.openxmlformats.org/drawingml/2006/lockedCanvas" xmlns="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Propriété :</a:t>
                </a:r>
              </a:p>
              <a:p>
                <a:pPr>
                  <a:spcAft>
                    <a:spcPts val="0"/>
                  </a:spcAft>
                </a:pPr>
                <a:r>
                  <a:rPr lang="fr-F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 (</a:t>
                </a:r>
                <a:r>
                  <a:rPr lang="fr-FR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400" i="1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est une suite géométrique de raison </a:t>
                </a:r>
                <a:r>
                  <a:rPr lang="fr-FR" sz="24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fr-F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on a :</a:t>
                </a:r>
                <a:endParaRPr lang="fr-FR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fr-FR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24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fr-FR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fr-FR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Zone de 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285" y="4378732"/>
                <a:ext cx="7000945" cy="1652791"/>
              </a:xfrm>
              <a:prstGeom prst="rect">
                <a:avLst/>
              </a:prstGeom>
              <a:blipFill>
                <a:blip r:embed="rId4"/>
                <a:stretch>
                  <a:fillRect l="-1305" t="-2952"/>
                </a:stretch>
              </a:blipFill>
              <a:ln>
                <a:noFill/>
              </a:ln>
              <a:effectLst/>
              <a:extLst>
                <a:ext uri="{C572A759-6A51-4108-AA02-DFA0A04FC94B}">
    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="" xmlns:lc="http://schemas.openxmlformats.org/drawingml/2006/lockedCanvas" xmlns:a14="http://schemas.microsoft.com/office/drawing/2010/main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97668" y="464935"/>
                <a:ext cx="9893029" cy="2769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0"/>
                  </a:spcAft>
                  <a:buFont typeface="+mj-lt"/>
                  <a:buAutoNum type="romanUcPeriod" startAt="2"/>
                </a:pPr>
                <a:r>
                  <a:rPr lang="fr-FR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Somme des termes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:</a:t>
                </a:r>
                <a:r>
                  <a:rPr lang="fr-FR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Calculer la somme des termes d’une suite géométrique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considère la suite géométrique (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de raison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de premier terme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5</m:t>
                    </m:r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Exprimer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 fonction de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A l’aide de la calculatrice, calculer la somme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8" y="464935"/>
                <a:ext cx="9893029" cy="2769989"/>
              </a:xfrm>
              <a:prstGeom prst="rect">
                <a:avLst/>
              </a:prstGeom>
              <a:blipFill>
                <a:blip r:embed="rId2"/>
                <a:stretch>
                  <a:fillRect l="-863" t="-1758" b="-8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97668" y="3750172"/>
                <a:ext cx="36257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 Exprimer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 fonction de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8" y="3750172"/>
                <a:ext cx="3625736" cy="400110"/>
              </a:xfrm>
              <a:prstGeom prst="rect">
                <a:avLst/>
              </a:prstGeom>
              <a:blipFill>
                <a:blip r:embed="rId3"/>
                <a:stretch>
                  <a:fillRect l="-1849" t="-9091" r="-840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768611" y="4296198"/>
                <a:ext cx="18233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0"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611" y="4296198"/>
                <a:ext cx="182338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7668" y="4842224"/>
                <a:ext cx="888135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2) A l’aide de la calculatrice, calculer la somme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fr-FR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8" y="4842224"/>
                <a:ext cx="8881353" cy="553998"/>
              </a:xfrm>
              <a:prstGeom prst="rect">
                <a:avLst/>
              </a:prstGeom>
              <a:blipFill>
                <a:blip r:embed="rId5"/>
                <a:stretch>
                  <a:fillRect l="-755" b="-87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16868" y="5451639"/>
                <a:ext cx="9144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saisit sur la calculatrice :   </a:t>
                </a:r>
                <a:r>
                  <a:rPr lang="fr-FR" sz="2000" u="sng" dirty="0">
                    <a:solidFill>
                      <a:srgbClr val="94363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Sur TI :</a:t>
                </a:r>
                <a:r>
                  <a:rPr lang="fr-FR" sz="2000" dirty="0">
                    <a:solidFill>
                      <a:srgbClr val="94363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2000" b="1" dirty="0" err="1">
                    <a:solidFill>
                      <a:srgbClr val="94363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som</a:t>
                </a:r>
                <a:r>
                  <a:rPr lang="fr-FR" sz="2000" b="1" dirty="0">
                    <a:solidFill>
                      <a:srgbClr val="94363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(suite(5*2</a:t>
                </a:r>
                <a:r>
                  <a:rPr lang="fr-FR" sz="2000" b="1" baseline="30000" dirty="0">
                    <a:solidFill>
                      <a:srgbClr val="94363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X-1</a:t>
                </a:r>
                <a:r>
                  <a:rPr lang="fr-FR" sz="2000" b="1" dirty="0">
                    <a:solidFill>
                      <a:srgbClr val="943634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,X,5,20))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 calculatrice affiche 5 242 800. Donc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=5 242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800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868" y="5451639"/>
                <a:ext cx="9144000" cy="1015663"/>
              </a:xfrm>
              <a:prstGeom prst="rect">
                <a:avLst/>
              </a:prstGeom>
              <a:blipFill>
                <a:blip r:embed="rId6"/>
                <a:stretch>
                  <a:fillRect l="-733" t="-2994" b="-8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7"/>
          <p:cNvCxnSpPr>
            <a:cxnSpLocks/>
          </p:cNvCxnSpPr>
          <p:nvPr/>
        </p:nvCxnSpPr>
        <p:spPr>
          <a:xfrm flipV="1">
            <a:off x="3287949" y="3380840"/>
            <a:ext cx="4620638" cy="438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7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4749" y="320457"/>
                <a:ext cx="11429999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>
                  <a:spcAft>
                    <a:spcPts val="0"/>
                  </a:spcAft>
                  <a:buFont typeface="+mj-lt"/>
                  <a:buAutoNum type="romanUcPeriod" startAt="3"/>
                </a:pPr>
                <a:r>
                  <a:rPr lang="fr-FR" sz="24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Comparaison de suites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u="sng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Méthode :</a:t>
                </a:r>
                <a:r>
                  <a:rPr lang="fr-FR" sz="2000" dirty="0">
                    <a:solidFill>
                      <a:srgbClr val="008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Comparer deux suites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Une banque propose deux options de placement :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000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Placement A : 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dépose un capital de départ. Chaque année, la banque nous reverse 6% du capital de départ.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r-FR" sz="2000" u="sng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Placement B : 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dépose un capital de départ. Chaque année, la banque nous reverse 4% du capital de l’année précédente.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suppose que le placement initial est de 200€. L’objectif est de savoir à partir de combien d’années un placement est plus intéressant que l’autre.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On note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valeur du capital après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années pour le placement A et </a:t>
                </a:r>
                <a:r>
                  <a:rPr lang="fr-FR" sz="2000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la valeur du capital après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années pour le placement B.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a) Calculer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b) Calculer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Quelle est la nature des suites (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et (</a:t>
                </a:r>
                <a:r>
                  <a:rPr lang="fr-FR" sz="2000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? On donnera le premier terme et la raison.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 Exprimer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fr-FR" sz="2000" i="1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et </a:t>
                </a:r>
                <a:r>
                  <a:rPr lang="fr-FR" sz="2000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fr-FR" sz="2000" i="1" baseline="-250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en fonction de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 Déterminer le plus petit entier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Interpréter ce résultat.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9" y="320457"/>
                <a:ext cx="11429999" cy="6001643"/>
              </a:xfrm>
              <a:prstGeom prst="rect">
                <a:avLst/>
              </a:prstGeom>
              <a:blipFill>
                <a:blip r:embed="rId2"/>
                <a:stretch>
                  <a:fillRect l="-693" t="-813" r="-587" b="-9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6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992"/>
            <a:ext cx="121887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banque propose deux options de placement :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Placement A : 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dépose un capital de départ. Chaque année, la banque nous reverse 6% du capital de départ.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Placement B : 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dépose un capital de départ. Chaque année, la banque nous reverse 4% du capital de l’année précédente.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suppose que le placement initial est de 200€. L’objectif est de savoir à partir de combien d’années un placement est plus intéressant que l’autre.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note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valeur du capital après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années pour le placement A et </a:t>
            </a:r>
            <a:r>
              <a:rPr lang="fr-FR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valeur du capital après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années pour le placement B.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a) Calculer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2315" y="3301185"/>
                <a:ext cx="7856706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Avec le placement A, on gagne chaque année 6% de 200€ = 12€.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200 </m:t>
                      </m:r>
                    </m:oMath>
                  </m:oMathPara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=200+12=212</m:t>
                      </m:r>
                    </m:oMath>
                  </m:oMathPara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=212+12=224</m:t>
                      </m:r>
                    </m:oMath>
                  </m:oMathPara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=224+12=236</m:t>
                      </m:r>
                    </m:oMath>
                  </m:oMathPara>
                </a14:m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15" y="3301185"/>
                <a:ext cx="7856706" cy="1631216"/>
              </a:xfrm>
              <a:prstGeom prst="rect">
                <a:avLst/>
              </a:prstGeom>
              <a:blipFill>
                <a:blip r:embed="rId2"/>
                <a:stretch>
                  <a:fillRect l="-853" t="-2247" b="-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79988" y="4839829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Calculer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22315" y="5239939"/>
                <a:ext cx="709794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Avec le placement B, chaque année le capital est multiplié par 1,04.</a:t>
                </a:r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200 </m:t>
                      </m:r>
                    </m:oMath>
                  </m:oMathPara>
                </a14:m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=200×1,04=208</m:t>
                      </m:r>
                    </m:oMath>
                  </m:oMathPara>
                </a14:m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=208×1,04=216,32</m:t>
                      </m:r>
                    </m:oMath>
                  </m:oMathPara>
                </a14:m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=216,32×1,04≈224,97</m:t>
                      </m:r>
                    </m:oMath>
                  </m:oMathPara>
                </a14:m>
                <a:endParaRPr lang="fr-FR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15" y="5239939"/>
                <a:ext cx="7097949" cy="1477328"/>
              </a:xfrm>
              <a:prstGeom prst="rect">
                <a:avLst/>
              </a:prstGeom>
              <a:blipFill>
                <a:blip r:embed="rId3"/>
                <a:stretch>
                  <a:fillRect l="-773" t="-2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67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9276" y="421001"/>
            <a:ext cx="9276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Quelle est la nature des suites (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et (</a:t>
            </a:r>
            <a:r>
              <a:rPr lang="fr-FR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? On donnera le premier terme et la raison.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3131" y="961126"/>
            <a:ext cx="8479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est une suite arithmétique de premier terme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200 et de raison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12.</a:t>
            </a:r>
          </a:p>
          <a:p>
            <a:pPr>
              <a:spcAft>
                <a:spcPts val="0"/>
              </a:spcAft>
            </a:pPr>
            <a:endParaRPr lang="fr-FR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est une suite géométrique de premier terme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200 et de raison </a:t>
            </a:r>
            <a:r>
              <a:rPr lang="fr-FR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1,04.</a:t>
            </a:r>
            <a:endParaRPr lang="fr-FR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276" y="2349389"/>
            <a:ext cx="4003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Exprimer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000" i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2000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fonction de </a:t>
            </a:r>
            <a:r>
              <a:rPr lang="fr-FR" sz="2000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r-F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2639" y="3739167"/>
                <a:ext cx="86543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 Déterminer le plus petit entier </a:t>
                </a:r>
                <a:r>
                  <a:rPr lang="fr-FR" sz="20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Interpréter ce résultat.</a:t>
                </a:r>
                <a:endParaRPr lang="fr-FR" sz="2000" dirty="0">
                  <a:solidFill>
                    <a:srgbClr val="0070C0"/>
                  </a:solidFill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9" y="3739167"/>
                <a:ext cx="8654374" cy="400110"/>
              </a:xfrm>
              <a:prstGeom prst="rect">
                <a:avLst/>
              </a:prstGeom>
              <a:blipFill>
                <a:blip r:embed="rId2"/>
                <a:stretch>
                  <a:fillRect l="-775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785701" y="2943810"/>
                <a:ext cx="21024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=200+12</m:t>
                    </m:r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01" y="2943810"/>
                <a:ext cx="210243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952386" y="2943810"/>
                <a:ext cx="21786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fr-FR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=200×</m:t>
                      </m:r>
                      <m:sSup>
                        <m:sSupPr>
                          <m:ctrlPr>
                            <a:rPr lang="fr-FR" sz="2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1,04</m:t>
                          </m:r>
                        </m:e>
                        <m:sup>
                          <m:r>
                            <a:rPr lang="fr-FR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386" y="2943810"/>
                <a:ext cx="21786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244572" y="299356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endParaRPr lang="fr-FR" dirty="0"/>
          </a:p>
        </p:txBody>
      </p:sp>
      <p:pic>
        <p:nvPicPr>
          <p:cNvPr id="9" name="Image 8" descr="Macintosh HD:Users:ymonka:Desktop:Capture d’écran 2015-06-22 à 15.23.5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12" y="4718960"/>
            <a:ext cx="1746446" cy="5792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114741" y="4192299"/>
            <a:ext cx="8090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Saisir l’expression du terme général, comme pour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une fonction :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14741" y="5314891"/>
                <a:ext cx="1034468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Paramétrer la Table avec un pas de 1 et afficher la table :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 plus petit entier </a:t>
                </a:r>
                <a:r>
                  <a:rPr lang="fr-FR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tel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est 21.</a:t>
                </a:r>
                <a:endParaRPr lang="fr-FR" sz="2000" dirty="0">
                  <a:latin typeface="Cambria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Cela signifie qu’à partir de 21 années, le placement B devient plus rentable que le placement A.</a:t>
                </a:r>
                <a:endParaRPr lang="fr-FR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41" y="5314891"/>
                <a:ext cx="10344686" cy="1323439"/>
              </a:xfrm>
              <a:prstGeom prst="rect">
                <a:avLst/>
              </a:prstGeom>
              <a:blipFill>
                <a:blip r:embed="rId6"/>
                <a:stretch>
                  <a:fillRect l="-648" t="-2765" b="-6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 descr="Macintosh HD:Users:ymonka:Desktop:Capture d’écran 2015-06-22 à 15.25.05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31" y="2967650"/>
            <a:ext cx="3016463" cy="32495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7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001333"/>
                  </p:ext>
                </p:extLst>
              </p:nvPr>
            </p:nvGraphicFramePr>
            <p:xfrm>
              <a:off x="867383" y="153667"/>
              <a:ext cx="10515600" cy="65681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80189">
                      <a:extLst>
                        <a:ext uri="{9D8B030D-6E8A-4147-A177-3AD203B41FA5}">
                          <a16:colId xmlns:a16="http://schemas.microsoft.com/office/drawing/2014/main" val="2907651071"/>
                        </a:ext>
                      </a:extLst>
                    </a:gridCol>
                    <a:gridCol w="4010650">
                      <a:extLst>
                        <a:ext uri="{9D8B030D-6E8A-4147-A177-3AD203B41FA5}">
                          <a16:colId xmlns:a16="http://schemas.microsoft.com/office/drawing/2014/main" val="3645328656"/>
                        </a:ext>
                      </a:extLst>
                    </a:gridCol>
                    <a:gridCol w="4624761">
                      <a:extLst>
                        <a:ext uri="{9D8B030D-6E8A-4147-A177-3AD203B41FA5}">
                          <a16:colId xmlns:a16="http://schemas.microsoft.com/office/drawing/2014/main" val="1196793121"/>
                        </a:ext>
                      </a:extLst>
                    </a:gridCol>
                  </a:tblGrid>
                  <a:tr h="11129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RÉSUMÉ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(u</a:t>
                          </a:r>
                          <a:r>
                            <a:rPr lang="fr-FR" sz="2000" baseline="-25000" dirty="0">
                              <a:effectLst/>
                            </a:rPr>
                            <a:t>n</a:t>
                          </a:r>
                          <a:r>
                            <a:rPr lang="fr-FR" sz="2000" dirty="0">
                              <a:effectLst/>
                            </a:rPr>
                            <a:t>) une suite géométrique</a:t>
                          </a: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-"/>
                          </a:pPr>
                          <a:r>
                            <a:rPr lang="fr-FR" sz="2000" dirty="0">
                              <a:effectLst/>
                            </a:rPr>
                            <a:t>de raison q positive</a:t>
                          </a: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-"/>
                          </a:pPr>
                          <a:r>
                            <a:rPr lang="fr-FR" sz="2000" dirty="0">
                              <a:effectLst/>
                            </a:rPr>
                            <a:t>de premier terme u</a:t>
                          </a:r>
                          <a:r>
                            <a:rPr lang="fr-FR" sz="2000" baseline="-25000" dirty="0">
                              <a:effectLst/>
                            </a:rPr>
                            <a:t>0 </a:t>
                          </a:r>
                          <a:r>
                            <a:rPr lang="fr-FR" sz="2000" dirty="0">
                              <a:effectLst/>
                            </a:rPr>
                            <a:t>positif.</a:t>
                          </a:r>
                          <a:endParaRPr lang="fr-FR" sz="20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 Exemple :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lang="fr-FR" sz="2000">
                              <a:effectLst/>
                            </a:rPr>
                            <a:t> et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sz="2000">
                                  <a:effectLst/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3397246"/>
                      </a:ext>
                    </a:extLst>
                  </a:tr>
                  <a:tr h="10096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Définition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=2×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fr-FR" sz="2000" dirty="0">
                            <a:effectLst/>
                          </a:endParaRPr>
                        </a:p>
                        <a:p>
                          <a:pPr marL="43180"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Le rapport entre un terme et son précédent est égal à 2.</a:t>
                          </a:r>
                          <a:endParaRPr lang="fr-FR" sz="20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6162558"/>
                      </a:ext>
                    </a:extLst>
                  </a:tr>
                  <a:tr h="89649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Propriété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=4×</m:t>
                                </m:r>
                                <m:sSup>
                                  <m:sSupPr>
                                    <m:ctrlPr>
                                      <a:rPr lang="fr-FR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fr-FR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20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55961035"/>
                      </a:ext>
                    </a:extLst>
                  </a:tr>
                  <a:tr h="96366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Variations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Si q &gt; 1 : (u</a:t>
                          </a:r>
                          <a:r>
                            <a:rPr lang="fr-FR" sz="2000" baseline="-25000">
                              <a:effectLst/>
                            </a:rPr>
                            <a:t>n</a:t>
                          </a:r>
                          <a:r>
                            <a:rPr lang="fr-FR" sz="2000">
                              <a:effectLst/>
                            </a:rPr>
                            <a:t>) est croissante.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Si 0 &lt; q &lt; 1 : (u</a:t>
                          </a:r>
                          <a:r>
                            <a:rPr lang="fr-FR" sz="2000" baseline="-25000">
                              <a:effectLst/>
                            </a:rPr>
                            <a:t>n</a:t>
                          </a:r>
                          <a:r>
                            <a:rPr lang="fr-FR" sz="2000">
                              <a:effectLst/>
                            </a:rPr>
                            <a:t>) est décroissante.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</a:rPr>
                                  <m:t>=2&gt;1</m:t>
                                </m:r>
                              </m:oMath>
                            </m:oMathPara>
                          </a14:m>
                          <a:endParaRPr lang="fr-FR" sz="20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La suite (u</a:t>
                          </a:r>
                          <a:r>
                            <a:rPr lang="fr-FR" sz="2000" baseline="-25000">
                              <a:effectLst/>
                            </a:rPr>
                            <a:t>n</a:t>
                          </a:r>
                          <a:r>
                            <a:rPr lang="fr-FR" sz="2000">
                              <a:effectLst/>
                            </a:rPr>
                            <a:t>) est croissante.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659739899"/>
                      </a:ext>
                    </a:extLst>
                  </a:tr>
                  <a:tr h="25853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Représentation graphique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 </a:t>
                          </a:r>
                          <a:endParaRPr lang="fr-FR" sz="20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0768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5001333"/>
                  </p:ext>
                </p:extLst>
              </p:nvPr>
            </p:nvGraphicFramePr>
            <p:xfrm>
              <a:off x="867383" y="153667"/>
              <a:ext cx="10515600" cy="656814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80189">
                      <a:extLst>
                        <a:ext uri="{9D8B030D-6E8A-4147-A177-3AD203B41FA5}">
                          <a16:colId xmlns:a16="http://schemas.microsoft.com/office/drawing/2014/main" val="2907651071"/>
                        </a:ext>
                      </a:extLst>
                    </a:gridCol>
                    <a:gridCol w="4010650">
                      <a:extLst>
                        <a:ext uri="{9D8B030D-6E8A-4147-A177-3AD203B41FA5}">
                          <a16:colId xmlns:a16="http://schemas.microsoft.com/office/drawing/2014/main" val="3645328656"/>
                        </a:ext>
                      </a:extLst>
                    </a:gridCol>
                    <a:gridCol w="4624761">
                      <a:extLst>
                        <a:ext uri="{9D8B030D-6E8A-4147-A177-3AD203B41FA5}">
                          <a16:colId xmlns:a16="http://schemas.microsoft.com/office/drawing/2014/main" val="1196793121"/>
                        </a:ext>
                      </a:extLst>
                    </a:gridCol>
                  </a:tblGrid>
                  <a:tr h="111293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RÉSUMÉ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(u</a:t>
                          </a:r>
                          <a:r>
                            <a:rPr lang="fr-FR" sz="2000" baseline="-25000">
                              <a:effectLst/>
                            </a:rPr>
                            <a:t>n</a:t>
                          </a:r>
                          <a:r>
                            <a:rPr lang="fr-FR" sz="2000">
                              <a:effectLst/>
                            </a:rPr>
                            <a:t>) une suite géométrique</a:t>
                          </a: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-"/>
                          </a:pPr>
                          <a:r>
                            <a:rPr lang="fr-FR" sz="2000">
                              <a:effectLst/>
                            </a:rPr>
                            <a:t>de raison q positive</a:t>
                          </a:r>
                        </a:p>
                        <a:p>
                          <a:pPr marL="342900" lvl="0" indent="-342900">
                            <a:spcAft>
                              <a:spcPts val="0"/>
                            </a:spcAft>
                            <a:buFont typeface="Arial" panose="020B0604020202020204" pitchFamily="34" charset="0"/>
                            <a:buChar char="-"/>
                          </a:pPr>
                          <a:r>
                            <a:rPr lang="fr-FR" sz="2000">
                              <a:effectLst/>
                            </a:rPr>
                            <a:t>de premier terme u</a:t>
                          </a:r>
                          <a:r>
                            <a:rPr lang="fr-FR" sz="2000" baseline="-25000">
                              <a:effectLst/>
                            </a:rPr>
                            <a:t>0 </a:t>
                          </a:r>
                          <a:r>
                            <a:rPr lang="fr-FR" sz="2000">
                              <a:effectLst/>
                            </a:rPr>
                            <a:t>positif.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536" t="-7104" r="-527" b="-4901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3397246"/>
                      </a:ext>
                    </a:extLst>
                  </a:tr>
                  <a:tr h="10096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Définition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7112" t="-118788" r="-115957" b="-44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27536" t="-118788" r="-527" b="-44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6162558"/>
                      </a:ext>
                    </a:extLst>
                  </a:tr>
                  <a:tr h="89649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Propriété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7112" t="-243919" r="-115957" b="-394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7536" t="-243919" r="-527" b="-394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961035"/>
                      </a:ext>
                    </a:extLst>
                  </a:tr>
                  <a:tr h="96366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Variations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Si q &gt; 1 : (u</a:t>
                          </a:r>
                          <a:r>
                            <a:rPr lang="fr-FR" sz="2000" baseline="-25000">
                              <a:effectLst/>
                            </a:rPr>
                            <a:t>n</a:t>
                          </a:r>
                          <a:r>
                            <a:rPr lang="fr-FR" sz="2000">
                              <a:effectLst/>
                            </a:rPr>
                            <a:t>) est croissante.</a:t>
                          </a:r>
                        </a:p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Si 0 &lt; q &lt; 1 : (u</a:t>
                          </a:r>
                          <a:r>
                            <a:rPr lang="fr-FR" sz="2000" baseline="-25000">
                              <a:effectLst/>
                            </a:rPr>
                            <a:t>n</a:t>
                          </a:r>
                          <a:r>
                            <a:rPr lang="fr-FR" sz="2000">
                              <a:effectLst/>
                            </a:rPr>
                            <a:t>) est décroissante.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7536" t="-322152" r="-527" b="-2696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9739899"/>
                      </a:ext>
                    </a:extLst>
                  </a:tr>
                  <a:tr h="258537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fr-FR" sz="2000">
                              <a:effectLst/>
                            </a:rPr>
                            <a:t>Représentation graphique</a:t>
                          </a:r>
                          <a:endParaRPr lang="fr-FR" sz="200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fr-FR" sz="2000" dirty="0">
                              <a:effectLst/>
                            </a:rPr>
                            <a:t> </a:t>
                          </a:r>
                          <a:endParaRPr lang="fr-FR" sz="2000" dirty="0">
                            <a:effectLst/>
                            <a:latin typeface="Cambria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fr-FR" sz="2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07686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Image 2" descr="Macintosh HD:Users:ymonka:Desktop:Capture d’écran 2015-06-22 à 14.32.3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01" y="4171653"/>
            <a:ext cx="2442210" cy="255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30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592</Words>
  <Application>Microsoft Office PowerPoint</Application>
  <PresentationFormat>Grand écran</PresentationFormat>
  <Paragraphs>123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12</cp:revision>
  <dcterms:created xsi:type="dcterms:W3CDTF">2017-03-04T14:08:39Z</dcterms:created>
  <dcterms:modified xsi:type="dcterms:W3CDTF">2017-04-11T06:06:27Z</dcterms:modified>
</cp:coreProperties>
</file>