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25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96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62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41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91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90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42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5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57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93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5FBA-5F8E-4BCF-9892-19B1F1B4398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B14C-D238-4BC3-A082-B3D09BE78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04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371600" y="18223"/>
                <a:ext cx="6400800" cy="2118372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6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fr-FR" sz="3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3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fr-FR" sz="3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fr-FR" sz="36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fr-FR" sz="3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fr-FR" sz="3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fr-FR" sz="3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br>
                  <a:rPr lang="fr-FR" sz="3600" dirty="0"/>
                </a:br>
                <a:endParaRPr lang="fr-FR" sz="36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371600" y="18223"/>
                <a:ext cx="6400800" cy="211837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996712" y="3633298"/>
                <a:ext cx="6400800" cy="1752600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fr-FR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996712" y="3633298"/>
                <a:ext cx="6400800" cy="17526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99992" y="770662"/>
                <a:ext cx="295459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+mj-cs"/>
                        </a:rPr>
                        <m:t>𝑘</m:t>
                      </m:r>
                      <m:r>
                        <a:rPr lang="fr-F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×</m:t>
                      </m:r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/>
                          <a:ea typeface="+mj-ea"/>
                          <a:cs typeface="+mj-cs"/>
                        </a:rPr>
                        <m:t>𝑃</m:t>
                      </m:r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/>
                          <a:ea typeface="+mj-ea"/>
                          <a:cs typeface="+mj-cs"/>
                        </a:rPr>
                        <m:t>(</m:t>
                      </m:r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𝑋</m:t>
                      </m:r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/>
                          <a:ea typeface="+mj-ea"/>
                          <a:cs typeface="+mj-cs"/>
                        </a:rPr>
                        <m:t>=</m:t>
                      </m:r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/>
                          <a:ea typeface="+mj-ea"/>
                          <a:cs typeface="+mj-cs"/>
                        </a:rPr>
                        <m:t>𝑘</m:t>
                      </m:r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/>
                          <a:ea typeface="+mj-ea"/>
                          <a:cs typeface="+mj-cs"/>
                        </a:rPr>
                        <m:t>)</m:t>
                      </m:r>
                    </m:oMath>
                  </m:oMathPara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770662"/>
                <a:ext cx="295459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81149" y="5358535"/>
                <a:ext cx="5981701" cy="12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fr-FR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sz="3600" i="1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  <m:r>
                        <a:rPr lang="fr-F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3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3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i="1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+mj-cs"/>
                        </a:rPr>
                        <m:t>𝑘</m:t>
                      </m:r>
                      <m:r>
                        <a:rPr lang="fr-F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×</m:t>
                      </m:r>
                      <m:f>
                        <m:fPr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+mj-cs"/>
                            </a:rPr>
                          </m:ctrlPr>
                        </m:fPr>
                        <m:num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𝑛</m:t>
                          </m:r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!</m:t>
                          </m:r>
                        </m:num>
                        <m:den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𝑘</m:t>
                          </m:r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!</m:t>
                          </m:r>
                          <m:d>
                            <m:dPr>
                              <m:ctrlPr>
                                <a:rPr lang="fr-FR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fr-FR" sz="36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+mj-cs"/>
                                </a:rPr>
                                <m:t>𝑛</m:t>
                              </m:r>
                              <m:r>
                                <a:rPr lang="fr-FR" sz="36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+mj-cs"/>
                                </a:rPr>
                                <m:t>−</m:t>
                              </m:r>
                              <m:r>
                                <a:rPr lang="fr-FR" sz="36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+mj-cs"/>
                                </a:rPr>
                                <m:t>𝑘</m:t>
                              </m:r>
                            </m:e>
                          </m:d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49" y="5358535"/>
                <a:ext cx="5981701" cy="12078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C8B1A95-A6EE-4081-A0BF-6A33B6C6183B}"/>
                  </a:ext>
                </a:extLst>
              </p:cNvPr>
              <p:cNvSpPr txBox="1"/>
              <p:nvPr/>
            </p:nvSpPr>
            <p:spPr>
              <a:xfrm>
                <a:off x="2996712" y="1972750"/>
                <a:ext cx="4807258" cy="160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fr-FR" sz="3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C8B1A95-A6EE-4081-A0BF-6A33B6C61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712" y="1972750"/>
                <a:ext cx="4807258" cy="16046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35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r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692696"/>
                <a:ext cx="7772400" cy="1470025"/>
              </a:xfrm>
            </p:spPr>
            <p:txBody>
              <a:bodyPr/>
              <a:lstStyle/>
              <a:p>
                <a:r>
                  <a:rPr lang="fr-FR" dirty="0"/>
                  <a:t>Or  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𝑘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!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4" name="Titr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692696"/>
                <a:ext cx="7772400" cy="147002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ous-titre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9552" y="2276872"/>
                <a:ext cx="8352928" cy="432048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  <m:d>
                            <m:dPr>
                              <m:ctrlP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fr-FR" sz="4000" b="0" dirty="0">
                  <a:ea typeface="Cambria Math"/>
                </a:endParaRPr>
              </a:p>
              <a:p>
                <a:endParaRPr lang="fr-FR" sz="4000" b="0" dirty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  <m:d>
                            <m:dPr>
                              <m:ctrlP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fr-FR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4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fr-FR" sz="4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fr-FR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4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fr-FR" sz="4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d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fr-FR" sz="4000" dirty="0">
                  <a:solidFill>
                    <a:schemeClr val="tx1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5" name="Sous-titr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552" y="2276872"/>
                <a:ext cx="8352928" cy="432048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648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r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692696"/>
                <a:ext cx="7772400" cy="2088232"/>
              </a:xfrm>
            </p:spPr>
            <p:txBody>
              <a:bodyPr>
                <a:normAutofit fontScale="90000"/>
              </a:bodyPr>
              <a:lstStyle/>
              <a:p>
                <a:r>
                  <a:rPr lang="fr-FR" dirty="0"/>
                  <a:t>Ou encore</a:t>
                </a:r>
                <a:br>
                  <a:rPr lang="fr-FR" dirty="0"/>
                </a:br>
                <a:br>
                  <a:rPr lang="fr-FR" dirty="0"/>
                </a:br>
                <a:r>
                  <a:rPr lang="fr-FR" dirty="0"/>
                  <a:t>  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fr-FR" i="1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fr-FR" i="1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fr-FR" i="1">
                            <a:latin typeface="Cambria Math"/>
                            <a:ea typeface="Cambria Math"/>
                          </a:rPr>
                          <m:t>!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  <m: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  <m: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d>
                        <m:r>
                          <a:rPr lang="fr-FR" i="1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4" name="Titr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692696"/>
                <a:ext cx="7772400" cy="2088232"/>
              </a:xfrm>
              <a:blipFill>
                <a:blip r:embed="rId2"/>
                <a:stretch>
                  <a:fillRect t="-11404" b="-43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ous-titre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9552" y="3284984"/>
                <a:ext cx="8352928" cy="3384376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d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  <a:p>
                <a:endParaRPr lang="fr-FR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=</m:t>
                      </m:r>
                      <m:r>
                        <a:rPr lang="fr-FR" i="1">
                          <a:solidFill>
                            <a:srgbClr val="002060"/>
                          </a:solidFill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fr-FR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fr-FR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fr-FR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5" name="Sous-titr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552" y="3284984"/>
                <a:ext cx="8352928" cy="338437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340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texte 5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3568" y="1628800"/>
                <a:ext cx="7772400" cy="345638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fr-FR" sz="4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fr-FR" sz="5100" b="0" i="1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fr-FR" sz="5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5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sz="5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fr-FR" sz="5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fr-FR" sz="51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fr-FR" sz="5100" b="0" i="1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fr-FR" sz="5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5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sz="5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fr-FR" sz="5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fr-FR" sz="5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fr-FR" sz="5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fr-FR" sz="4000" dirty="0">
                    <a:solidFill>
                      <a:schemeClr val="tx1"/>
                    </a:solidFill>
                  </a:rPr>
                </a:br>
                <a:br>
                  <a:rPr lang="fr-FR" sz="4000" dirty="0"/>
                </a:br>
                <a:endParaRPr lang="fr-FR" sz="4000" dirty="0"/>
              </a:p>
            </p:txBody>
          </p:sp>
        </mc:Choice>
        <mc:Fallback xmlns="">
          <p:sp>
            <p:nvSpPr>
              <p:cNvPr id="6" name="Espace réservé du text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1628800"/>
                <a:ext cx="7772400" cy="345638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563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39552" y="476672"/>
                <a:ext cx="7772400" cy="3054201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fr-FR" b="0" i="1" dirty="0">
                    <a:latin typeface="Cambria Math"/>
                  </a:rPr>
                  <a:t>On a alors </a:t>
                </a:r>
                <a:br>
                  <a:rPr lang="fr-FR" b="0" i="1" dirty="0">
                    <a:latin typeface="Cambria Math"/>
                  </a:rPr>
                </a:br>
                <a:br>
                  <a:rPr lang="fr-FR" b="0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  <m:d>
                            <m:dPr>
                              <m:ctrlP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39552" y="476672"/>
                <a:ext cx="7772400" cy="3054201"/>
              </a:xfrm>
              <a:blipFill rotWithShape="1">
                <a:blip r:embed="rId2"/>
                <a:stretch>
                  <a:fillRect t="-21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4005064"/>
                <a:ext cx="7920880" cy="20162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fr-FR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4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sz="4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fr-FR" sz="4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4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fr-FR" sz="4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sz="4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fr-FR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4005064"/>
                <a:ext cx="7920880" cy="201622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06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23528" y="476672"/>
                <a:ext cx="8496944" cy="3312368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fr-FR" b="0" i="1" dirty="0">
                    <a:latin typeface="Cambria Math"/>
                  </a:rPr>
                  <a:t>soit</a:t>
                </a:r>
                <a:br>
                  <a:rPr lang="fr-FR" b="0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6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fr-FR" sz="3600" b="0" i="1" smtClean="0">
                          <a:latin typeface="Cambria Math"/>
                        </a:rPr>
                        <m:t>=</m:t>
                      </m:r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nary>
                        <m:naryPr>
                          <m:chr m:val="∑"/>
                          <m:ctrlP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fr-FR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fr-FR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fr-FR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fr-FR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23528" y="476672"/>
                <a:ext cx="8496944" cy="33123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3789040"/>
                <a:ext cx="8136904" cy="175260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nary>
                        <m:naryPr>
                          <m:chr m:val="∑"/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fr-FR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fr-FR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3789040"/>
                <a:ext cx="8136904" cy="17526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75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1196752"/>
                <a:ext cx="8136904" cy="175260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nary>
                        <m:naryPr>
                          <m:chr m:val="∑"/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fr-F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fr-F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1196752"/>
                <a:ext cx="8136904" cy="1752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ous-titre 2"/>
              <p:cNvSpPr txBox="1">
                <a:spLocks/>
              </p:cNvSpPr>
              <p:nvPr/>
            </p:nvSpPr>
            <p:spPr>
              <a:xfrm>
                <a:off x="381797" y="3501008"/>
                <a:ext cx="8136904" cy="1752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nary>
                        <m:naryPr>
                          <m:chr m:val="∑"/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fr-F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fr-FR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𝐾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7" y="3501008"/>
                <a:ext cx="8136904" cy="1752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43344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Sous-titre 2"/>
              <p:cNvSpPr txBox="1">
                <a:spLocks/>
              </p:cNvSpPr>
              <p:nvPr/>
            </p:nvSpPr>
            <p:spPr>
              <a:xfrm>
                <a:off x="539552" y="476672"/>
                <a:ext cx="8136904" cy="1752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nary>
                        <m:naryPr>
                          <m:chr m:val="∑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fr-F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fr-FR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𝐾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𝐾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fr-FR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𝐾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8136904" cy="1752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ous-titre 2"/>
              <p:cNvSpPr txBox="1">
                <a:spLocks/>
              </p:cNvSpPr>
              <p:nvPr/>
            </p:nvSpPr>
            <p:spPr>
              <a:xfrm>
                <a:off x="691952" y="2278863"/>
                <a:ext cx="8136904" cy="1752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nary>
                        <m:naryPr>
                          <m:chr m:val="∑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ctrlPr>
                                <a:rPr lang="fr-F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fr-FR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𝐾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p>
                        <m:sSup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𝐾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𝐾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52" y="2278863"/>
                <a:ext cx="8136904" cy="1752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ous-titre 2"/>
              <p:cNvSpPr txBox="1">
                <a:spLocks/>
              </p:cNvSpPr>
              <p:nvPr/>
            </p:nvSpPr>
            <p:spPr>
              <a:xfrm>
                <a:off x="678276" y="4005064"/>
                <a:ext cx="8136904" cy="8763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fr-FR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1−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76" y="4005064"/>
                <a:ext cx="8136904" cy="8763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ous-titre 2"/>
              <p:cNvSpPr txBox="1">
                <a:spLocks/>
              </p:cNvSpPr>
              <p:nvPr/>
            </p:nvSpPr>
            <p:spPr>
              <a:xfrm>
                <a:off x="705807" y="5229200"/>
                <a:ext cx="8136904" cy="8763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07" y="5229200"/>
                <a:ext cx="8136904" cy="8763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8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128</Words>
  <Application>Microsoft Office PowerPoint</Application>
  <PresentationFormat>Affichage à l'écran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Thème Office</vt:lpstr>
      <vt:lpstr>E(X)=∑_(k=0)^n▒〖k×P(X=k)〗 </vt:lpstr>
      <vt:lpstr>Or   k(■8(n@k))=k×n!/k!(n-k)!</vt:lpstr>
      <vt:lpstr>Ou encore     k(■8(n@k))=(n×(n-1)!)/(k-1)!((n-1)-(k-1))!</vt:lpstr>
      <vt:lpstr>Présentation PowerPoint</vt:lpstr>
      <vt:lpstr>On a alors   E(X)=∑_(k=1)^n▒k(■8(n@k))  p^k (1-p)^(n-k)</vt:lpstr>
      <vt:lpstr>soit E(X)=n∑_(k=1)^n▒(■8(n-1@k-1))  p^k (1-p)^((n-1)-(k-1) 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E(X)=∑24_(k=0)^n▒〖k×P(X=k)〗</dc:title>
  <dc:creator>Tof</dc:creator>
  <cp:lastModifiedBy>Christophe DEFOSSE</cp:lastModifiedBy>
  <cp:revision>21</cp:revision>
  <dcterms:created xsi:type="dcterms:W3CDTF">2012-04-20T14:56:13Z</dcterms:created>
  <dcterms:modified xsi:type="dcterms:W3CDTF">2021-02-18T15:14:53Z</dcterms:modified>
</cp:coreProperties>
</file>