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7" r:id="rId5"/>
    <p:sldId id="258" r:id="rId6"/>
    <p:sldId id="259" r:id="rId7"/>
    <p:sldId id="260" r:id="rId8"/>
    <p:sldId id="285" r:id="rId9"/>
    <p:sldId id="261" r:id="rId10"/>
    <p:sldId id="262" r:id="rId11"/>
    <p:sldId id="263" r:id="rId12"/>
    <p:sldId id="264" r:id="rId13"/>
    <p:sldId id="265" r:id="rId14"/>
    <p:sldId id="266" r:id="rId15"/>
    <p:sldId id="267" r:id="rId16"/>
    <p:sldId id="268" r:id="rId17"/>
    <p:sldId id="269" r:id="rId18"/>
    <p:sldId id="270" r:id="rId19"/>
    <p:sldId id="271" r:id="rId20"/>
    <p:sldId id="274" r:id="rId21"/>
    <p:sldId id="286" r:id="rId22"/>
    <p:sldId id="275" r:id="rId23"/>
    <p:sldId id="287" r:id="rId24"/>
    <p:sldId id="290" r:id="rId25"/>
    <p:sldId id="292" r:id="rId26"/>
    <p:sldId id="293" r:id="rId27"/>
    <p:sldId id="294" r:id="rId28"/>
    <p:sldId id="295" r:id="rId29"/>
    <p:sldId id="276" r:id="rId30"/>
    <p:sldId id="277" r:id="rId31"/>
    <p:sldId id="278" r:id="rId32"/>
    <p:sldId id="279" r:id="rId33"/>
    <p:sldId id="288" r:id="rId34"/>
    <p:sldId id="280" r:id="rId35"/>
    <p:sldId id="281" r:id="rId36"/>
    <p:sldId id="282" r:id="rId37"/>
    <p:sldId id="283" r:id="rId38"/>
    <p:sldId id="284" r:id="rId39"/>
    <p:sldId id="289"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9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76B8C-C3B5-4357-BEFD-85DBC3E43E4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D8F06A8-CF55-42C4-A0C0-0B41F8A390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3FC179C-A840-44C0-94A1-981C72AF0EF8}"/>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5" name="Espace réservé du pied de page 4">
            <a:extLst>
              <a:ext uri="{FF2B5EF4-FFF2-40B4-BE49-F238E27FC236}">
                <a16:creationId xmlns:a16="http://schemas.microsoft.com/office/drawing/2014/main" id="{42E66726-B877-4CC3-A5A1-FB0365E5FA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C0294E-6B1E-4E6D-92E6-DBAC9820DDF2}"/>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388768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492EC-2533-4042-A6A7-58AA6375CC8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13C5F2E-AE2C-4372-BF3B-3515B5F2C5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BC2980-D75A-4B6D-B778-36157D248409}"/>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5" name="Espace réservé du pied de page 4">
            <a:extLst>
              <a:ext uri="{FF2B5EF4-FFF2-40B4-BE49-F238E27FC236}">
                <a16:creationId xmlns:a16="http://schemas.microsoft.com/office/drawing/2014/main" id="{6FEC261F-0A50-46B2-90D9-ABF38B8B6D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544F23-407A-4B69-AC0E-285D93AC925C}"/>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59188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26CADD-FE01-486A-8B84-DC60B1465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DCFD780-FC35-49A7-8F30-551AC6C9A4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75FC3B-2168-40BF-96D7-E15FBD00743F}"/>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5" name="Espace réservé du pied de page 4">
            <a:extLst>
              <a:ext uri="{FF2B5EF4-FFF2-40B4-BE49-F238E27FC236}">
                <a16:creationId xmlns:a16="http://schemas.microsoft.com/office/drawing/2014/main" id="{DAD9F2EB-421C-487C-8D08-7CE74879C2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AFFA0B-CA61-4CF6-B260-7F947C5DCE39}"/>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17009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8584A-55F7-4C65-A442-D0B67D46BA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2A6DDF-1829-4020-B719-4097417FF5F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690AF2-EEC7-41F1-AA59-E8F59240DF43}"/>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5" name="Espace réservé du pied de page 4">
            <a:extLst>
              <a:ext uri="{FF2B5EF4-FFF2-40B4-BE49-F238E27FC236}">
                <a16:creationId xmlns:a16="http://schemas.microsoft.com/office/drawing/2014/main" id="{099BB530-9A61-43E3-9D29-E804C367C6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658D60-9129-4AD2-9998-D3E835DEC9C5}"/>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166348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B7C2-7A22-45BB-8B6D-91D6F322B4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5595242-9E62-4878-90BC-72844ED79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AD851C-E368-4729-9528-D43B532BF364}"/>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5" name="Espace réservé du pied de page 4">
            <a:extLst>
              <a:ext uri="{FF2B5EF4-FFF2-40B4-BE49-F238E27FC236}">
                <a16:creationId xmlns:a16="http://schemas.microsoft.com/office/drawing/2014/main" id="{4784707F-0C1B-45A0-8CD6-277AB76BE1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E2D1F4-0F5E-4B85-A358-54713699F82A}"/>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253492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0A6AD-54A6-49BC-AD19-A0B9845032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59528A-261A-4116-ADC3-23CFBE2B1D9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E997D7-2B5E-4FEF-BCC4-47840A6262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D9DD75-4A62-475F-B8CE-9D9381F7AF4E}"/>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6" name="Espace réservé du pied de page 5">
            <a:extLst>
              <a:ext uri="{FF2B5EF4-FFF2-40B4-BE49-F238E27FC236}">
                <a16:creationId xmlns:a16="http://schemas.microsoft.com/office/drawing/2014/main" id="{79965D70-0ECD-4E38-BB01-39D6AC5AA2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5612C5-308D-45D8-94DF-778150C48FBB}"/>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8398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E7014-2413-488F-B4F1-17C3C3198FD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EE5315E-AD34-4FF8-A289-73601F990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FD139A-DFE8-40CE-AA8A-BC0CF64FFC7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799D1F-7986-4203-8A95-26492A34D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2B2C73-489C-40DD-8590-E062DA70B0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0C43D90-5F54-4BD1-B193-E6EDECD99BBF}"/>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8" name="Espace réservé du pied de page 7">
            <a:extLst>
              <a:ext uri="{FF2B5EF4-FFF2-40B4-BE49-F238E27FC236}">
                <a16:creationId xmlns:a16="http://schemas.microsoft.com/office/drawing/2014/main" id="{D1704B19-4211-460D-B693-D0F36194CB5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7BEAC29-B5CA-4EB4-A96A-F8921AFFBB86}"/>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41857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9263A-BA2E-47A1-8491-D960E2BAC8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4EEE294-5C8B-43F5-BA46-1281B442C6B8}"/>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4" name="Espace réservé du pied de page 3">
            <a:extLst>
              <a:ext uri="{FF2B5EF4-FFF2-40B4-BE49-F238E27FC236}">
                <a16:creationId xmlns:a16="http://schemas.microsoft.com/office/drawing/2014/main" id="{77EA66F1-CEC1-4A4E-9EB9-8872E4181C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804BC7-BACC-47A4-9B9E-1504E4F73E58}"/>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84723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FB5947-13B0-491C-A99B-A57CF64035B5}"/>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3" name="Espace réservé du pied de page 2">
            <a:extLst>
              <a:ext uri="{FF2B5EF4-FFF2-40B4-BE49-F238E27FC236}">
                <a16:creationId xmlns:a16="http://schemas.microsoft.com/office/drawing/2014/main" id="{B70C9CFA-9037-4FDC-A6AF-3F6E7A3F973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C8669B9-13C9-42EF-88E0-AFEA583AEDF2}"/>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34183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F2D99-1BD3-471B-9667-3998DC4A72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B894475-6A3F-4AEA-AACF-C5410D1CF4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573994A-C5B4-4284-9971-5956651BA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07907C-0CA2-4FEE-8231-95B63F58BC23}"/>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6" name="Espace réservé du pied de page 5">
            <a:extLst>
              <a:ext uri="{FF2B5EF4-FFF2-40B4-BE49-F238E27FC236}">
                <a16:creationId xmlns:a16="http://schemas.microsoft.com/office/drawing/2014/main" id="{059CD6F8-85A5-4123-89D7-34A17FCB99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DAC40B-19C5-4FED-B779-74A6D91E2EB0}"/>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395168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5D5248-5389-4E20-9737-15DA864139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5EC64DB-06CD-48F9-80C7-1B154C94E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5B6C2E-BC92-4D2A-AC2C-4F10AB728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B62A3C-FD73-4714-BB35-241AE5C796ED}"/>
              </a:ext>
            </a:extLst>
          </p:cNvPr>
          <p:cNvSpPr>
            <a:spLocks noGrp="1"/>
          </p:cNvSpPr>
          <p:nvPr>
            <p:ph type="dt" sz="half" idx="10"/>
          </p:nvPr>
        </p:nvSpPr>
        <p:spPr/>
        <p:txBody>
          <a:bodyPr/>
          <a:lstStyle/>
          <a:p>
            <a:fld id="{3AE868B0-38F7-43F6-B88E-175DE186BDAD}" type="datetimeFigureOut">
              <a:rPr lang="fr-FR" smtClean="0"/>
              <a:t>18/09/2022</a:t>
            </a:fld>
            <a:endParaRPr lang="fr-FR"/>
          </a:p>
        </p:txBody>
      </p:sp>
      <p:sp>
        <p:nvSpPr>
          <p:cNvPr id="6" name="Espace réservé du pied de page 5">
            <a:extLst>
              <a:ext uri="{FF2B5EF4-FFF2-40B4-BE49-F238E27FC236}">
                <a16:creationId xmlns:a16="http://schemas.microsoft.com/office/drawing/2014/main" id="{A313BC53-BCF8-40AA-A91F-346F854F1B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B4FC96-D17B-4B81-A4A8-21E1AE8E840C}"/>
              </a:ext>
            </a:extLst>
          </p:cNvPr>
          <p:cNvSpPr>
            <a:spLocks noGrp="1"/>
          </p:cNvSpPr>
          <p:nvPr>
            <p:ph type="sldNum" sz="quarter" idx="12"/>
          </p:nvPr>
        </p:nvSpPr>
        <p:spPr/>
        <p:txBody>
          <a:bodyPr/>
          <a:lstStyle/>
          <a:p>
            <a:fld id="{8B03672E-F502-495D-9BEE-FAF9498F9B1C}" type="slidenum">
              <a:rPr lang="fr-FR" smtClean="0"/>
              <a:t>‹N°›</a:t>
            </a:fld>
            <a:endParaRPr lang="fr-FR"/>
          </a:p>
        </p:txBody>
      </p:sp>
    </p:spTree>
    <p:extLst>
      <p:ext uri="{BB962C8B-B14F-4D97-AF65-F5344CB8AC3E}">
        <p14:creationId xmlns:p14="http://schemas.microsoft.com/office/powerpoint/2010/main" val="408740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63A6EF-3F76-4D3D-91FB-DB9C94DFB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A9226A-304C-410E-A198-63DC9B7A9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C6CA1E-19F2-4093-B5BD-D6583326C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868B0-38F7-43F6-B88E-175DE186BDAD}" type="datetimeFigureOut">
              <a:rPr lang="fr-FR" smtClean="0"/>
              <a:t>18/09/2022</a:t>
            </a:fld>
            <a:endParaRPr lang="fr-FR"/>
          </a:p>
        </p:txBody>
      </p:sp>
      <p:sp>
        <p:nvSpPr>
          <p:cNvPr id="5" name="Espace réservé du pied de page 4">
            <a:extLst>
              <a:ext uri="{FF2B5EF4-FFF2-40B4-BE49-F238E27FC236}">
                <a16:creationId xmlns:a16="http://schemas.microsoft.com/office/drawing/2014/main" id="{E00CEFFD-AAAA-4AB4-ACDD-57FF981C9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051226A-D787-49C6-AD1A-07C138DE7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3672E-F502-495D-9BEE-FAF9498F9B1C}" type="slidenum">
              <a:rPr lang="fr-FR" smtClean="0"/>
              <a:t>‹N°›</a:t>
            </a:fld>
            <a:endParaRPr lang="fr-FR"/>
          </a:p>
        </p:txBody>
      </p:sp>
    </p:spTree>
    <p:extLst>
      <p:ext uri="{BB962C8B-B14F-4D97-AF65-F5344CB8AC3E}">
        <p14:creationId xmlns:p14="http://schemas.microsoft.com/office/powerpoint/2010/main" val="427300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9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0.png"/><Relationship Id="rId1" Type="http://schemas.openxmlformats.org/officeDocument/2006/relationships/slideLayout" Target="../slideLayouts/slideLayout1.xml"/><Relationship Id="rId4" Type="http://schemas.openxmlformats.org/officeDocument/2006/relationships/image" Target="../media/image35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0.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8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CA1F441-269C-40A2-8FA7-AFB2925D1842}"/>
              </a:ext>
            </a:extLst>
          </p:cNvPr>
          <p:cNvSpPr txBox="1"/>
          <p:nvPr/>
        </p:nvSpPr>
        <p:spPr>
          <a:xfrm>
            <a:off x="88231" y="2090172"/>
            <a:ext cx="12015537" cy="2677656"/>
          </a:xfrm>
          <a:prstGeom prst="rect">
            <a:avLst/>
          </a:prstGeom>
          <a:noFill/>
        </p:spPr>
        <p:txBody>
          <a:bodyPr wrap="square">
            <a:spAutoFit/>
          </a:bodyPr>
          <a:lstStyle/>
          <a:p>
            <a:pPr algn="ctr"/>
            <a:r>
              <a:rPr lang="fr-FR" sz="6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Succession d’épreuves indépendantes et loi binomiale</a:t>
            </a:r>
            <a:endParaRPr lang="fr-FR" sz="4800" dirty="0">
              <a:effectLst/>
              <a:latin typeface="Times New Roman" panose="02020603050405020304" pitchFamily="18" charset="0"/>
              <a:ea typeface="Calibri" panose="020F0502020204030204" pitchFamily="34" charset="0"/>
              <a:cs typeface="Calibri" panose="020F0502020204030204" pitchFamily="34" charset="0"/>
            </a:endParaRPr>
          </a:p>
          <a:p>
            <a:r>
              <a:rPr lang="fr-FR" sz="4800" dirty="0">
                <a:effectLst/>
                <a:latin typeface="Times New Roman" panose="02020603050405020304" pitchFamily="18"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2089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69CE2851-A191-4615-8FFC-BC2DD6DC500C}"/>
                  </a:ext>
                </a:extLst>
              </p:cNvPr>
              <p:cNvSpPr txBox="1"/>
              <p:nvPr/>
            </p:nvSpPr>
            <p:spPr>
              <a:xfrm>
                <a:off x="1307431" y="695463"/>
                <a:ext cx="9577137" cy="5467074"/>
              </a:xfrm>
              <a:prstGeom prst="rect">
                <a:avLst/>
              </a:prstGeom>
              <a:noFill/>
            </p:spPr>
            <p:txBody>
              <a:bodyPr wrap="square">
                <a:spAutoFit/>
              </a:bodyPr>
              <a:lstStyle/>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Loi de Bernoulli : espérance, variance et écart-type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228600">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Pour X, variable aléatoire suivant la loi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ℬ</m:t>
                    </m:r>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a:t>
                </a:r>
                <a:r>
                  <a:rPr lang="fr-FR" sz="2000" dirty="0">
                    <a:effectLst/>
                    <a:latin typeface="Times New Roman" panose="02020603050405020304" pitchFamily="18" charset="0"/>
                    <a:ea typeface="Calibri" panose="020F0502020204030204" pitchFamily="34" charset="0"/>
                    <a:cs typeface="Calibri" panose="020F0502020204030204" pitchFamily="34" charset="0"/>
                  </a:rPr>
                  <a:t>, on a : </a:t>
                </a:r>
              </a:p>
              <a:p>
                <a:pPr marL="1257300" lvl="2"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Calibri" panose="020F0502020204030204" pitchFamily="34" charset="0"/>
                    <a:cs typeface="Calibri" panose="020F0502020204030204" pitchFamily="34" charset="0"/>
                  </a:rPr>
                  <a:t>l'espérance :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𝐸</m:t>
                    </m:r>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𝑋</m:t>
                    </m:r>
                    <m:r>
                      <a:rPr lang="fr-FR" sz="2000" i="1">
                        <a:effectLst/>
                        <a:latin typeface="Cambria Math" panose="02040503050406030204" pitchFamily="18" charset="0"/>
                        <a:ea typeface="Calibri" panose="020F0502020204030204" pitchFamily="34" charset="0"/>
                        <a:cs typeface="Calibri" panose="020F0502020204030204" pitchFamily="34" charset="0"/>
                      </a:rPr>
                      <m:t>) = </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marL="1257300" lvl="2"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Calibri" panose="020F0502020204030204" pitchFamily="34" charset="0"/>
                    <a:cs typeface="Calibri" panose="020F0502020204030204" pitchFamily="34" charset="0"/>
                  </a:rPr>
                  <a:t>la variance :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𝑉</m:t>
                    </m:r>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𝑋</m:t>
                    </m:r>
                    <m:r>
                      <a:rPr lang="fr-FR" sz="2000" i="1">
                        <a:effectLst/>
                        <a:latin typeface="Cambria Math" panose="02040503050406030204" pitchFamily="18" charset="0"/>
                        <a:ea typeface="Calibri" panose="020F0502020204030204" pitchFamily="34" charset="0"/>
                        <a:cs typeface="Calibri" panose="020F0502020204030204" pitchFamily="34" charset="0"/>
                      </a:rPr>
                      <m:t>) =</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marL="1257300" lvl="2"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Calibri" panose="020F0502020204030204" pitchFamily="34" charset="0"/>
                    <a:cs typeface="Calibri" panose="020F0502020204030204" pitchFamily="34" charset="0"/>
                  </a:rPr>
                  <a:t>l’écart-type : </a:t>
                </a:r>
                <a14:m>
                  <m:oMath xmlns:m="http://schemas.openxmlformats.org/officeDocument/2006/math">
                    <m:r>
                      <a:rPr lang="fr-FR" sz="2000" i="1">
                        <a:latin typeface="Cambria Math" panose="02040503050406030204" pitchFamily="18" charset="0"/>
                        <a:ea typeface="Times New Roman" panose="02020603050405020304" pitchFamily="18" charset="0"/>
                        <a:cs typeface="Calibri" panose="020F0502020204030204" pitchFamily="34" charset="0"/>
                      </a:rPr>
                      <m:t>𝜎</m:t>
                    </m:r>
                    <m:d>
                      <m:dPr>
                        <m:ctrlPr>
                          <a:rPr lang="fr-FR" sz="2000" i="1">
                            <a:latin typeface="Cambria Math" panose="02040503050406030204" pitchFamily="18" charset="0"/>
                            <a:ea typeface="Times New Roman" panose="02020603050405020304" pitchFamily="18" charset="0"/>
                            <a:cs typeface="Calibri" panose="020F0502020204030204" pitchFamily="34" charset="0"/>
                          </a:rPr>
                        </m:ctrlPr>
                      </m:dPr>
                      <m:e>
                        <m:r>
                          <a:rPr lang="fr-FR" sz="2000" i="1">
                            <a:latin typeface="Cambria Math" panose="02040503050406030204" pitchFamily="18" charset="0"/>
                            <a:ea typeface="Times New Roman" panose="02020603050405020304" pitchFamily="18" charset="0"/>
                            <a:cs typeface="Calibri" panose="020F0502020204030204" pitchFamily="34" charset="0"/>
                          </a:rPr>
                          <m:t>𝑋</m:t>
                        </m:r>
                      </m:e>
                    </m:d>
                    <m:r>
                      <a:rPr lang="fr-FR" sz="2000" i="1">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fr-FR" sz="2000" i="1">
                            <a:effectLst/>
                            <a:latin typeface="Cambria Math" panose="02040503050406030204" pitchFamily="18" charset="0"/>
                            <a:ea typeface="Calibri" panose="020F0502020204030204" pitchFamily="34" charset="0"/>
                            <a:cs typeface="Calibri" panose="020F0502020204030204" pitchFamily="34" charset="0"/>
                          </a:rPr>
                        </m:ctrlPr>
                      </m:radPr>
                      <m:deg/>
                      <m:e>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e>
                        </m:d>
                      </m:e>
                    </m:ra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pPr>
                <a:r>
                  <a:rPr lang="fr-FR" sz="2000" b="1" u="sng" dirty="0">
                    <a:effectLst/>
                    <a:latin typeface="Times New Roman" panose="02020603050405020304" pitchFamily="18" charset="0"/>
                    <a:ea typeface="Calibri" panose="020F0502020204030204" pitchFamily="34" charset="0"/>
                    <a:cs typeface="Calibri" panose="020F0502020204030204" pitchFamily="34" charset="0"/>
                  </a:rPr>
                  <a:t>Démonstration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257300" lvl="2" indent="-342900">
                  <a:lnSpc>
                    <a:spcPct val="150000"/>
                  </a:lnSpc>
                  <a:buFont typeface="Times New Roman" panose="02020603050405020304" pitchFamily="18" charset="0"/>
                  <a:buChar char="•"/>
                </a:pP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𝐸</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𝑋</m:t>
                        </m:r>
                      </m:e>
                    </m:d>
                    <m:r>
                      <a:rPr lang="fr-FR" sz="2000" i="1">
                        <a:effectLst/>
                        <a:latin typeface="Cambria Math" panose="02040503050406030204" pitchFamily="18" charset="0"/>
                        <a:ea typeface="Calibri" panose="020F0502020204030204" pitchFamily="34" charset="0"/>
                        <a:cs typeface="Calibri" panose="020F0502020204030204" pitchFamily="34" charset="0"/>
                      </a:rPr>
                      <m:t>=0×</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e>
                    </m:d>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257300" lvl="2" indent="-342900">
                  <a:lnSpc>
                    <a:spcPct val="150000"/>
                  </a:lnSpc>
                  <a:buFont typeface="Times New Roman" panose="02020603050405020304" pitchFamily="18" charset="0"/>
                  <a:buChar char="•"/>
                </a:pP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𝑉</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𝑋</m:t>
                        </m:r>
                      </m:e>
                    </m:d>
                    <m:r>
                      <a:rPr lang="fr-FR" sz="2000" i="1">
                        <a:effectLst/>
                        <a:latin typeface="Cambria Math" panose="02040503050406030204" pitchFamily="18" charset="0"/>
                        <a:ea typeface="Calibri" panose="020F0502020204030204" pitchFamily="34" charset="0"/>
                        <a:cs typeface="Calibri" panose="020F0502020204030204" pitchFamily="34" charset="0"/>
                      </a:rPr>
                      <m:t>=</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e>
                    </m:d>
                    <m:sSup>
                      <m:sSup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pPr>
                      <m:e>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0−</m:t>
                            </m:r>
                            <m:r>
                              <a:rPr lang="fr-FR" sz="2000" i="1">
                                <a:effectLst/>
                                <a:latin typeface="Cambria Math" panose="02040503050406030204" pitchFamily="18" charset="0"/>
                                <a:ea typeface="Calibri" panose="020F0502020204030204" pitchFamily="34" charset="0"/>
                                <a:cs typeface="Calibri" panose="020F0502020204030204" pitchFamily="34" charset="0"/>
                              </a:rPr>
                              <m:t>𝐸</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𝑋</m:t>
                                </m:r>
                              </m:e>
                            </m:d>
                          </m:e>
                        </m:d>
                      </m:e>
                      <m:sup>
                        <m:r>
                          <a:rPr lang="fr-FR" sz="2000" i="1">
                            <a:effectLst/>
                            <a:latin typeface="Cambria Math" panose="02040503050406030204" pitchFamily="18" charset="0"/>
                            <a:ea typeface="Calibri" panose="020F0502020204030204" pitchFamily="34" charset="0"/>
                            <a:cs typeface="Calibri" panose="020F0502020204030204" pitchFamily="34" charset="0"/>
                          </a:rPr>
                          <m:t>2</m:t>
                        </m:r>
                      </m:sup>
                    </m:sSup>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sSup>
                      <m:sSup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pPr>
                      <m:e>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𝐸</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𝑋</m:t>
                                </m:r>
                              </m:e>
                            </m:d>
                          </m:e>
                        </m:d>
                      </m:e>
                      <m:sup>
                        <m:r>
                          <a:rPr lang="fr-FR" sz="2000" i="1">
                            <a:effectLst/>
                            <a:latin typeface="Cambria Math" panose="02040503050406030204" pitchFamily="18" charset="0"/>
                            <a:ea typeface="Calibri" panose="020F0502020204030204" pitchFamily="34" charset="0"/>
                            <a:cs typeface="Calibri" panose="020F0502020204030204" pitchFamily="34" charset="0"/>
                          </a:rPr>
                          <m:t>2</m:t>
                        </m:r>
                      </m:sup>
                    </m:sSup>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1−</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e>
                    </m: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257300" lvl="2" indent="-342900">
                  <a:lnSpc>
                    <a:spcPct val="150000"/>
                  </a:lnSpc>
                  <a:buFont typeface="Times New Roman" panose="02020603050405020304" pitchFamily="18" charset="0"/>
                  <a:buChar char="•"/>
                </a:pP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𝜎</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fr-FR" sz="2000" i="1">
                            <a:effectLst/>
                            <a:latin typeface="Cambria Math" panose="02040503050406030204" pitchFamily="18" charset="0"/>
                            <a:ea typeface="Times New Roman" panose="02020603050405020304" pitchFamily="18" charset="0"/>
                            <a:cs typeface="Calibri" panose="020F0502020204030204" pitchFamily="34" charset="0"/>
                          </a:rPr>
                          <m:t>𝑉</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e>
                        </m:d>
                      </m:e>
                    </m:ra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radPr>
                      <m:deg/>
                      <m:e>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1−</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d>
                      </m:e>
                    </m:ra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69CE2851-A191-4615-8FFC-BC2DD6DC500C}"/>
                  </a:ext>
                </a:extLst>
              </p:cNvPr>
              <p:cNvSpPr txBox="1">
                <a:spLocks noRot="1" noChangeAspect="1" noMove="1" noResize="1" noEditPoints="1" noAdjustHandles="1" noChangeArrowheads="1" noChangeShapeType="1" noTextEdit="1"/>
              </p:cNvSpPr>
              <p:nvPr/>
            </p:nvSpPr>
            <p:spPr>
              <a:xfrm>
                <a:off x="1307431" y="695463"/>
                <a:ext cx="9577137" cy="5467074"/>
              </a:xfrm>
              <a:prstGeom prst="rect">
                <a:avLst/>
              </a:prstGeom>
              <a:blipFill>
                <a:blip r:embed="rId2"/>
                <a:stretch>
                  <a:fillRect l="-636"/>
                </a:stretch>
              </a:blipFill>
            </p:spPr>
            <p:txBody>
              <a:bodyPr/>
              <a:lstStyle/>
              <a:p>
                <a:r>
                  <a:rPr lang="fr-FR">
                    <a:noFill/>
                  </a:rPr>
                  <a:t> </a:t>
                </a:r>
              </a:p>
            </p:txBody>
          </p:sp>
        </mc:Fallback>
      </mc:AlternateContent>
    </p:spTree>
    <p:extLst>
      <p:ext uri="{BB962C8B-B14F-4D97-AF65-F5344CB8AC3E}">
        <p14:creationId xmlns:p14="http://schemas.microsoft.com/office/powerpoint/2010/main" val="4238084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732157-D32C-4B9E-9F91-462803A16D1D}"/>
              </a:ext>
            </a:extLst>
          </p:cNvPr>
          <p:cNvSpPr txBox="1"/>
          <p:nvPr/>
        </p:nvSpPr>
        <p:spPr>
          <a:xfrm>
            <a:off x="673768" y="614752"/>
            <a:ext cx="8181474" cy="2120068"/>
          </a:xfrm>
          <a:prstGeom prst="rect">
            <a:avLst/>
          </a:prstGeom>
          <a:noFill/>
        </p:spPr>
        <p:txBody>
          <a:bodyPr wrap="square">
            <a:spAutoFit/>
          </a:bodyPr>
          <a:lstStyle/>
          <a:p>
            <a:pPr>
              <a:lnSpc>
                <a:spcPct val="150000"/>
              </a:lnSpc>
            </a:pPr>
            <a:r>
              <a:rPr lang="fr-FR" sz="18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Lorsque l'on appelle un service d'assistance téléphonique, la probabilité de parler à un conseiller est 0,1 (le reste du temps, la demande est traitée par un robot).</a:t>
            </a:r>
          </a:p>
          <a:p>
            <a:pPr>
              <a:lnSpc>
                <a:spcPct val="150000"/>
              </a:lnSpc>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On considère la variable aléatoire X donnant le nombre de conseiller (0 ou 1) auquel on parle lors d'un appel à ce service.</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3114704-6141-45BE-A086-4E05EFA7C8D0}"/>
              </a:ext>
            </a:extLst>
          </p:cNvPr>
          <p:cNvPicPr>
            <a:picLocks noChangeAspect="1"/>
          </p:cNvPicPr>
          <p:nvPr/>
        </p:nvPicPr>
        <p:blipFill>
          <a:blip r:embed="rId2"/>
          <a:stretch>
            <a:fillRect/>
          </a:stretch>
        </p:blipFill>
        <p:spPr>
          <a:xfrm>
            <a:off x="8674049" y="1478906"/>
            <a:ext cx="3334339" cy="935596"/>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89462EB2-8369-4B6A-A406-32F24757683C}"/>
                  </a:ext>
                </a:extLst>
              </p:cNvPr>
              <p:cNvSpPr txBox="1"/>
              <p:nvPr/>
            </p:nvSpPr>
            <p:spPr>
              <a:xfrm>
                <a:off x="1347536" y="3429000"/>
                <a:ext cx="10315073" cy="1311834"/>
              </a:xfrm>
              <a:prstGeom prst="rect">
                <a:avLst/>
              </a:prstGeom>
              <a:noFill/>
            </p:spPr>
            <p:txBody>
              <a:bodyPr wrap="square">
                <a:spAutoFit/>
              </a:bodyPr>
              <a:lstStyle/>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X suit la loi donnée dans le tableau, c'est-à-dire la loi de Bernoulli de paramètre 0,1.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Son espérance est donc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Calibri" panose="020F0502020204030204" pitchFamily="34" charset="0"/>
                      </a:rPr>
                      <m:t>𝐸</m:t>
                    </m:r>
                    <m:r>
                      <a:rPr lang="fr-FR" sz="1800" i="1">
                        <a:effectLst/>
                        <a:latin typeface="Cambria Math" panose="02040503050406030204" pitchFamily="18" charset="0"/>
                        <a:ea typeface="Times New Roman" panose="02020603050405020304" pitchFamily="18" charset="0"/>
                        <a:cs typeface="Calibri" panose="020F0502020204030204" pitchFamily="34" charset="0"/>
                      </a:rPr>
                      <m:t>(</m:t>
                    </m:r>
                    <m:r>
                      <a:rPr lang="fr-FR" sz="1800" i="1">
                        <a:effectLst/>
                        <a:latin typeface="Cambria Math" panose="02040503050406030204" pitchFamily="18" charset="0"/>
                        <a:ea typeface="Times New Roman" panose="02020603050405020304" pitchFamily="18" charset="0"/>
                        <a:cs typeface="Calibri" panose="020F0502020204030204" pitchFamily="34" charset="0"/>
                      </a:rPr>
                      <m:t>𝑋</m:t>
                    </m:r>
                    <m:r>
                      <a:rPr lang="fr-FR" sz="1800" i="1">
                        <a:effectLst/>
                        <a:latin typeface="Cambria Math" panose="02040503050406030204" pitchFamily="18" charset="0"/>
                        <a:ea typeface="Times New Roman" panose="02020603050405020304" pitchFamily="18" charset="0"/>
                        <a:cs typeface="Calibri" panose="020F0502020204030204" pitchFamily="34" charset="0"/>
                      </a:rPr>
                      <m:t>) = 0,1</m:t>
                    </m:r>
                  </m:oMath>
                </a14:m>
                <a:r>
                  <a:rPr lang="fr-FR"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Son écart-type est </a:t>
                </a:r>
                <a14:m>
                  <m:oMath xmlns:m="http://schemas.openxmlformats.org/officeDocument/2006/math">
                    <m:rad>
                      <m:radPr>
                        <m:degHide m:val="on"/>
                        <m:ctrlPr>
                          <a:rPr lang="fr-FR" sz="1800" b="0" i="1" smtClean="0">
                            <a:effectLst/>
                            <a:latin typeface="Cambria Math" panose="02040503050406030204" pitchFamily="18" charset="0"/>
                            <a:ea typeface="Times New Roman" panose="02020603050405020304" pitchFamily="18" charset="0"/>
                            <a:cs typeface="Calibri" panose="020F0502020204030204" pitchFamily="34" charset="0"/>
                          </a:rPr>
                        </m:ctrlPr>
                      </m:radPr>
                      <m:deg/>
                      <m:e>
                        <m:r>
                          <a:rPr lang="fr-FR" sz="1800" i="1">
                            <a:effectLst/>
                            <a:latin typeface="Cambria Math" panose="02040503050406030204" pitchFamily="18" charset="0"/>
                            <a:ea typeface="Times New Roman" panose="02020603050405020304" pitchFamily="18" charset="0"/>
                            <a:cs typeface="Calibri" panose="020F0502020204030204" pitchFamily="34" charset="0"/>
                          </a:rPr>
                          <m:t>0,1×0,9</m:t>
                        </m:r>
                      </m:e>
                    </m:rad>
                    <m:r>
                      <a:rPr lang="fr-FR" sz="1800" i="1">
                        <a:effectLst/>
                        <a:latin typeface="Cambria Math" panose="02040503050406030204" pitchFamily="18" charset="0"/>
                        <a:ea typeface="Times New Roman" panose="02020603050405020304" pitchFamily="18" charset="0"/>
                        <a:cs typeface="Calibri" panose="020F0502020204030204" pitchFamily="34" charset="0"/>
                      </a:rPr>
                      <m:t> = 0,3</m:t>
                    </m:r>
                  </m:oMath>
                </a14:m>
                <a:r>
                  <a:rPr lang="fr-FR"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6" name="ZoneTexte 5">
                <a:extLst>
                  <a:ext uri="{FF2B5EF4-FFF2-40B4-BE49-F238E27FC236}">
                    <a16:creationId xmlns:a16="http://schemas.microsoft.com/office/drawing/2014/main" id="{89462EB2-8369-4B6A-A406-32F24757683C}"/>
                  </a:ext>
                </a:extLst>
              </p:cNvPr>
              <p:cNvSpPr txBox="1">
                <a:spLocks noRot="1" noChangeAspect="1" noMove="1" noResize="1" noEditPoints="1" noAdjustHandles="1" noChangeArrowheads="1" noChangeShapeType="1" noTextEdit="1"/>
              </p:cNvSpPr>
              <p:nvPr/>
            </p:nvSpPr>
            <p:spPr>
              <a:xfrm>
                <a:off x="1347536" y="3429000"/>
                <a:ext cx="10315073" cy="1311834"/>
              </a:xfrm>
              <a:prstGeom prst="rect">
                <a:avLst/>
              </a:prstGeom>
              <a:blipFill>
                <a:blip r:embed="rId3"/>
                <a:stretch>
                  <a:fillRect l="-355" b="-5581"/>
                </a:stretch>
              </a:blipFill>
            </p:spPr>
            <p:txBody>
              <a:bodyPr/>
              <a:lstStyle/>
              <a:p>
                <a:r>
                  <a:rPr lang="fr-FR">
                    <a:noFill/>
                  </a:rPr>
                  <a:t> </a:t>
                </a:r>
              </a:p>
            </p:txBody>
          </p:sp>
        </mc:Fallback>
      </mc:AlternateContent>
    </p:spTree>
    <p:extLst>
      <p:ext uri="{BB962C8B-B14F-4D97-AF65-F5344CB8AC3E}">
        <p14:creationId xmlns:p14="http://schemas.microsoft.com/office/powerpoint/2010/main" val="369061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B8BEEF0-8E73-41AB-8901-8563BFE2967F}"/>
                  </a:ext>
                </a:extLst>
              </p:cNvPr>
              <p:cNvSpPr txBox="1"/>
              <p:nvPr/>
            </p:nvSpPr>
            <p:spPr>
              <a:xfrm>
                <a:off x="457200" y="613662"/>
                <a:ext cx="11277600" cy="4191789"/>
              </a:xfrm>
              <a:prstGeom prst="rect">
                <a:avLst/>
              </a:prstGeom>
              <a:noFill/>
            </p:spPr>
            <p:txBody>
              <a:bodyPr wrap="square">
                <a:spAutoFit/>
              </a:bodyPr>
              <a:lstStyle/>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Définition - Schéma de Bernoulli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La répétition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épreuves de Bernoulli identiques et indépendantes est appelée schéma de Bernoulli.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considère la répétition de cinq appels au service d'assistance téléphonique de l'exemple précédent.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considère que les appels sont indépendants et que le fait de parler à un conseiller est un succès (S).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Cette succession de cinq épreuves de Bernoulli identiques et indépendantes est un schéma de Bernoulli.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La probabilité de l'issue (E ; S ; E ; E ; E), c'est-à-dire de ne parler à un conseiller qu'au deuxième appel, est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𝐸</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𝑆</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𝐸</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𝐸</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𝐸</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0,9</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4</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×0,1 = 0,065 61</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7B8BEEF0-8E73-41AB-8901-8563BFE2967F}"/>
                  </a:ext>
                </a:extLst>
              </p:cNvPr>
              <p:cNvSpPr txBox="1">
                <a:spLocks noRot="1" noChangeAspect="1" noMove="1" noResize="1" noEditPoints="1" noAdjustHandles="1" noChangeArrowheads="1" noChangeShapeType="1" noTextEdit="1"/>
              </p:cNvSpPr>
              <p:nvPr/>
            </p:nvSpPr>
            <p:spPr>
              <a:xfrm>
                <a:off x="457200" y="613662"/>
                <a:ext cx="11277600" cy="4191789"/>
              </a:xfrm>
              <a:prstGeom prst="rect">
                <a:avLst/>
              </a:prstGeom>
              <a:blipFill>
                <a:blip r:embed="rId2"/>
                <a:stretch>
                  <a:fillRect l="-541" b="-1747"/>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917624A6-8F98-4DEB-ABAC-CEFFF60477B7}"/>
              </a:ext>
            </a:extLst>
          </p:cNvPr>
          <p:cNvSpPr txBox="1"/>
          <p:nvPr/>
        </p:nvSpPr>
        <p:spPr>
          <a:xfrm>
            <a:off x="457200" y="5044009"/>
            <a:ext cx="10980821" cy="1421992"/>
          </a:xfrm>
          <a:prstGeom prst="rect">
            <a:avLst/>
          </a:prstGeom>
          <a:noFill/>
        </p:spPr>
        <p:txBody>
          <a:bodyPr wrap="square">
            <a:spAutoFit/>
          </a:bodyPr>
          <a:lstStyle/>
          <a:p>
            <a:pPr>
              <a:lnSpc>
                <a:spcPct val="150000"/>
              </a:lnSpc>
            </a:pPr>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Généralement, on représente un schéma de Bernoulli par un arbre pondéré et on y calcule des probabilités à l'aide de la formule des probabilités totales.</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1062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69A9205D-8F97-447C-84B5-E15C4464D002}"/>
                  </a:ext>
                </a:extLst>
              </p:cNvPr>
              <p:cNvSpPr txBox="1"/>
              <p:nvPr/>
            </p:nvSpPr>
            <p:spPr>
              <a:xfrm>
                <a:off x="834189" y="871344"/>
                <a:ext cx="11774905" cy="5115311"/>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2 – Identifier, représenter et utiliser un schéma de Bernoulli (page 371)</a:t>
                </a:r>
              </a:p>
              <a:p>
                <a:pPr>
                  <a:lnSpc>
                    <a:spcPct val="150000"/>
                  </a:lnSpc>
                </a:pP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Gloria a remarqué que quand un client entre dans sa libraire, la probabilité qu'il achète un livre est 0,67.</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On admet que les achats des clients sont indépendants les uns des autres.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Quatre clients entrent dans la librairie. On s'intéresse au fait qu'ils achètent un livre ou non.</a:t>
                </a:r>
              </a:p>
              <a:p>
                <a:pPr>
                  <a:lnSpc>
                    <a:spcPct val="150000"/>
                  </a:lnSpc>
                </a:pP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Justifier que l'on peut associer la situation de l'énoncé à un schéma de Bernoulli dont on précisera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𝑛</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le nombre de répétitions, et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𝑝</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la probabilité d'un succès. </a:t>
                </a:r>
              </a:p>
              <a:p>
                <a:pPr marL="800100" lvl="1"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Représenter ce schéma de Bernoulli par un arbre.</a:t>
                </a:r>
              </a:p>
              <a:p>
                <a:pPr marL="800100" lvl="1"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Calculer la probabilité que deux des quatre clients achètent un livre.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p:txBody>
          </p:sp>
        </mc:Choice>
        <mc:Fallback xmlns="">
          <p:sp>
            <p:nvSpPr>
              <p:cNvPr id="3" name="ZoneTexte 2">
                <a:extLst>
                  <a:ext uri="{FF2B5EF4-FFF2-40B4-BE49-F238E27FC236}">
                    <a16:creationId xmlns:a16="http://schemas.microsoft.com/office/drawing/2014/main" id="{69A9205D-8F97-447C-84B5-E15C4464D002}"/>
                  </a:ext>
                </a:extLst>
              </p:cNvPr>
              <p:cNvSpPr txBox="1">
                <a:spLocks noRot="1" noChangeAspect="1" noMove="1" noResize="1" noEditPoints="1" noAdjustHandles="1" noChangeArrowheads="1" noChangeShapeType="1" noTextEdit="1"/>
              </p:cNvSpPr>
              <p:nvPr/>
            </p:nvSpPr>
            <p:spPr>
              <a:xfrm>
                <a:off x="834189" y="871344"/>
                <a:ext cx="11774905" cy="5115311"/>
              </a:xfrm>
              <a:prstGeom prst="rect">
                <a:avLst/>
              </a:prstGeom>
              <a:blipFill>
                <a:blip r:embed="rId2"/>
                <a:stretch>
                  <a:fillRect l="-570"/>
                </a:stretch>
              </a:blipFill>
            </p:spPr>
            <p:txBody>
              <a:bodyPr/>
              <a:lstStyle/>
              <a:p>
                <a:r>
                  <a:rPr lang="fr-FR">
                    <a:noFill/>
                  </a:rPr>
                  <a:t> </a:t>
                </a:r>
              </a:p>
            </p:txBody>
          </p:sp>
        </mc:Fallback>
      </mc:AlternateContent>
    </p:spTree>
    <p:extLst>
      <p:ext uri="{BB962C8B-B14F-4D97-AF65-F5344CB8AC3E}">
        <p14:creationId xmlns:p14="http://schemas.microsoft.com/office/powerpoint/2010/main" val="2830556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EE4AB1-784A-4F19-858E-93EB098E196C}"/>
              </a:ext>
            </a:extLst>
          </p:cNvPr>
          <p:cNvSpPr txBox="1"/>
          <p:nvPr/>
        </p:nvSpPr>
        <p:spPr>
          <a:xfrm>
            <a:off x="296779" y="409679"/>
            <a:ext cx="11598442" cy="6038641"/>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On lance 3 fois successivement une pièce truquée de sorte que la probabilité d'obtenir PILE est 0,75 et on s'intéresse au nombre de PILE obtenus. </a:t>
            </a:r>
          </a:p>
          <a:p>
            <a:pPr marL="800100" lvl="1"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Justifier que l'on peut associer la situation à un schéma de Bernoulli. Préciser n le nombre de répétitions et p la probabilité d'un succès.</a:t>
            </a:r>
          </a:p>
          <a:p>
            <a:pPr marL="800100" lvl="1"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Représenter ce schéma de Bernoulli par un arbre.</a:t>
            </a:r>
          </a:p>
          <a:p>
            <a:pPr marL="800100" lvl="1"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Calculer la probabilité d'obtenir exactement une fois PILE.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2</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Sylvain joue cinq fois de suite à un jeu vidéo sur son téléphone pour lequel sa probabilité de succès est 0,1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Quelle hypothèse doit-on faire sur chaque partie pour que ces cinq parties soient assimilables à un schéma de Bernoulli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Quelle est la probabilité qu'il perde ces cinq parties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2652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586224D-ED53-4373-8434-C73BF6DB76C8}"/>
                  </a:ext>
                </a:extLst>
              </p:cNvPr>
              <p:cNvSpPr txBox="1"/>
              <p:nvPr/>
            </p:nvSpPr>
            <p:spPr>
              <a:xfrm>
                <a:off x="0" y="-116582"/>
                <a:ext cx="11261558" cy="4376647"/>
              </a:xfrm>
              <a:prstGeom prst="rect">
                <a:avLst/>
              </a:prstGeom>
              <a:noFill/>
            </p:spPr>
            <p:txBody>
              <a:bodyPr wrap="square">
                <a:spAutoFit/>
              </a:bodyPr>
              <a:lstStyle/>
              <a:p>
                <a:pPr>
                  <a:lnSpc>
                    <a:spcPct val="150000"/>
                  </a:lnSpc>
                </a:pP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514350" lvl="0" indent="-514350">
                  <a:lnSpc>
                    <a:spcPct val="150000"/>
                  </a:lnSpc>
                  <a:buFont typeface="+mj-lt"/>
                  <a:buAutoNum type="romanUcPeriod" startAt="3"/>
                </a:pPr>
                <a:r>
                  <a:rPr lang="fr-FR" sz="2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Loi binomiale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40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Définition et calculs de probabilités</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2">
                  <a:lnSpc>
                    <a:spcPct val="150000"/>
                  </a:lnSpc>
                </a:pPr>
                <a:r>
                  <a:rPr lang="fr-FR" sz="2000"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Définition - Loi binomiale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363980" lvl="2">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Soit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𝑛</m:t>
                    </m:r>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ℕ</m:t>
                        </m:r>
                      </m:e>
                      <m:sup>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m:t>
                        </m:r>
                      </m:sup>
                    </m:sSup>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𝑝</m:t>
                    </m:r>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∈]0 ;1[ </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On considère le schéma de Bernoulli pour lequel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𝑛</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est le nombre de répétitions et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𝑝</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la probabilité d’un succès.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363980" lvl="2">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La loi de la variable aléatoire donnant le nombre de succès sur les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𝑛</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répétitions est appelée loi binomiale de paramètres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𝑛</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𝑝</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se note </a:t>
                </a:r>
                <a14:m>
                  <m:oMath xmlns:m="http://schemas.openxmlformats.org/officeDocument/2006/math">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ℬ</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𝑛</m:t>
                        </m:r>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 ;</m:t>
                        </m:r>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𝑝</m:t>
                        </m:r>
                      </m:e>
                    </m:d>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7586224D-ED53-4373-8434-C73BF6DB76C8}"/>
                  </a:ext>
                </a:extLst>
              </p:cNvPr>
              <p:cNvSpPr txBox="1">
                <a:spLocks noRot="1" noChangeAspect="1" noMove="1" noResize="1" noEditPoints="1" noAdjustHandles="1" noChangeArrowheads="1" noChangeShapeType="1" noTextEdit="1"/>
              </p:cNvSpPr>
              <p:nvPr/>
            </p:nvSpPr>
            <p:spPr>
              <a:xfrm>
                <a:off x="0" y="-116582"/>
                <a:ext cx="11261558" cy="4376647"/>
              </a:xfrm>
              <a:prstGeom prst="rect">
                <a:avLst/>
              </a:prstGeom>
              <a:blipFill>
                <a:blip r:embed="rId2"/>
                <a:stretch>
                  <a:fillRect l="-704" r="-54" b="-1532"/>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CE101063-FB6E-40B2-959B-82CB27F240F2}"/>
              </a:ext>
            </a:extLst>
          </p:cNvPr>
          <p:cNvSpPr txBox="1"/>
          <p:nvPr/>
        </p:nvSpPr>
        <p:spPr>
          <a:xfrm>
            <a:off x="898359" y="4593394"/>
            <a:ext cx="10876547" cy="1421992"/>
          </a:xfrm>
          <a:prstGeom prst="rect">
            <a:avLst/>
          </a:prstGeom>
          <a:noFill/>
        </p:spPr>
        <p:txBody>
          <a:bodyPr wrap="square">
            <a:spAutoFit/>
          </a:bodyPr>
          <a:lstStyle/>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lance trois fois successivement une pièce de monnaie non équilibrée dont la probabilité de tomber sur PILE est 0,4 et on considère la variable aléatoire X donnant le nombre de PILE obtenus.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3795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67268F-9ED5-429F-8CE8-37FC279A5D26}"/>
              </a:ext>
            </a:extLst>
          </p:cNvPr>
          <p:cNvPicPr/>
          <p:nvPr/>
        </p:nvPicPr>
        <p:blipFill>
          <a:blip r:embed="rId2"/>
          <a:stretch>
            <a:fillRect/>
          </a:stretch>
        </p:blipFill>
        <p:spPr>
          <a:xfrm>
            <a:off x="7243395" y="3730317"/>
            <a:ext cx="4623752" cy="3063808"/>
          </a:xfrm>
          <a:prstGeom prst="rect">
            <a:avLst/>
          </a:prstGeom>
        </p:spPr>
      </p:pic>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DDF1A696-A662-41EA-B06A-25E5D60BB53A}"/>
                  </a:ext>
                </a:extLst>
              </p:cNvPr>
              <p:cNvSpPr txBox="1"/>
              <p:nvPr/>
            </p:nvSpPr>
            <p:spPr>
              <a:xfrm>
                <a:off x="324852" y="63875"/>
                <a:ext cx="11542295" cy="3730317"/>
              </a:xfrm>
              <a:prstGeom prst="rect">
                <a:avLst/>
              </a:prstGeom>
              <a:noFill/>
            </p:spPr>
            <p:txBody>
              <a:bodyPr wrap="square">
                <a:spAutoFit/>
              </a:bodyPr>
              <a:lstStyle/>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lance trois fois successivement une pièce de monnaie non équilibrée dont la probabilité de tomber sur PILE est 0,4 et on considère la variable aléatoire X donnant le nombre de PILE obtenus.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En considérant que « tomber sur PILE » est un succès, X donne le nombre de succès lorsque l'on répète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 = 3</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fois de manière indépendante la même épreuve de Bernoulli dont la probabilité d'un succès est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 = 0,4</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donc la variable aléatoire X suit la loi binomiale de paramètres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 = 3</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 0,4</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notée plus simplement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ℬ</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3 ;0,4</m:t>
                        </m:r>
                      </m:e>
                    </m: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peut déterminer les probabilités associées à X à l'aide d'un arbre pondéré.</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DDF1A696-A662-41EA-B06A-25E5D60BB53A}"/>
                  </a:ext>
                </a:extLst>
              </p:cNvPr>
              <p:cNvSpPr txBox="1">
                <a:spLocks noRot="1" noChangeAspect="1" noMove="1" noResize="1" noEditPoints="1" noAdjustHandles="1" noChangeArrowheads="1" noChangeShapeType="1" noTextEdit="1"/>
              </p:cNvSpPr>
              <p:nvPr/>
            </p:nvSpPr>
            <p:spPr>
              <a:xfrm>
                <a:off x="324852" y="63875"/>
                <a:ext cx="11542295" cy="3730317"/>
              </a:xfrm>
              <a:prstGeom prst="rect">
                <a:avLst/>
              </a:prstGeom>
              <a:blipFill>
                <a:blip r:embed="rId3"/>
                <a:stretch>
                  <a:fillRect l="-528" r="-950" b="-196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C4FBCF6F-8E8E-4C49-9488-D6F3DB4B3683}"/>
                  </a:ext>
                </a:extLst>
              </p:cNvPr>
              <p:cNvSpPr txBox="1"/>
              <p:nvPr/>
            </p:nvSpPr>
            <p:spPr>
              <a:xfrm>
                <a:off x="519940" y="4470091"/>
                <a:ext cx="6723455" cy="2324034"/>
              </a:xfrm>
              <a:prstGeom prst="rect">
                <a:avLst/>
              </a:prstGeom>
              <a:noFill/>
            </p:spPr>
            <p:txBody>
              <a:bodyPr wrap="square">
                <a:spAutoFit/>
              </a:bodyPr>
              <a:lstStyle/>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La probabilité d'obtenir 2 PILE est</a:t>
                </a:r>
                <a:endParaRPr lang="fr-FR" sz="2000" dirty="0">
                  <a:latin typeface="Times New Roman" panose="02020603050405020304" pitchFamily="18" charset="0"/>
                  <a:ea typeface="Times New Roman" panose="02020603050405020304" pitchFamily="18" charset="0"/>
                  <a:cs typeface="Calibri" panose="020F050202020403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𝑃</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=2</m:t>
                          </m:r>
                        </m:e>
                      </m:d>
                      <m:r>
                        <a:rPr lang="fr-FR" sz="2000" b="0" i="1" smtClean="0">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0,4×0,4×0,6+0,4×0,6×0,4+0,6×0,4×0,4=0,288</m:t>
                      </m:r>
                    </m:oMath>
                  </m:oMathPara>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6" name="ZoneTexte 5">
                <a:extLst>
                  <a:ext uri="{FF2B5EF4-FFF2-40B4-BE49-F238E27FC236}">
                    <a16:creationId xmlns:a16="http://schemas.microsoft.com/office/drawing/2014/main" id="{C4FBCF6F-8E8E-4C49-9488-D6F3DB4B3683}"/>
                  </a:ext>
                </a:extLst>
              </p:cNvPr>
              <p:cNvSpPr txBox="1">
                <a:spLocks noRot="1" noChangeAspect="1" noMove="1" noResize="1" noEditPoints="1" noAdjustHandles="1" noChangeArrowheads="1" noChangeShapeType="1" noTextEdit="1"/>
              </p:cNvSpPr>
              <p:nvPr/>
            </p:nvSpPr>
            <p:spPr>
              <a:xfrm>
                <a:off x="519940" y="4470091"/>
                <a:ext cx="6723455" cy="2324034"/>
              </a:xfrm>
              <a:prstGeom prst="rect">
                <a:avLst/>
              </a:prstGeom>
              <a:blipFill>
                <a:blip r:embed="rId4"/>
                <a:stretch>
                  <a:fillRect l="-907"/>
                </a:stretch>
              </a:blipFill>
            </p:spPr>
            <p:txBody>
              <a:bodyPr/>
              <a:lstStyle/>
              <a:p>
                <a:r>
                  <a:rPr lang="fr-FR">
                    <a:noFill/>
                  </a:rPr>
                  <a:t> </a:t>
                </a:r>
              </a:p>
            </p:txBody>
          </p:sp>
        </mc:Fallback>
      </mc:AlternateContent>
    </p:spTree>
    <p:extLst>
      <p:ext uri="{BB962C8B-B14F-4D97-AF65-F5344CB8AC3E}">
        <p14:creationId xmlns:p14="http://schemas.microsoft.com/office/powerpoint/2010/main" val="2719180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844A26E-FBE1-4B73-94C5-CD6DCA195607}"/>
                  </a:ext>
                </a:extLst>
              </p:cNvPr>
              <p:cNvSpPr txBox="1"/>
              <p:nvPr/>
            </p:nvSpPr>
            <p:spPr>
              <a:xfrm>
                <a:off x="240631" y="261594"/>
                <a:ext cx="11710737" cy="6334811"/>
              </a:xfrm>
              <a:prstGeom prst="rect">
                <a:avLst/>
              </a:prstGeom>
              <a:noFill/>
            </p:spPr>
            <p:txBody>
              <a:bodyPr wrap="square">
                <a:spAutoFit/>
              </a:bodyPr>
              <a:lstStyle/>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Probabilités et loi binomiale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Soit X une variable aléatoire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ℬ</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Pour tout entier</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dans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[0 ;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on 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 =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m>
                          <m:mPr>
                            <m:mcs>
                              <m:mc>
                                <m:mcPr>
                                  <m:count m:val="1"/>
                                  <m:mcJc m:val="center"/>
                                </m:mcPr>
                              </m:mc>
                            </m:mcs>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mP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e>
                          </m:m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e>
                          </m:mr>
                        </m:m>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1−</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d>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sup>
                    </m:sSup>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u="sng" dirty="0">
                    <a:effectLst/>
                    <a:latin typeface="Times New Roman" panose="02020603050405020304" pitchFamily="18" charset="0"/>
                    <a:ea typeface="Times New Roman" panose="02020603050405020304" pitchFamily="18" charset="0"/>
                    <a:cs typeface="Calibri" panose="020F0502020204030204" pitchFamily="34" charset="0"/>
                  </a:rPr>
                  <a:t>Démonstration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Sur un arbre représentant le schéma de Bernoulli associé à X, chaque chemin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branches) correspondant à k succès « contient » k branches dont les pondérations sont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branches dont les pondérations sont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1−</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 la probabilité lui étant associée est donc </a:t>
                </a:r>
                <a14:m>
                  <m:oMath xmlns:m="http://schemas.openxmlformats.org/officeDocument/2006/math">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1−</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d>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sup>
                    </m:sSup>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Le nombre de chemins correspondant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succès est égal au nombre de façons de placer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pondérations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sur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branches soit </a:t>
                </a:r>
                <a14:m>
                  <m:oMath xmlns:m="http://schemas.openxmlformats.org/officeDocument/2006/math">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m>
                          <m:mPr>
                            <m:mcs>
                              <m:mc>
                                <m:mcPr>
                                  <m:count m:val="1"/>
                                  <m:mcJc m:val="center"/>
                                </m:mcPr>
                              </m:mc>
                            </m:mcs>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mP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e>
                          </m:m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e>
                          </m:mr>
                        </m:m>
                      </m:e>
                    </m:d>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Il en résulte que la probabilité d'obtenir</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succès est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 =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m>
                            <m:mPr>
                              <m:mcs>
                                <m:mc>
                                  <m:mcPr>
                                    <m:count m:val="1"/>
                                    <m:mcJc m:val="center"/>
                                  </m:mcPr>
                                </m:mc>
                              </m:mcs>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mP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e>
                            </m:m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e>
                            </m:mr>
                          </m:m>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1−</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e>
                          </m:d>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𝑛</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sup>
                      </m:sSup>
                    </m:oMath>
                  </m:oMathPara>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7844A26E-FBE1-4B73-94C5-CD6DCA195607}"/>
                  </a:ext>
                </a:extLst>
              </p:cNvPr>
              <p:cNvSpPr txBox="1">
                <a:spLocks noRot="1" noChangeAspect="1" noMove="1" noResize="1" noEditPoints="1" noAdjustHandles="1" noChangeArrowheads="1" noChangeShapeType="1" noTextEdit="1"/>
              </p:cNvSpPr>
              <p:nvPr/>
            </p:nvSpPr>
            <p:spPr>
              <a:xfrm>
                <a:off x="240631" y="261594"/>
                <a:ext cx="11710737" cy="6334811"/>
              </a:xfrm>
              <a:prstGeom prst="rect">
                <a:avLst/>
              </a:prstGeom>
              <a:blipFill>
                <a:blip r:embed="rId2"/>
                <a:stretch>
                  <a:fillRect l="-520" r="-780"/>
                </a:stretch>
              </a:blipFill>
            </p:spPr>
            <p:txBody>
              <a:bodyPr/>
              <a:lstStyle/>
              <a:p>
                <a:r>
                  <a:rPr lang="fr-FR">
                    <a:noFill/>
                  </a:rPr>
                  <a:t> </a:t>
                </a:r>
              </a:p>
            </p:txBody>
          </p:sp>
        </mc:Fallback>
      </mc:AlternateContent>
    </p:spTree>
    <p:extLst>
      <p:ext uri="{BB962C8B-B14F-4D97-AF65-F5344CB8AC3E}">
        <p14:creationId xmlns:p14="http://schemas.microsoft.com/office/powerpoint/2010/main" val="901701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CC34A31D-F8FB-420E-9F04-B81F2E06468D}"/>
                  </a:ext>
                </a:extLst>
              </p:cNvPr>
              <p:cNvSpPr txBox="1"/>
              <p:nvPr/>
            </p:nvSpPr>
            <p:spPr>
              <a:xfrm>
                <a:off x="553453" y="1872965"/>
                <a:ext cx="11085094" cy="3112070"/>
              </a:xfrm>
              <a:prstGeom prst="rect">
                <a:avLst/>
              </a:prstGeom>
              <a:noFill/>
            </p:spPr>
            <p:txBody>
              <a:bodyPr wrap="square">
                <a:spAutoFit/>
              </a:bodyPr>
              <a:lstStyle/>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Dans l'exemple précédent, on retrouve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 = 2</m:t>
                        </m:r>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m>
                          <m:mPr>
                            <m:mcs>
                              <m:mc>
                                <m:mcPr>
                                  <m:count m:val="1"/>
                                  <m:mcJc m:val="center"/>
                                </m:mcPr>
                              </m:mc>
                            </m:mcs>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mP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3</m:t>
                              </m:r>
                            </m:e>
                          </m:mr>
                          <m:mr>
                            <m:e>
                              <m:r>
                                <a:rPr lang="fr-FR" sz="2000" i="1">
                                  <a:effectLst/>
                                  <a:latin typeface="Cambria Math" panose="02040503050406030204" pitchFamily="18" charset="0"/>
                                  <a:ea typeface="Times New Roman" panose="02020603050405020304" pitchFamily="18" charset="0"/>
                                  <a:cs typeface="Calibri" panose="020F0502020204030204" pitchFamily="34" charset="0"/>
                                </a:rPr>
                                <m:t>2</m:t>
                              </m:r>
                            </m:e>
                          </m:mr>
                        </m:m>
                      </m:e>
                    </m:d>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0,4</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2</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0,6</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3−2</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=3×</m:t>
                    </m:r>
                    <m:sSup>
                      <m:sSup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2000" i="1">
                            <a:effectLst/>
                            <a:latin typeface="Cambria Math" panose="02040503050406030204" pitchFamily="18" charset="0"/>
                            <a:ea typeface="Times New Roman" panose="02020603050405020304" pitchFamily="18" charset="0"/>
                            <a:cs typeface="Calibri" panose="020F0502020204030204" pitchFamily="34" charset="0"/>
                          </a:rPr>
                          <m:t>0,4</m:t>
                        </m:r>
                      </m:e>
                      <m:sup>
                        <m:r>
                          <a:rPr lang="fr-FR" sz="2000" i="1">
                            <a:effectLst/>
                            <a:latin typeface="Cambria Math" panose="02040503050406030204" pitchFamily="18" charset="0"/>
                            <a:ea typeface="Times New Roman" panose="02020603050405020304" pitchFamily="18" charset="0"/>
                            <a:cs typeface="Calibri" panose="020F0502020204030204" pitchFamily="34" charset="0"/>
                          </a:rPr>
                          <m:t>2</m:t>
                        </m:r>
                      </m:sup>
                    </m:sSup>
                    <m:r>
                      <a:rPr lang="fr-FR" sz="2000" i="1">
                        <a:effectLst/>
                        <a:latin typeface="Cambria Math" panose="02040503050406030204" pitchFamily="18" charset="0"/>
                        <a:ea typeface="Times New Roman" panose="02020603050405020304" pitchFamily="18" charset="0"/>
                        <a:cs typeface="Calibri" panose="020F0502020204030204" pitchFamily="34" charset="0"/>
                      </a:rPr>
                      <m:t>×0,6=0,288</m:t>
                    </m:r>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Pour calculer des probabilités avec la loi binomiale, on peut utiliser la formule précédente ou utiliser les fonctions avancées de la calculatrice.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CC34A31D-F8FB-420E-9F04-B81F2E06468D}"/>
                  </a:ext>
                </a:extLst>
              </p:cNvPr>
              <p:cNvSpPr txBox="1">
                <a:spLocks noRot="1" noChangeAspect="1" noMove="1" noResize="1" noEditPoints="1" noAdjustHandles="1" noChangeArrowheads="1" noChangeShapeType="1" noTextEdit="1"/>
              </p:cNvSpPr>
              <p:nvPr/>
            </p:nvSpPr>
            <p:spPr>
              <a:xfrm>
                <a:off x="553453" y="1872965"/>
                <a:ext cx="11085094" cy="3112070"/>
              </a:xfrm>
              <a:prstGeom prst="rect">
                <a:avLst/>
              </a:prstGeom>
              <a:blipFill>
                <a:blip r:embed="rId2"/>
                <a:stretch>
                  <a:fillRect l="-605" b="-2544"/>
                </a:stretch>
              </a:blipFill>
            </p:spPr>
            <p:txBody>
              <a:bodyPr/>
              <a:lstStyle/>
              <a:p>
                <a:r>
                  <a:rPr lang="fr-FR">
                    <a:noFill/>
                  </a:rPr>
                  <a:t> </a:t>
                </a:r>
              </a:p>
            </p:txBody>
          </p:sp>
        </mc:Fallback>
      </mc:AlternateContent>
    </p:spTree>
    <p:extLst>
      <p:ext uri="{BB962C8B-B14F-4D97-AF65-F5344CB8AC3E}">
        <p14:creationId xmlns:p14="http://schemas.microsoft.com/office/powerpoint/2010/main" val="223547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9000ADE9-E6E0-4FB2-A073-2B0D44FBB8DC}"/>
                  </a:ext>
                </a:extLst>
              </p:cNvPr>
              <p:cNvSpPr txBox="1"/>
              <p:nvPr/>
            </p:nvSpPr>
            <p:spPr>
              <a:xfrm>
                <a:off x="136358" y="178847"/>
                <a:ext cx="11919284" cy="5576976"/>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3 – Reconnaître la loi binomiale et calculer une probabilité de la forme </a:t>
                </a:r>
                <a14:m>
                  <m:oMath xmlns:m="http://schemas.openxmlformats.org/officeDocument/2006/math">
                    <m:r>
                      <a:rPr lang="fr-FR" sz="2000" b="1" i="1">
                        <a:solidFill>
                          <a:srgbClr val="ED7D31"/>
                        </a:solidFill>
                        <a:effectLst/>
                        <a:latin typeface="Cambria Math" panose="02040503050406030204" pitchFamily="18" charset="0"/>
                        <a:ea typeface="Calibri" panose="020F0502020204030204" pitchFamily="34" charset="0"/>
                        <a:cs typeface="Calibri" panose="020F0502020204030204" pitchFamily="34" charset="0"/>
                      </a:rPr>
                      <m:t>𝒑</m:t>
                    </m:r>
                    <m:r>
                      <a:rPr lang="fr-FR" sz="2000" b="1" i="1">
                        <a:solidFill>
                          <a:srgbClr val="ED7D31"/>
                        </a:solidFill>
                        <a:effectLst/>
                        <a:latin typeface="Cambria Math" panose="02040503050406030204" pitchFamily="18" charset="0"/>
                        <a:ea typeface="Calibri" panose="020F0502020204030204" pitchFamily="34" charset="0"/>
                        <a:cs typeface="Calibri" panose="020F0502020204030204" pitchFamily="34" charset="0"/>
                      </a:rPr>
                      <m:t>(</m:t>
                    </m:r>
                    <m:r>
                      <a:rPr lang="fr-FR" sz="2000" b="1" i="1">
                        <a:solidFill>
                          <a:srgbClr val="ED7D31"/>
                        </a:solidFill>
                        <a:effectLst/>
                        <a:latin typeface="Cambria Math" panose="02040503050406030204" pitchFamily="18" charset="0"/>
                        <a:ea typeface="Calibri" panose="020F0502020204030204" pitchFamily="34" charset="0"/>
                        <a:cs typeface="Calibri" panose="020F0502020204030204" pitchFamily="34" charset="0"/>
                      </a:rPr>
                      <m:t>𝑿</m:t>
                    </m:r>
                    <m:r>
                      <a:rPr lang="fr-FR" sz="2000" b="1" i="1">
                        <a:solidFill>
                          <a:srgbClr val="ED7D31"/>
                        </a:solidFill>
                        <a:effectLst/>
                        <a:latin typeface="Cambria Math" panose="02040503050406030204" pitchFamily="18" charset="0"/>
                        <a:ea typeface="Calibri" panose="020F0502020204030204" pitchFamily="34" charset="0"/>
                        <a:cs typeface="Calibri" panose="020F0502020204030204" pitchFamily="34" charset="0"/>
                      </a:rPr>
                      <m:t>=</m:t>
                    </m:r>
                    <m:r>
                      <a:rPr lang="fr-FR" sz="2000" b="1" i="1">
                        <a:solidFill>
                          <a:srgbClr val="ED7D31"/>
                        </a:solidFill>
                        <a:effectLst/>
                        <a:latin typeface="Cambria Math" panose="02040503050406030204" pitchFamily="18" charset="0"/>
                        <a:ea typeface="Calibri" panose="020F0502020204030204" pitchFamily="34" charset="0"/>
                        <a:cs typeface="Calibri" panose="020F0502020204030204" pitchFamily="34" charset="0"/>
                      </a:rPr>
                      <m:t>𝒌</m:t>
                    </m:r>
                    <m:r>
                      <a:rPr lang="fr-FR" sz="2000" b="1" i="1">
                        <a:solidFill>
                          <a:srgbClr val="ED7D31"/>
                        </a:solidFill>
                        <a:effectLst/>
                        <a:latin typeface="Cambria Math" panose="02040503050406030204" pitchFamily="18" charset="0"/>
                        <a:ea typeface="Calibri" panose="020F0502020204030204" pitchFamily="34" charset="0"/>
                        <a:cs typeface="Calibri" panose="020F0502020204030204" pitchFamily="34" charset="0"/>
                      </a:rPr>
                      <m:t>)</m:t>
                    </m:r>
                  </m:oMath>
                </a14:m>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 (page 373)</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Une urne contient neuf boules rouges et une verte. On y tire onze boules avec remise et on considère la variable aléatoire V donnant le nombre de boules vertes obtenues.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Donner la loi de V.</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Calculer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𝑉</m:t>
                    </m:r>
                    <m:r>
                      <a:rPr lang="fr-FR" sz="2000" i="1">
                        <a:effectLst/>
                        <a:latin typeface="Cambria Math" panose="02040503050406030204" pitchFamily="18" charset="0"/>
                        <a:ea typeface="Times New Roman" panose="02020603050405020304" pitchFamily="18" charset="0"/>
                        <a:cs typeface="Calibri" panose="020F0502020204030204" pitchFamily="34" charset="0"/>
                      </a:rPr>
                      <m:t>= 2).</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5</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lance 20 fois une pièce équilibrée et on considère variable aléatoire X qui donne le nombre de FACE obtenus.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Justifier que X suit une loi binomiale.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Calculer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 11).</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6</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tire 15 cartes avec remise dans un jeu complet de 52 cartes et on considère la variable aléatoire T qui donne le nombre de trèfles obtenus.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9000ADE9-E6E0-4FB2-A073-2B0D44FBB8DC}"/>
                  </a:ext>
                </a:extLst>
              </p:cNvPr>
              <p:cNvSpPr txBox="1">
                <a:spLocks noRot="1" noChangeAspect="1" noMove="1" noResize="1" noEditPoints="1" noAdjustHandles="1" noChangeArrowheads="1" noChangeShapeType="1" noTextEdit="1"/>
              </p:cNvSpPr>
              <p:nvPr/>
            </p:nvSpPr>
            <p:spPr>
              <a:xfrm>
                <a:off x="136358" y="178847"/>
                <a:ext cx="11919284" cy="5576976"/>
              </a:xfrm>
              <a:prstGeom prst="rect">
                <a:avLst/>
              </a:prstGeom>
              <a:blipFill>
                <a:blip r:embed="rId2"/>
                <a:stretch>
                  <a:fillRect l="-511" b="-9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45DEFE34-83FF-45E1-B37B-B6B414D86332}"/>
                  </a:ext>
                </a:extLst>
              </p:cNvPr>
              <p:cNvSpPr txBox="1"/>
              <p:nvPr/>
            </p:nvSpPr>
            <p:spPr>
              <a:xfrm>
                <a:off x="513347" y="5755823"/>
                <a:ext cx="6096000" cy="923330"/>
              </a:xfrm>
              <a:prstGeom prst="rect">
                <a:avLst/>
              </a:prstGeom>
              <a:noFill/>
            </p:spPr>
            <p:txBody>
              <a:bodyPr wrap="square">
                <a:spAutoFit/>
              </a:bodyPr>
              <a:lstStyle/>
              <a:p>
                <a:pPr marL="342900" lvl="0" indent="-342900">
                  <a:buFont typeface="+mj-lt"/>
                  <a:buAutoNum type="arabicPeriod"/>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Justifier que T suit une loi binomiale.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buFont typeface="+mj-lt"/>
                  <a:buAutoNum type="arabicPeriod"/>
                </a:pPr>
                <a:r>
                  <a:rPr lang="fr-FR" sz="1800" dirty="0">
                    <a:effectLst/>
                    <a:latin typeface="Times New Roman" panose="02020603050405020304" pitchFamily="18" charset="0"/>
                    <a:ea typeface="Times New Roman" panose="02020603050405020304" pitchFamily="18" charset="0"/>
                    <a:cs typeface="Calibri" panose="020F0502020204030204" pitchFamily="34" charset="0"/>
                  </a:rPr>
                  <a:t>Calculer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Calibri" panose="020F0502020204030204" pitchFamily="34" charset="0"/>
                      </a:rPr>
                      <m:t>𝑝</m:t>
                    </m:r>
                    <m:r>
                      <a:rPr lang="fr-FR" sz="1800" i="1">
                        <a:effectLst/>
                        <a:latin typeface="Cambria Math" panose="02040503050406030204" pitchFamily="18" charset="0"/>
                        <a:ea typeface="Times New Roman" panose="02020603050405020304" pitchFamily="18" charset="0"/>
                        <a:cs typeface="Calibri" panose="020F0502020204030204" pitchFamily="34" charset="0"/>
                      </a:rPr>
                      <m:t>(</m:t>
                    </m:r>
                    <m:r>
                      <a:rPr lang="fr-FR" sz="1800" i="1">
                        <a:effectLst/>
                        <a:latin typeface="Cambria Math" panose="02040503050406030204" pitchFamily="18" charset="0"/>
                        <a:ea typeface="Times New Roman" panose="02020603050405020304" pitchFamily="18" charset="0"/>
                        <a:cs typeface="Calibri" panose="020F0502020204030204" pitchFamily="34" charset="0"/>
                      </a:rPr>
                      <m:t>𝑇</m:t>
                    </m:r>
                    <m:r>
                      <a:rPr lang="fr-FR" sz="1800" i="1">
                        <a:effectLst/>
                        <a:latin typeface="Cambria Math" panose="02040503050406030204" pitchFamily="18" charset="0"/>
                        <a:ea typeface="Times New Roman" panose="02020603050405020304" pitchFamily="18" charset="0"/>
                        <a:cs typeface="Calibri" panose="020F0502020204030204" pitchFamily="34" charset="0"/>
                      </a:rPr>
                      <m:t>=5)</m:t>
                    </m:r>
                  </m:oMath>
                </a14:m>
                <a:r>
                  <a:rPr lang="fr-FR"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r>
                  <a:rPr lang="fr-FR"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5" name="ZoneTexte 4">
                <a:extLst>
                  <a:ext uri="{FF2B5EF4-FFF2-40B4-BE49-F238E27FC236}">
                    <a16:creationId xmlns:a16="http://schemas.microsoft.com/office/drawing/2014/main" id="{45DEFE34-83FF-45E1-B37B-B6B414D86332}"/>
                  </a:ext>
                </a:extLst>
              </p:cNvPr>
              <p:cNvSpPr txBox="1">
                <a:spLocks noRot="1" noChangeAspect="1" noMove="1" noResize="1" noEditPoints="1" noAdjustHandles="1" noChangeArrowheads="1" noChangeShapeType="1" noTextEdit="1"/>
              </p:cNvSpPr>
              <p:nvPr/>
            </p:nvSpPr>
            <p:spPr>
              <a:xfrm>
                <a:off x="513347" y="5755823"/>
                <a:ext cx="6096000" cy="923330"/>
              </a:xfrm>
              <a:prstGeom prst="rect">
                <a:avLst/>
              </a:prstGeom>
              <a:blipFill>
                <a:blip r:embed="rId3"/>
                <a:stretch>
                  <a:fillRect l="-600" t="-3289"/>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CF037439-B063-45B9-8720-0F5B09CCCF41}"/>
              </a:ext>
            </a:extLst>
          </p:cNvPr>
          <p:cNvSpPr txBox="1"/>
          <p:nvPr/>
        </p:nvSpPr>
        <p:spPr>
          <a:xfrm>
            <a:off x="5229727" y="6032822"/>
            <a:ext cx="6096000" cy="369332"/>
          </a:xfrm>
          <a:prstGeom prst="rect">
            <a:avLst/>
          </a:prstGeom>
          <a:noFill/>
        </p:spPr>
        <p:txBody>
          <a:bodyPr wrap="square">
            <a:spAutoFit/>
          </a:bodyPr>
          <a:lstStyle/>
          <a:p>
            <a:pPr marL="342900" lvl="0" indent="-342900" algn="r">
              <a:buFont typeface="Wingdings" panose="05000000000000000000" pitchFamily="2" charset="2"/>
              <a:buChar char=""/>
            </a:pPr>
            <a:r>
              <a:rPr lang="fr-FR" sz="1800" dirty="0">
                <a:effectLst/>
                <a:latin typeface="Times New Roman" panose="02020603050405020304" pitchFamily="18" charset="0"/>
                <a:ea typeface="Times New Roman" panose="02020603050405020304" pitchFamily="18" charset="0"/>
                <a:cs typeface="Wingdings" panose="05000000000000000000" pitchFamily="2" charset="2"/>
              </a:rPr>
              <a:t>Exercices 52 à 56 p. 384</a:t>
            </a:r>
            <a:endParaRPr lang="fr-FR" sz="1800" dirty="0">
              <a:effectLst/>
              <a:latin typeface="Times New Roman" panose="02020603050405020304" pitchFamily="18" charset="0"/>
              <a:ea typeface="Calibri" panose="020F0502020204030204" pitchFamily="34" charset="0"/>
              <a:cs typeface="Wingdings" panose="05000000000000000000" pitchFamily="2" charset="2"/>
            </a:endParaRPr>
          </a:p>
        </p:txBody>
      </p:sp>
    </p:spTree>
    <p:extLst>
      <p:ext uri="{BB962C8B-B14F-4D97-AF65-F5344CB8AC3E}">
        <p14:creationId xmlns:p14="http://schemas.microsoft.com/office/powerpoint/2010/main" val="1179178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CA1F441-269C-40A2-8FA7-AFB2925D1842}"/>
              </a:ext>
            </a:extLst>
          </p:cNvPr>
          <p:cNvSpPr txBox="1"/>
          <p:nvPr/>
        </p:nvSpPr>
        <p:spPr>
          <a:xfrm>
            <a:off x="1819174" y="68528"/>
            <a:ext cx="8553651" cy="523220"/>
          </a:xfrm>
          <a:prstGeom prst="rect">
            <a:avLst/>
          </a:prstGeom>
          <a:noFill/>
        </p:spPr>
        <p:txBody>
          <a:bodyPr wrap="square">
            <a:spAutoFit/>
          </a:bodyPr>
          <a:lstStyle/>
          <a:p>
            <a:pPr algn="ctr"/>
            <a:r>
              <a:rPr lang="fr-FR" sz="2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Succession d’épreuves indépendantes et loi binomiale</a:t>
            </a:r>
            <a:endParaRPr lang="fr-FR" sz="2800" dirty="0">
              <a:effectLst/>
              <a:latin typeface="Times New Roman" panose="02020603050405020304" pitchFamily="18"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B5D7B108-FEA4-4179-A2D6-61030E6BFF71}"/>
                  </a:ext>
                </a:extLst>
              </p:cNvPr>
              <p:cNvSpPr txBox="1"/>
              <p:nvPr/>
            </p:nvSpPr>
            <p:spPr>
              <a:xfrm>
                <a:off x="741529" y="1425961"/>
                <a:ext cx="10708940" cy="2951064"/>
              </a:xfrm>
              <a:prstGeom prst="rect">
                <a:avLst/>
              </a:prstGeom>
              <a:noFill/>
            </p:spPr>
            <p:txBody>
              <a:bodyPr wrap="square">
                <a:spAutoFit/>
              </a:bodyPr>
              <a:lstStyle/>
              <a:p>
                <a:pPr>
                  <a:lnSpc>
                    <a:spcPct val="150000"/>
                  </a:lnSpc>
                </a:pPr>
                <a:r>
                  <a:rPr lang="fr-FR" sz="18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Définition - Univers associé à une succession d'épreuves indépendantes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Soit une succession de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Calibri" panose="020F0502020204030204" pitchFamily="34" charset="0"/>
                      </a:rPr>
                      <m:t>𝑛</m:t>
                    </m:r>
                  </m:oMath>
                </a14:m>
                <a:r>
                  <a:rPr lang="fr-FR" sz="1800" dirty="0">
                    <a:effectLst/>
                    <a:latin typeface="Times New Roman" panose="02020603050405020304" pitchFamily="18" charset="0"/>
                    <a:ea typeface="Calibri" panose="020F0502020204030204" pitchFamily="34" charset="0"/>
                    <a:cs typeface="Calibri" panose="020F0502020204030204" pitchFamily="34" charset="0"/>
                  </a:rPr>
                  <a:t> épreuves indépendantes dont les univers associés sont respectivement </a:t>
                </a:r>
                <a14:m>
                  <m:oMath xmlns:m="http://schemas.openxmlformats.org/officeDocument/2006/math">
                    <m:sSub>
                      <m:sSub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b>
                        <m:r>
                          <a:rPr lang="fr-FR" sz="1800" i="1">
                            <a:effectLst/>
                            <a:latin typeface="Cambria Math" panose="02040503050406030204" pitchFamily="18" charset="0"/>
                            <a:ea typeface="Calibri" panose="020F0502020204030204" pitchFamily="34" charset="0"/>
                            <a:cs typeface="Calibri" panose="020F0502020204030204" pitchFamily="34" charset="0"/>
                          </a:rPr>
                          <m:t>1</m:t>
                        </m:r>
                      </m:sub>
                    </m:sSub>
                    <m:r>
                      <a:rPr lang="fr-FR" sz="1800" i="1">
                        <a:effectLst/>
                        <a:latin typeface="Cambria Math" panose="02040503050406030204" pitchFamily="18" charset="0"/>
                        <a:ea typeface="Calibri" panose="020F0502020204030204" pitchFamily="34" charset="0"/>
                        <a:cs typeface="Calibri" panose="020F0502020204030204" pitchFamily="34" charset="0"/>
                      </a:rPr>
                      <m:t> , </m:t>
                    </m:r>
                    <m:sSub>
                      <m:sSub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b>
                        <m:r>
                          <a:rPr lang="fr-FR" sz="1800" i="1">
                            <a:effectLst/>
                            <a:latin typeface="Cambria Math" panose="02040503050406030204" pitchFamily="18" charset="0"/>
                            <a:ea typeface="Calibri" panose="020F0502020204030204" pitchFamily="34" charset="0"/>
                            <a:cs typeface="Calibri" panose="020F0502020204030204" pitchFamily="34" charset="0"/>
                          </a:rPr>
                          <m:t>2</m:t>
                        </m:r>
                      </m:sub>
                    </m:sSub>
                    <m:r>
                      <a:rPr lang="fr-FR" sz="18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b>
                        <m:r>
                          <a:rPr lang="fr-FR" sz="1800" i="1">
                            <a:effectLst/>
                            <a:latin typeface="Cambria Math" panose="02040503050406030204" pitchFamily="18" charset="0"/>
                            <a:ea typeface="Calibri" panose="020F0502020204030204" pitchFamily="34" charset="0"/>
                            <a:cs typeface="Calibri" panose="020F0502020204030204" pitchFamily="34" charset="0"/>
                          </a:rPr>
                          <m:t>𝑛</m:t>
                        </m:r>
                      </m:sub>
                    </m:sSub>
                  </m:oMath>
                </a14:m>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L'univers associé à cette succession de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Calibri" panose="020F0502020204030204" pitchFamily="34" charset="0"/>
                      </a:rPr>
                      <m:t>𝑛</m:t>
                    </m:r>
                  </m:oMath>
                </a14:m>
                <a:r>
                  <a:rPr lang="fr-FR" sz="1800" dirty="0">
                    <a:effectLst/>
                    <a:latin typeface="Times New Roman" panose="02020603050405020304" pitchFamily="18" charset="0"/>
                    <a:ea typeface="Calibri" panose="020F0502020204030204" pitchFamily="34" charset="0"/>
                    <a:cs typeface="Calibri" panose="020F0502020204030204" pitchFamily="34" charset="0"/>
                  </a:rPr>
                  <a:t> épreuves est le produit cartésien </a:t>
                </a:r>
                <a14:m>
                  <m:oMath xmlns:m="http://schemas.openxmlformats.org/officeDocument/2006/math">
                    <m:sSub>
                      <m:sSub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b>
                        <m:r>
                          <a:rPr lang="fr-FR" sz="1800" i="1">
                            <a:effectLst/>
                            <a:latin typeface="Cambria Math" panose="02040503050406030204" pitchFamily="18" charset="0"/>
                            <a:ea typeface="Calibri" panose="020F0502020204030204" pitchFamily="34" charset="0"/>
                            <a:cs typeface="Calibri" panose="020F0502020204030204" pitchFamily="34" charset="0"/>
                          </a:rPr>
                          <m:t>1</m:t>
                        </m:r>
                      </m:sub>
                    </m:sSub>
                    <m:r>
                      <a:rPr lang="fr-FR" sz="18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b>
                        <m:r>
                          <a:rPr lang="fr-FR" sz="1800" i="1">
                            <a:effectLst/>
                            <a:latin typeface="Cambria Math" panose="02040503050406030204" pitchFamily="18" charset="0"/>
                            <a:ea typeface="Calibri" panose="020F0502020204030204" pitchFamily="34" charset="0"/>
                            <a:cs typeface="Calibri" panose="020F0502020204030204" pitchFamily="34" charset="0"/>
                          </a:rPr>
                          <m:t>2</m:t>
                        </m:r>
                      </m:sub>
                    </m:sSub>
                    <m:r>
                      <a:rPr lang="fr-FR"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b>
                        <m:r>
                          <a:rPr lang="fr-FR" sz="1800" i="1">
                            <a:effectLst/>
                            <a:latin typeface="Cambria Math" panose="02040503050406030204" pitchFamily="18" charset="0"/>
                            <a:ea typeface="Calibri" panose="020F0502020204030204" pitchFamily="34" charset="0"/>
                            <a:cs typeface="Calibri" panose="020F0502020204030204" pitchFamily="34" charset="0"/>
                          </a:rPr>
                          <m:t>𝑛</m:t>
                        </m:r>
                      </m:sub>
                    </m:sSub>
                  </m:oMath>
                </a14:m>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Si les </a:t>
                </a:r>
                <a14:m>
                  <m:oMath xmlns:m="http://schemas.openxmlformats.org/officeDocument/2006/math">
                    <m:r>
                      <a:rPr lang="fr-FR" sz="1800" i="1">
                        <a:effectLst/>
                        <a:latin typeface="Cambria Math" panose="02040503050406030204" pitchFamily="18" charset="0"/>
                        <a:ea typeface="Calibri" panose="020F0502020204030204" pitchFamily="34" charset="0"/>
                        <a:cs typeface="Calibri" panose="020F0502020204030204" pitchFamily="34" charset="0"/>
                      </a:rPr>
                      <m:t>𝑛</m:t>
                    </m:r>
                  </m:oMath>
                </a14:m>
                <a:r>
                  <a:rPr lang="fr-FR" sz="1800" dirty="0">
                    <a:effectLst/>
                    <a:latin typeface="Times New Roman" panose="02020603050405020304" pitchFamily="18" charset="0"/>
                    <a:ea typeface="Calibri" panose="020F0502020204030204" pitchFamily="34" charset="0"/>
                    <a:cs typeface="Calibri" panose="020F0502020204030204" pitchFamily="34" charset="0"/>
                  </a:rPr>
                  <a:t> épreuves indépendantes sont identiques et que l'on note </a:t>
                </a:r>
                <a14:m>
                  <m:oMath xmlns:m="http://schemas.openxmlformats.org/officeDocument/2006/math">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oMath>
                </a14:m>
                <a:r>
                  <a:rPr lang="fr-FR"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effectLst/>
                    <a:latin typeface="Times New Roman" panose="02020603050405020304" pitchFamily="18" charset="0"/>
                    <a:ea typeface="Calibri" panose="020F0502020204030204" pitchFamily="34" charset="0"/>
                    <a:cs typeface="Calibri" panose="020F0502020204030204" pitchFamily="34" charset="0"/>
                  </a:rPr>
                  <a:t>1'univers associé à chacune d'elle, l'univers associé à cette succession est noté </a:t>
                </a:r>
                <a14:m>
                  <m:oMath xmlns:m="http://schemas.openxmlformats.org/officeDocument/2006/math">
                    <m:sSup>
                      <m:sSupPr>
                        <m:ctrlPr>
                          <a:rPr lang="fr-FR" sz="1800" i="1">
                            <a:effectLst/>
                            <a:latin typeface="Cambria Math" panose="02040503050406030204" pitchFamily="18" charset="0"/>
                            <a:ea typeface="Calibri" panose="020F0502020204030204" pitchFamily="34" charset="0"/>
                            <a:cs typeface="Calibri" panose="020F0502020204030204" pitchFamily="34" charset="0"/>
                          </a:rPr>
                        </m:ctrlPr>
                      </m:sSupPr>
                      <m:e>
                        <m:r>
                          <m:rPr>
                            <m:sty m:val="p"/>
                          </m:rPr>
                          <a:rPr lang="fr-FR" sz="1800">
                            <a:effectLst/>
                            <a:latin typeface="Cambria Math" panose="02040503050406030204" pitchFamily="18" charset="0"/>
                            <a:ea typeface="Calibri" panose="020F0502020204030204" pitchFamily="34" charset="0"/>
                            <a:cs typeface="Calibri" panose="020F0502020204030204" pitchFamily="34" charset="0"/>
                          </a:rPr>
                          <m:t>Ω</m:t>
                        </m:r>
                      </m:e>
                      <m:sup>
                        <m:r>
                          <a:rPr lang="fr-FR" sz="1800" i="1">
                            <a:effectLst/>
                            <a:latin typeface="Cambria Math" panose="02040503050406030204" pitchFamily="18" charset="0"/>
                            <a:ea typeface="Calibri" panose="020F0502020204030204" pitchFamily="34" charset="0"/>
                            <a:cs typeface="Calibri" panose="020F0502020204030204" pitchFamily="34" charset="0"/>
                          </a:rPr>
                          <m:t>𝑛</m:t>
                        </m:r>
                      </m:sup>
                    </m:sSup>
                  </m:oMath>
                </a14:m>
                <a:r>
                  <a:rPr lang="fr-FR" sz="1800" dirty="0">
                    <a:effectLst/>
                    <a:latin typeface="Times New Roman" panose="02020603050405020304" pitchFamily="18" charset="0"/>
                    <a:ea typeface="Calibri" panose="020F0502020204030204" pitchFamily="34" charset="0"/>
                    <a:cs typeface="Calibri" panose="020F0502020204030204" pitchFamily="34" charset="0"/>
                  </a:rPr>
                  <a:t>. </a:t>
                </a:r>
              </a:p>
            </p:txBody>
          </p:sp>
        </mc:Choice>
        <mc:Fallback xmlns="">
          <p:sp>
            <p:nvSpPr>
              <p:cNvPr id="4" name="ZoneTexte 3">
                <a:extLst>
                  <a:ext uri="{FF2B5EF4-FFF2-40B4-BE49-F238E27FC236}">
                    <a16:creationId xmlns:a16="http://schemas.microsoft.com/office/drawing/2014/main" id="{B5D7B108-FEA4-4179-A2D6-61030E6BFF71}"/>
                  </a:ext>
                </a:extLst>
              </p:cNvPr>
              <p:cNvSpPr txBox="1">
                <a:spLocks noRot="1" noChangeAspect="1" noMove="1" noResize="1" noEditPoints="1" noAdjustHandles="1" noChangeArrowheads="1" noChangeShapeType="1" noTextEdit="1"/>
              </p:cNvSpPr>
              <p:nvPr/>
            </p:nvSpPr>
            <p:spPr>
              <a:xfrm>
                <a:off x="741529" y="1425961"/>
                <a:ext cx="10708940" cy="2951064"/>
              </a:xfrm>
              <a:prstGeom prst="rect">
                <a:avLst/>
              </a:prstGeom>
              <a:blipFill>
                <a:blip r:embed="rId2"/>
                <a:stretch>
                  <a:fillRect l="-513" b="-2479"/>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5865C3BD-388C-40CA-B35F-BA00E8E6B9C9}"/>
              </a:ext>
            </a:extLst>
          </p:cNvPr>
          <p:cNvSpPr txBox="1"/>
          <p:nvPr/>
        </p:nvSpPr>
        <p:spPr>
          <a:xfrm>
            <a:off x="741529" y="4653479"/>
            <a:ext cx="7215354" cy="1704569"/>
          </a:xfrm>
          <a:prstGeom prst="rect">
            <a:avLst/>
          </a:prstGeom>
          <a:noFill/>
        </p:spPr>
        <p:txBody>
          <a:bodyPr wrap="square">
            <a:spAutoFit/>
          </a:bodyPr>
          <a:lstStyle/>
          <a:p>
            <a:pPr>
              <a:lnSpc>
                <a:spcPct val="150000"/>
              </a:lnSpc>
            </a:pPr>
            <a:r>
              <a:rPr lang="fr-FR" sz="18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On lance successivement et dans cet ordre trois dés équilibrés numérotés respectivement de 1 à 4, de 1 à 6 et de 1 à 8 et on note les trois résultats obtenus.</a:t>
            </a:r>
          </a:p>
        </p:txBody>
      </p:sp>
      <p:pic>
        <p:nvPicPr>
          <p:cNvPr id="7" name="Image 6" descr="Résultat de recherche d'images pour &quot;dés 4  faces&quot;">
            <a:extLst>
              <a:ext uri="{FF2B5EF4-FFF2-40B4-BE49-F238E27FC236}">
                <a16:creationId xmlns:a16="http://schemas.microsoft.com/office/drawing/2014/main" id="{86A6173B-68DB-452F-A32F-4BC96DE585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952" y="5211238"/>
            <a:ext cx="1009015" cy="1009015"/>
          </a:xfrm>
          <a:prstGeom prst="rect">
            <a:avLst/>
          </a:prstGeom>
          <a:noFill/>
          <a:ln>
            <a:noFill/>
          </a:ln>
        </p:spPr>
      </p:pic>
      <p:pic>
        <p:nvPicPr>
          <p:cNvPr id="8" name="Image 7" descr="Résultat de recherche d'images pour &quot;dés 6  faces&quot;">
            <a:extLst>
              <a:ext uri="{FF2B5EF4-FFF2-40B4-BE49-F238E27FC236}">
                <a16:creationId xmlns:a16="http://schemas.microsoft.com/office/drawing/2014/main" id="{87809A9E-F5EA-41B5-8DDA-D53BF6799AB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4338" y="5194093"/>
            <a:ext cx="1163955" cy="1163955"/>
          </a:xfrm>
          <a:prstGeom prst="rect">
            <a:avLst/>
          </a:prstGeom>
          <a:noFill/>
          <a:ln>
            <a:noFill/>
          </a:ln>
        </p:spPr>
      </p:pic>
      <p:pic>
        <p:nvPicPr>
          <p:cNvPr id="9" name="Image 8" descr="Résultat de recherche d'images pour &quot;dés 8  faces&quot;">
            <a:extLst>
              <a:ext uri="{FF2B5EF4-FFF2-40B4-BE49-F238E27FC236}">
                <a16:creationId xmlns:a16="http://schemas.microsoft.com/office/drawing/2014/main" id="{392C5A97-F019-41E3-9304-DA333AB465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781664" y="5194093"/>
            <a:ext cx="1026160" cy="1026160"/>
          </a:xfrm>
          <a:prstGeom prst="rect">
            <a:avLst/>
          </a:prstGeom>
          <a:noFill/>
          <a:ln>
            <a:noFill/>
          </a:ln>
        </p:spPr>
      </p:pic>
      <p:sp>
        <p:nvSpPr>
          <p:cNvPr id="11" name="ZoneTexte 10">
            <a:extLst>
              <a:ext uri="{FF2B5EF4-FFF2-40B4-BE49-F238E27FC236}">
                <a16:creationId xmlns:a16="http://schemas.microsoft.com/office/drawing/2014/main" id="{8D0A545F-AE56-4F8F-B376-5679DE9FADA5}"/>
              </a:ext>
            </a:extLst>
          </p:cNvPr>
          <p:cNvSpPr txBox="1"/>
          <p:nvPr/>
        </p:nvSpPr>
        <p:spPr>
          <a:xfrm>
            <a:off x="99461" y="851168"/>
            <a:ext cx="6152146" cy="461665"/>
          </a:xfrm>
          <a:prstGeom prst="rect">
            <a:avLst/>
          </a:prstGeom>
          <a:noFill/>
        </p:spPr>
        <p:txBody>
          <a:bodyPr wrap="square">
            <a:spAutoFit/>
          </a:bodyPr>
          <a:lstStyle/>
          <a:p>
            <a:pPr marL="400050" indent="-400050">
              <a:buFont typeface="+mj-lt"/>
              <a:buAutoNum type="romanUcPeriod"/>
            </a:pPr>
            <a:r>
              <a:rPr lang="fr-FR"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Succession d'épreuves indépendantes </a:t>
            </a:r>
            <a:endParaRPr lang="fr-FR" sz="24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491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4E12BE3-F508-49C1-9419-E2A16FC63095}"/>
                  </a:ext>
                </a:extLst>
              </p:cNvPr>
              <p:cNvSpPr txBox="1"/>
              <p:nvPr/>
            </p:nvSpPr>
            <p:spPr>
              <a:xfrm>
                <a:off x="288758" y="637530"/>
                <a:ext cx="11614484" cy="5582939"/>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4 – Calculer des probabilités avec la loi binomiale (page 373)</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La calculatrice TI 83 CE permet de calculer des probabilités de la forme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r>
                      <a:rPr lang="fr-FR" sz="2000" i="1">
                        <a:effectLst/>
                        <a:latin typeface="Cambria Math" panose="02040503050406030204" pitchFamily="18" charset="0"/>
                        <a:ea typeface="Times New Roman" panose="02020603050405020304" pitchFamily="18" charset="0"/>
                        <a:cs typeface="Calibri" panose="020F0502020204030204" pitchFamily="34" charset="0"/>
                      </a:rPr>
                      <m:t>) </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𝑘</m:t>
                        </m:r>
                      </m:e>
                    </m:d>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mais il faut pouvoir calculer tous types de probabilités avec la loi binomiale.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7</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considère la variable aléatoire X suit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ℬ</m:t>
                    </m:r>
                    <m:r>
                      <a:rPr lang="fr-FR" sz="2000" i="1">
                        <a:effectLst/>
                        <a:latin typeface="Cambria Math" panose="02040503050406030204" pitchFamily="18" charset="0"/>
                        <a:ea typeface="Times New Roman" panose="02020603050405020304" pitchFamily="18" charset="0"/>
                        <a:cs typeface="Calibri" panose="020F0502020204030204" pitchFamily="34" charset="0"/>
                      </a:rPr>
                      <m:t>(20 ; 0,36)</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Calculer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&gt;6</m:t>
                        </m:r>
                      </m:e>
                    </m:d>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(3 &lt;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𝑋</m:t>
                    </m:r>
                    <m:r>
                      <a:rPr lang="fr-FR" sz="2000" i="1">
                        <a:effectLst/>
                        <a:latin typeface="Cambria Math" panose="02040503050406030204" pitchFamily="18" charset="0"/>
                        <a:ea typeface="Times New Roman" panose="02020603050405020304" pitchFamily="18" charset="0"/>
                        <a:cs typeface="Calibri" panose="020F0502020204030204" pitchFamily="34" charset="0"/>
                      </a:rPr>
                      <m:t> &lt; 12)</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8</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On considère la variable aléatoire Y qui suit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ℬ</m:t>
                    </m:r>
                    <m:r>
                      <a:rPr lang="fr-FR" sz="2000" i="1">
                        <a:effectLst/>
                        <a:latin typeface="Cambria Math" panose="02040503050406030204" pitchFamily="18" charset="0"/>
                        <a:ea typeface="Times New Roman" panose="02020603050405020304" pitchFamily="18" charset="0"/>
                        <a:cs typeface="Calibri" panose="020F0502020204030204" pitchFamily="34" charset="0"/>
                      </a:rPr>
                      <m:t>(30 ; 0,85).</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Calculer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d>
                      <m:dPr>
                        <m:ctrlPr>
                          <a:rPr lang="fr-FR" sz="2000" i="1">
                            <a:effectLst/>
                            <a:latin typeface="Cambria Math" panose="02040503050406030204" pitchFamily="18" charset="0"/>
                            <a:ea typeface="Times New Roman" panose="02020603050405020304" pitchFamily="18" charset="0"/>
                            <a:cs typeface="Calibri" panose="020F0502020204030204" pitchFamily="34" charset="0"/>
                          </a:rPr>
                        </m:ctrlPr>
                      </m:dPr>
                      <m:e>
                        <m:r>
                          <a:rPr lang="fr-FR" sz="2000" i="1">
                            <a:effectLst/>
                            <a:latin typeface="Cambria Math" panose="02040503050406030204" pitchFamily="18" charset="0"/>
                            <a:ea typeface="Times New Roman" panose="02020603050405020304" pitchFamily="18" charset="0"/>
                            <a:cs typeface="Calibri" panose="020F0502020204030204" pitchFamily="34" charset="0"/>
                          </a:rPr>
                          <m:t>𝑌</m:t>
                        </m:r>
                        <m:r>
                          <a:rPr lang="fr-FR" sz="2000" i="1">
                            <a:effectLst/>
                            <a:latin typeface="Cambria Math" panose="02040503050406030204" pitchFamily="18" charset="0"/>
                            <a:ea typeface="Times New Roman" panose="02020603050405020304" pitchFamily="18" charset="0"/>
                            <a:cs typeface="Calibri" panose="020F0502020204030204" pitchFamily="34" charset="0"/>
                          </a:rPr>
                          <m:t>&lt;24</m:t>
                        </m:r>
                      </m:e>
                    </m:d>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Calibri" panose="020F0502020204030204" pitchFamily="34" charset="0"/>
                      </a:rPr>
                      <m:t>𝑝</m:t>
                    </m:r>
                    <m:r>
                      <a:rPr lang="fr-FR" sz="2000" i="1">
                        <a:effectLst/>
                        <a:latin typeface="Cambria Math" panose="02040503050406030204" pitchFamily="18" charset="0"/>
                        <a:ea typeface="Times New Roman" panose="02020603050405020304" pitchFamily="18" charset="0"/>
                        <a:cs typeface="Calibri" panose="020F0502020204030204" pitchFamily="34" charset="0"/>
                      </a:rPr>
                      <m:t>(21 &lt; </m:t>
                    </m:r>
                    <m:r>
                      <a:rPr lang="fr-FR" sz="2000" i="1">
                        <a:effectLst/>
                        <a:latin typeface="Cambria Math" panose="02040503050406030204" pitchFamily="18" charset="0"/>
                        <a:ea typeface="Times New Roman" panose="02020603050405020304" pitchFamily="18" charset="0"/>
                        <a:cs typeface="Calibri" panose="020F0502020204030204" pitchFamily="34" charset="0"/>
                      </a:rPr>
                      <m:t>𝑌</m:t>
                    </m:r>
                    <m:r>
                      <a:rPr lang="fr-FR" sz="2000" i="1">
                        <a:effectLst/>
                        <a:latin typeface="Cambria Math" panose="02040503050406030204" pitchFamily="18" charset="0"/>
                        <a:ea typeface="Times New Roman" panose="02020603050405020304" pitchFamily="18" charset="0"/>
                        <a:cs typeface="Calibri" panose="020F0502020204030204" pitchFamily="34" charset="0"/>
                      </a:rPr>
                      <m:t> &lt; 25)</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p>
            </p:txBody>
          </p:sp>
        </mc:Choice>
        <mc:Fallback xmlns="">
          <p:sp>
            <p:nvSpPr>
              <p:cNvPr id="3" name="ZoneTexte 2">
                <a:extLst>
                  <a:ext uri="{FF2B5EF4-FFF2-40B4-BE49-F238E27FC236}">
                    <a16:creationId xmlns:a16="http://schemas.microsoft.com/office/drawing/2014/main" id="{14E12BE3-F508-49C1-9419-E2A16FC63095}"/>
                  </a:ext>
                </a:extLst>
              </p:cNvPr>
              <p:cNvSpPr txBox="1">
                <a:spLocks noRot="1" noChangeAspect="1" noMove="1" noResize="1" noEditPoints="1" noAdjustHandles="1" noChangeArrowheads="1" noChangeShapeType="1" noTextEdit="1"/>
              </p:cNvSpPr>
              <p:nvPr/>
            </p:nvSpPr>
            <p:spPr>
              <a:xfrm>
                <a:off x="288758" y="637530"/>
                <a:ext cx="11614484" cy="5582939"/>
              </a:xfrm>
              <a:prstGeom prst="rect">
                <a:avLst/>
              </a:prstGeom>
              <a:blipFill>
                <a:blip r:embed="rId2"/>
                <a:stretch>
                  <a:fillRect l="-525"/>
                </a:stretch>
              </a:blipFill>
            </p:spPr>
            <p:txBody>
              <a:bodyPr/>
              <a:lstStyle/>
              <a:p>
                <a:r>
                  <a:rPr lang="fr-FR">
                    <a:noFill/>
                  </a:rPr>
                  <a:t> </a:t>
                </a:r>
              </a:p>
            </p:txBody>
          </p:sp>
        </mc:Fallback>
      </mc:AlternateContent>
      <p:sp>
        <p:nvSpPr>
          <p:cNvPr id="5" name="ZoneTexte 4">
            <a:extLst>
              <a:ext uri="{FF2B5EF4-FFF2-40B4-BE49-F238E27FC236}">
                <a16:creationId xmlns:a16="http://schemas.microsoft.com/office/drawing/2014/main" id="{04C841F3-AE47-4C27-A30B-08169418BC8C}"/>
              </a:ext>
            </a:extLst>
          </p:cNvPr>
          <p:cNvSpPr txBox="1"/>
          <p:nvPr/>
        </p:nvSpPr>
        <p:spPr>
          <a:xfrm>
            <a:off x="9272337" y="6168475"/>
            <a:ext cx="2630905" cy="369332"/>
          </a:xfrm>
          <a:prstGeom prst="rect">
            <a:avLst/>
          </a:prstGeom>
          <a:noFill/>
        </p:spPr>
        <p:txBody>
          <a:bodyPr wrap="square">
            <a:spAutoFit/>
          </a:bodyPr>
          <a:lstStyle/>
          <a:p>
            <a:r>
              <a:rPr lang="fr-FR" sz="1800" dirty="0">
                <a:effectLst/>
                <a:latin typeface="Times New Roman" panose="02020603050405020304" pitchFamily="18" charset="0"/>
                <a:ea typeface="Times New Roman" panose="02020603050405020304" pitchFamily="18" charset="0"/>
                <a:cs typeface="Calibri" panose="020F0502020204030204" pitchFamily="34" charset="0"/>
              </a:rPr>
              <a:t>Exercices 57 à 63 p.385 </a:t>
            </a:r>
            <a:endParaRPr lang="fr-FR" dirty="0"/>
          </a:p>
        </p:txBody>
      </p:sp>
    </p:spTree>
    <p:extLst>
      <p:ext uri="{BB962C8B-B14F-4D97-AF65-F5344CB8AC3E}">
        <p14:creationId xmlns:p14="http://schemas.microsoft.com/office/powerpoint/2010/main" val="2007917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0DFA12-BBA7-41FA-AA82-706ED8DE8375}"/>
              </a:ext>
            </a:extLst>
          </p:cNvPr>
          <p:cNvPicPr>
            <a:picLocks noChangeAspect="1"/>
          </p:cNvPicPr>
          <p:nvPr/>
        </p:nvPicPr>
        <p:blipFill>
          <a:blip r:embed="rId2"/>
          <a:stretch>
            <a:fillRect/>
          </a:stretch>
        </p:blipFill>
        <p:spPr>
          <a:xfrm>
            <a:off x="571132" y="263090"/>
            <a:ext cx="5754776" cy="5666241"/>
          </a:xfrm>
          <a:prstGeom prst="rect">
            <a:avLst/>
          </a:prstGeom>
        </p:spPr>
      </p:pic>
      <p:pic>
        <p:nvPicPr>
          <p:cNvPr id="7" name="Image 6">
            <a:extLst>
              <a:ext uri="{FF2B5EF4-FFF2-40B4-BE49-F238E27FC236}">
                <a16:creationId xmlns:a16="http://schemas.microsoft.com/office/drawing/2014/main" id="{408FEE86-E11E-4A16-AC48-3C4487A0962A}"/>
              </a:ext>
            </a:extLst>
          </p:cNvPr>
          <p:cNvPicPr>
            <a:picLocks noChangeAspect="1"/>
          </p:cNvPicPr>
          <p:nvPr/>
        </p:nvPicPr>
        <p:blipFill>
          <a:blip r:embed="rId3"/>
          <a:stretch>
            <a:fillRect/>
          </a:stretch>
        </p:blipFill>
        <p:spPr>
          <a:xfrm>
            <a:off x="6484849" y="263090"/>
            <a:ext cx="5393471" cy="6331820"/>
          </a:xfrm>
          <a:prstGeom prst="rect">
            <a:avLst/>
          </a:prstGeom>
        </p:spPr>
      </p:pic>
    </p:spTree>
    <p:extLst>
      <p:ext uri="{BB962C8B-B14F-4D97-AF65-F5344CB8AC3E}">
        <p14:creationId xmlns:p14="http://schemas.microsoft.com/office/powerpoint/2010/main" val="128149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4EC912D6-5411-4ACE-B6C1-88334ACE4691}"/>
                  </a:ext>
                </a:extLst>
              </p:cNvPr>
              <p:cNvSpPr txBox="1"/>
              <p:nvPr/>
            </p:nvSpPr>
            <p:spPr>
              <a:xfrm>
                <a:off x="176463" y="467420"/>
                <a:ext cx="11839073" cy="5923160"/>
              </a:xfrm>
              <a:prstGeom prst="rect">
                <a:avLst/>
              </a:prstGeom>
              <a:noFill/>
            </p:spPr>
            <p:txBody>
              <a:bodyPr wrap="square">
                <a:spAutoFit/>
              </a:bodyPr>
              <a:lstStyle/>
              <a:p>
                <a:pPr marL="457200" lvl="0" indent="-457200">
                  <a:buFont typeface="+mj-lt"/>
                  <a:buAutoNum type="arabicPeriod" startAt="2"/>
                </a:pPr>
                <a:r>
                  <a:rPr lang="fr-FR" sz="240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Espérance, variance et écart-type.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40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Loi binomiale : espérance, variance et écart-type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685800" lvl="1">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Pour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variable aléatoire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e>
                    </m:d>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on a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714500" lvl="3"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L’espérance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𝑛𝑝</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1714500" lvl="3" indent="-342900">
                  <a:lnSpc>
                    <a:spcPct val="150000"/>
                  </a:lnSpc>
                  <a:buFont typeface="Times New Roman" panose="02020603050405020304" pitchFamily="18" charset="0"/>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La variance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𝑛𝑝</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b="1" u="sng" dirty="0">
                    <a:effectLst/>
                    <a:latin typeface="Times New Roman" panose="02020603050405020304" pitchFamily="18" charset="0"/>
                    <a:ea typeface="Times New Roman" panose="02020603050405020304" pitchFamily="18" charset="0"/>
                    <a:cs typeface="Times New Roman" panose="02020603050405020304" pitchFamily="18" charset="0"/>
                  </a:rPr>
                  <a:t>Démonstrations</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Exercice 138 p. 397 : démonstration calculatoire.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Chapitre 13 p. 416 avec une somme de variables aléatoires.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La variable aléatoire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(20 ; 0,6)</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 pour espérance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𝐸</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20×0,6 = 12</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pour variance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𝑉</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=20×0,6×0,4=4,8</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pour écart-type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𝜎</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4,8</m:t>
                        </m:r>
                      </m:e>
                    </m:ra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≈2,19</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Plus l'écart-type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 petit plus les valeurs proches de son espérance sont probables.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4EC912D6-5411-4ACE-B6C1-88334ACE4691}"/>
                  </a:ext>
                </a:extLst>
              </p:cNvPr>
              <p:cNvSpPr txBox="1">
                <a:spLocks noRot="1" noChangeAspect="1" noMove="1" noResize="1" noEditPoints="1" noAdjustHandles="1" noChangeArrowheads="1" noChangeShapeType="1" noTextEdit="1"/>
              </p:cNvSpPr>
              <p:nvPr/>
            </p:nvSpPr>
            <p:spPr>
              <a:xfrm>
                <a:off x="176463" y="467420"/>
                <a:ext cx="11839073" cy="5923160"/>
              </a:xfrm>
              <a:prstGeom prst="rect">
                <a:avLst/>
              </a:prstGeom>
              <a:blipFill>
                <a:blip r:embed="rId2"/>
                <a:stretch>
                  <a:fillRect l="-721" t="-824" b="-927"/>
                </a:stretch>
              </a:blipFill>
            </p:spPr>
            <p:txBody>
              <a:bodyPr/>
              <a:lstStyle/>
              <a:p>
                <a:r>
                  <a:rPr lang="fr-FR">
                    <a:noFill/>
                  </a:rPr>
                  <a:t> </a:t>
                </a:r>
              </a:p>
            </p:txBody>
          </p:sp>
        </mc:Fallback>
      </mc:AlternateContent>
    </p:spTree>
    <p:extLst>
      <p:ext uri="{BB962C8B-B14F-4D97-AF65-F5344CB8AC3E}">
        <p14:creationId xmlns:p14="http://schemas.microsoft.com/office/powerpoint/2010/main" val="6618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fade">
                                      <p:cBhvr>
                                        <p:cTn id="6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6456C97-2318-46B6-B386-78855AD7E972}"/>
              </a:ext>
            </a:extLst>
          </p:cNvPr>
          <p:cNvSpPr txBox="1"/>
          <p:nvPr/>
        </p:nvSpPr>
        <p:spPr>
          <a:xfrm>
            <a:off x="426128" y="108254"/>
            <a:ext cx="3773009" cy="400110"/>
          </a:xfrm>
          <a:prstGeom prst="rect">
            <a:avLst/>
          </a:prstGeom>
          <a:noFill/>
        </p:spPr>
        <p:txBody>
          <a:bodyPr wrap="square" rtlCol="0">
            <a:spAutoFit/>
          </a:bodyPr>
          <a:lstStyle/>
          <a:p>
            <a:r>
              <a:rPr lang="fr-FR" sz="2000" b="1" dirty="0">
                <a:solidFill>
                  <a:schemeClr val="accent1"/>
                </a:solidFill>
              </a:rPr>
              <a:t>Exercices page 385 (</a:t>
            </a:r>
            <a:r>
              <a:rPr lang="fr-FR" sz="2000" b="1" dirty="0" err="1">
                <a:solidFill>
                  <a:schemeClr val="accent1"/>
                </a:solidFill>
              </a:rPr>
              <a:t>Sésamath</a:t>
            </a:r>
            <a:r>
              <a:rPr lang="fr-FR" sz="2000" b="1" dirty="0">
                <a:solidFill>
                  <a:schemeClr val="accent1"/>
                </a:solidFill>
              </a:rPr>
              <a:t>)</a:t>
            </a:r>
          </a:p>
        </p:txBody>
      </p:sp>
      <p:pic>
        <p:nvPicPr>
          <p:cNvPr id="6" name="Image 5">
            <a:extLst>
              <a:ext uri="{FF2B5EF4-FFF2-40B4-BE49-F238E27FC236}">
                <a16:creationId xmlns:a16="http://schemas.microsoft.com/office/drawing/2014/main" id="{BC396033-7345-428A-8CC7-ECE2D4DB49F0}"/>
              </a:ext>
            </a:extLst>
          </p:cNvPr>
          <p:cNvPicPr>
            <a:picLocks noChangeAspect="1"/>
          </p:cNvPicPr>
          <p:nvPr/>
        </p:nvPicPr>
        <p:blipFill>
          <a:blip r:embed="rId2"/>
          <a:stretch>
            <a:fillRect/>
          </a:stretch>
        </p:blipFill>
        <p:spPr>
          <a:xfrm>
            <a:off x="426127" y="591628"/>
            <a:ext cx="5021581" cy="1387643"/>
          </a:xfrm>
          <a:prstGeom prst="rect">
            <a:avLst/>
          </a:prstGeom>
        </p:spPr>
      </p:pic>
      <p:pic>
        <p:nvPicPr>
          <p:cNvPr id="8" name="Image 7">
            <a:extLst>
              <a:ext uri="{FF2B5EF4-FFF2-40B4-BE49-F238E27FC236}">
                <a16:creationId xmlns:a16="http://schemas.microsoft.com/office/drawing/2014/main" id="{DB92A66A-CAE0-4A10-90A5-22253AB881D2}"/>
              </a:ext>
            </a:extLst>
          </p:cNvPr>
          <p:cNvPicPr>
            <a:picLocks noChangeAspect="1"/>
          </p:cNvPicPr>
          <p:nvPr/>
        </p:nvPicPr>
        <p:blipFill>
          <a:blip r:embed="rId3"/>
          <a:stretch>
            <a:fillRect/>
          </a:stretch>
        </p:blipFill>
        <p:spPr>
          <a:xfrm>
            <a:off x="426127" y="1979271"/>
            <a:ext cx="4960249" cy="4737920"/>
          </a:xfrm>
          <a:prstGeom prst="rect">
            <a:avLst/>
          </a:prstGeom>
        </p:spPr>
      </p:pic>
      <p:pic>
        <p:nvPicPr>
          <p:cNvPr id="10" name="Image 9">
            <a:extLst>
              <a:ext uri="{FF2B5EF4-FFF2-40B4-BE49-F238E27FC236}">
                <a16:creationId xmlns:a16="http://schemas.microsoft.com/office/drawing/2014/main" id="{CDCF60E4-0926-45E1-9CF7-67EADCE0ADD3}"/>
              </a:ext>
            </a:extLst>
          </p:cNvPr>
          <p:cNvPicPr>
            <a:picLocks noChangeAspect="1"/>
          </p:cNvPicPr>
          <p:nvPr/>
        </p:nvPicPr>
        <p:blipFill>
          <a:blip r:embed="rId4"/>
          <a:stretch>
            <a:fillRect/>
          </a:stretch>
        </p:blipFill>
        <p:spPr>
          <a:xfrm>
            <a:off x="6096000" y="591627"/>
            <a:ext cx="5569258" cy="5062193"/>
          </a:xfrm>
          <a:prstGeom prst="rect">
            <a:avLst/>
          </a:prstGeom>
        </p:spPr>
      </p:pic>
    </p:spTree>
    <p:extLst>
      <p:ext uri="{BB962C8B-B14F-4D97-AF65-F5344CB8AC3E}">
        <p14:creationId xmlns:p14="http://schemas.microsoft.com/office/powerpoint/2010/main" val="611939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1F4713-4377-4201-A986-F68CDF4D4C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148" y="0"/>
            <a:ext cx="11971704" cy="1935332"/>
          </a:xfrm>
          <a:prstGeom prst="rect">
            <a:avLst/>
          </a:prstGeom>
        </p:spPr>
      </p:pic>
    </p:spTree>
    <p:extLst>
      <p:ext uri="{BB962C8B-B14F-4D97-AF65-F5344CB8AC3E}">
        <p14:creationId xmlns:p14="http://schemas.microsoft.com/office/powerpoint/2010/main" val="298406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1F4713-4377-4201-A986-F68CDF4D4C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148" y="-1"/>
            <a:ext cx="11971704" cy="5308847"/>
          </a:xfrm>
          <a:prstGeom prst="rect">
            <a:avLst/>
          </a:prstGeom>
        </p:spPr>
      </p:pic>
    </p:spTree>
    <p:extLst>
      <p:ext uri="{BB962C8B-B14F-4D97-AF65-F5344CB8AC3E}">
        <p14:creationId xmlns:p14="http://schemas.microsoft.com/office/powerpoint/2010/main" val="83977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1F4713-4377-4201-A986-F68CDF4D4CA5}"/>
              </a:ext>
            </a:extLst>
          </p:cNvPr>
          <p:cNvPicPr>
            <a:picLocks noChangeAspect="1"/>
          </p:cNvPicPr>
          <p:nvPr/>
        </p:nvPicPr>
        <p:blipFill rotWithShape="1">
          <a:blip r:embed="rId2"/>
          <a:srcRect t="83791" b="297"/>
          <a:stretch/>
        </p:blipFill>
        <p:spPr>
          <a:xfrm>
            <a:off x="110148" y="230820"/>
            <a:ext cx="11971704" cy="2068497"/>
          </a:xfrm>
          <a:prstGeom prst="rect">
            <a:avLst/>
          </a:prstGeom>
        </p:spPr>
      </p:pic>
    </p:spTree>
    <p:extLst>
      <p:ext uri="{BB962C8B-B14F-4D97-AF65-F5344CB8AC3E}">
        <p14:creationId xmlns:p14="http://schemas.microsoft.com/office/powerpoint/2010/main" val="2147648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E879554-45D0-432B-88C8-F8F59AE4E5CE}"/>
              </a:ext>
            </a:extLst>
          </p:cNvPr>
          <p:cNvPicPr>
            <a:picLocks noChangeAspect="1"/>
          </p:cNvPicPr>
          <p:nvPr/>
        </p:nvPicPr>
        <p:blipFill>
          <a:blip r:embed="rId2"/>
          <a:stretch>
            <a:fillRect/>
          </a:stretch>
        </p:blipFill>
        <p:spPr>
          <a:xfrm>
            <a:off x="0" y="62989"/>
            <a:ext cx="12192000" cy="1973592"/>
          </a:xfrm>
          <a:prstGeom prst="rect">
            <a:avLst/>
          </a:prstGeom>
        </p:spPr>
      </p:pic>
      <p:pic>
        <p:nvPicPr>
          <p:cNvPr id="6" name="Image 5">
            <a:extLst>
              <a:ext uri="{FF2B5EF4-FFF2-40B4-BE49-F238E27FC236}">
                <a16:creationId xmlns:a16="http://schemas.microsoft.com/office/drawing/2014/main" id="{93C30C95-9410-49D3-81D0-7C1794581579}"/>
              </a:ext>
            </a:extLst>
          </p:cNvPr>
          <p:cNvPicPr>
            <a:picLocks noChangeAspect="1"/>
          </p:cNvPicPr>
          <p:nvPr/>
        </p:nvPicPr>
        <p:blipFill>
          <a:blip r:embed="rId3"/>
          <a:stretch>
            <a:fillRect/>
          </a:stretch>
        </p:blipFill>
        <p:spPr>
          <a:xfrm>
            <a:off x="728038" y="2036581"/>
            <a:ext cx="10735924" cy="4740647"/>
          </a:xfrm>
          <a:prstGeom prst="rect">
            <a:avLst/>
          </a:prstGeom>
        </p:spPr>
      </p:pic>
    </p:spTree>
    <p:extLst>
      <p:ext uri="{BB962C8B-B14F-4D97-AF65-F5344CB8AC3E}">
        <p14:creationId xmlns:p14="http://schemas.microsoft.com/office/powerpoint/2010/main" val="24917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E879554-45D0-432B-88C8-F8F59AE4E5CE}"/>
              </a:ext>
            </a:extLst>
          </p:cNvPr>
          <p:cNvPicPr>
            <a:picLocks noChangeAspect="1"/>
          </p:cNvPicPr>
          <p:nvPr/>
        </p:nvPicPr>
        <p:blipFill>
          <a:blip r:embed="rId2"/>
          <a:stretch>
            <a:fillRect/>
          </a:stretch>
        </p:blipFill>
        <p:spPr>
          <a:xfrm>
            <a:off x="2345184" y="38575"/>
            <a:ext cx="7501631" cy="1214334"/>
          </a:xfrm>
          <a:prstGeom prst="rect">
            <a:avLst/>
          </a:prstGeom>
        </p:spPr>
      </p:pic>
      <p:pic>
        <p:nvPicPr>
          <p:cNvPr id="6" name="Image 5">
            <a:extLst>
              <a:ext uri="{FF2B5EF4-FFF2-40B4-BE49-F238E27FC236}">
                <a16:creationId xmlns:a16="http://schemas.microsoft.com/office/drawing/2014/main" id="{93C30C95-9410-49D3-81D0-7C1794581579}"/>
              </a:ext>
            </a:extLst>
          </p:cNvPr>
          <p:cNvPicPr>
            <a:picLocks noChangeAspect="1"/>
          </p:cNvPicPr>
          <p:nvPr/>
        </p:nvPicPr>
        <p:blipFill>
          <a:blip r:embed="rId3"/>
          <a:stretch>
            <a:fillRect/>
          </a:stretch>
        </p:blipFill>
        <p:spPr>
          <a:xfrm>
            <a:off x="2505051" y="1252909"/>
            <a:ext cx="7341764" cy="3241893"/>
          </a:xfrm>
          <a:prstGeom prst="rect">
            <a:avLst/>
          </a:prstGeom>
        </p:spPr>
      </p:pic>
      <p:pic>
        <p:nvPicPr>
          <p:cNvPr id="3" name="Image 2">
            <a:extLst>
              <a:ext uri="{FF2B5EF4-FFF2-40B4-BE49-F238E27FC236}">
                <a16:creationId xmlns:a16="http://schemas.microsoft.com/office/drawing/2014/main" id="{8107FDCA-D261-408F-BA6F-6621DDBF11DA}"/>
              </a:ext>
            </a:extLst>
          </p:cNvPr>
          <p:cNvPicPr>
            <a:picLocks noChangeAspect="1"/>
          </p:cNvPicPr>
          <p:nvPr/>
        </p:nvPicPr>
        <p:blipFill>
          <a:blip r:embed="rId4"/>
          <a:stretch>
            <a:fillRect/>
          </a:stretch>
        </p:blipFill>
        <p:spPr>
          <a:xfrm>
            <a:off x="0" y="4684146"/>
            <a:ext cx="12192000" cy="1841890"/>
          </a:xfrm>
          <a:prstGeom prst="rect">
            <a:avLst/>
          </a:prstGeom>
        </p:spPr>
      </p:pic>
    </p:spTree>
    <p:extLst>
      <p:ext uri="{BB962C8B-B14F-4D97-AF65-F5344CB8AC3E}">
        <p14:creationId xmlns:p14="http://schemas.microsoft.com/office/powerpoint/2010/main" val="537215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843FF3C-DA09-4923-A2A3-4AF2F54CAB06}"/>
                  </a:ext>
                </a:extLst>
              </p:cNvPr>
              <p:cNvSpPr txBox="1"/>
              <p:nvPr/>
            </p:nvSpPr>
            <p:spPr>
              <a:xfrm>
                <a:off x="497305" y="485324"/>
                <a:ext cx="11197390" cy="1883657"/>
              </a:xfrm>
              <a:prstGeom prst="rect">
                <a:avLst/>
              </a:prstGeom>
              <a:noFill/>
            </p:spPr>
            <p:txBody>
              <a:bodyPr wrap="square">
                <a:spAutoFit/>
              </a:bodyPr>
              <a:lstStyle/>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Forme du diagramme en barres associé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Pour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variable aléatoire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e>
                    </m:d>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le diagramme en barres associé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 en forme de cloche, approximativement centré sur son espérance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F843FF3C-DA09-4923-A2A3-4AF2F54CAB06}"/>
                  </a:ext>
                </a:extLst>
              </p:cNvPr>
              <p:cNvSpPr txBox="1">
                <a:spLocks noRot="1" noChangeAspect="1" noMove="1" noResize="1" noEditPoints="1" noAdjustHandles="1" noChangeArrowheads="1" noChangeShapeType="1" noTextEdit="1"/>
              </p:cNvSpPr>
              <p:nvPr/>
            </p:nvSpPr>
            <p:spPr>
              <a:xfrm>
                <a:off x="497305" y="485324"/>
                <a:ext cx="11197390" cy="1883657"/>
              </a:xfrm>
              <a:prstGeom prst="rect">
                <a:avLst/>
              </a:prstGeom>
              <a:blipFill>
                <a:blip r:embed="rId2"/>
                <a:stretch>
                  <a:fillRect l="-59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C423D36D-234C-426F-88CC-754D8DAD46A7}"/>
                  </a:ext>
                </a:extLst>
              </p:cNvPr>
              <p:cNvSpPr txBox="1"/>
              <p:nvPr/>
            </p:nvSpPr>
            <p:spPr>
              <a:xfrm>
                <a:off x="497305" y="2139929"/>
                <a:ext cx="9561096" cy="1289071"/>
              </a:xfrm>
              <a:prstGeom prst="rect">
                <a:avLst/>
              </a:prstGeom>
              <a:noFill/>
            </p:spPr>
            <p:txBody>
              <a:bodyPr wrap="square">
                <a:spAutoFit/>
              </a:bodyPr>
              <a:lstStyle/>
              <a:p>
                <a:pPr>
                  <a:lnSpc>
                    <a:spcPct val="150000"/>
                  </a:lnSpc>
                </a:pPr>
                <a:r>
                  <a:rPr lang="fr-FR" sz="18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Le diagramme en barres associé à la loi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ℬ</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(20 ; 0,6)</m:t>
                    </m:r>
                  </m:oMath>
                </a14:m>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sur lequel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varie de 0 à 20 en abscisses, montre, pour chaque valeur de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la hauteur de la barre correspondant à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5" name="ZoneTexte 4">
                <a:extLst>
                  <a:ext uri="{FF2B5EF4-FFF2-40B4-BE49-F238E27FC236}">
                    <a16:creationId xmlns:a16="http://schemas.microsoft.com/office/drawing/2014/main" id="{C423D36D-234C-426F-88CC-754D8DAD46A7}"/>
                  </a:ext>
                </a:extLst>
              </p:cNvPr>
              <p:cNvSpPr txBox="1">
                <a:spLocks noRot="1" noChangeAspect="1" noMove="1" noResize="1" noEditPoints="1" noAdjustHandles="1" noChangeArrowheads="1" noChangeShapeType="1" noTextEdit="1"/>
              </p:cNvSpPr>
              <p:nvPr/>
            </p:nvSpPr>
            <p:spPr>
              <a:xfrm>
                <a:off x="497305" y="2139929"/>
                <a:ext cx="9561096" cy="1289071"/>
              </a:xfrm>
              <a:prstGeom prst="rect">
                <a:avLst/>
              </a:prstGeom>
              <a:blipFill>
                <a:blip r:embed="rId3"/>
                <a:stretch>
                  <a:fillRect l="-574" r="-1020" b="-66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F0FD432A-0043-4266-9F92-9776F8A3F16A}"/>
                  </a:ext>
                </a:extLst>
              </p:cNvPr>
              <p:cNvSpPr txBox="1"/>
              <p:nvPr/>
            </p:nvSpPr>
            <p:spPr>
              <a:xfrm>
                <a:off x="497305" y="3704407"/>
                <a:ext cx="6096000" cy="2120068"/>
              </a:xfrm>
              <a:prstGeom prst="rect">
                <a:avLst/>
              </a:prstGeom>
              <a:noFill/>
            </p:spPr>
            <p:txBody>
              <a:bodyPr wrap="square">
                <a:spAutoFit/>
              </a:bodyPr>
              <a:lstStyle/>
              <a:p>
                <a:pPr>
                  <a:lnSpc>
                    <a:spcPct val="150000"/>
                  </a:lnSpc>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Par exemple, pour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10</m:t>
                    </m:r>
                  </m:oMath>
                </a14:m>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la hauteur de la barre est 0,12. </a:t>
                </a:r>
                <a:endParaRPr lang="fr-FR" dirty="0">
                  <a:latin typeface="Times New Roman" panose="02020603050405020304" pitchFamily="18" charset="0"/>
                  <a:ea typeface="Times New Roman" panose="02020603050405020304" pitchFamily="18" charset="0"/>
                  <a:cs typeface="Calibri" panose="020F0502020204030204" pitchFamily="34" charset="0"/>
                </a:endParaRPr>
              </a:p>
              <a:p>
                <a:pPr>
                  <a:lnSpc>
                    <a:spcPct val="150000"/>
                  </a:lnSpc>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Le diagramme est en forme de cloche et approximativement centré sur 12 : l'espérance correspondant à cette loi. </a:t>
                </a:r>
                <a:endParaRPr lang="fr-FR" dirty="0">
                  <a:latin typeface="Times New Roman" panose="02020603050405020304" pitchFamily="18" charset="0"/>
                  <a:ea typeface="Times New Roman" panose="02020603050405020304" pitchFamily="18" charset="0"/>
                  <a:cs typeface="Calibri" panose="020F0502020204030204" pitchFamily="34" charset="0"/>
                </a:endParaRPr>
              </a:p>
              <a:p>
                <a:pPr>
                  <a:lnSpc>
                    <a:spcPct val="150000"/>
                  </a:lnSpc>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Ce diagramme est quasiment symétrique par rapport à la droite d'équation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12</m:t>
                    </m:r>
                  </m:oMath>
                </a14:m>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tracée en pointillés.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7" name="ZoneTexte 6">
                <a:extLst>
                  <a:ext uri="{FF2B5EF4-FFF2-40B4-BE49-F238E27FC236}">
                    <a16:creationId xmlns:a16="http://schemas.microsoft.com/office/drawing/2014/main" id="{F0FD432A-0043-4266-9F92-9776F8A3F16A}"/>
                  </a:ext>
                </a:extLst>
              </p:cNvPr>
              <p:cNvSpPr txBox="1">
                <a:spLocks noRot="1" noChangeAspect="1" noMove="1" noResize="1" noEditPoints="1" noAdjustHandles="1" noChangeArrowheads="1" noChangeShapeType="1" noTextEdit="1"/>
              </p:cNvSpPr>
              <p:nvPr/>
            </p:nvSpPr>
            <p:spPr>
              <a:xfrm>
                <a:off x="497305" y="3704407"/>
                <a:ext cx="6096000" cy="2120068"/>
              </a:xfrm>
              <a:prstGeom prst="rect">
                <a:avLst/>
              </a:prstGeom>
              <a:blipFill>
                <a:blip r:embed="rId4"/>
                <a:stretch>
                  <a:fillRect l="-900" b="-4035"/>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A5D82F95-F92A-4808-8C1D-E7CEDEBF3554}"/>
              </a:ext>
            </a:extLst>
          </p:cNvPr>
          <p:cNvPicPr>
            <a:picLocks noChangeAspect="1"/>
          </p:cNvPicPr>
          <p:nvPr/>
        </p:nvPicPr>
        <p:blipFill>
          <a:blip r:embed="rId5"/>
          <a:stretch>
            <a:fillRect/>
          </a:stretch>
        </p:blipFill>
        <p:spPr>
          <a:xfrm>
            <a:off x="6805402" y="3626541"/>
            <a:ext cx="5386598" cy="2875625"/>
          </a:xfrm>
          <a:prstGeom prst="rect">
            <a:avLst/>
          </a:prstGeom>
        </p:spPr>
      </p:pic>
    </p:spTree>
    <p:extLst>
      <p:ext uri="{BB962C8B-B14F-4D97-AF65-F5344CB8AC3E}">
        <p14:creationId xmlns:p14="http://schemas.microsoft.com/office/powerpoint/2010/main" val="1163627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865C3BD-388C-40CA-B35F-BA00E8E6B9C9}"/>
              </a:ext>
            </a:extLst>
          </p:cNvPr>
          <p:cNvSpPr txBox="1"/>
          <p:nvPr/>
        </p:nvSpPr>
        <p:spPr>
          <a:xfrm>
            <a:off x="620219" y="188438"/>
            <a:ext cx="6096000" cy="1704569"/>
          </a:xfrm>
          <a:prstGeom prst="rect">
            <a:avLst/>
          </a:prstGeom>
          <a:noFill/>
        </p:spPr>
        <p:txBody>
          <a:bodyPr wrap="square">
            <a:spAutoFit/>
          </a:bodyPr>
          <a:lstStyle/>
          <a:p>
            <a:pPr>
              <a:lnSpc>
                <a:spcPct val="150000"/>
              </a:lnSpc>
            </a:pPr>
            <a:r>
              <a:rPr lang="fr-FR" sz="18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On lance successivement et dans cet ordre trois dés équilibrés numérotés respectivement de 1 à 4, de 1 à 6 et de 1 à 8 et on note les trois résultats obtenus.</a:t>
            </a:r>
          </a:p>
        </p:txBody>
      </p:sp>
      <p:pic>
        <p:nvPicPr>
          <p:cNvPr id="7" name="Image 6" descr="Résultat de recherche d'images pour &quot;dés 4  faces&quot;">
            <a:extLst>
              <a:ext uri="{FF2B5EF4-FFF2-40B4-BE49-F238E27FC236}">
                <a16:creationId xmlns:a16="http://schemas.microsoft.com/office/drawing/2014/main" id="{86A6173B-68DB-452F-A32F-4BC96DE585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986" y="380641"/>
            <a:ext cx="1009015" cy="1009015"/>
          </a:xfrm>
          <a:prstGeom prst="rect">
            <a:avLst/>
          </a:prstGeom>
          <a:noFill/>
          <a:ln>
            <a:noFill/>
          </a:ln>
        </p:spPr>
      </p:pic>
      <p:pic>
        <p:nvPicPr>
          <p:cNvPr id="8" name="Image 7" descr="Résultat de recherche d'images pour &quot;dés 6  faces&quot;">
            <a:extLst>
              <a:ext uri="{FF2B5EF4-FFF2-40B4-BE49-F238E27FC236}">
                <a16:creationId xmlns:a16="http://schemas.microsoft.com/office/drawing/2014/main" id="{87809A9E-F5EA-41B5-8DDA-D53BF6799A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0333" y="279263"/>
            <a:ext cx="1163955" cy="1163955"/>
          </a:xfrm>
          <a:prstGeom prst="rect">
            <a:avLst/>
          </a:prstGeom>
          <a:noFill/>
          <a:ln>
            <a:noFill/>
          </a:ln>
        </p:spPr>
      </p:pic>
      <p:pic>
        <p:nvPicPr>
          <p:cNvPr id="9" name="Image 8" descr="Résultat de recherche d'images pour &quot;dés 8  faces&quot;">
            <a:extLst>
              <a:ext uri="{FF2B5EF4-FFF2-40B4-BE49-F238E27FC236}">
                <a16:creationId xmlns:a16="http://schemas.microsoft.com/office/drawing/2014/main" id="{392C5A97-F019-41E3-9304-DA333AB465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45621" y="427093"/>
            <a:ext cx="1026160" cy="1026160"/>
          </a:xfrm>
          <a:prstGeom prst="rect">
            <a:avLst/>
          </a:prstGeom>
          <a:noFill/>
          <a:ln>
            <a:noFill/>
          </a:ln>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92FE920-D189-4D0E-BAED-39AA906D0760}"/>
                  </a:ext>
                </a:extLst>
              </p:cNvPr>
              <p:cNvSpPr txBox="1"/>
              <p:nvPr/>
            </p:nvSpPr>
            <p:spPr>
              <a:xfrm>
                <a:off x="866274" y="2013930"/>
                <a:ext cx="11325726" cy="2951064"/>
              </a:xfrm>
              <a:prstGeom prst="rect">
                <a:avLst/>
              </a:prstGeom>
              <a:noFill/>
            </p:spPr>
            <p:txBody>
              <a:bodyPr wrap="square">
                <a:spAutoFit/>
              </a:bodyPr>
              <a:lstStyle/>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Calibri" panose="020F0502020204030204" pitchFamily="34" charset="0"/>
                  </a:rPr>
                  <a:t>Le résultat de chaque lancer n'a pas d’influence sur les autres donc les trois épreuves sont indépendantes. </a:t>
                </a:r>
              </a:p>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Calibri" panose="020F0502020204030204" pitchFamily="34" charset="0"/>
                  </a:rPr>
                  <a:t>L'univers associé à cette succession de trois épreuves indépendantes est :</a:t>
                </a:r>
              </a:p>
              <a:p>
                <a:pPr marL="457200">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 </a:t>
                </a:r>
                <a14:m>
                  <m:oMath xmlns:m="http://schemas.openxmlformats.org/officeDocument/2006/math">
                    <m:d>
                      <m:dPr>
                        <m:begChr m:val="{"/>
                        <m:endChr m:val="}"/>
                        <m:ctrlPr>
                          <a:rPr lang="fr-FR" sz="1800" i="1">
                            <a:effectLst/>
                            <a:latin typeface="Cambria Math" panose="02040503050406030204" pitchFamily="18" charset="0"/>
                            <a:ea typeface="Calibri" panose="020F0502020204030204" pitchFamily="34" charset="0"/>
                            <a:cs typeface="Calibri" panose="020F0502020204030204" pitchFamily="34" charset="0"/>
                          </a:rPr>
                        </m:ctrlPr>
                      </m:dPr>
                      <m:e>
                        <m:r>
                          <a:rPr lang="fr-FR" sz="1800" i="1">
                            <a:effectLst/>
                            <a:latin typeface="Cambria Math" panose="02040503050406030204" pitchFamily="18" charset="0"/>
                            <a:ea typeface="Calibri" panose="020F0502020204030204" pitchFamily="34" charset="0"/>
                            <a:cs typeface="Calibri" panose="020F0502020204030204" pitchFamily="34" charset="0"/>
                          </a:rPr>
                          <m:t>1 ;2 ;3 ;4</m:t>
                        </m:r>
                      </m:e>
                    </m:d>
                    <m:r>
                      <a:rPr lang="fr-FR" sz="1800" i="1">
                        <a:effectLst/>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fr-FR" sz="1800" i="1">
                            <a:effectLst/>
                            <a:latin typeface="Cambria Math" panose="02040503050406030204" pitchFamily="18" charset="0"/>
                            <a:ea typeface="Calibri" panose="020F0502020204030204" pitchFamily="34" charset="0"/>
                            <a:cs typeface="Calibri" panose="020F0502020204030204" pitchFamily="34" charset="0"/>
                          </a:rPr>
                        </m:ctrlPr>
                      </m:dPr>
                      <m:e>
                        <m:r>
                          <a:rPr lang="fr-FR" sz="1800" i="1">
                            <a:effectLst/>
                            <a:latin typeface="Cambria Math" panose="02040503050406030204" pitchFamily="18" charset="0"/>
                            <a:ea typeface="Calibri" panose="020F0502020204030204" pitchFamily="34" charset="0"/>
                            <a:cs typeface="Calibri" panose="020F0502020204030204" pitchFamily="34" charset="0"/>
                          </a:rPr>
                          <m:t>1 ;2 ;3 ;4 ;5 ;6</m:t>
                        </m:r>
                      </m:e>
                    </m:d>
                    <m:r>
                      <a:rPr lang="fr-FR" sz="1800" i="1">
                        <a:effectLst/>
                        <a:latin typeface="Cambria Math" panose="02040503050406030204" pitchFamily="18" charset="0"/>
                        <a:ea typeface="Calibri" panose="020F0502020204030204" pitchFamily="34" charset="0"/>
                        <a:cs typeface="Calibri" panose="020F0502020204030204" pitchFamily="34" charset="0"/>
                      </a:rPr>
                      <m:t>×</m:t>
                    </m:r>
                    <m:d>
                      <m:dPr>
                        <m:begChr m:val="{"/>
                        <m:endChr m:val="}"/>
                        <m:ctrlPr>
                          <a:rPr lang="fr-FR" sz="1800" i="1">
                            <a:effectLst/>
                            <a:latin typeface="Cambria Math" panose="02040503050406030204" pitchFamily="18" charset="0"/>
                            <a:ea typeface="Calibri" panose="020F0502020204030204" pitchFamily="34" charset="0"/>
                            <a:cs typeface="Calibri" panose="020F0502020204030204" pitchFamily="34" charset="0"/>
                          </a:rPr>
                        </m:ctrlPr>
                      </m:dPr>
                      <m:e>
                        <m:r>
                          <a:rPr lang="fr-FR" sz="1800" i="1">
                            <a:effectLst/>
                            <a:latin typeface="Cambria Math" panose="02040503050406030204" pitchFamily="18" charset="0"/>
                            <a:ea typeface="Calibri" panose="020F0502020204030204" pitchFamily="34" charset="0"/>
                            <a:cs typeface="Calibri" panose="020F0502020204030204" pitchFamily="34" charset="0"/>
                          </a:rPr>
                          <m:t>1 ;2 ;3 ;4 ;5 ;6 ;7 ;8</m:t>
                        </m:r>
                      </m:e>
                    </m:d>
                  </m:oMath>
                </a14:m>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Calibri" panose="020F0502020204030204" pitchFamily="34" charset="0"/>
                  </a:rPr>
                  <a:t>(2 ; 5 ; 7), par exemple, est une issue associée à cette succession de trois épreuves indépendantes, elle correspond à l'obtention d'un 2 au premier dé, d'un 5 au deuxième et d'un 7 au troisième. </a:t>
                </a:r>
              </a:p>
              <a:p>
                <a:pPr marL="342900" lvl="0" indent="-342900">
                  <a:lnSpc>
                    <a:spcPct val="150000"/>
                  </a:lnSpc>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Calibri" panose="020F0502020204030204" pitchFamily="34" charset="0"/>
                  </a:rPr>
                  <a:t>En revanche, (5 ; 2 ; 7) n'est pas une issue associée à cette succession de trois épreuves indépendantes. </a:t>
                </a: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 </a:t>
                </a:r>
              </a:p>
            </p:txBody>
          </p:sp>
        </mc:Choice>
        <mc:Fallback xmlns="">
          <p:sp>
            <p:nvSpPr>
              <p:cNvPr id="10" name="ZoneTexte 9">
                <a:extLst>
                  <a:ext uri="{FF2B5EF4-FFF2-40B4-BE49-F238E27FC236}">
                    <a16:creationId xmlns:a16="http://schemas.microsoft.com/office/drawing/2014/main" id="{C92FE920-D189-4D0E-BAED-39AA906D0760}"/>
                  </a:ext>
                </a:extLst>
              </p:cNvPr>
              <p:cNvSpPr txBox="1">
                <a:spLocks noRot="1" noChangeAspect="1" noMove="1" noResize="1" noEditPoints="1" noAdjustHandles="1" noChangeArrowheads="1" noChangeShapeType="1" noTextEdit="1"/>
              </p:cNvSpPr>
              <p:nvPr/>
            </p:nvSpPr>
            <p:spPr>
              <a:xfrm>
                <a:off x="866274" y="2013930"/>
                <a:ext cx="11325726" cy="2951064"/>
              </a:xfrm>
              <a:prstGeom prst="rect">
                <a:avLst/>
              </a:prstGeom>
              <a:blipFill>
                <a:blip r:embed="rId5"/>
                <a:stretch>
                  <a:fillRect l="-323"/>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5B04DFF0-4776-4F7F-A6EE-AF9837405EE1}"/>
              </a:ext>
            </a:extLst>
          </p:cNvPr>
          <p:cNvSpPr txBox="1"/>
          <p:nvPr/>
        </p:nvSpPr>
        <p:spPr>
          <a:xfrm>
            <a:off x="620219" y="4726338"/>
            <a:ext cx="11566358" cy="1704569"/>
          </a:xfrm>
          <a:prstGeom prst="rect">
            <a:avLst/>
          </a:prstGeom>
          <a:noFill/>
        </p:spPr>
        <p:txBody>
          <a:bodyPr wrap="square">
            <a:spAutoFit/>
          </a:bodyPr>
          <a:lstStyle/>
          <a:p>
            <a:pPr>
              <a:lnSpc>
                <a:spcPct val="150000"/>
              </a:lnSpc>
            </a:pPr>
            <a:r>
              <a:rPr lang="fr-FR" sz="18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Dans le cas où les épreuves sont indépendantes, la notion de « succession » est parfois artificielle. </a:t>
            </a: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Par exemple, si l'on lance </a:t>
            </a:r>
            <a:r>
              <a:rPr lang="fr-FR" sz="1800" b="1" i="1" dirty="0">
                <a:effectLst/>
                <a:latin typeface="Times New Roman" panose="02020603050405020304" pitchFamily="18" charset="0"/>
                <a:ea typeface="Calibri" panose="020F0502020204030204" pitchFamily="34" charset="0"/>
                <a:cs typeface="Calibri" panose="020F0502020204030204" pitchFamily="34" charset="0"/>
              </a:rPr>
              <a:t>simultanément</a:t>
            </a:r>
            <a:r>
              <a:rPr lang="fr-FR" sz="1800" dirty="0">
                <a:effectLst/>
                <a:latin typeface="Times New Roman" panose="02020603050405020304" pitchFamily="18" charset="0"/>
                <a:ea typeface="Calibri" panose="020F0502020204030204" pitchFamily="34" charset="0"/>
                <a:cs typeface="Calibri" panose="020F0502020204030204" pitchFamily="34" charset="0"/>
              </a:rPr>
              <a:t> trois dés équilibrés numérotés respectivement de 1 à 4, de 1 à 6 et de 1 à 8 et que l'on considère le triplet des résultats obtenus dans cet ordre, la modélisation est identique à celle de l'exemple précédent. </a:t>
            </a:r>
          </a:p>
        </p:txBody>
      </p:sp>
    </p:spTree>
    <p:extLst>
      <p:ext uri="{BB962C8B-B14F-4D97-AF65-F5344CB8AC3E}">
        <p14:creationId xmlns:p14="http://schemas.microsoft.com/office/powerpoint/2010/main" val="342182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Effect transition="in" filter="fade">
                                      <p:cBhvr>
                                        <p:cTn id="4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931AB758-E1ED-4956-B269-8E1A1A5F9B01}"/>
                  </a:ext>
                </a:extLst>
              </p:cNvPr>
              <p:cNvSpPr txBox="1"/>
              <p:nvPr/>
            </p:nvSpPr>
            <p:spPr>
              <a:xfrm>
                <a:off x="513346" y="428127"/>
                <a:ext cx="11405937" cy="2806987"/>
              </a:xfrm>
              <a:prstGeom prst="rect">
                <a:avLst/>
              </a:prstGeom>
              <a:noFill/>
            </p:spPr>
            <p:txBody>
              <a:bodyPr wrap="square">
                <a:spAutoFit/>
              </a:bodyPr>
              <a:lstStyle/>
              <a:p>
                <a:pPr>
                  <a:lnSpc>
                    <a:spcPct val="150000"/>
                  </a:lnSpc>
                </a:pPr>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Pour des variables aléatoires suivant des lois binomiales de même paramètre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plus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 éloigné de plus l'écart-type est petit et, en conséquence, plus la cloche est « étroite et haute » (attention aux échelles sur les axes quand on compare).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931AB758-E1ED-4956-B269-8E1A1A5F9B01}"/>
                  </a:ext>
                </a:extLst>
              </p:cNvPr>
              <p:cNvSpPr txBox="1">
                <a:spLocks noRot="1" noChangeAspect="1" noMove="1" noResize="1" noEditPoints="1" noAdjustHandles="1" noChangeArrowheads="1" noChangeShapeType="1" noTextEdit="1"/>
              </p:cNvSpPr>
              <p:nvPr/>
            </p:nvSpPr>
            <p:spPr>
              <a:xfrm>
                <a:off x="513346" y="428127"/>
                <a:ext cx="11405937" cy="2806987"/>
              </a:xfrm>
              <a:prstGeom prst="rect">
                <a:avLst/>
              </a:prstGeom>
              <a:blipFill>
                <a:blip r:embed="rId2"/>
                <a:stretch>
                  <a:fillRect l="-534" b="-2820"/>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3AA4A8DE-A84C-4B04-8CB9-6B9AB54D201B}"/>
              </a:ext>
            </a:extLst>
          </p:cNvPr>
          <p:cNvPicPr>
            <a:picLocks noChangeAspect="1"/>
          </p:cNvPicPr>
          <p:nvPr/>
        </p:nvPicPr>
        <p:blipFill>
          <a:blip r:embed="rId3"/>
          <a:stretch>
            <a:fillRect/>
          </a:stretch>
        </p:blipFill>
        <p:spPr>
          <a:xfrm>
            <a:off x="3962400" y="2030010"/>
            <a:ext cx="8229600" cy="4827990"/>
          </a:xfrm>
          <a:prstGeom prst="rect">
            <a:avLst/>
          </a:prstGeom>
        </p:spPr>
      </p:pic>
    </p:spTree>
    <p:extLst>
      <p:ext uri="{BB962C8B-B14F-4D97-AF65-F5344CB8AC3E}">
        <p14:creationId xmlns:p14="http://schemas.microsoft.com/office/powerpoint/2010/main" val="1344400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82875D8-A0FB-497D-9819-C740CC8F4D6A}"/>
                  </a:ext>
                </a:extLst>
              </p:cNvPr>
              <p:cNvSpPr txBox="1"/>
              <p:nvPr/>
            </p:nvSpPr>
            <p:spPr>
              <a:xfrm>
                <a:off x="352926" y="282150"/>
                <a:ext cx="10555705" cy="960328"/>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5 – Utiliser l’espérance et l’écart-type de la loi binomiale (page 375)</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donne les diagrammes en barres associés à deux lois binomiales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(à gauche) et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(à droite).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182875D8-A0FB-497D-9819-C740CC8F4D6A}"/>
                  </a:ext>
                </a:extLst>
              </p:cNvPr>
              <p:cNvSpPr txBox="1">
                <a:spLocks noRot="1" noChangeAspect="1" noMove="1" noResize="1" noEditPoints="1" noAdjustHandles="1" noChangeArrowheads="1" noChangeShapeType="1" noTextEdit="1"/>
              </p:cNvSpPr>
              <p:nvPr/>
            </p:nvSpPr>
            <p:spPr>
              <a:xfrm>
                <a:off x="352926" y="282150"/>
                <a:ext cx="10555705" cy="960328"/>
              </a:xfrm>
              <a:prstGeom prst="rect">
                <a:avLst/>
              </a:prstGeom>
              <a:blipFill>
                <a:blip r:embed="rId2"/>
                <a:stretch>
                  <a:fillRect l="-635" b="-10127"/>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3CF7CDCD-92D1-42BD-8F39-60C1B68BA799}"/>
              </a:ext>
            </a:extLst>
          </p:cNvPr>
          <p:cNvPicPr>
            <a:picLocks noChangeAspect="1"/>
          </p:cNvPicPr>
          <p:nvPr/>
        </p:nvPicPr>
        <p:blipFill>
          <a:blip r:embed="rId3"/>
          <a:stretch>
            <a:fillRect/>
          </a:stretch>
        </p:blipFill>
        <p:spPr>
          <a:xfrm>
            <a:off x="1537803" y="1429870"/>
            <a:ext cx="8345790" cy="1999130"/>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22C6CF72-D1A3-4B74-B490-33D1E553E8A4}"/>
                  </a:ext>
                </a:extLst>
              </p:cNvPr>
              <p:cNvSpPr txBox="1"/>
              <p:nvPr/>
            </p:nvSpPr>
            <p:spPr>
              <a:xfrm>
                <a:off x="577514" y="3796969"/>
                <a:ext cx="10555705" cy="1883657"/>
              </a:xfrm>
              <a:prstGeom prst="rect">
                <a:avLst/>
              </a:prstGeom>
              <a:noFill/>
            </p:spPr>
            <p:txBody>
              <a:bodyPr wrap="square">
                <a:spAutoFit/>
              </a:bodyPr>
              <a:lstStyle/>
              <a:p>
                <a:pPr marL="342900" lvl="0"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suivant la loi de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Estimer graphiquement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mj-lt"/>
                  <a:buAutoNum type="arabicPeriod"/>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Les paramètres de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sont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=0,74</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Déterminer une valeur possible pour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mj-lt"/>
                  <a:buAutoNum type="arabicPeriod"/>
                </a:pP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admet pour paramètres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(trouvé à la question précédente) et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57200">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L'écart-type associé à la loi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est-il plus ou moins grand que celui associé à la loi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6" name="ZoneTexte 5">
                <a:extLst>
                  <a:ext uri="{FF2B5EF4-FFF2-40B4-BE49-F238E27FC236}">
                    <a16:creationId xmlns:a16="http://schemas.microsoft.com/office/drawing/2014/main" id="{22C6CF72-D1A3-4B74-B490-33D1E553E8A4}"/>
                  </a:ext>
                </a:extLst>
              </p:cNvPr>
              <p:cNvSpPr txBox="1">
                <a:spLocks noRot="1" noChangeAspect="1" noMove="1" noResize="1" noEditPoints="1" noAdjustHandles="1" noChangeArrowheads="1" noChangeShapeType="1" noTextEdit="1"/>
              </p:cNvSpPr>
              <p:nvPr/>
            </p:nvSpPr>
            <p:spPr>
              <a:xfrm>
                <a:off x="577514" y="3796969"/>
                <a:ext cx="10555705" cy="1883657"/>
              </a:xfrm>
              <a:prstGeom prst="rect">
                <a:avLst/>
              </a:prstGeom>
              <a:blipFill>
                <a:blip r:embed="rId4"/>
                <a:stretch>
                  <a:fillRect l="-578" b="-4854"/>
                </a:stretch>
              </a:blipFill>
            </p:spPr>
            <p:txBody>
              <a:bodyPr/>
              <a:lstStyle/>
              <a:p>
                <a:r>
                  <a:rPr lang="fr-FR">
                    <a:noFill/>
                  </a:rPr>
                  <a:t> </a:t>
                </a:r>
              </a:p>
            </p:txBody>
          </p:sp>
        </mc:Fallback>
      </mc:AlternateContent>
    </p:spTree>
    <p:extLst>
      <p:ext uri="{BB962C8B-B14F-4D97-AF65-F5344CB8AC3E}">
        <p14:creationId xmlns:p14="http://schemas.microsoft.com/office/powerpoint/2010/main" val="283702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62ABF5FB-B928-4CBF-95F9-FB7893494574}"/>
                  </a:ext>
                </a:extLst>
              </p:cNvPr>
              <p:cNvSpPr txBox="1"/>
              <p:nvPr/>
            </p:nvSpPr>
            <p:spPr>
              <a:xfrm>
                <a:off x="449178" y="617354"/>
                <a:ext cx="7074569" cy="1883657"/>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9</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donne les diagrammes en barres associés à deux lois binomiales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sSub>
                      <m:sSub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e>
                      <m: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 paramètres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30</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p inconnu.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Laquelle a la plus grande espérance ? Le plus grand écart-type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62ABF5FB-B928-4CBF-95F9-FB7893494574}"/>
                  </a:ext>
                </a:extLst>
              </p:cNvPr>
              <p:cNvSpPr txBox="1">
                <a:spLocks noRot="1" noChangeAspect="1" noMove="1" noResize="1" noEditPoints="1" noAdjustHandles="1" noChangeArrowheads="1" noChangeShapeType="1" noTextEdit="1"/>
              </p:cNvSpPr>
              <p:nvPr/>
            </p:nvSpPr>
            <p:spPr>
              <a:xfrm>
                <a:off x="449178" y="617354"/>
                <a:ext cx="7074569" cy="1883657"/>
              </a:xfrm>
              <a:prstGeom prst="rect">
                <a:avLst/>
              </a:prstGeom>
              <a:blipFill>
                <a:blip r:embed="rId2"/>
                <a:stretch>
                  <a:fillRect l="-948" r="-1293" b="-4854"/>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D31D61B9-6AA7-4C66-9512-FD76205DD689}"/>
              </a:ext>
            </a:extLst>
          </p:cNvPr>
          <p:cNvPicPr>
            <a:picLocks noChangeAspect="1"/>
          </p:cNvPicPr>
          <p:nvPr/>
        </p:nvPicPr>
        <p:blipFill>
          <a:blip r:embed="rId3"/>
          <a:stretch>
            <a:fillRect/>
          </a:stretch>
        </p:blipFill>
        <p:spPr>
          <a:xfrm>
            <a:off x="7892716" y="617354"/>
            <a:ext cx="4010527" cy="2839002"/>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E3F92E41-059A-4A18-834F-A9F699881752}"/>
                  </a:ext>
                </a:extLst>
              </p:cNvPr>
              <p:cNvSpPr txBox="1"/>
              <p:nvPr/>
            </p:nvSpPr>
            <p:spPr>
              <a:xfrm>
                <a:off x="657726" y="3297616"/>
                <a:ext cx="6641432" cy="2345322"/>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10</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donne le diagramme en barres associé à une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;0,22</m:t>
                        </m:r>
                      </m:e>
                    </m:d>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suivant cette loi.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Évaluer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puis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qui est un multiple de 10.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En déduire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6" name="ZoneTexte 5">
                <a:extLst>
                  <a:ext uri="{FF2B5EF4-FFF2-40B4-BE49-F238E27FC236}">
                    <a16:creationId xmlns:a16="http://schemas.microsoft.com/office/drawing/2014/main" id="{E3F92E41-059A-4A18-834F-A9F699881752}"/>
                  </a:ext>
                </a:extLst>
              </p:cNvPr>
              <p:cNvSpPr txBox="1">
                <a:spLocks noRot="1" noChangeAspect="1" noMove="1" noResize="1" noEditPoints="1" noAdjustHandles="1" noChangeArrowheads="1" noChangeShapeType="1" noTextEdit="1"/>
              </p:cNvSpPr>
              <p:nvPr/>
            </p:nvSpPr>
            <p:spPr>
              <a:xfrm>
                <a:off x="657726" y="3297616"/>
                <a:ext cx="6641432" cy="2345322"/>
              </a:xfrm>
              <a:prstGeom prst="rect">
                <a:avLst/>
              </a:prstGeom>
              <a:blipFill>
                <a:blip r:embed="rId4"/>
                <a:stretch>
                  <a:fillRect l="-1010" b="-3636"/>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76022FE7-367D-407E-A0EF-58131DF8CC12}"/>
              </a:ext>
            </a:extLst>
          </p:cNvPr>
          <p:cNvPicPr>
            <a:picLocks noChangeAspect="1"/>
          </p:cNvPicPr>
          <p:nvPr/>
        </p:nvPicPr>
        <p:blipFill>
          <a:blip r:embed="rId5"/>
          <a:stretch>
            <a:fillRect/>
          </a:stretch>
        </p:blipFill>
        <p:spPr>
          <a:xfrm>
            <a:off x="7971261" y="3810452"/>
            <a:ext cx="3931982" cy="2839001"/>
          </a:xfrm>
          <a:prstGeom prst="rect">
            <a:avLst/>
          </a:prstGeom>
        </p:spPr>
      </p:pic>
      <p:sp>
        <p:nvSpPr>
          <p:cNvPr id="9" name="ZoneTexte 8">
            <a:extLst>
              <a:ext uri="{FF2B5EF4-FFF2-40B4-BE49-F238E27FC236}">
                <a16:creationId xmlns:a16="http://schemas.microsoft.com/office/drawing/2014/main" id="{60B7BBFE-CADF-47E3-8703-1C46B85A8EAE}"/>
              </a:ext>
            </a:extLst>
          </p:cNvPr>
          <p:cNvSpPr txBox="1"/>
          <p:nvPr/>
        </p:nvSpPr>
        <p:spPr>
          <a:xfrm>
            <a:off x="1203158" y="6040591"/>
            <a:ext cx="6096000" cy="400110"/>
          </a:xfrm>
          <a:prstGeom prst="rect">
            <a:avLst/>
          </a:prstGeom>
          <a:noFill/>
        </p:spPr>
        <p:txBody>
          <a:bodyPr wrap="square">
            <a:spAutoFit/>
          </a:bodyPr>
          <a:lstStyle/>
          <a:p>
            <a:pPr marL="342900" lvl="0" indent="-342900" algn="r">
              <a:buFont typeface="Wingdings" panose="05000000000000000000" pitchFamily="2" charset="2"/>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Exercices 70 à 71 p. 38</a:t>
            </a:r>
            <a:endParaRPr lang="fr-FR" sz="2000" dirty="0">
              <a:effectLst/>
              <a:latin typeface="Times New Roman" panose="02020603050405020304" pitchFamily="18" charset="0"/>
              <a:ea typeface="Calibri" panose="020F0502020204030204" pitchFamily="34" charset="0"/>
              <a:cs typeface="Wingdings" panose="05000000000000000000" pitchFamily="2" charset="2"/>
            </a:endParaRPr>
          </a:p>
        </p:txBody>
      </p:sp>
    </p:spTree>
    <p:extLst>
      <p:ext uri="{BB962C8B-B14F-4D97-AF65-F5344CB8AC3E}">
        <p14:creationId xmlns:p14="http://schemas.microsoft.com/office/powerpoint/2010/main" val="558072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0B7BBFE-CADF-47E3-8703-1C46B85A8EAE}"/>
              </a:ext>
            </a:extLst>
          </p:cNvPr>
          <p:cNvSpPr txBox="1"/>
          <p:nvPr/>
        </p:nvSpPr>
        <p:spPr>
          <a:xfrm>
            <a:off x="-405816" y="121917"/>
            <a:ext cx="3422108" cy="400110"/>
          </a:xfrm>
          <a:prstGeom prst="rect">
            <a:avLst/>
          </a:prstGeom>
          <a:noFill/>
        </p:spPr>
        <p:txBody>
          <a:bodyPr wrap="square">
            <a:spAutoFit/>
          </a:bodyPr>
          <a:lstStyle/>
          <a:p>
            <a:pPr marL="342900" lvl="0" indent="-342900" algn="r">
              <a:buFont typeface="Wingdings" panose="05000000000000000000" pitchFamily="2" charset="2"/>
              <a:buChar char=""/>
            </a:pPr>
            <a:r>
              <a:rPr lang="fr-FR" sz="20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Exercices 70 à 71 p. 38</a:t>
            </a:r>
            <a:endParaRPr lang="fr-FR" sz="2000" b="1" dirty="0">
              <a:solidFill>
                <a:schemeClr val="accent1"/>
              </a:solidFill>
              <a:effectLst/>
              <a:latin typeface="Times New Roman" panose="02020603050405020304" pitchFamily="18" charset="0"/>
              <a:ea typeface="Calibri" panose="020F0502020204030204" pitchFamily="34" charset="0"/>
              <a:cs typeface="Wingdings" panose="05000000000000000000" pitchFamily="2" charset="2"/>
            </a:endParaRPr>
          </a:p>
        </p:txBody>
      </p:sp>
      <p:pic>
        <p:nvPicPr>
          <p:cNvPr id="5" name="Image 4">
            <a:extLst>
              <a:ext uri="{FF2B5EF4-FFF2-40B4-BE49-F238E27FC236}">
                <a16:creationId xmlns:a16="http://schemas.microsoft.com/office/drawing/2014/main" id="{9CC2F8AC-75AE-4AB6-AF67-4CED1C868E09}"/>
              </a:ext>
            </a:extLst>
          </p:cNvPr>
          <p:cNvPicPr>
            <a:picLocks noChangeAspect="1"/>
          </p:cNvPicPr>
          <p:nvPr/>
        </p:nvPicPr>
        <p:blipFill>
          <a:blip r:embed="rId2"/>
          <a:stretch>
            <a:fillRect/>
          </a:stretch>
        </p:blipFill>
        <p:spPr>
          <a:xfrm>
            <a:off x="994519" y="537186"/>
            <a:ext cx="4900254" cy="6159034"/>
          </a:xfrm>
          <a:prstGeom prst="rect">
            <a:avLst/>
          </a:prstGeom>
        </p:spPr>
      </p:pic>
      <p:pic>
        <p:nvPicPr>
          <p:cNvPr id="10" name="Image 9">
            <a:extLst>
              <a:ext uri="{FF2B5EF4-FFF2-40B4-BE49-F238E27FC236}">
                <a16:creationId xmlns:a16="http://schemas.microsoft.com/office/drawing/2014/main" id="{515BA03C-A831-40B3-8902-C6707418A300}"/>
              </a:ext>
            </a:extLst>
          </p:cNvPr>
          <p:cNvPicPr>
            <a:picLocks noChangeAspect="1"/>
          </p:cNvPicPr>
          <p:nvPr/>
        </p:nvPicPr>
        <p:blipFill>
          <a:blip r:embed="rId3"/>
          <a:stretch>
            <a:fillRect/>
          </a:stretch>
        </p:blipFill>
        <p:spPr>
          <a:xfrm>
            <a:off x="6377129" y="71581"/>
            <a:ext cx="5243742" cy="6714837"/>
          </a:xfrm>
          <a:prstGeom prst="rect">
            <a:avLst/>
          </a:prstGeom>
        </p:spPr>
      </p:pic>
    </p:spTree>
    <p:extLst>
      <p:ext uri="{BB962C8B-B14F-4D97-AF65-F5344CB8AC3E}">
        <p14:creationId xmlns:p14="http://schemas.microsoft.com/office/powerpoint/2010/main" val="448231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5A71AAB6-1223-4293-9A78-FFDA3A1BAA11}"/>
                  </a:ext>
                </a:extLst>
              </p:cNvPr>
              <p:cNvSpPr txBox="1"/>
              <p:nvPr/>
            </p:nvSpPr>
            <p:spPr>
              <a:xfrm>
                <a:off x="288758" y="539984"/>
                <a:ext cx="10956758" cy="3360985"/>
              </a:xfrm>
              <a:prstGeom prst="rect">
                <a:avLst/>
              </a:prstGeom>
              <a:noFill/>
            </p:spPr>
            <p:txBody>
              <a:bodyPr wrap="square">
                <a:spAutoFit/>
              </a:bodyPr>
              <a:lstStyle/>
              <a:p>
                <a:pPr marL="457200" lvl="0" indent="-457200">
                  <a:lnSpc>
                    <a:spcPct val="150000"/>
                  </a:lnSpc>
                  <a:buFont typeface="+mj-lt"/>
                  <a:buAutoNum type="arabicPeriod" startAt="3"/>
                </a:pPr>
                <a:r>
                  <a:rPr lang="fr-FR" sz="240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Intervalles de fluctuation.</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Définition - Intervalle de fluctuation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906780" lvl="1">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une variable aléatoire suivant une loi binomiale,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 ;1[</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réels.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906780" lvl="1">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Un intervalle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tel que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 appelé intervalle de fluctuation au seuil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(ou au risque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associé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5A71AAB6-1223-4293-9A78-FFDA3A1BAA11}"/>
                  </a:ext>
                </a:extLst>
              </p:cNvPr>
              <p:cNvSpPr txBox="1">
                <a:spLocks noRot="1" noChangeAspect="1" noMove="1" noResize="1" noEditPoints="1" noAdjustHandles="1" noChangeArrowheads="1" noChangeShapeType="1" noTextEdit="1"/>
              </p:cNvSpPr>
              <p:nvPr/>
            </p:nvSpPr>
            <p:spPr>
              <a:xfrm>
                <a:off x="288758" y="539984"/>
                <a:ext cx="10956758" cy="3360985"/>
              </a:xfrm>
              <a:prstGeom prst="rect">
                <a:avLst/>
              </a:prstGeom>
              <a:blipFill>
                <a:blip r:embed="rId2"/>
                <a:stretch>
                  <a:fillRect l="-723" r="-7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B7E45F35-DA69-40F0-80AF-D3C26BA58FD6}"/>
                  </a:ext>
                </a:extLst>
              </p:cNvPr>
              <p:cNvSpPr txBox="1"/>
              <p:nvPr/>
            </p:nvSpPr>
            <p:spPr>
              <a:xfrm>
                <a:off x="288758" y="3657144"/>
                <a:ext cx="6096000" cy="2806987"/>
              </a:xfrm>
              <a:prstGeom prst="rect">
                <a:avLst/>
              </a:prstGeom>
              <a:noFill/>
            </p:spPr>
            <p:txBody>
              <a:bodyPr wrap="square">
                <a:spAutoFit/>
              </a:bodyPr>
              <a:lstStyle/>
              <a:p>
                <a:pPr lvl="1">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Pour X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43 ;0,2</m:t>
                        </m:r>
                      </m:e>
                    </m:d>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=0,05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on 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≤13</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≈0,964≥0,95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donc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 ; 13]</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 un intervalle de fluctuation au seuil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=0,95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associé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 on est sûr à au moins 95 % qu'il n'y aura pas plus de 13 succès sur les 43 répétitions.</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5" name="ZoneTexte 4">
                <a:extLst>
                  <a:ext uri="{FF2B5EF4-FFF2-40B4-BE49-F238E27FC236}">
                    <a16:creationId xmlns:a16="http://schemas.microsoft.com/office/drawing/2014/main" id="{B7E45F35-DA69-40F0-80AF-D3C26BA58FD6}"/>
                  </a:ext>
                </a:extLst>
              </p:cNvPr>
              <p:cNvSpPr txBox="1">
                <a:spLocks noRot="1" noChangeAspect="1" noMove="1" noResize="1" noEditPoints="1" noAdjustHandles="1" noChangeArrowheads="1" noChangeShapeType="1" noTextEdit="1"/>
              </p:cNvSpPr>
              <p:nvPr/>
            </p:nvSpPr>
            <p:spPr>
              <a:xfrm>
                <a:off x="288758" y="3657144"/>
                <a:ext cx="6096000" cy="2806987"/>
              </a:xfrm>
              <a:prstGeom prst="rect">
                <a:avLst/>
              </a:prstGeom>
              <a:blipFill>
                <a:blip r:embed="rId3"/>
                <a:stretch>
                  <a:fillRect r="-1700" b="-3043"/>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59F7545B-608C-49DD-9CA4-4E8BB2DD071E}"/>
              </a:ext>
            </a:extLst>
          </p:cNvPr>
          <p:cNvPicPr>
            <a:picLocks noChangeAspect="1"/>
          </p:cNvPicPr>
          <p:nvPr/>
        </p:nvPicPr>
        <p:blipFill>
          <a:blip r:embed="rId4"/>
          <a:stretch>
            <a:fillRect/>
          </a:stretch>
        </p:blipFill>
        <p:spPr>
          <a:xfrm>
            <a:off x="7025005" y="3900969"/>
            <a:ext cx="4749043" cy="2756123"/>
          </a:xfrm>
          <a:prstGeom prst="rect">
            <a:avLst/>
          </a:prstGeom>
        </p:spPr>
      </p:pic>
    </p:spTree>
    <p:extLst>
      <p:ext uri="{BB962C8B-B14F-4D97-AF65-F5344CB8AC3E}">
        <p14:creationId xmlns:p14="http://schemas.microsoft.com/office/powerpoint/2010/main" val="393208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C7175F99-4CBE-409E-A640-021407219F5F}"/>
                  </a:ext>
                </a:extLst>
              </p:cNvPr>
              <p:cNvSpPr txBox="1"/>
              <p:nvPr/>
            </p:nvSpPr>
            <p:spPr>
              <a:xfrm>
                <a:off x="433135" y="486816"/>
                <a:ext cx="11646569" cy="5884368"/>
              </a:xfrm>
              <a:prstGeom prst="rect">
                <a:avLst/>
              </a:prstGeom>
              <a:noFill/>
            </p:spPr>
            <p:txBody>
              <a:bodyPr wrap="square">
                <a:spAutoFit/>
              </a:bodyPr>
              <a:lstStyle/>
              <a:p>
                <a:pPr>
                  <a:lnSpc>
                    <a:spcPct val="150000"/>
                  </a:lnSpc>
                </a:pPr>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Lorsque l'on cherche à trouver un intervalle de fluctuation associé à une loi binomiale de paramètres</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suivant le contexte, on peut être amené à chercher des intervalles de la forme </a:t>
                </a:r>
                <a:endParaRPr lang="fr-FR" sz="2000" dirty="0">
                  <a:latin typeface="Times New Roman" panose="02020603050405020304" pitchFamily="18" charset="0"/>
                  <a:ea typeface="Times New Roman" panose="02020603050405020304" pitchFamily="18" charset="0"/>
                  <a:cs typeface="Calibri" panose="020F0502020204030204" pitchFamily="34" charset="0"/>
                </a:endParaRPr>
              </a:p>
              <a:p>
                <a:pPr>
                  <a:lnSpc>
                    <a:spcPct val="150000"/>
                  </a:lnSpc>
                </a:pP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ou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 centré », de préférence les moins grands possibles.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Intervalle de fluctuation centré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Soit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une variable aléatoire suivant une loi binomiale,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 ;1</m:t>
                        </m:r>
                      </m:e>
                    </m:d>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réels. Si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&lt;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&gt;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alors l’intervalle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est un intervalle de fluctuation au seuil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associé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49580">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Dans ce cas, on dit que c'est un intervalle de fluctuation centré (ou bilatéral).</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u="sng" dirty="0">
                    <a:effectLst/>
                    <a:latin typeface="Times New Roman" panose="02020603050405020304" pitchFamily="18" charset="0"/>
                    <a:ea typeface="Times New Roman" panose="02020603050405020304" pitchFamily="18" charset="0"/>
                    <a:cs typeface="Times New Roman" panose="02020603050405020304" pitchFamily="18" charset="0"/>
                  </a:rPr>
                  <a:t>Démonstration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Exercice 134 p. 396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C7175F99-4CBE-409E-A640-021407219F5F}"/>
                  </a:ext>
                </a:extLst>
              </p:cNvPr>
              <p:cNvSpPr txBox="1">
                <a:spLocks noRot="1" noChangeAspect="1" noMove="1" noResize="1" noEditPoints="1" noAdjustHandles="1" noChangeArrowheads="1" noChangeShapeType="1" noTextEdit="1"/>
              </p:cNvSpPr>
              <p:nvPr/>
            </p:nvSpPr>
            <p:spPr>
              <a:xfrm>
                <a:off x="433135" y="486816"/>
                <a:ext cx="11646569" cy="5884368"/>
              </a:xfrm>
              <a:prstGeom prst="rect">
                <a:avLst/>
              </a:prstGeom>
              <a:blipFill>
                <a:blip r:embed="rId2"/>
                <a:stretch>
                  <a:fillRect l="-523" b="-933"/>
                </a:stretch>
              </a:blipFill>
            </p:spPr>
            <p:txBody>
              <a:bodyPr/>
              <a:lstStyle/>
              <a:p>
                <a:r>
                  <a:rPr lang="fr-FR">
                    <a:noFill/>
                  </a:rPr>
                  <a:t> </a:t>
                </a:r>
              </a:p>
            </p:txBody>
          </p:sp>
        </mc:Fallback>
      </mc:AlternateContent>
    </p:spTree>
    <p:extLst>
      <p:ext uri="{BB962C8B-B14F-4D97-AF65-F5344CB8AC3E}">
        <p14:creationId xmlns:p14="http://schemas.microsoft.com/office/powerpoint/2010/main" val="3983658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additive="base">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68B2C162-B03F-4227-A0B5-CA4905EDC3B3}"/>
                  </a:ext>
                </a:extLst>
              </p:cNvPr>
              <p:cNvSpPr txBox="1"/>
              <p:nvPr/>
            </p:nvSpPr>
            <p:spPr>
              <a:xfrm>
                <a:off x="192506" y="228412"/>
                <a:ext cx="11999494" cy="6401176"/>
              </a:xfrm>
              <a:prstGeom prst="rect">
                <a:avLst/>
              </a:prstGeom>
              <a:noFill/>
            </p:spPr>
            <p:txBody>
              <a:bodyPr wrap="square">
                <a:spAutoFit/>
              </a:bodyPr>
              <a:lstStyle/>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reprend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(43 ; 0,2)</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de l'exemple précédent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=0,05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c'est-à-dire </a:t>
                </a:r>
                <a14:m>
                  <m:oMath xmlns:m="http://schemas.openxmlformats.org/officeDocument/2006/math">
                    <m:f>
                      <m:f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=0,025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[4 ; 14] est un intervalle de fluctuation centré au seuil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=0,95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associé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car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&lt;4</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≈0,018&lt;0,025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&gt;14</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≈0,016&lt;0,025</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 on est donc sûr à au moins 95 % d'avoir entre 4 et 14 succès sur les 43 répétitions.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Intervalle de fluctuation centré particulier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L'intervalle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tel que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soient les plus petits entiers vérifiant respectivement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&gt;</m:t>
                    </m:r>
                    <m:f>
                      <m:f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𝑏</m:t>
                        </m:r>
                      </m:e>
                    </m:d>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fr-FR"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 un intervalle de fluctuation centré au seuil de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associé 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endParaRPr lang="fr-FR" sz="2000" b="1" u="sng"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000" b="1" u="sng" dirty="0">
                    <a:effectLst/>
                    <a:latin typeface="Times New Roman" panose="02020603050405020304" pitchFamily="18" charset="0"/>
                    <a:ea typeface="Times New Roman" panose="02020603050405020304" pitchFamily="18" charset="0"/>
                    <a:cs typeface="Times New Roman" panose="02020603050405020304" pitchFamily="18" charset="0"/>
                  </a:rPr>
                  <a:t>Démonstration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Exercice 134 p. 396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endPar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endParaRPr>
              </a:p>
              <a:p>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C'est cette dernière propriété que l'on utilise en pratique pour trouver un intervalle de fluctuation centré à un seuil donné.</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68B2C162-B03F-4227-A0B5-CA4905EDC3B3}"/>
                  </a:ext>
                </a:extLst>
              </p:cNvPr>
              <p:cNvSpPr txBox="1">
                <a:spLocks noRot="1" noChangeAspect="1" noMove="1" noResize="1" noEditPoints="1" noAdjustHandles="1" noChangeArrowheads="1" noChangeShapeType="1" noTextEdit="1"/>
              </p:cNvSpPr>
              <p:nvPr/>
            </p:nvSpPr>
            <p:spPr>
              <a:xfrm>
                <a:off x="192506" y="228412"/>
                <a:ext cx="11999494" cy="6401176"/>
              </a:xfrm>
              <a:prstGeom prst="rect">
                <a:avLst/>
              </a:prstGeom>
              <a:blipFill>
                <a:blip r:embed="rId2"/>
                <a:stretch>
                  <a:fillRect l="-559" r="-864" b="-666"/>
                </a:stretch>
              </a:blipFill>
            </p:spPr>
            <p:txBody>
              <a:bodyPr/>
              <a:lstStyle/>
              <a:p>
                <a:r>
                  <a:rPr lang="fr-FR">
                    <a:noFill/>
                  </a:rPr>
                  <a:t> </a:t>
                </a:r>
              </a:p>
            </p:txBody>
          </p:sp>
        </mc:Fallback>
      </mc:AlternateContent>
    </p:spTree>
    <p:extLst>
      <p:ext uri="{BB962C8B-B14F-4D97-AF65-F5344CB8AC3E}">
        <p14:creationId xmlns:p14="http://schemas.microsoft.com/office/powerpoint/2010/main" val="3927964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4E5CA521-622F-47CB-912F-D5C7A05BC63B}"/>
                  </a:ext>
                </a:extLst>
              </p:cNvPr>
              <p:cNvSpPr txBox="1"/>
              <p:nvPr/>
            </p:nvSpPr>
            <p:spPr>
              <a:xfrm>
                <a:off x="232610" y="458956"/>
                <a:ext cx="11726779" cy="5940088"/>
              </a:xfrm>
              <a:prstGeom prst="rect">
                <a:avLst/>
              </a:prstGeom>
              <a:noFill/>
            </p:spPr>
            <p:txBody>
              <a:bodyPr wrap="square">
                <a:spAutoFit/>
              </a:bodyPr>
              <a:lstStyle/>
              <a:p>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6 – Prévoir si un évènement sera vérifié à un seuil donné (page 377)</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effectLst/>
                    <a:latin typeface="Times New Roman" panose="02020603050405020304" pitchFamily="18" charset="0"/>
                    <a:ea typeface="Calibri" panose="020F0502020204030204" pitchFamily="34" charset="0"/>
                    <a:cs typeface="Calibri" panose="020F0502020204030204" pitchFamily="34" charset="0"/>
                  </a:rPr>
                  <a:t>Une troupe de théâtre joue pour la première fois et on considère que le nombre de spectateurs présents ce jour-là est donné par une variable aléatoire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𝑋</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qui suit une loi binomiale de paramètres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𝑛</m:t>
                    </m:r>
                    <m:r>
                      <a:rPr lang="fr-FR" sz="2000" i="1">
                        <a:effectLst/>
                        <a:latin typeface="Cambria Math" panose="02040503050406030204" pitchFamily="18" charset="0"/>
                        <a:ea typeface="Calibri" panose="020F0502020204030204" pitchFamily="34" charset="0"/>
                        <a:cs typeface="Calibri" panose="020F0502020204030204" pitchFamily="34" charset="0"/>
                      </a:rPr>
                      <m:t> = 100 </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et</a:t>
                </a:r>
              </a:p>
              <a:p>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 </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 = 0,15</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r>
                  <a:rPr lang="fr-FR" sz="2000" dirty="0">
                    <a:effectLst/>
                    <a:latin typeface="Times New Roman" panose="02020603050405020304" pitchFamily="18" charset="0"/>
                    <a:ea typeface="Calibri" panose="020F0502020204030204" pitchFamily="34" charset="0"/>
                    <a:cs typeface="Calibri" panose="020F0502020204030204" pitchFamily="34" charset="0"/>
                  </a:rPr>
                  <a:t>Pour des questions logistiques, la troupe ne jouera pas s'il y a moins de dix personnes. </a:t>
                </a:r>
              </a:p>
              <a:p>
                <a:r>
                  <a:rPr lang="fr-FR" sz="2000" dirty="0">
                    <a:effectLst/>
                    <a:latin typeface="Times New Roman" panose="02020603050405020304" pitchFamily="18" charset="0"/>
                    <a:ea typeface="Calibri" panose="020F0502020204030204" pitchFamily="34" charset="0"/>
                    <a:cs typeface="Calibri" panose="020F0502020204030204" pitchFamily="34" charset="0"/>
                  </a:rPr>
                  <a:t>La troupe est-elle « sûre » de pouvoir jouer au seuil de 95 % ? </a:t>
                </a:r>
              </a:p>
              <a:p>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11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effectLst/>
                    <a:latin typeface="Times New Roman" panose="02020603050405020304" pitchFamily="18" charset="0"/>
                    <a:ea typeface="Calibri" panose="020F0502020204030204" pitchFamily="34" charset="0"/>
                    <a:cs typeface="Calibri" panose="020F0502020204030204" pitchFamily="34" charset="0"/>
                  </a:rPr>
                  <a:t>Un restaurateur considère que son nombre quotidien de clients est donné par une variable aléatoire C suivant la loi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ℬ</m:t>
                    </m:r>
                    <m:r>
                      <a:rPr lang="fr-FR" sz="2000" i="1">
                        <a:effectLst/>
                        <a:latin typeface="Cambria Math" panose="02040503050406030204" pitchFamily="18" charset="0"/>
                        <a:ea typeface="Calibri" panose="020F0502020204030204" pitchFamily="34" charset="0"/>
                        <a:cs typeface="Calibri" panose="020F0502020204030204" pitchFamily="34" charset="0"/>
                      </a:rPr>
                      <m:t>(50 ; 0,75)</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r>
                  <a:rPr lang="fr-FR" sz="2000" dirty="0">
                    <a:effectLst/>
                    <a:latin typeface="Times New Roman" panose="02020603050405020304" pitchFamily="18" charset="0"/>
                    <a:ea typeface="Calibri" panose="020F0502020204030204" pitchFamily="34" charset="0"/>
                    <a:cs typeface="Calibri" panose="020F0502020204030204" pitchFamily="34" charset="0"/>
                  </a:rPr>
                  <a:t>Est-il sûr au seuil de 95 % de pouvoir accueillir tous les clients se présentant sachant qu'il a 43 places dans son restaurant ? </a:t>
                </a:r>
              </a:p>
              <a:p>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12</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effectLst/>
                    <a:latin typeface="Times New Roman" panose="02020603050405020304" pitchFamily="18" charset="0"/>
                    <a:ea typeface="Calibri" panose="020F0502020204030204" pitchFamily="34" charset="0"/>
                    <a:cs typeface="Calibri" panose="020F0502020204030204" pitchFamily="34" charset="0"/>
                  </a:rPr>
                  <a:t>On considère que le nombre d'élèves dans la classe de Dounia l'année prochaine est donné par une variable aléatoire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𝐸</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suivant la loi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ℬ</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36 ;0,92</m:t>
                        </m:r>
                      </m:e>
                    </m: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effectLst/>
                    <a:latin typeface="Times New Roman" panose="02020603050405020304" pitchFamily="18" charset="0"/>
                    <a:ea typeface="Calibri" panose="020F0502020204030204" pitchFamily="34" charset="0"/>
                    <a:cs typeface="Calibri" panose="020F0502020204030204" pitchFamily="34" charset="0"/>
                  </a:rPr>
                  <a:t>Est-elle sûre au seuil de 99 % d'avoir au moins 29 élèves dans sa classe l'année prochaine ? </a:t>
                </a:r>
              </a:p>
              <a:p>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marL="342900" lvl="0" indent="-342900" algn="r">
                  <a:buFont typeface="Wingdings" panose="05000000000000000000" pitchFamily="2" charset="2"/>
                  <a:buChar char=""/>
                </a:pPr>
                <a:r>
                  <a:rPr lang="fr-FR" sz="2000" dirty="0">
                    <a:effectLst/>
                    <a:latin typeface="Times New Roman" panose="02020603050405020304" pitchFamily="18" charset="0"/>
                    <a:ea typeface="Calibri" panose="020F0502020204030204" pitchFamily="34" charset="0"/>
                    <a:cs typeface="Wingdings" panose="05000000000000000000" pitchFamily="2" charset="2"/>
                  </a:rPr>
                  <a:t>Exercices 72 à 74 p. 386</a:t>
                </a:r>
              </a:p>
            </p:txBody>
          </p:sp>
        </mc:Choice>
        <mc:Fallback xmlns="">
          <p:sp>
            <p:nvSpPr>
              <p:cNvPr id="3" name="ZoneTexte 2">
                <a:extLst>
                  <a:ext uri="{FF2B5EF4-FFF2-40B4-BE49-F238E27FC236}">
                    <a16:creationId xmlns:a16="http://schemas.microsoft.com/office/drawing/2014/main" id="{4E5CA521-622F-47CB-912F-D5C7A05BC63B}"/>
                  </a:ext>
                </a:extLst>
              </p:cNvPr>
              <p:cNvSpPr txBox="1">
                <a:spLocks noRot="1" noChangeAspect="1" noMove="1" noResize="1" noEditPoints="1" noAdjustHandles="1" noChangeArrowheads="1" noChangeShapeType="1" noTextEdit="1"/>
              </p:cNvSpPr>
              <p:nvPr/>
            </p:nvSpPr>
            <p:spPr>
              <a:xfrm>
                <a:off x="232610" y="458956"/>
                <a:ext cx="11726779" cy="5940088"/>
              </a:xfrm>
              <a:prstGeom prst="rect">
                <a:avLst/>
              </a:prstGeom>
              <a:blipFill>
                <a:blip r:embed="rId2"/>
                <a:stretch>
                  <a:fillRect l="-520" t="-513" r="-520" b="-821"/>
                </a:stretch>
              </a:blipFill>
            </p:spPr>
            <p:txBody>
              <a:bodyPr/>
              <a:lstStyle/>
              <a:p>
                <a:r>
                  <a:rPr lang="fr-FR">
                    <a:noFill/>
                  </a:rPr>
                  <a:t> </a:t>
                </a:r>
              </a:p>
            </p:txBody>
          </p:sp>
        </mc:Fallback>
      </mc:AlternateContent>
    </p:spTree>
    <p:extLst>
      <p:ext uri="{BB962C8B-B14F-4D97-AF65-F5344CB8AC3E}">
        <p14:creationId xmlns:p14="http://schemas.microsoft.com/office/powerpoint/2010/main" val="637802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F63392A-DDCF-4D10-8D66-024DE91AD979}"/>
                  </a:ext>
                </a:extLst>
              </p:cNvPr>
              <p:cNvSpPr txBox="1"/>
              <p:nvPr/>
            </p:nvSpPr>
            <p:spPr>
              <a:xfrm>
                <a:off x="609600" y="178847"/>
                <a:ext cx="11293642" cy="6500306"/>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6 – Vérifier qu'un intervalle est un intervalle de fluctuation centré (page 377)</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considère une variable aléatoire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suivant la loi binomiale de paramètres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80</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0,36</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L'intervalle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[16 ; 39]</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est-il un intervalle de fluctuation centré au seuil de 99 %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L'intervalle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[18 ; 40]</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est-il un intervalle de fluctuation centré au risque de 1 %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13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considère une variable aléatoire Y suivant la loi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ℬ</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10 ;0,45</m:t>
                        </m:r>
                      </m:e>
                    </m:d>
                  </m:oMath>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L'intervalle [3 ; 9] est-il un intervalle de fluctuation centré au seuil de 90 %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14</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On considère une variable aléatoire Z suivant la loi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ℬ</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(89 ; 0,21)</m:t>
                    </m:r>
                  </m:oMath>
                </a14:m>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L'intervalle [11 ; 26] est-il un intervalle de fluctuation centré au risque de 5 % ?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r">
                  <a:lnSpc>
                    <a:spcPct val="150000"/>
                  </a:lnSpc>
                  <a:buFont typeface="Wingdings" panose="05000000000000000000" pitchFamily="2" charset="2"/>
                  <a:buChar char=""/>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Exercices 75 à 76 p. 386</a:t>
                </a:r>
                <a:endParaRPr lang="fr-FR" sz="2000" dirty="0">
                  <a:effectLst/>
                  <a:latin typeface="Times New Roman" panose="02020603050405020304" pitchFamily="18" charset="0"/>
                  <a:ea typeface="Calibri" panose="020F0502020204030204" pitchFamily="34" charset="0"/>
                  <a:cs typeface="Wingdings" panose="05000000000000000000" pitchFamily="2" charset="2"/>
                </a:endParaRPr>
              </a:p>
            </p:txBody>
          </p:sp>
        </mc:Choice>
        <mc:Fallback xmlns="">
          <p:sp>
            <p:nvSpPr>
              <p:cNvPr id="3" name="ZoneTexte 2">
                <a:extLst>
                  <a:ext uri="{FF2B5EF4-FFF2-40B4-BE49-F238E27FC236}">
                    <a16:creationId xmlns:a16="http://schemas.microsoft.com/office/drawing/2014/main" id="{7F63392A-DDCF-4D10-8D66-024DE91AD979}"/>
                  </a:ext>
                </a:extLst>
              </p:cNvPr>
              <p:cNvSpPr txBox="1">
                <a:spLocks noRot="1" noChangeAspect="1" noMove="1" noResize="1" noEditPoints="1" noAdjustHandles="1" noChangeArrowheads="1" noChangeShapeType="1" noTextEdit="1"/>
              </p:cNvSpPr>
              <p:nvPr/>
            </p:nvSpPr>
            <p:spPr>
              <a:xfrm>
                <a:off x="609600" y="178847"/>
                <a:ext cx="11293642" cy="6500306"/>
              </a:xfrm>
              <a:prstGeom prst="rect">
                <a:avLst/>
              </a:prstGeom>
              <a:blipFill>
                <a:blip r:embed="rId2"/>
                <a:stretch>
                  <a:fillRect l="-540" r="-486" b="-656"/>
                </a:stretch>
              </a:blipFill>
            </p:spPr>
            <p:txBody>
              <a:bodyPr/>
              <a:lstStyle/>
              <a:p>
                <a:r>
                  <a:rPr lang="fr-FR">
                    <a:noFill/>
                  </a:rPr>
                  <a:t> </a:t>
                </a:r>
              </a:p>
            </p:txBody>
          </p:sp>
        </mc:Fallback>
      </mc:AlternateContent>
    </p:spTree>
    <p:extLst>
      <p:ext uri="{BB962C8B-B14F-4D97-AF65-F5344CB8AC3E}">
        <p14:creationId xmlns:p14="http://schemas.microsoft.com/office/powerpoint/2010/main" val="2415335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0B7BBFE-CADF-47E3-8703-1C46B85A8EAE}"/>
              </a:ext>
            </a:extLst>
          </p:cNvPr>
          <p:cNvSpPr txBox="1"/>
          <p:nvPr/>
        </p:nvSpPr>
        <p:spPr>
          <a:xfrm>
            <a:off x="-405816" y="121917"/>
            <a:ext cx="3422108" cy="400110"/>
          </a:xfrm>
          <a:prstGeom prst="rect">
            <a:avLst/>
          </a:prstGeom>
          <a:noFill/>
        </p:spPr>
        <p:txBody>
          <a:bodyPr wrap="square">
            <a:spAutoFit/>
          </a:bodyPr>
          <a:lstStyle/>
          <a:p>
            <a:pPr marL="342900" lvl="0" indent="-342900" algn="r">
              <a:buFont typeface="Wingdings" panose="05000000000000000000" pitchFamily="2" charset="2"/>
              <a:buChar char=""/>
            </a:pPr>
            <a:r>
              <a:rPr lang="fr-FR" sz="20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Exercices 70 à 71 p. 38</a:t>
            </a:r>
            <a:endParaRPr lang="fr-FR" sz="2000" b="1" dirty="0">
              <a:solidFill>
                <a:schemeClr val="accent1"/>
              </a:solidFill>
              <a:effectLst/>
              <a:latin typeface="Times New Roman" panose="02020603050405020304" pitchFamily="18" charset="0"/>
              <a:ea typeface="Calibri" panose="020F0502020204030204" pitchFamily="34" charset="0"/>
              <a:cs typeface="Wingdings" panose="05000000000000000000" pitchFamily="2" charset="2"/>
            </a:endParaRPr>
          </a:p>
        </p:txBody>
      </p:sp>
    </p:spTree>
    <p:extLst>
      <p:ext uri="{BB962C8B-B14F-4D97-AF65-F5344CB8AC3E}">
        <p14:creationId xmlns:p14="http://schemas.microsoft.com/office/powerpoint/2010/main" val="151280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2D332B6B-1AAF-4433-833E-59BBA1A77E7C}"/>
                  </a:ext>
                </a:extLst>
              </p:cNvPr>
              <p:cNvSpPr txBox="1"/>
              <p:nvPr/>
            </p:nvSpPr>
            <p:spPr>
              <a:xfrm>
                <a:off x="184484" y="249546"/>
                <a:ext cx="11823032" cy="6097438"/>
              </a:xfrm>
              <a:prstGeom prst="rect">
                <a:avLst/>
              </a:prstGeom>
              <a:noFill/>
            </p:spPr>
            <p:txBody>
              <a:bodyPr wrap="square">
                <a:spAutoFit/>
              </a:bodyPr>
              <a:lstStyle/>
              <a:p>
                <a:pPr>
                  <a:lnSpc>
                    <a:spcPct val="150000"/>
                  </a:lnSpc>
                </a:pPr>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Propriété - Probabilité d'une issue associée à une succession d'épreuves indépendantes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449580">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Soit une succession de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𝑛</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épreuves indépendantes. </a:t>
                </a:r>
              </a:p>
              <a:p>
                <a:pPr marL="449580">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La probabilité d'obtenir une issue </a:t>
                </a:r>
                <a14:m>
                  <m:oMath xmlns:m="http://schemas.openxmlformats.org/officeDocument/2006/math">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1</m:t>
                            </m:r>
                          </m:sub>
                        </m:sSub>
                        <m:r>
                          <a:rPr lang="fr-FR" sz="20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2</m:t>
                            </m:r>
                          </m:sub>
                        </m:sSub>
                        <m:r>
                          <a:rPr lang="fr-FR" sz="20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𝑛</m:t>
                            </m:r>
                          </m:sub>
                        </m:sSub>
                      </m:e>
                    </m:d>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est :</a:t>
                </a:r>
              </a:p>
              <a:p>
                <a:pPr marL="449580">
                  <a:lnSpc>
                    <a:spcPct val="150000"/>
                  </a:lnSpc>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1</m:t>
                                  </m:r>
                                </m:sub>
                              </m:sSub>
                              <m:r>
                                <a:rPr lang="fr-FR" sz="20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2</m:t>
                                  </m:r>
                                </m:sub>
                              </m:sSub>
                              <m:r>
                                <a:rPr lang="fr-FR" sz="2000" i="1">
                                  <a:effectLst/>
                                  <a:latin typeface="Cambria Math" panose="02040503050406030204" pitchFamily="18" charset="0"/>
                                  <a:ea typeface="Calibri" panose="020F0502020204030204" pitchFamily="34" charset="0"/>
                                  <a:cs typeface="Calibri" panose="020F0502020204030204" pitchFamily="34" charset="0"/>
                                </a:rPr>
                                <m:t> ;…;</m:t>
                              </m:r>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𝑛</m:t>
                                  </m:r>
                                </m:sub>
                              </m:sSub>
                            </m:e>
                          </m:d>
                        </m:e>
                      </m:d>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1</m:t>
                              </m:r>
                            </m:sub>
                          </m:sSub>
                        </m:e>
                      </m:d>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2</m:t>
                              </m:r>
                            </m:sub>
                          </m:sSub>
                        </m:e>
                      </m:d>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fr-FR" sz="2000" i="1">
                                  <a:effectLst/>
                                  <a:latin typeface="Cambria Math" panose="02040503050406030204" pitchFamily="18" charset="0"/>
                                  <a:ea typeface="Calibri" panose="020F0502020204030204" pitchFamily="34" charset="0"/>
                                  <a:cs typeface="Calibri" panose="020F0502020204030204" pitchFamily="34" charset="0"/>
                                </a:rPr>
                              </m:ctrlPr>
                            </m:sSubPr>
                            <m:e>
                              <m:r>
                                <a:rPr lang="fr-FR" sz="2000" i="1">
                                  <a:effectLst/>
                                  <a:latin typeface="Cambria Math" panose="02040503050406030204" pitchFamily="18" charset="0"/>
                                  <a:ea typeface="Calibri" panose="020F0502020204030204" pitchFamily="34" charset="0"/>
                                  <a:cs typeface="Calibri" panose="020F0502020204030204" pitchFamily="34" charset="0"/>
                                </a:rPr>
                                <m:t>𝑥</m:t>
                              </m:r>
                            </m:e>
                            <m:sub>
                              <m:r>
                                <a:rPr lang="fr-FR" sz="2000" i="1">
                                  <a:effectLst/>
                                  <a:latin typeface="Cambria Math" panose="02040503050406030204" pitchFamily="18" charset="0"/>
                                  <a:ea typeface="Calibri" panose="020F0502020204030204" pitchFamily="34" charset="0"/>
                                  <a:cs typeface="Calibri" panose="020F0502020204030204" pitchFamily="34" charset="0"/>
                                </a:rPr>
                                <m:t>𝑛</m:t>
                              </m:r>
                            </m:sub>
                          </m:sSub>
                        </m:e>
                      </m:d>
                    </m:oMath>
                  </m:oMathPara>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pPr>
                <a:r>
                  <a:rPr lang="fr-FR" sz="20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En toute rigueur, on ne devrait pas écrire toutes les probabilités avec le même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𝑝</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car elles ne sont pas associées à la même expérience aléatoire.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pPr>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Dans l’exemple précédent, la probabilité de (2 ; 5 ; 7) est :</a:t>
                </a:r>
              </a:p>
              <a:p>
                <a:pPr>
                  <a:lnSpc>
                    <a:spcPct val="150000"/>
                  </a:lnSpc>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2 ; 5 ; 7</m:t>
                              </m:r>
                            </m:e>
                          </m:d>
                        </m:e>
                      </m:d>
                      <m:r>
                        <a:rPr lang="fr-FR" sz="2000" i="1">
                          <a:effectLst/>
                          <a:latin typeface="Cambria Math" panose="02040503050406030204" pitchFamily="18" charset="0"/>
                          <a:ea typeface="Calibri" panose="020F0502020204030204" pitchFamily="34" charset="0"/>
                          <a:cs typeface="Calibri" panose="020F0502020204030204" pitchFamily="34" charset="0"/>
                        </a:rPr>
                        <m:t>= </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2</m:t>
                          </m:r>
                        </m:e>
                      </m:d>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5</m:t>
                          </m:r>
                        </m:e>
                      </m:d>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d>
                        <m:dPr>
                          <m:ctrlPr>
                            <a:rPr lang="fr-FR" sz="2000" i="1">
                              <a:effectLst/>
                              <a:latin typeface="Cambria Math" panose="02040503050406030204" pitchFamily="18" charset="0"/>
                              <a:ea typeface="Calibri" panose="020F0502020204030204" pitchFamily="34" charset="0"/>
                              <a:cs typeface="Calibri" panose="020F0502020204030204" pitchFamily="34" charset="0"/>
                            </a:rPr>
                          </m:ctrlPr>
                        </m:dPr>
                        <m:e>
                          <m:r>
                            <a:rPr lang="fr-FR" sz="2000" i="1">
                              <a:effectLst/>
                              <a:latin typeface="Cambria Math" panose="02040503050406030204" pitchFamily="18" charset="0"/>
                              <a:ea typeface="Calibri" panose="020F0502020204030204" pitchFamily="34" charset="0"/>
                              <a:cs typeface="Calibri" panose="020F0502020204030204" pitchFamily="34" charset="0"/>
                            </a:rPr>
                            <m:t>7</m:t>
                          </m:r>
                        </m:e>
                      </m:d>
                      <m:r>
                        <a:rPr lang="fr-FR" sz="2000" i="1">
                          <a:effectLst/>
                          <a:latin typeface="Cambria Math" panose="02040503050406030204" pitchFamily="18" charset="0"/>
                          <a:ea typeface="Calibri" panose="020F0502020204030204" pitchFamily="34" charset="0"/>
                          <a:cs typeface="Calibri" panose="020F0502020204030204" pitchFamily="34" charset="0"/>
                        </a:rPr>
                        <m:t>=</m:t>
                      </m:r>
                      <m:f>
                        <m:fPr>
                          <m:ctrlPr>
                            <a:rPr lang="fr-FR" sz="2000" i="1">
                              <a:effectLst/>
                              <a:latin typeface="Cambria Math" panose="02040503050406030204" pitchFamily="18" charset="0"/>
                              <a:ea typeface="Calibri" panose="020F0502020204030204" pitchFamily="34" charset="0"/>
                              <a:cs typeface="Calibri" panose="020F0502020204030204" pitchFamily="34" charset="0"/>
                            </a:rPr>
                          </m:ctrlPr>
                        </m:fPr>
                        <m:num>
                          <m:r>
                            <a:rPr lang="fr-FR" sz="2000" i="1">
                              <a:effectLst/>
                              <a:latin typeface="Cambria Math" panose="02040503050406030204" pitchFamily="18" charset="0"/>
                              <a:ea typeface="Calibri" panose="020F0502020204030204" pitchFamily="34" charset="0"/>
                              <a:cs typeface="Calibri" panose="020F0502020204030204" pitchFamily="34" charset="0"/>
                            </a:rPr>
                            <m:t>1</m:t>
                          </m:r>
                        </m:num>
                        <m:den>
                          <m:r>
                            <a:rPr lang="fr-FR" sz="2000" i="1">
                              <a:effectLst/>
                              <a:latin typeface="Cambria Math" panose="02040503050406030204" pitchFamily="18" charset="0"/>
                              <a:ea typeface="Calibri" panose="020F0502020204030204" pitchFamily="34" charset="0"/>
                              <a:cs typeface="Calibri" panose="020F0502020204030204" pitchFamily="34" charset="0"/>
                            </a:rPr>
                            <m:t>4</m:t>
                          </m:r>
                        </m:den>
                      </m:f>
                      <m:r>
                        <a:rPr lang="fr-FR" sz="2000" i="1">
                          <a:effectLst/>
                          <a:latin typeface="Cambria Math" panose="02040503050406030204" pitchFamily="18" charset="0"/>
                          <a:ea typeface="Calibri" panose="020F0502020204030204" pitchFamily="34" charset="0"/>
                          <a:cs typeface="Calibri" panose="020F0502020204030204" pitchFamily="34" charset="0"/>
                        </a:rPr>
                        <m:t>×</m:t>
                      </m:r>
                      <m:f>
                        <m:fPr>
                          <m:ctrlPr>
                            <a:rPr lang="fr-FR" sz="2000" i="1">
                              <a:effectLst/>
                              <a:latin typeface="Cambria Math" panose="02040503050406030204" pitchFamily="18" charset="0"/>
                              <a:ea typeface="Calibri" panose="020F0502020204030204" pitchFamily="34" charset="0"/>
                              <a:cs typeface="Calibri" panose="020F0502020204030204" pitchFamily="34" charset="0"/>
                            </a:rPr>
                          </m:ctrlPr>
                        </m:fPr>
                        <m:num>
                          <m:r>
                            <a:rPr lang="fr-FR" sz="2000" i="1">
                              <a:effectLst/>
                              <a:latin typeface="Cambria Math" panose="02040503050406030204" pitchFamily="18" charset="0"/>
                              <a:ea typeface="Calibri" panose="020F0502020204030204" pitchFamily="34" charset="0"/>
                              <a:cs typeface="Calibri" panose="020F0502020204030204" pitchFamily="34" charset="0"/>
                            </a:rPr>
                            <m:t>1</m:t>
                          </m:r>
                        </m:num>
                        <m:den>
                          <m:r>
                            <a:rPr lang="fr-FR" sz="2000" i="1">
                              <a:effectLst/>
                              <a:latin typeface="Cambria Math" panose="02040503050406030204" pitchFamily="18" charset="0"/>
                              <a:ea typeface="Calibri" panose="020F0502020204030204" pitchFamily="34" charset="0"/>
                              <a:cs typeface="Calibri" panose="020F0502020204030204" pitchFamily="34" charset="0"/>
                            </a:rPr>
                            <m:t>6</m:t>
                          </m:r>
                        </m:den>
                      </m:f>
                      <m:r>
                        <a:rPr lang="fr-FR" sz="2000" i="1">
                          <a:effectLst/>
                          <a:latin typeface="Cambria Math" panose="02040503050406030204" pitchFamily="18" charset="0"/>
                          <a:ea typeface="Calibri" panose="020F0502020204030204" pitchFamily="34" charset="0"/>
                          <a:cs typeface="Calibri" panose="020F0502020204030204" pitchFamily="34" charset="0"/>
                        </a:rPr>
                        <m:t>×</m:t>
                      </m:r>
                      <m:f>
                        <m:fPr>
                          <m:ctrlPr>
                            <a:rPr lang="fr-FR" sz="2000" i="1">
                              <a:effectLst/>
                              <a:latin typeface="Cambria Math" panose="02040503050406030204" pitchFamily="18" charset="0"/>
                              <a:ea typeface="Calibri" panose="020F0502020204030204" pitchFamily="34" charset="0"/>
                              <a:cs typeface="Calibri" panose="020F0502020204030204" pitchFamily="34" charset="0"/>
                            </a:rPr>
                          </m:ctrlPr>
                        </m:fPr>
                        <m:num>
                          <m:r>
                            <a:rPr lang="fr-FR" sz="2000" i="1">
                              <a:effectLst/>
                              <a:latin typeface="Cambria Math" panose="02040503050406030204" pitchFamily="18" charset="0"/>
                              <a:ea typeface="Calibri" panose="020F0502020204030204" pitchFamily="34" charset="0"/>
                              <a:cs typeface="Calibri" panose="020F0502020204030204" pitchFamily="34" charset="0"/>
                            </a:rPr>
                            <m:t>1</m:t>
                          </m:r>
                        </m:num>
                        <m:den>
                          <m:r>
                            <a:rPr lang="fr-FR" sz="2000" i="1">
                              <a:effectLst/>
                              <a:latin typeface="Cambria Math" panose="02040503050406030204" pitchFamily="18" charset="0"/>
                              <a:ea typeface="Calibri" panose="020F0502020204030204" pitchFamily="34" charset="0"/>
                              <a:cs typeface="Calibri" panose="020F0502020204030204" pitchFamily="34" charset="0"/>
                            </a:rPr>
                            <m:t>8</m:t>
                          </m:r>
                        </m:den>
                      </m:f>
                      <m:r>
                        <a:rPr lang="fr-FR" sz="2000" i="1">
                          <a:effectLst/>
                          <a:latin typeface="Cambria Math" panose="02040503050406030204" pitchFamily="18" charset="0"/>
                          <a:ea typeface="Calibri" panose="020F0502020204030204" pitchFamily="34" charset="0"/>
                          <a:cs typeface="Calibri" panose="020F0502020204030204" pitchFamily="34" charset="0"/>
                        </a:rPr>
                        <m:t>=</m:t>
                      </m:r>
                      <m:f>
                        <m:fPr>
                          <m:ctrlPr>
                            <a:rPr lang="fr-FR" sz="2000" i="1">
                              <a:effectLst/>
                              <a:latin typeface="Cambria Math" panose="02040503050406030204" pitchFamily="18" charset="0"/>
                              <a:ea typeface="Calibri" panose="020F0502020204030204" pitchFamily="34" charset="0"/>
                              <a:cs typeface="Calibri" panose="020F0502020204030204" pitchFamily="34" charset="0"/>
                            </a:rPr>
                          </m:ctrlPr>
                        </m:fPr>
                        <m:num>
                          <m:r>
                            <a:rPr lang="fr-FR" sz="2000" i="1">
                              <a:effectLst/>
                              <a:latin typeface="Cambria Math" panose="02040503050406030204" pitchFamily="18" charset="0"/>
                              <a:ea typeface="Calibri" panose="020F0502020204030204" pitchFamily="34" charset="0"/>
                              <a:cs typeface="Calibri" panose="020F0502020204030204" pitchFamily="34" charset="0"/>
                            </a:rPr>
                            <m:t>1</m:t>
                          </m:r>
                        </m:num>
                        <m:den>
                          <m:r>
                            <a:rPr lang="fr-FR" sz="2000" i="1">
                              <a:effectLst/>
                              <a:latin typeface="Cambria Math" panose="02040503050406030204" pitchFamily="18" charset="0"/>
                              <a:ea typeface="Calibri" panose="020F0502020204030204" pitchFamily="34" charset="0"/>
                              <a:cs typeface="Calibri" panose="020F0502020204030204" pitchFamily="34" charset="0"/>
                            </a:rPr>
                            <m:t>192</m:t>
                          </m:r>
                        </m:den>
                      </m:f>
                    </m:oMath>
                  </m:oMathPara>
                </a14:m>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5" name="ZoneTexte 4">
                <a:extLst>
                  <a:ext uri="{FF2B5EF4-FFF2-40B4-BE49-F238E27FC236}">
                    <a16:creationId xmlns:a16="http://schemas.microsoft.com/office/drawing/2014/main" id="{2D332B6B-1AAF-4433-833E-59BBA1A77E7C}"/>
                  </a:ext>
                </a:extLst>
              </p:cNvPr>
              <p:cNvSpPr txBox="1">
                <a:spLocks noRot="1" noChangeAspect="1" noMove="1" noResize="1" noEditPoints="1" noAdjustHandles="1" noChangeArrowheads="1" noChangeShapeType="1" noTextEdit="1"/>
              </p:cNvSpPr>
              <p:nvPr/>
            </p:nvSpPr>
            <p:spPr>
              <a:xfrm>
                <a:off x="184484" y="249546"/>
                <a:ext cx="11823032" cy="6097438"/>
              </a:xfrm>
              <a:prstGeom prst="rect">
                <a:avLst/>
              </a:prstGeom>
              <a:blipFill>
                <a:blip r:embed="rId2"/>
                <a:stretch>
                  <a:fillRect l="-515" r="-619"/>
                </a:stretch>
              </a:blipFill>
            </p:spPr>
            <p:txBody>
              <a:bodyPr/>
              <a:lstStyle/>
              <a:p>
                <a:r>
                  <a:rPr lang="fr-FR">
                    <a:noFill/>
                  </a:rPr>
                  <a:t> </a:t>
                </a:r>
              </a:p>
            </p:txBody>
          </p:sp>
        </mc:Fallback>
      </mc:AlternateContent>
    </p:spTree>
    <p:extLst>
      <p:ext uri="{BB962C8B-B14F-4D97-AF65-F5344CB8AC3E}">
        <p14:creationId xmlns:p14="http://schemas.microsoft.com/office/powerpoint/2010/main" val="812305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fade">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C8D65C-583C-4EB3-AD82-3049BFDEE5AA}"/>
              </a:ext>
            </a:extLst>
          </p:cNvPr>
          <p:cNvPicPr>
            <a:picLocks noChangeAspect="1"/>
          </p:cNvPicPr>
          <p:nvPr/>
        </p:nvPicPr>
        <p:blipFill>
          <a:blip r:embed="rId2"/>
          <a:stretch>
            <a:fillRect/>
          </a:stretch>
        </p:blipFill>
        <p:spPr>
          <a:xfrm>
            <a:off x="8406063" y="2810716"/>
            <a:ext cx="3320716" cy="2686551"/>
          </a:xfrm>
          <a:prstGeom prst="rect">
            <a:avLst/>
          </a:prstGeom>
        </p:spPr>
      </p:pic>
      <p:sp>
        <p:nvSpPr>
          <p:cNvPr id="6" name="ZoneTexte 5">
            <a:extLst>
              <a:ext uri="{FF2B5EF4-FFF2-40B4-BE49-F238E27FC236}">
                <a16:creationId xmlns:a16="http://schemas.microsoft.com/office/drawing/2014/main" id="{01F85A1E-F84E-435F-A7ED-608FE6BA3B5C}"/>
              </a:ext>
            </a:extLst>
          </p:cNvPr>
          <p:cNvSpPr txBox="1"/>
          <p:nvPr/>
        </p:nvSpPr>
        <p:spPr>
          <a:xfrm>
            <a:off x="320843" y="5015250"/>
            <a:ext cx="9368590" cy="1289071"/>
          </a:xfrm>
          <a:prstGeom prst="rect">
            <a:avLst/>
          </a:prstGeom>
          <a:noFill/>
        </p:spPr>
        <p:txBody>
          <a:bodyPr wrap="square">
            <a:spAutoFit/>
          </a:bodyPr>
          <a:lstStyle/>
          <a:p>
            <a:pPr>
              <a:lnSpc>
                <a:spcPct val="150000"/>
              </a:lnSpc>
            </a:pPr>
            <a:r>
              <a:rPr lang="fr-FR" sz="18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On peut également représenter une succession d'épreuves indépendantes à l'aide d'un arbre pondéré mais dès qu'il y a plus de trois ou quatre épreuves cela devient généralement assez compliqué.</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0832C7F7-43D7-4BEE-9D8E-C078790A0D0D}"/>
                  </a:ext>
                </a:extLst>
              </p:cNvPr>
              <p:cNvSpPr txBox="1"/>
              <p:nvPr/>
            </p:nvSpPr>
            <p:spPr>
              <a:xfrm>
                <a:off x="352926" y="3429000"/>
                <a:ext cx="6096000" cy="1289071"/>
              </a:xfrm>
              <a:prstGeom prst="rect">
                <a:avLst/>
              </a:prstGeom>
              <a:noFill/>
            </p:spPr>
            <p:txBody>
              <a:bodyPr wrap="square">
                <a:spAutoFit/>
              </a:bodyPr>
              <a:lstStyle/>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Par exemple la probabilité d'obtenir exactement une boule rouge est </a:t>
                </a:r>
                <a14:m>
                  <m:oMath xmlns:m="http://schemas.openxmlformats.org/officeDocument/2006/math">
                    <m:r>
                      <a:rPr lang="fr-FR" sz="1800" i="1">
                        <a:effectLst/>
                        <a:latin typeface="Cambria Math" panose="02040503050406030204" pitchFamily="18" charset="0"/>
                        <a:ea typeface="Calibri" panose="020F0502020204030204" pitchFamily="34" charset="0"/>
                        <a:cs typeface="Calibri" panose="020F0502020204030204" pitchFamily="34" charset="0"/>
                      </a:rPr>
                      <m:t>0,4×0,75×+0,6×0,5=0,6</m:t>
                    </m:r>
                  </m:oMath>
                </a14:m>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 </a:t>
                </a:r>
              </a:p>
            </p:txBody>
          </p:sp>
        </mc:Choice>
        <mc:Fallback xmlns="">
          <p:sp>
            <p:nvSpPr>
              <p:cNvPr id="8" name="ZoneTexte 7">
                <a:extLst>
                  <a:ext uri="{FF2B5EF4-FFF2-40B4-BE49-F238E27FC236}">
                    <a16:creationId xmlns:a16="http://schemas.microsoft.com/office/drawing/2014/main" id="{0832C7F7-43D7-4BEE-9D8E-C078790A0D0D}"/>
                  </a:ext>
                </a:extLst>
              </p:cNvPr>
              <p:cNvSpPr txBox="1">
                <a:spLocks noRot="1" noChangeAspect="1" noMove="1" noResize="1" noEditPoints="1" noAdjustHandles="1" noChangeArrowheads="1" noChangeShapeType="1" noTextEdit="1"/>
              </p:cNvSpPr>
              <p:nvPr/>
            </p:nvSpPr>
            <p:spPr>
              <a:xfrm>
                <a:off x="352926" y="3429000"/>
                <a:ext cx="6096000" cy="1289071"/>
              </a:xfrm>
              <a:prstGeom prst="rect">
                <a:avLst/>
              </a:prstGeom>
              <a:blipFill>
                <a:blip r:embed="rId3"/>
                <a:stretch>
                  <a:fillRect l="-900" r="-150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286856AD-FFBF-4355-A9B3-FD252360A15F}"/>
              </a:ext>
            </a:extLst>
          </p:cNvPr>
          <p:cNvSpPr txBox="1"/>
          <p:nvPr/>
        </p:nvSpPr>
        <p:spPr>
          <a:xfrm>
            <a:off x="352926" y="317428"/>
            <a:ext cx="10844463" cy="2951064"/>
          </a:xfrm>
          <a:prstGeom prst="rect">
            <a:avLst/>
          </a:prstGeom>
          <a:noFill/>
        </p:spPr>
        <p:txBody>
          <a:bodyPr wrap="square">
            <a:spAutoFit/>
          </a:bodyPr>
          <a:lstStyle/>
          <a:p>
            <a:pPr>
              <a:lnSpc>
                <a:spcPct val="150000"/>
              </a:lnSpc>
            </a:pPr>
            <a:r>
              <a:rPr lang="fr-FR" sz="1800" b="1" dirty="0">
                <a:solidFill>
                  <a:srgbClr val="538135"/>
                </a:solidFill>
                <a:effectLst/>
                <a:latin typeface="Times New Roman" panose="02020603050405020304" pitchFamily="18" charset="0"/>
                <a:ea typeface="Calibri" panose="020F0502020204030204" pitchFamily="34" charset="0"/>
                <a:cs typeface="Calibri" panose="020F0502020204030204" pitchFamily="34" charset="0"/>
              </a:rPr>
              <a:t>Remarque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Dans le cas où les épreuves ne sont pas indépendantes, on les représente à l'aide d'un arbre pondéré. </a:t>
            </a: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pPr>
            <a:r>
              <a:rPr lang="fr-FR" sz="18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On tire au sort successivement deux boules sans remise dans une urne contenant 2 boules rouges et 3 boules vertes. </a:t>
            </a:r>
          </a:p>
          <a:p>
            <a:pPr>
              <a:lnSpc>
                <a:spcPct val="150000"/>
              </a:lnSpc>
            </a:pPr>
            <a:r>
              <a:rPr lang="fr-FR" sz="1800" dirty="0">
                <a:effectLst/>
                <a:latin typeface="Times New Roman" panose="02020603050405020304" pitchFamily="18" charset="0"/>
                <a:ea typeface="Calibri" panose="020F0502020204030204" pitchFamily="34" charset="0"/>
                <a:cs typeface="Calibri" panose="020F0502020204030204" pitchFamily="34" charset="0"/>
              </a:rPr>
              <a:t>On représente cette situation par l'arbre ci-contre à l'aide duquel on peut calculer des probabilités en appliquant les règles vues en Première.</a:t>
            </a:r>
          </a:p>
        </p:txBody>
      </p:sp>
    </p:spTree>
    <p:extLst>
      <p:ext uri="{BB962C8B-B14F-4D97-AF65-F5344CB8AC3E}">
        <p14:creationId xmlns:p14="http://schemas.microsoft.com/office/powerpoint/2010/main" val="327453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9399AD-0B49-4C3D-A62C-DDC9D9F5AB49}"/>
              </a:ext>
            </a:extLst>
          </p:cNvPr>
          <p:cNvSpPr txBox="1"/>
          <p:nvPr/>
        </p:nvSpPr>
        <p:spPr>
          <a:xfrm>
            <a:off x="457200" y="199141"/>
            <a:ext cx="11277600" cy="6459717"/>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Méthode 1 – Modéliser une succession d’épreuves (page 369)</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Dans le public d'un concert regroupant 237 enfants et 478 adultes, on tire au sort deux tickets (sans remise) pour faire gagner deux lots. On regarde si les personnes tirées au sort sont des adultes (A) ou des enfants (E).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Ces deux tirages successifs sont-ils indépendants ?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Représenter la situation par un arbre pondéré puis déterminer la probabilité qu'il y ait au moins un enfant tiré au sort. </a:t>
            </a:r>
          </a:p>
          <a:p>
            <a:pPr marL="342900" lvl="0" indent="-342900">
              <a:lnSpc>
                <a:spcPct val="150000"/>
              </a:lnSpc>
              <a:buFont typeface="+mj-lt"/>
              <a:buAutoNum type="arabicPeriod"/>
            </a:pPr>
            <a:r>
              <a:rPr lang="fr-FR" sz="2000" dirty="0">
                <a:effectLst/>
                <a:latin typeface="Times New Roman" panose="02020603050405020304" pitchFamily="18" charset="0"/>
                <a:ea typeface="Calibri" panose="020F0502020204030204" pitchFamily="34" charset="0"/>
                <a:cs typeface="Calibri" panose="020F0502020204030204" pitchFamily="34" charset="0"/>
              </a:rPr>
              <a:t>Dans un casino, une roulette est constituée de 18 portions rouges, 18 portions noires et une portion verte de mêmes tailles.</a:t>
            </a:r>
          </a:p>
          <a:p>
            <a:pPr marL="228600">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On lance cinq fois cette roulette et on regarde pour chacun des lancers la couleur de la portion obtenue, rouge (R), noire (N) ou verte (V).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Ces cinq lancers successifs sont-ils indépendants ?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Donner l'univers associé à cette succession d'épreuves.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Déterminer la probabilité de l'issue (R ; N ; V ; R ; R).</a:t>
            </a:r>
          </a:p>
        </p:txBody>
      </p:sp>
    </p:spTree>
    <p:extLst>
      <p:ext uri="{BB962C8B-B14F-4D97-AF65-F5344CB8AC3E}">
        <p14:creationId xmlns:p14="http://schemas.microsoft.com/office/powerpoint/2010/main" val="3564044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CF4AB0C-13D2-4987-A8F6-F9262202C752}"/>
              </a:ext>
            </a:extLst>
          </p:cNvPr>
          <p:cNvSpPr txBox="1"/>
          <p:nvPr/>
        </p:nvSpPr>
        <p:spPr>
          <a:xfrm>
            <a:off x="360947" y="480091"/>
            <a:ext cx="11470106" cy="5576976"/>
          </a:xfrm>
          <a:prstGeom prst="rect">
            <a:avLst/>
          </a:prstGeom>
          <a:noFill/>
        </p:spPr>
        <p:txBody>
          <a:bodyPr wrap="square">
            <a:spAutoFit/>
          </a:bodyPr>
          <a:lstStyle/>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1</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On considère un tirage au sort dans une urne contenant cinq boules rouges et six boules noires.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On tire trois boules dans l'urne avec remise.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Ces trois tirages successifs sont-ils indépendants ? </a:t>
            </a:r>
          </a:p>
          <a:p>
            <a:pPr marL="800100" lvl="1" indent="-342900">
              <a:lnSpc>
                <a:spcPct val="150000"/>
              </a:lnSpc>
              <a:buFont typeface="+mj-lt"/>
              <a:buAutoNum type="alphaLcParenR"/>
            </a:pPr>
            <a:r>
              <a:rPr lang="fr-FR" sz="2000" dirty="0">
                <a:effectLst/>
                <a:latin typeface="Times New Roman" panose="02020603050405020304" pitchFamily="18" charset="0"/>
                <a:ea typeface="Calibri" panose="020F0502020204030204" pitchFamily="34" charset="0"/>
                <a:cs typeface="Calibri" panose="020F0502020204030204" pitchFamily="34" charset="0"/>
              </a:rPr>
              <a:t>Calculer la probabilité d'obtenir une boule rouge puis deux boules noires, dans cet ordre. </a:t>
            </a:r>
          </a:p>
          <a:p>
            <a:pPr lvl="1">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Mêmes questions pour trois tirages sans remise.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pPr>
            <a:r>
              <a:rPr lang="fr-FR" sz="2000" b="1" dirty="0">
                <a:solidFill>
                  <a:srgbClr val="ED7D31"/>
                </a:solidFill>
                <a:effectLst/>
                <a:latin typeface="Times New Roman" panose="02020603050405020304" pitchFamily="18" charset="0"/>
                <a:ea typeface="Calibri" panose="020F0502020204030204" pitchFamily="34" charset="0"/>
                <a:cs typeface="Calibri" panose="020F0502020204030204" pitchFamily="34" charset="0"/>
              </a:rPr>
              <a:t>Exercice 2</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On tire avec remise six personnes dans une population contenant 87 % de droitiers (D), 12 % de gauchers (G) et 1 % d'ambidextres (A) et on regarde si elles sont droitières, gauchères ou ambidextres. </a:t>
            </a:r>
          </a:p>
          <a:p>
            <a:pPr>
              <a:lnSpc>
                <a:spcPct val="150000"/>
              </a:lnSpc>
            </a:pPr>
            <a:r>
              <a:rPr lang="fr-FR" sz="2000" dirty="0">
                <a:effectLst/>
                <a:latin typeface="Times New Roman" panose="02020603050405020304" pitchFamily="18" charset="0"/>
                <a:ea typeface="Calibri" panose="020F0502020204030204" pitchFamily="34" charset="0"/>
                <a:cs typeface="Calibri" panose="020F0502020204030204" pitchFamily="34" charset="0"/>
              </a:rPr>
              <a:t>Donner l'univers associé à cette succession de six épreuves indépendantes puis calculer la probabilité de l'issue.</a:t>
            </a:r>
          </a:p>
        </p:txBody>
      </p:sp>
    </p:spTree>
    <p:extLst>
      <p:ext uri="{BB962C8B-B14F-4D97-AF65-F5344CB8AC3E}">
        <p14:creationId xmlns:p14="http://schemas.microsoft.com/office/powerpoint/2010/main" val="2797837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C8400-96B2-41B0-AC9A-0809181AB243}"/>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A606879E-FCDA-4006-B28D-908E07C538B3}"/>
              </a:ext>
            </a:extLst>
          </p:cNvPr>
          <p:cNvPicPr>
            <a:picLocks noGrp="1" noChangeAspect="1"/>
          </p:cNvPicPr>
          <p:nvPr>
            <p:ph idx="1"/>
          </p:nvPr>
        </p:nvPicPr>
        <p:blipFill>
          <a:blip r:embed="rId2"/>
          <a:stretch>
            <a:fillRect/>
          </a:stretch>
        </p:blipFill>
        <p:spPr>
          <a:xfrm>
            <a:off x="6297230" y="409608"/>
            <a:ext cx="5257800" cy="2710290"/>
          </a:xfrm>
        </p:spPr>
      </p:pic>
      <p:pic>
        <p:nvPicPr>
          <p:cNvPr id="5" name="Image 4">
            <a:extLst>
              <a:ext uri="{FF2B5EF4-FFF2-40B4-BE49-F238E27FC236}">
                <a16:creationId xmlns:a16="http://schemas.microsoft.com/office/drawing/2014/main" id="{91CF078C-2807-4BD3-8DAA-D3A44ADEFB87}"/>
              </a:ext>
            </a:extLst>
          </p:cNvPr>
          <p:cNvPicPr>
            <a:picLocks noChangeAspect="1"/>
          </p:cNvPicPr>
          <p:nvPr/>
        </p:nvPicPr>
        <p:blipFill>
          <a:blip r:embed="rId3"/>
          <a:stretch>
            <a:fillRect/>
          </a:stretch>
        </p:blipFill>
        <p:spPr>
          <a:xfrm>
            <a:off x="522210" y="291060"/>
            <a:ext cx="5381440" cy="3892081"/>
          </a:xfrm>
          <a:prstGeom prst="rect">
            <a:avLst/>
          </a:prstGeom>
        </p:spPr>
      </p:pic>
      <p:pic>
        <p:nvPicPr>
          <p:cNvPr id="9" name="Image 8">
            <a:extLst>
              <a:ext uri="{FF2B5EF4-FFF2-40B4-BE49-F238E27FC236}">
                <a16:creationId xmlns:a16="http://schemas.microsoft.com/office/drawing/2014/main" id="{67A86584-16C6-4FA5-B975-C0FA74FF7498}"/>
              </a:ext>
            </a:extLst>
          </p:cNvPr>
          <p:cNvPicPr>
            <a:picLocks noChangeAspect="1"/>
          </p:cNvPicPr>
          <p:nvPr/>
        </p:nvPicPr>
        <p:blipFill>
          <a:blip r:embed="rId4"/>
          <a:stretch>
            <a:fillRect/>
          </a:stretch>
        </p:blipFill>
        <p:spPr>
          <a:xfrm>
            <a:off x="6225050" y="3325172"/>
            <a:ext cx="5356706" cy="3022362"/>
          </a:xfrm>
          <a:prstGeom prst="rect">
            <a:avLst/>
          </a:prstGeom>
        </p:spPr>
      </p:pic>
    </p:spTree>
    <p:extLst>
      <p:ext uri="{BB962C8B-B14F-4D97-AF65-F5344CB8AC3E}">
        <p14:creationId xmlns:p14="http://schemas.microsoft.com/office/powerpoint/2010/main" val="151193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4566B87-30F1-45F8-884D-FC9E08C3A641}"/>
                  </a:ext>
                </a:extLst>
              </p:cNvPr>
              <p:cNvSpPr txBox="1"/>
              <p:nvPr/>
            </p:nvSpPr>
            <p:spPr>
              <a:xfrm>
                <a:off x="328863" y="343196"/>
                <a:ext cx="11534274" cy="5078313"/>
              </a:xfrm>
              <a:prstGeom prst="rect">
                <a:avLst/>
              </a:prstGeom>
              <a:noFill/>
            </p:spPr>
            <p:txBody>
              <a:bodyPr wrap="square">
                <a:spAutoFit/>
              </a:bodyPr>
              <a:lstStyle/>
              <a:p>
                <a:pPr marL="514350" lvl="0" indent="-514350">
                  <a:buFont typeface="+mj-lt"/>
                  <a:buAutoNum type="romanUcPeriod" startAt="2"/>
                </a:pPr>
                <a:r>
                  <a:rPr lang="fr-F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Épreuve, loi et schéma de Bernoulli</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r>
                  <a:rPr lang="fr-FR" sz="2000" dirty="0">
                    <a:solidFill>
                      <a:srgbClr val="333333"/>
                    </a:solidFill>
                    <a:effectLst/>
                    <a:latin typeface="Times New Roman" panose="02020603050405020304" pitchFamily="18" charset="0"/>
                    <a:ea typeface="Calibri" panose="020F0502020204030204" pitchFamily="34"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Définition</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906780" lvl="1"/>
                <a:r>
                  <a:rPr lang="fr-FR" sz="2000" dirty="0">
                    <a:effectLst/>
                    <a:latin typeface="Times New Roman" panose="02020603050405020304" pitchFamily="18" charset="0"/>
                    <a:ea typeface="Calibri" panose="020F0502020204030204" pitchFamily="34" charset="0"/>
                    <a:cs typeface="Calibri" panose="020F0502020204030204" pitchFamily="34" charset="0"/>
                  </a:rPr>
                  <a:t>Une </a:t>
                </a:r>
                <a:r>
                  <a:rPr lang="fr-FR" sz="2000" u="sng" dirty="0">
                    <a:effectLst/>
                    <a:latin typeface="Times New Roman" panose="02020603050405020304" pitchFamily="18" charset="0"/>
                    <a:ea typeface="Calibri" panose="020F0502020204030204" pitchFamily="34" charset="0"/>
                    <a:cs typeface="Calibri" panose="020F0502020204030204" pitchFamily="34" charset="0"/>
                  </a:rPr>
                  <a:t>épreuve de Bernoulli</a:t>
                </a:r>
                <a:r>
                  <a:rPr lang="fr-FR" sz="2000" dirty="0">
                    <a:effectLst/>
                    <a:latin typeface="Times New Roman" panose="02020603050405020304" pitchFamily="18" charset="0"/>
                    <a:ea typeface="Calibri" panose="020F0502020204030204" pitchFamily="34" charset="0"/>
                    <a:cs typeface="Calibri" panose="020F0502020204030204" pitchFamily="34" charset="0"/>
                  </a:rPr>
                  <a:t> est une expérience aléatoire à deux issues que l'on peut nommer "succès" ou "échec".</a:t>
                </a:r>
              </a:p>
              <a:p>
                <a:pPr lvl="1"/>
                <a:r>
                  <a:rPr lang="fr-FR" sz="2000" dirty="0">
                    <a:solidFill>
                      <a:srgbClr val="333333"/>
                    </a:solidFill>
                    <a:effectLst/>
                    <a:latin typeface="Times New Roman" panose="02020603050405020304" pitchFamily="18" charset="0"/>
                    <a:ea typeface="Calibri" panose="020F0502020204030204" pitchFamily="34" charset="0"/>
                    <a:cs typeface="Calibri" panose="020F0502020204030204" pitchFamily="34" charset="0"/>
                  </a:rPr>
                  <a:t>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b="1"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rPr>
                  <a:t>Exemples :</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buFont typeface="+mj-lt"/>
                  <a:buAutoNum type="arabicParenR"/>
                </a:pPr>
                <a:r>
                  <a:rPr lang="fr-FR" sz="2000" dirty="0">
                    <a:solidFill>
                      <a:srgbClr val="333333"/>
                    </a:solidFill>
                    <a:effectLst/>
                    <a:latin typeface="Times New Roman" panose="02020603050405020304" pitchFamily="18" charset="0"/>
                    <a:ea typeface="Calibri" panose="020F0502020204030204" pitchFamily="34" charset="0"/>
                    <a:cs typeface="Calibri" panose="020F0502020204030204" pitchFamily="34" charset="0"/>
                  </a:rPr>
                  <a:t>Le jeu du pile ou face : On considère par exemple comme succès "obtenir pile" et comme échec "obtenir face".</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800100" lvl="1" indent="-342900">
                  <a:buFont typeface="+mj-lt"/>
                  <a:buAutoNum type="arabicParenR"/>
                </a:pPr>
                <a:r>
                  <a:rPr lang="fr-FR" sz="2000" dirty="0">
                    <a:solidFill>
                      <a:srgbClr val="333333"/>
                    </a:solidFill>
                    <a:effectLst/>
                    <a:latin typeface="Times New Roman" panose="02020603050405020304" pitchFamily="18" charset="0"/>
                    <a:ea typeface="Calibri" panose="020F0502020204030204" pitchFamily="34" charset="0"/>
                    <a:cs typeface="Calibri" panose="020F0502020204030204" pitchFamily="34" charset="0"/>
                  </a:rPr>
                  <a:t>On lance un dé et on considère par exemple comme succès "obtenir un six" et comme échec "ne pas obtenir un six".</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lvl="1"/>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lvl="1"/>
                <a:r>
                  <a:rPr lang="fr-FR" sz="2000" dirty="0">
                    <a:effectLst/>
                    <a:latin typeface="Times New Roman" panose="02020603050405020304" pitchFamily="18" charset="0"/>
                    <a:ea typeface="Calibri" panose="020F0502020204030204" pitchFamily="34" charset="0"/>
                    <a:cs typeface="Calibri" panose="020F0502020204030204" pitchFamily="34" charset="0"/>
                  </a:rPr>
                  <a:t> </a:t>
                </a:r>
              </a:p>
              <a:p>
                <a:pPr lvl="1"/>
                <a:r>
                  <a:rPr lang="fr-FR" sz="2000" b="1" dirty="0">
                    <a:solidFill>
                      <a:srgbClr val="4472C4"/>
                    </a:solidFill>
                    <a:effectLst/>
                    <a:latin typeface="Times New Roman" panose="02020603050405020304" pitchFamily="18" charset="0"/>
                    <a:ea typeface="Calibri" panose="020F0502020204030204" pitchFamily="34" charset="0"/>
                    <a:cs typeface="Calibri" panose="020F0502020204030204" pitchFamily="34" charset="0"/>
                  </a:rPr>
                  <a:t>Définition - Loi de Bernoulli</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a:p>
                <a:pPr marL="906780" lvl="1"/>
                <a:r>
                  <a:rPr lang="fr-FR" sz="2000" dirty="0">
                    <a:effectLst/>
                    <a:latin typeface="Times New Roman" panose="02020603050405020304" pitchFamily="18" charset="0"/>
                    <a:ea typeface="Calibri" panose="020F0502020204030204" pitchFamily="34" charset="0"/>
                    <a:cs typeface="Calibri" panose="020F0502020204030204" pitchFamily="34" charset="0"/>
                  </a:rPr>
                  <a:t>Soit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 ]0 ;1[ .</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La loi de la variable aléatoire X donnée ci-contre est appelée loi de Bernoulli de paramètre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𝑝</m:t>
                    </m:r>
                  </m:oMath>
                </a14:m>
                <a:r>
                  <a:rPr lang="fr-FR" sz="2000" dirty="0">
                    <a:effectLst/>
                    <a:latin typeface="Times New Roman" panose="02020603050405020304" pitchFamily="18" charset="0"/>
                    <a:ea typeface="Calibri" panose="020F0502020204030204" pitchFamily="34" charset="0"/>
                    <a:cs typeface="Calibri" panose="020F0502020204030204" pitchFamily="34" charset="0"/>
                  </a:rPr>
                  <a:t>, ce qui se note </a:t>
                </a:r>
                <a14:m>
                  <m:oMath xmlns:m="http://schemas.openxmlformats.org/officeDocument/2006/math">
                    <m:r>
                      <a:rPr lang="fr-FR" sz="2000" i="1">
                        <a:effectLst/>
                        <a:latin typeface="Cambria Math" panose="02040503050406030204" pitchFamily="18" charset="0"/>
                        <a:ea typeface="Calibri" panose="020F0502020204030204" pitchFamily="34" charset="0"/>
                        <a:cs typeface="Calibri" panose="020F0502020204030204" pitchFamily="34" charset="0"/>
                      </a:rPr>
                      <m:t>ℬ</m:t>
                    </m:r>
                    <m:r>
                      <a:rPr lang="fr-FR" sz="2000" i="1">
                        <a:effectLst/>
                        <a:latin typeface="Cambria Math" panose="02040503050406030204" pitchFamily="18" charset="0"/>
                        <a:ea typeface="Calibri" panose="020F0502020204030204" pitchFamily="34" charset="0"/>
                        <a:cs typeface="Calibri" panose="020F0502020204030204" pitchFamily="34" charset="0"/>
                      </a:rPr>
                      <m:t>(</m:t>
                    </m:r>
                    <m:r>
                      <a:rPr lang="fr-FR" sz="2000" i="1">
                        <a:effectLst/>
                        <a:latin typeface="Cambria Math" panose="02040503050406030204" pitchFamily="18" charset="0"/>
                        <a:ea typeface="Calibri" panose="020F0502020204030204" pitchFamily="34" charset="0"/>
                        <a:cs typeface="Calibri" panose="020F0502020204030204" pitchFamily="34" charset="0"/>
                      </a:rPr>
                      <m:t>𝑝</m:t>
                    </m:r>
                    <m:r>
                      <a:rPr lang="fr-FR" sz="2000" i="1">
                        <a:effectLst/>
                        <a:latin typeface="Cambria Math" panose="02040503050406030204" pitchFamily="18" charset="0"/>
                        <a:ea typeface="Calibri" panose="020F0502020204030204" pitchFamily="34" charset="0"/>
                        <a:cs typeface="Calibri" panose="020F0502020204030204" pitchFamily="34" charset="0"/>
                      </a:rPr>
                      <m:t>)</m:t>
                    </m:r>
                  </m:oMath>
                </a14:m>
                <a:r>
                  <a:rPr lang="fr-FR" sz="2000" dirty="0">
                    <a:effectLst/>
                    <a:latin typeface="Times New Roman" panose="02020603050405020304" pitchFamily="18" charset="0"/>
                    <a:ea typeface="Times New Roman" panose="02020603050405020304" pitchFamily="18" charset="0"/>
                    <a:cs typeface="Calibri" panose="020F0502020204030204" pitchFamily="34" charset="0"/>
                  </a:rPr>
                  <a:t>.</a:t>
                </a:r>
                <a:endParaRPr lang="fr-FR" sz="2000" dirty="0">
                  <a:effectLst/>
                  <a:latin typeface="Times New Roman" panose="02020603050405020304" pitchFamily="18" charset="0"/>
                  <a:ea typeface="Calibri" panose="020F0502020204030204" pitchFamily="34" charset="0"/>
                  <a:cs typeface="Calibri" panose="020F0502020204030204" pitchFamily="34" charset="0"/>
                </a:endParaRPr>
              </a:p>
            </p:txBody>
          </p:sp>
        </mc:Choice>
        <mc:Fallback xmlns="">
          <p:sp>
            <p:nvSpPr>
              <p:cNvPr id="3" name="ZoneTexte 2">
                <a:extLst>
                  <a:ext uri="{FF2B5EF4-FFF2-40B4-BE49-F238E27FC236}">
                    <a16:creationId xmlns:a16="http://schemas.microsoft.com/office/drawing/2014/main" id="{F4566B87-30F1-45F8-884D-FC9E08C3A641}"/>
                  </a:ext>
                </a:extLst>
              </p:cNvPr>
              <p:cNvSpPr txBox="1">
                <a:spLocks noRot="1" noChangeAspect="1" noMove="1" noResize="1" noEditPoints="1" noAdjustHandles="1" noChangeArrowheads="1" noChangeShapeType="1" noTextEdit="1"/>
              </p:cNvSpPr>
              <p:nvPr/>
            </p:nvSpPr>
            <p:spPr>
              <a:xfrm>
                <a:off x="328863" y="343196"/>
                <a:ext cx="11534274" cy="5078313"/>
              </a:xfrm>
              <a:prstGeom prst="rect">
                <a:avLst/>
              </a:prstGeom>
              <a:blipFill>
                <a:blip r:embed="rId2"/>
                <a:stretch>
                  <a:fillRect l="-740" t="-960" r="-793" b="-1200"/>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8B864F79-6E60-4FAB-803C-5805280133F5}"/>
              </a:ext>
            </a:extLst>
          </p:cNvPr>
          <p:cNvPicPr>
            <a:picLocks noChangeAspect="1"/>
          </p:cNvPicPr>
          <p:nvPr/>
        </p:nvPicPr>
        <p:blipFill>
          <a:blip r:embed="rId3"/>
          <a:stretch>
            <a:fillRect/>
          </a:stretch>
        </p:blipFill>
        <p:spPr>
          <a:xfrm>
            <a:off x="4351554" y="5421509"/>
            <a:ext cx="3488891" cy="986388"/>
          </a:xfrm>
          <a:prstGeom prst="rect">
            <a:avLst/>
          </a:prstGeom>
        </p:spPr>
      </p:pic>
    </p:spTree>
    <p:extLst>
      <p:ext uri="{BB962C8B-B14F-4D97-AF65-F5344CB8AC3E}">
        <p14:creationId xmlns:p14="http://schemas.microsoft.com/office/powerpoint/2010/main" val="38248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3578</Words>
  <Application>Microsoft Office PowerPoint</Application>
  <PresentationFormat>Grand écran</PresentationFormat>
  <Paragraphs>283</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Cambria Math</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DEFOSSE</dc:creator>
  <cp:lastModifiedBy>Christophe DEFOSSE</cp:lastModifiedBy>
  <cp:revision>25</cp:revision>
  <dcterms:created xsi:type="dcterms:W3CDTF">2021-02-07T10:39:54Z</dcterms:created>
  <dcterms:modified xsi:type="dcterms:W3CDTF">2022-09-18T06:34:55Z</dcterms:modified>
</cp:coreProperties>
</file>