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05" r:id="rId3"/>
    <p:sldId id="277" r:id="rId4"/>
    <p:sldId id="278" r:id="rId5"/>
    <p:sldId id="257" r:id="rId6"/>
    <p:sldId id="271" r:id="rId7"/>
    <p:sldId id="272" r:id="rId8"/>
    <p:sldId id="281" r:id="rId9"/>
    <p:sldId id="273" r:id="rId10"/>
    <p:sldId id="294" r:id="rId11"/>
    <p:sldId id="299" r:id="rId12"/>
    <p:sldId id="262" r:id="rId13"/>
    <p:sldId id="275" r:id="rId14"/>
    <p:sldId id="295" r:id="rId15"/>
    <p:sldId id="296" r:id="rId16"/>
    <p:sldId id="297" r:id="rId17"/>
    <p:sldId id="300" r:id="rId18"/>
    <p:sldId id="263" r:id="rId19"/>
    <p:sldId id="264" r:id="rId20"/>
    <p:sldId id="301" r:id="rId21"/>
    <p:sldId id="265" r:id="rId22"/>
    <p:sldId id="266" r:id="rId23"/>
    <p:sldId id="282" r:id="rId24"/>
    <p:sldId id="287" r:id="rId25"/>
    <p:sldId id="288" r:id="rId26"/>
    <p:sldId id="307" r:id="rId27"/>
    <p:sldId id="308" r:id="rId28"/>
    <p:sldId id="276" r:id="rId29"/>
    <p:sldId id="283" r:id="rId30"/>
    <p:sldId id="284" r:id="rId31"/>
    <p:sldId id="285" r:id="rId32"/>
    <p:sldId id="286" r:id="rId33"/>
    <p:sldId id="302" r:id="rId34"/>
    <p:sldId id="290" r:id="rId35"/>
    <p:sldId id="291" r:id="rId36"/>
    <p:sldId id="292" r:id="rId37"/>
    <p:sldId id="293" r:id="rId38"/>
    <p:sldId id="298" r:id="rId39"/>
    <p:sldId id="303" r:id="rId40"/>
    <p:sldId id="304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2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8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4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9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63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93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57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47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4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35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63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62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1561-581C-4979-ABD5-48D5BF2F04F5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7995-88FA-46F6-837A-D8F74D01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73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0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7.png"/><Relationship Id="rId39" Type="http://schemas.openxmlformats.org/officeDocument/2006/relationships/image" Target="../media/image69.png"/><Relationship Id="rId21" Type="http://schemas.openxmlformats.org/officeDocument/2006/relationships/image" Target="../media/image370.png"/><Relationship Id="rId34" Type="http://schemas.openxmlformats.org/officeDocument/2006/relationships/image" Target="../media/image65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7" Type="http://schemas.openxmlformats.org/officeDocument/2006/relationships/image" Target="../media/image410.png"/><Relationship Id="rId2" Type="http://schemas.openxmlformats.org/officeDocument/2006/relationships/image" Target="../media/image1.jpg"/><Relationship Id="rId16" Type="http://schemas.openxmlformats.org/officeDocument/2006/relationships/image" Target="../media/image49.png"/><Relationship Id="rId29" Type="http://schemas.openxmlformats.org/officeDocument/2006/relationships/image" Target="../media/image60.png"/><Relationship Id="rId11" Type="http://schemas.openxmlformats.org/officeDocument/2006/relationships/image" Target="../media/image44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5.png"/><Relationship Id="rId15" Type="http://schemas.openxmlformats.org/officeDocument/2006/relationships/image" Target="../media/image48.png"/><Relationship Id="rId5" Type="http://schemas.openxmlformats.org/officeDocument/2006/relationships/image" Target="../media/image390.png"/><Relationship Id="rId23" Type="http://schemas.openxmlformats.org/officeDocument/2006/relationships/image" Target="../media/image540.png"/><Relationship Id="rId28" Type="http://schemas.openxmlformats.org/officeDocument/2006/relationships/image" Target="../media/image59.png"/><Relationship Id="rId36" Type="http://schemas.openxmlformats.org/officeDocument/2006/relationships/image" Target="../media/image660.png"/><Relationship Id="rId49" Type="http://schemas.openxmlformats.org/officeDocument/2006/relationships/image" Target="../media/image79.png"/><Relationship Id="rId10" Type="http://schemas.openxmlformats.org/officeDocument/2006/relationships/image" Target="../media/image430.png"/><Relationship Id="rId19" Type="http://schemas.openxmlformats.org/officeDocument/2006/relationships/image" Target="../media/image52.png"/><Relationship Id="rId31" Type="http://schemas.openxmlformats.org/officeDocument/2006/relationships/image" Target="../media/image62.png"/><Relationship Id="rId44" Type="http://schemas.openxmlformats.org/officeDocument/2006/relationships/image" Target="../media/image74.png"/><Relationship Id="rId9" Type="http://schemas.openxmlformats.org/officeDocument/2006/relationships/image" Target="../media/image420.png"/><Relationship Id="rId14" Type="http://schemas.openxmlformats.org/officeDocument/2006/relationships/image" Target="../media/image47.png"/><Relationship Id="rId4" Type="http://schemas.openxmlformats.org/officeDocument/2006/relationships/image" Target="../media/image380.png"/><Relationship Id="rId22" Type="http://schemas.openxmlformats.org/officeDocument/2006/relationships/image" Target="../media/image54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8" Type="http://schemas.openxmlformats.org/officeDocument/2006/relationships/image" Target="../media/image371.png"/><Relationship Id="rId3" Type="http://schemas.openxmlformats.org/officeDocument/2006/relationships/image" Target="../media/image36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20" Type="http://schemas.openxmlformats.org/officeDocument/2006/relationships/image" Target="../media/image53.png"/><Relationship Id="rId41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30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1.png"/><Relationship Id="rId10" Type="http://schemas.openxmlformats.org/officeDocument/2006/relationships/image" Target="../media/image88.png"/><Relationship Id="rId4" Type="http://schemas.openxmlformats.org/officeDocument/2006/relationships/image" Target="../media/image31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0.png"/><Relationship Id="rId4" Type="http://schemas.openxmlformats.org/officeDocument/2006/relationships/image" Target="../media/image9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5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1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1.png"/><Relationship Id="rId2" Type="http://schemas.openxmlformats.org/officeDocument/2006/relationships/image" Target="../media/image9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1718" y="1905506"/>
            <a:ext cx="118485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9600" b="1" dirty="0">
                <a:ln/>
                <a:solidFill>
                  <a:srgbClr val="FF0000"/>
                </a:solidFill>
              </a:rPr>
              <a:t>Limites de fonctions</a:t>
            </a:r>
          </a:p>
        </p:txBody>
      </p:sp>
    </p:spTree>
    <p:extLst>
      <p:ext uri="{BB962C8B-B14F-4D97-AF65-F5344CB8AC3E}">
        <p14:creationId xmlns:p14="http://schemas.microsoft.com/office/powerpoint/2010/main" val="369215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6079B7-BE0E-4147-BE73-3CC22E4D34BF}"/>
              </a:ext>
            </a:extLst>
          </p:cNvPr>
          <p:cNvSpPr/>
          <p:nvPr/>
        </p:nvSpPr>
        <p:spPr>
          <a:xfrm>
            <a:off x="138279" y="211626"/>
            <a:ext cx="595772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3048000" algn="ctr"/>
                <a:tab pos="6032500" algn="r"/>
              </a:tabLst>
            </a:pPr>
            <a:r>
              <a:rPr lang="fr-FR" b="1" u="sng" dirty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1 – Déterminer une limite en l’infini (page 53)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1026" name="Picture 2" descr="mstsspe_2020/92223-1">
            <a:extLst>
              <a:ext uri="{FF2B5EF4-FFF2-40B4-BE49-F238E27FC236}">
                <a16:creationId xmlns:a16="http://schemas.microsoft.com/office/drawing/2014/main" id="{64E91220-5A94-49C2-A004-546E533F8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7060" r="992" b="47228"/>
          <a:stretch/>
        </p:blipFill>
        <p:spPr bwMode="auto">
          <a:xfrm>
            <a:off x="631170" y="773811"/>
            <a:ext cx="11149498" cy="52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6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C9F60C-09B6-4054-BC62-593C5B1C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70" y="0"/>
            <a:ext cx="9355015" cy="30212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184E469-F6FA-4222-B4B8-8CCD88E54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67" y="3304886"/>
            <a:ext cx="4634279" cy="35003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14D837-D4C8-41AE-8676-942C5CD0E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078" y="3904518"/>
            <a:ext cx="6099922" cy="23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9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88726C-E1A1-4464-A6ED-278F96DD603E}"/>
              </a:ext>
            </a:extLst>
          </p:cNvPr>
          <p:cNvSpPr/>
          <p:nvPr/>
        </p:nvSpPr>
        <p:spPr>
          <a:xfrm>
            <a:off x="295275" y="394070"/>
            <a:ext cx="4895850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infinie en un réel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16EE37-1AC9-451F-AEFC-5F78D533C463}"/>
                  </a:ext>
                </a:extLst>
              </p:cNvPr>
              <p:cNvSpPr/>
              <p:nvPr/>
            </p:nvSpPr>
            <p:spPr>
              <a:xfrm>
                <a:off x="573995" y="2252909"/>
                <a:ext cx="10887527" cy="2352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FR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Limite infinie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quand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on note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lorsque tout intervalle de la forme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 +∞[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; contient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suffisamment proche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dans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49580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C'est-à-dire que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il existe un intervalle ouvert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contenant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tel que 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&gt;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16EE37-1AC9-451F-AEFC-5F78D533C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95" y="2252909"/>
                <a:ext cx="10887527" cy="2352182"/>
              </a:xfrm>
              <a:prstGeom prst="rect">
                <a:avLst/>
              </a:prstGeom>
              <a:blipFill>
                <a:blip r:embed="rId2"/>
                <a:stretch>
                  <a:fillRect l="-560" t="-1558" r="-784" b="-38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2F5FCB-7390-40F0-A0CE-FE3C2AEE0A94}"/>
                  </a:ext>
                </a:extLst>
              </p:cNvPr>
              <p:cNvSpPr/>
              <p:nvPr/>
            </p:nvSpPr>
            <p:spPr>
              <a:xfrm>
                <a:off x="573995" y="4977403"/>
                <a:ext cx="11444968" cy="105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définit de la même manière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quand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quand tout intervalle de la forme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−∞ ;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contient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assez proche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2F5FCB-7390-40F0-A0CE-FE3C2AEE0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95" y="4977403"/>
                <a:ext cx="11444968" cy="1058047"/>
              </a:xfrm>
              <a:prstGeom prst="rect">
                <a:avLst/>
              </a:prstGeom>
              <a:blipFill>
                <a:blip r:embed="rId3"/>
                <a:stretch>
                  <a:fillRect l="-532" t="-3468" b="-98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F71EF0-7E55-440F-A37C-5B0400F7AE46}"/>
                  </a:ext>
                </a:extLst>
              </p:cNvPr>
              <p:cNvSpPr/>
              <p:nvPr/>
            </p:nvSpPr>
            <p:spPr>
              <a:xfrm>
                <a:off x="573995" y="1151871"/>
                <a:ext cx="10049556" cy="728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sur un ensemble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intervalle ou une réunion d'intervalles)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réel appartenant 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ou étant une borne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F71EF0-7E55-440F-A37C-5B0400F7A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95" y="1151871"/>
                <a:ext cx="10049556" cy="728726"/>
              </a:xfrm>
              <a:prstGeom prst="rect">
                <a:avLst/>
              </a:prstGeom>
              <a:blipFill>
                <a:blip r:embed="rId4"/>
                <a:stretch>
                  <a:fillRect l="-606" t="-5042" b="-151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425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3EB4AA-86DE-4505-B4B9-18F0065515EA}"/>
                  </a:ext>
                </a:extLst>
              </p:cNvPr>
              <p:cNvSpPr/>
              <p:nvPr/>
            </p:nvSpPr>
            <p:spPr>
              <a:xfrm>
                <a:off x="432027" y="500327"/>
                <a:ext cx="11327946" cy="3150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Limite finie ou infinie à gauche ou à droite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admet une limite à gauche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on note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&lt;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mr>
                            </m:m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lorsque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admet une limite quand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admet une limite à droite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on note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&gt;</m:t>
                                  </m:r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</m:mr>
                            </m:m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lorsque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admet une limite quand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3EB4AA-86DE-4505-B4B9-18F006551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27" y="500327"/>
                <a:ext cx="11327946" cy="3150030"/>
              </a:xfrm>
              <a:prstGeom prst="rect">
                <a:avLst/>
              </a:prstGeom>
              <a:blipFill>
                <a:blip r:embed="rId2"/>
                <a:stretch>
                  <a:fillRect l="-592" b="-25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C0AC8C-E43A-4CEA-9679-00D23BBBAE4E}"/>
                  </a:ext>
                </a:extLst>
              </p:cNvPr>
              <p:cNvSpPr/>
              <p:nvPr/>
            </p:nvSpPr>
            <p:spPr>
              <a:xfrm>
                <a:off x="432027" y="3910062"/>
                <a:ext cx="11327946" cy="2826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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On écrit aussi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la limite à gauche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la limite à droite.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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Les limites à droite et à gauche peuvent être différentes ou égales.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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Dans le cas où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définie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où les limites à droite et à gauche sont égales alors la limite (tout court) est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dans le cas où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n'est pas définie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où les limites à droite et gauche sont égales, la limite existe et est égale à la limite à droite et à gauche.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C0AC8C-E43A-4CEA-9679-00D23BBBA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27" y="3910062"/>
                <a:ext cx="11327946" cy="2826415"/>
              </a:xfrm>
              <a:prstGeom prst="rect">
                <a:avLst/>
              </a:prstGeom>
              <a:blipFill>
                <a:blip r:embed="rId3"/>
                <a:stretch>
                  <a:fillRect l="-592" t="-1078" r="-807" b="-28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49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2ECC8F-E2FF-4647-BFB4-F76E698885E1}"/>
                  </a:ext>
                </a:extLst>
              </p:cNvPr>
              <p:cNvSpPr/>
              <p:nvPr/>
            </p:nvSpPr>
            <p:spPr>
              <a:xfrm>
                <a:off x="674914" y="213075"/>
                <a:ext cx="11146972" cy="367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étudie la fonction inverse quand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zéro.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alors,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&lt;0,01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100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en déduit que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proche de zéro et positif, on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même 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=−100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alors,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−0,01 &lt;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−100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en déduit que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proche de zéro et négatif, on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fr-F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2ECC8F-E2FF-4647-BFB4-F76E69888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" y="213075"/>
                <a:ext cx="11146972" cy="3670685"/>
              </a:xfrm>
              <a:prstGeom prst="rect">
                <a:avLst/>
              </a:prstGeom>
              <a:blipFill>
                <a:blip r:embed="rId2"/>
                <a:stretch>
                  <a:fillRect l="-4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 descr="mstsspe_2020/92227-1">
            <a:extLst>
              <a:ext uri="{FF2B5EF4-FFF2-40B4-BE49-F238E27FC236}">
                <a16:creationId xmlns:a16="http://schemas.microsoft.com/office/drawing/2014/main" id="{7315AB3A-1C28-42BE-A8E0-68E38D26A5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0" t="57375" b="11092"/>
          <a:stretch/>
        </p:blipFill>
        <p:spPr bwMode="auto">
          <a:xfrm>
            <a:off x="7422651" y="3980549"/>
            <a:ext cx="4769349" cy="2877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0355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6E24BF-8838-4B41-BF92-24659405CE0C}"/>
                  </a:ext>
                </a:extLst>
              </p:cNvPr>
              <p:cNvSpPr/>
              <p:nvPr/>
            </p:nvSpPr>
            <p:spPr>
              <a:xfrm>
                <a:off x="266472" y="726123"/>
                <a:ext cx="9775599" cy="1289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FR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Limite finie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Une fonction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admet une limite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quand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un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aussi proche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que voulu, pourvu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soit suffisamment proche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6E24BF-8838-4B41-BF92-24659405C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72" y="726123"/>
                <a:ext cx="9775599" cy="1289648"/>
              </a:xfrm>
              <a:prstGeom prst="rect">
                <a:avLst/>
              </a:prstGeom>
              <a:blipFill>
                <a:blip r:embed="rId2"/>
                <a:stretch>
                  <a:fillRect l="-686" t="-2358" b="-75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732BE6B9-4CB6-4D25-AC7A-558C9B7DE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53" t="3669" r="783" b="19933"/>
          <a:stretch/>
        </p:blipFill>
        <p:spPr bwMode="auto">
          <a:xfrm>
            <a:off x="7000698" y="2015771"/>
            <a:ext cx="5048129" cy="2826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B42A47-B5C7-40FE-AEB5-5B4ED7149052}"/>
              </a:ext>
            </a:extLst>
          </p:cNvPr>
          <p:cNvSpPr/>
          <p:nvPr/>
        </p:nvSpPr>
        <p:spPr>
          <a:xfrm>
            <a:off x="266472" y="5466759"/>
            <a:ext cx="7979457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3048000" algn="ctr"/>
                <a:tab pos="6032500" algn="r"/>
              </a:tabLst>
            </a:pPr>
            <a:r>
              <a:rPr lang="fr-FR" sz="2000" b="1" u="sng" dirty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2 – Conjecturer une limite en un réel (page 55)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C2FB5D-EF4C-4057-A132-547CEC9E1798}"/>
                  </a:ext>
                </a:extLst>
              </p:cNvPr>
              <p:cNvSpPr/>
              <p:nvPr/>
            </p:nvSpPr>
            <p:spPr>
              <a:xfrm>
                <a:off x="904698" y="2918005"/>
                <a:ext cx="6096000" cy="11799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la fonction exponentielle on a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C2FB5D-EF4C-4057-A132-547CEC9E1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98" y="2918005"/>
                <a:ext cx="6096000" cy="1179938"/>
              </a:xfrm>
              <a:prstGeom prst="rect">
                <a:avLst/>
              </a:prstGeom>
              <a:blipFill>
                <a:blip r:embed="rId4"/>
                <a:stretch>
                  <a:fillRect l="-1000" t="-3109" b="-5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B42A47-B5C7-40FE-AEB5-5B4ED7149052}"/>
              </a:ext>
            </a:extLst>
          </p:cNvPr>
          <p:cNvSpPr/>
          <p:nvPr/>
        </p:nvSpPr>
        <p:spPr>
          <a:xfrm>
            <a:off x="364443" y="0"/>
            <a:ext cx="7979457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3048000" algn="ctr"/>
                <a:tab pos="6032500" algn="r"/>
              </a:tabLst>
            </a:pPr>
            <a:r>
              <a:rPr lang="fr-FR" sz="2000" b="1" u="sng" dirty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2 – Conjecturer une limite en un réel (page 55)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2050" name="Picture 2" descr="mstsspe_2020/92230-1">
            <a:extLst>
              <a:ext uri="{FF2B5EF4-FFF2-40B4-BE49-F238E27FC236}">
                <a16:creationId xmlns:a16="http://schemas.microsoft.com/office/drawing/2014/main" id="{526B5FF4-354B-4127-BC20-72DB7D878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2" t="6915" r="12692" b="31008"/>
          <a:stretch/>
        </p:blipFill>
        <p:spPr bwMode="auto">
          <a:xfrm>
            <a:off x="6796453" y="918278"/>
            <a:ext cx="3815862" cy="31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stsspe_2020/92230-1">
            <a:extLst>
              <a:ext uri="{FF2B5EF4-FFF2-40B4-BE49-F238E27FC236}">
                <a16:creationId xmlns:a16="http://schemas.microsoft.com/office/drawing/2014/main" id="{9903903D-841C-4456-A2C5-1D6FC022C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15543" r="55359" b="61120"/>
          <a:stretch/>
        </p:blipFill>
        <p:spPr bwMode="auto">
          <a:xfrm>
            <a:off x="1389184" y="1626576"/>
            <a:ext cx="4862147" cy="11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stsspe_2020/92230-1">
            <a:extLst>
              <a:ext uri="{FF2B5EF4-FFF2-40B4-BE49-F238E27FC236}">
                <a16:creationId xmlns:a16="http://schemas.microsoft.com/office/drawing/2014/main" id="{4AF6F72C-CCF2-4ACE-9769-9D12D6EB0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9355" r="56026" b="10689"/>
          <a:stretch/>
        </p:blipFill>
        <p:spPr bwMode="auto">
          <a:xfrm>
            <a:off x="893885" y="3877408"/>
            <a:ext cx="4645269" cy="25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stsspe_2020/92230-1">
            <a:extLst>
              <a:ext uri="{FF2B5EF4-FFF2-40B4-BE49-F238E27FC236}">
                <a16:creationId xmlns:a16="http://schemas.microsoft.com/office/drawing/2014/main" id="{AC3A395F-0360-4CAA-A0A4-2B712D18E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7" t="71873" r="3180"/>
          <a:stretch/>
        </p:blipFill>
        <p:spPr bwMode="auto">
          <a:xfrm>
            <a:off x="6561992" y="4712676"/>
            <a:ext cx="5492263" cy="14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234A7D-1045-4D86-889E-D56C09B79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4" y="0"/>
            <a:ext cx="11410765" cy="21997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F5B4B9-7F65-4608-B070-FCD2E452A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55" y="2426617"/>
            <a:ext cx="5373617" cy="40363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4F79EC-2E20-4B9E-B48D-FC435DEE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29" y="2831122"/>
            <a:ext cx="6040571" cy="34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74CBFB-E9E2-4780-963A-F9642C57E170}"/>
              </a:ext>
            </a:extLst>
          </p:cNvPr>
          <p:cNvSpPr/>
          <p:nvPr/>
        </p:nvSpPr>
        <p:spPr>
          <a:xfrm>
            <a:off x="554915" y="661596"/>
            <a:ext cx="10174693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Définition : Asymptote verticale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939589-7DF7-4B9B-ADB5-06F3C96E7081}"/>
              </a:ext>
            </a:extLst>
          </p:cNvPr>
          <p:cNvSpPr/>
          <p:nvPr/>
        </p:nvSpPr>
        <p:spPr>
          <a:xfrm>
            <a:off x="554915" y="2757672"/>
            <a:ext cx="1453499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Exemple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8FCB04-F8A8-449A-B409-F348BFADEF2C}"/>
                  </a:ext>
                </a:extLst>
              </p:cNvPr>
              <p:cNvSpPr/>
              <p:nvPr/>
            </p:nvSpPr>
            <p:spPr>
              <a:xfrm>
                <a:off x="1020933" y="1160259"/>
                <a:ext cx="10523367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la limite à gauche ou/et à droite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quand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infinie alors on dit que la droite d'équation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une asymptote verticale à la courbe représentative de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8FCB04-F8A8-449A-B409-F348BFADE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33" y="1160259"/>
                <a:ext cx="10523367" cy="960328"/>
              </a:xfrm>
              <a:prstGeom prst="rect">
                <a:avLst/>
              </a:prstGeom>
              <a:blipFill>
                <a:blip r:embed="rId2"/>
                <a:stretch>
                  <a:fillRect l="-579" b="-101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E869AF-B92B-4FDB-8514-1042C0F14C6D}"/>
                  </a:ext>
                </a:extLst>
              </p:cNvPr>
              <p:cNvSpPr/>
              <p:nvPr/>
            </p:nvSpPr>
            <p:spPr>
              <a:xfrm>
                <a:off x="1020933" y="3265138"/>
                <a:ext cx="10510385" cy="105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courbe représentative de la fonction inverse admet une asymptote verticale d'équation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C'est-à-dire que la courbe se rapproche de la droite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assez proche de la valeur 0 comme on le voit sur la courbe de la fonction inverse.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E869AF-B92B-4FDB-8514-1042C0F14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33" y="3265138"/>
                <a:ext cx="10510385" cy="1058047"/>
              </a:xfrm>
              <a:prstGeom prst="rect">
                <a:avLst/>
              </a:prstGeom>
              <a:blipFill>
                <a:blip r:embed="rId3"/>
                <a:stretch>
                  <a:fillRect l="-580" t="-3468" b="-98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55650A5-E13B-4F4C-A80A-6423EC0E9843}"/>
              </a:ext>
            </a:extLst>
          </p:cNvPr>
          <p:cNvSpPr/>
          <p:nvPr/>
        </p:nvSpPr>
        <p:spPr>
          <a:xfrm>
            <a:off x="554915" y="5298336"/>
            <a:ext cx="8829675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3048000" algn="ctr"/>
                <a:tab pos="6032500" algn="r"/>
              </a:tabLst>
            </a:pPr>
            <a:r>
              <a:rPr lang="fr-FR" sz="2000" b="1" u="sng" dirty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3 – Conjecturer la présence d’asymptotes (page 55)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6779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AEF89B-7FF5-4A09-A66F-8622A1045D74}"/>
              </a:ext>
            </a:extLst>
          </p:cNvPr>
          <p:cNvSpPr/>
          <p:nvPr/>
        </p:nvSpPr>
        <p:spPr>
          <a:xfrm>
            <a:off x="412295" y="516073"/>
            <a:ext cx="8829675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3048000" algn="ctr"/>
                <a:tab pos="6032500" algn="r"/>
              </a:tabLst>
            </a:pPr>
            <a:r>
              <a:rPr lang="fr-FR" sz="2000" b="1" u="sng" dirty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3 – Conjecturer la présence d’asymptotes (page 55)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4098" name="Picture 2" descr="mstsspe_2020/92233-1">
            <a:extLst>
              <a:ext uri="{FF2B5EF4-FFF2-40B4-BE49-F238E27FC236}">
                <a16:creationId xmlns:a16="http://schemas.microsoft.com/office/drawing/2014/main" id="{E23FDF1B-64B3-45C3-9B6C-DCECE2A23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12791" r="1640" b="2586"/>
          <a:stretch/>
        </p:blipFill>
        <p:spPr bwMode="auto">
          <a:xfrm>
            <a:off x="622788" y="1251566"/>
            <a:ext cx="10946423" cy="519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stsspe_2020/92233-1">
            <a:extLst>
              <a:ext uri="{FF2B5EF4-FFF2-40B4-BE49-F238E27FC236}">
                <a16:creationId xmlns:a16="http://schemas.microsoft.com/office/drawing/2014/main" id="{309847F5-DFB8-4650-8021-F63A3EA2E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12791" r="33914" b="59779"/>
          <a:stretch/>
        </p:blipFill>
        <p:spPr bwMode="auto">
          <a:xfrm>
            <a:off x="622788" y="1251566"/>
            <a:ext cx="7257528" cy="16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stsspe_2020/92233-1">
            <a:extLst>
              <a:ext uri="{FF2B5EF4-FFF2-40B4-BE49-F238E27FC236}">
                <a16:creationId xmlns:a16="http://schemas.microsoft.com/office/drawing/2014/main" id="{B4454CFA-0FDE-4968-96BE-421F94376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7" t="12791" r="1640" b="41126"/>
          <a:stretch/>
        </p:blipFill>
        <p:spPr bwMode="auto">
          <a:xfrm>
            <a:off x="8431299" y="1251566"/>
            <a:ext cx="3137912" cy="28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39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95565" y="110262"/>
            <a:ext cx="700086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2400" b="1" dirty="0">
                <a:ln/>
                <a:solidFill>
                  <a:srgbClr val="002060"/>
                </a:solidFill>
              </a:rPr>
              <a:t>Prendre un bon départ – Magnard </a:t>
            </a:r>
            <a:r>
              <a:rPr lang="fr-FR" sz="2400" b="1" dirty="0" err="1">
                <a:ln/>
                <a:solidFill>
                  <a:srgbClr val="002060"/>
                </a:solidFill>
              </a:rPr>
              <a:t>Sésamath</a:t>
            </a:r>
            <a:r>
              <a:rPr lang="fr-FR" sz="2400" b="1" dirty="0">
                <a:ln/>
                <a:solidFill>
                  <a:srgbClr val="002060"/>
                </a:solidFill>
              </a:rPr>
              <a:t> page 49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737BC1-CFF9-4F4F-AB91-28BB515F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05" y="761486"/>
            <a:ext cx="5671607" cy="40364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A9B779-F37B-4327-B4DA-05763CE5B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436"/>
          <a:stretch/>
        </p:blipFill>
        <p:spPr>
          <a:xfrm>
            <a:off x="6186490" y="761486"/>
            <a:ext cx="5671605" cy="24689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0F15C7-44D0-432B-8A9A-6512B3D90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990"/>
          <a:stretch/>
        </p:blipFill>
        <p:spPr>
          <a:xfrm>
            <a:off x="333907" y="4797919"/>
            <a:ext cx="5671605" cy="16867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84C218-7A4E-4411-B3AB-D0556DA87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489" y="3230419"/>
            <a:ext cx="5671603" cy="26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9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68731F-A2A0-45CB-AA66-74012964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005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917C80-4585-4022-8C94-4A39855C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7180"/>
            <a:ext cx="5820508" cy="44252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F4E09A-955B-485D-8DBF-DE94314A3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585" y="2964106"/>
            <a:ext cx="6078415" cy="30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6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68E57307-C625-4333-8C6C-7F5CE5884CF5}"/>
              </a:ext>
            </a:extLst>
          </p:cNvPr>
          <p:cNvSpPr/>
          <p:nvPr/>
        </p:nvSpPr>
        <p:spPr>
          <a:xfrm>
            <a:off x="478971" y="5469445"/>
            <a:ext cx="11015122" cy="8375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C500229-30F2-49AE-8757-FFF1CF9D8800}"/>
              </a:ext>
            </a:extLst>
          </p:cNvPr>
          <p:cNvSpPr/>
          <p:nvPr/>
        </p:nvSpPr>
        <p:spPr>
          <a:xfrm>
            <a:off x="512922" y="4353247"/>
            <a:ext cx="11015122" cy="8375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2B9578C3-8802-4516-863F-E59E14385141}"/>
              </a:ext>
            </a:extLst>
          </p:cNvPr>
          <p:cNvSpPr/>
          <p:nvPr/>
        </p:nvSpPr>
        <p:spPr>
          <a:xfrm>
            <a:off x="512922" y="3109692"/>
            <a:ext cx="11015122" cy="8375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35A1479C-4B48-4093-97E6-FC34221EC877}"/>
              </a:ext>
            </a:extLst>
          </p:cNvPr>
          <p:cNvSpPr/>
          <p:nvPr/>
        </p:nvSpPr>
        <p:spPr>
          <a:xfrm>
            <a:off x="478971" y="1943673"/>
            <a:ext cx="11015122" cy="8375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1C61F1-EC30-4949-92F7-13B4FDA2CDB8}"/>
              </a:ext>
            </a:extLst>
          </p:cNvPr>
          <p:cNvSpPr/>
          <p:nvPr/>
        </p:nvSpPr>
        <p:spPr>
          <a:xfrm>
            <a:off x="478971" y="503581"/>
            <a:ext cx="6096000" cy="9219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romanUcPeriod" startAt="3"/>
              <a:tabLst>
                <a:tab pos="630555" algn="l"/>
              </a:tabLs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des fonctions de référence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316389-7716-4181-8359-D4CF23AF0338}"/>
              </a:ext>
            </a:extLst>
          </p:cNvPr>
          <p:cNvSpPr/>
          <p:nvPr/>
        </p:nvSpPr>
        <p:spPr>
          <a:xfrm>
            <a:off x="1254555" y="1225797"/>
            <a:ext cx="5019323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Propriétés – Limite des fonctions de référence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DD7937-1019-455B-89A2-F4149DAFA30F}"/>
                  </a:ext>
                </a:extLst>
              </p:cNvPr>
              <p:cNvSpPr/>
              <p:nvPr/>
            </p:nvSpPr>
            <p:spPr>
              <a:xfrm>
                <a:off x="3158949" y="1943673"/>
                <a:ext cx="1363130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fr-F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DD7937-1019-455B-89A2-F4149DAFA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49" y="1943673"/>
                <a:ext cx="1363130" cy="649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CBABB9-0D3C-4695-8BFC-4A4A0829158A}"/>
                  </a:ext>
                </a:extLst>
              </p:cNvPr>
              <p:cNvSpPr/>
              <p:nvPr/>
            </p:nvSpPr>
            <p:spPr>
              <a:xfrm>
                <a:off x="5389035" y="1943673"/>
                <a:ext cx="1363130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fr-F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CBABB9-0D3C-4695-8BFC-4A4A08291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035" y="1943673"/>
                <a:ext cx="1363130" cy="649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8A83C3-0989-434C-80E5-B42A2EC591D5}"/>
                  </a:ext>
                </a:extLst>
              </p:cNvPr>
              <p:cNvSpPr/>
              <p:nvPr/>
            </p:nvSpPr>
            <p:spPr>
              <a:xfrm>
                <a:off x="7619121" y="1946232"/>
                <a:ext cx="1475339" cy="825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lim>
                      </m:limLow>
                      <m: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8A83C3-0989-434C-80E5-B42A2EC59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121" y="1946232"/>
                <a:ext cx="1475339" cy="825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6CD4AF-8BA0-44D6-805B-3AEB15E52872}"/>
                  </a:ext>
                </a:extLst>
              </p:cNvPr>
              <p:cNvSpPr/>
              <p:nvPr/>
            </p:nvSpPr>
            <p:spPr>
              <a:xfrm>
                <a:off x="9849207" y="1946231"/>
                <a:ext cx="1475339" cy="825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lim>
                      </m:limLow>
                      <m: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6CD4AF-8BA0-44D6-805B-3AEB15E52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207" y="1946231"/>
                <a:ext cx="1475339" cy="8255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B64F48-A04F-485C-91DC-E6E1682F9816}"/>
                  </a:ext>
                </a:extLst>
              </p:cNvPr>
              <p:cNvSpPr/>
              <p:nvPr/>
            </p:nvSpPr>
            <p:spPr>
              <a:xfrm>
                <a:off x="3130124" y="3498030"/>
                <a:ext cx="1725857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fr-FR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B64F48-A04F-485C-91DC-E6E1682F9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24" y="3498030"/>
                <a:ext cx="1725857" cy="452945"/>
              </a:xfrm>
              <a:prstGeom prst="rect">
                <a:avLst/>
              </a:prstGeom>
              <a:blipFill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5DBAFA-138E-4759-928E-22812F7E27BE}"/>
                  </a:ext>
                </a:extLst>
              </p:cNvPr>
              <p:cNvSpPr/>
              <p:nvPr/>
            </p:nvSpPr>
            <p:spPr>
              <a:xfrm>
                <a:off x="6574971" y="3485398"/>
                <a:ext cx="1725857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fr-FR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5DBAFA-138E-4759-928E-22812F7E2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1" y="3485398"/>
                <a:ext cx="1725857" cy="4782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AB2096-DCA3-40B6-B79B-53A12C06C90A}"/>
                  </a:ext>
                </a:extLst>
              </p:cNvPr>
              <p:cNvSpPr/>
              <p:nvPr/>
            </p:nvSpPr>
            <p:spPr>
              <a:xfrm>
                <a:off x="9489716" y="3379146"/>
                <a:ext cx="1730667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fr-FR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AB2096-DCA3-40B6-B79B-53A12C06C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716" y="3379146"/>
                <a:ext cx="1730667" cy="4782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063A74-EDB9-487C-8092-830D684324E3}"/>
                  </a:ext>
                </a:extLst>
              </p:cNvPr>
              <p:cNvSpPr/>
              <p:nvPr/>
            </p:nvSpPr>
            <p:spPr>
              <a:xfrm>
                <a:off x="2828971" y="3054154"/>
                <a:ext cx="2736134" cy="374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fr-FR" dirty="0"/>
                  <a:t>Pour tout entier naturel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063A74-EDB9-487C-8092-830D68432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71" y="3054154"/>
                <a:ext cx="2736134" cy="374846"/>
              </a:xfrm>
              <a:prstGeom prst="rect">
                <a:avLst/>
              </a:prstGeom>
              <a:blipFill>
                <a:blip r:embed="rId9"/>
                <a:stretch>
                  <a:fillRect l="-1336" t="-6452" b="-24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195C58-6EE8-4C88-9E61-47A3EF44F823}"/>
                  </a:ext>
                </a:extLst>
              </p:cNvPr>
              <p:cNvSpPr/>
              <p:nvPr/>
            </p:nvSpPr>
            <p:spPr>
              <a:xfrm>
                <a:off x="6574971" y="3052583"/>
                <a:ext cx="1399550" cy="374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fr-FR" dirty="0"/>
                  <a:t>Si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 est pair :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1195C58-6EE8-4C88-9E61-47A3EF44F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1" y="3052583"/>
                <a:ext cx="1399550" cy="374846"/>
              </a:xfrm>
              <a:prstGeom prst="rect">
                <a:avLst/>
              </a:prstGeom>
              <a:blipFill>
                <a:blip r:embed="rId10"/>
                <a:stretch>
                  <a:fillRect l="-3493" t="-8197" r="-30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F80D4A-B2FC-4621-AE68-F621B383DF48}"/>
                  </a:ext>
                </a:extLst>
              </p:cNvPr>
              <p:cNvSpPr/>
              <p:nvPr/>
            </p:nvSpPr>
            <p:spPr>
              <a:xfrm>
                <a:off x="9280525" y="3052583"/>
                <a:ext cx="1636795" cy="374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FR" dirty="0"/>
                  <a:t>Si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 est impair :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F80D4A-B2FC-4621-AE68-F621B383D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525" y="3052583"/>
                <a:ext cx="1636795" cy="374846"/>
              </a:xfrm>
              <a:prstGeom prst="rect">
                <a:avLst/>
              </a:prstGeom>
              <a:blipFill>
                <a:blip r:embed="rId11"/>
                <a:stretch>
                  <a:fillRect l="-2974" t="-8197" r="-1859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2B9BF0A-783F-4A10-917C-982E774C42B5}"/>
              </a:ext>
            </a:extLst>
          </p:cNvPr>
          <p:cNvSpPr/>
          <p:nvPr/>
        </p:nvSpPr>
        <p:spPr>
          <a:xfrm>
            <a:off x="663956" y="2102266"/>
            <a:ext cx="172476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dirty="0"/>
              <a:t>Fonction inverse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E68C0-722B-4EDE-8521-CC6303E7DEE3}"/>
              </a:ext>
            </a:extLst>
          </p:cNvPr>
          <p:cNvSpPr/>
          <p:nvPr/>
        </p:nvSpPr>
        <p:spPr>
          <a:xfrm>
            <a:off x="663956" y="3244173"/>
            <a:ext cx="197688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dirty="0"/>
              <a:t>Fonction puissance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2F847A-8B40-4A0B-8CB1-101FADD7A96A}"/>
              </a:ext>
            </a:extLst>
          </p:cNvPr>
          <p:cNvSpPr/>
          <p:nvPr/>
        </p:nvSpPr>
        <p:spPr>
          <a:xfrm>
            <a:off x="552984" y="4602563"/>
            <a:ext cx="233358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dirty="0"/>
              <a:t>Fonction exponentielle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07D0FB-3332-4A89-B8CD-BD5AC09D08AC}"/>
              </a:ext>
            </a:extLst>
          </p:cNvPr>
          <p:cNvSpPr/>
          <p:nvPr/>
        </p:nvSpPr>
        <p:spPr>
          <a:xfrm>
            <a:off x="399699" y="5523018"/>
            <a:ext cx="2710859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dirty="0"/>
              <a:t>Fonction racine carrée et racine carrée inverse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8766A6-FEF1-46BC-A07C-6ADCACDE5701}"/>
                  </a:ext>
                </a:extLst>
              </p:cNvPr>
              <p:cNvSpPr/>
              <p:nvPr/>
            </p:nvSpPr>
            <p:spPr>
              <a:xfrm>
                <a:off x="3110558" y="4563130"/>
                <a:ext cx="1713290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fr-FR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8766A6-FEF1-46BC-A07C-6ADCACDE5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558" y="4563130"/>
                <a:ext cx="1713290" cy="452945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5ECF8C0-2783-42A6-A3CA-2C263FFAA1F8}"/>
                  </a:ext>
                </a:extLst>
              </p:cNvPr>
              <p:cNvSpPr/>
              <p:nvPr/>
            </p:nvSpPr>
            <p:spPr>
              <a:xfrm>
                <a:off x="5250112" y="4568666"/>
                <a:ext cx="1472839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fr-F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5ECF8C0-2783-42A6-A3CA-2C263FFAA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112" y="4568666"/>
                <a:ext cx="1472839" cy="4529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2B059E6-5BDC-47F0-A172-2583E3536C84}"/>
                  </a:ext>
                </a:extLst>
              </p:cNvPr>
              <p:cNvSpPr/>
              <p:nvPr/>
            </p:nvSpPr>
            <p:spPr>
              <a:xfrm>
                <a:off x="7437899" y="4563130"/>
                <a:ext cx="1589345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fr-F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2B059E6-5BDC-47F0-A172-2583E3536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899" y="4563130"/>
                <a:ext cx="1589345" cy="452945"/>
              </a:xfrm>
              <a:prstGeom prst="rect">
                <a:avLst/>
              </a:prstGeom>
              <a:blipFill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421F39D-FCD4-4ABA-94F9-454920B5AA8F}"/>
                  </a:ext>
                </a:extLst>
              </p:cNvPr>
              <p:cNvSpPr/>
              <p:nvPr/>
            </p:nvSpPr>
            <p:spPr>
              <a:xfrm>
                <a:off x="9280525" y="4563130"/>
                <a:ext cx="1829796" cy="452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fr-FR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421F39D-FCD4-4ABA-94F9-454920B5A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525" y="4563130"/>
                <a:ext cx="1829796" cy="4529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A66F58C-5413-417A-92E3-2892DBD30752}"/>
                  </a:ext>
                </a:extLst>
              </p:cNvPr>
              <p:cNvSpPr/>
              <p:nvPr/>
            </p:nvSpPr>
            <p:spPr>
              <a:xfrm>
                <a:off x="3184349" y="5680602"/>
                <a:ext cx="1750351" cy="46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fr-FR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A66F58C-5413-417A-92E3-2892DBD30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49" y="5680602"/>
                <a:ext cx="1750351" cy="4623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F400622-58F9-4A76-BCDB-746C4D7FF59A}"/>
                  </a:ext>
                </a:extLst>
              </p:cNvPr>
              <p:cNvSpPr/>
              <p:nvPr/>
            </p:nvSpPr>
            <p:spPr>
              <a:xfrm>
                <a:off x="5414435" y="5590708"/>
                <a:ext cx="1343188" cy="642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lim>
                      </m:limLow>
                      <m: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fr-F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F400622-58F9-4A76-BCDB-746C4D7FF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435" y="5590708"/>
                <a:ext cx="1343188" cy="642163"/>
              </a:xfrm>
              <a:prstGeom prst="rect">
                <a:avLst/>
              </a:prstGeom>
              <a:blipFill>
                <a:blip r:embed="rId17"/>
                <a:stretch>
                  <a:fillRect b="-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9D3C2B-BAD2-438B-9812-A8451717A14A}"/>
                  </a:ext>
                </a:extLst>
              </p:cNvPr>
              <p:cNvSpPr/>
              <p:nvPr/>
            </p:nvSpPr>
            <p:spPr>
              <a:xfrm>
                <a:off x="7237358" y="5503617"/>
                <a:ext cx="1509901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fr-F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9D3C2B-BAD2-438B-9812-A8451717A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358" y="5503617"/>
                <a:ext cx="1509901" cy="6646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CF6E2A4-EF3D-447F-9588-C891439C8AA2}"/>
                  </a:ext>
                </a:extLst>
              </p:cNvPr>
              <p:cNvSpPr/>
              <p:nvPr/>
            </p:nvSpPr>
            <p:spPr>
              <a:xfrm>
                <a:off x="9410015" y="5469445"/>
                <a:ext cx="1570815" cy="777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lim>
                      </m:limLow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CF6E2A4-EF3D-447F-9588-C891439C8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015" y="5469445"/>
                <a:ext cx="1570815" cy="7775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62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4" grpId="0" animBg="1"/>
      <p:bldP spid="31" grpId="0" animBg="1"/>
      <p:bldP spid="3" grpId="0"/>
      <p:bldP spid="5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899269F-FD00-425F-B3DD-CD14511536DE}"/>
              </a:ext>
            </a:extLst>
          </p:cNvPr>
          <p:cNvSpPr/>
          <p:nvPr/>
        </p:nvSpPr>
        <p:spPr>
          <a:xfrm>
            <a:off x="362018" y="1556181"/>
            <a:ext cx="287614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d’une somme 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56B168-0002-47FC-943A-22238F619C61}"/>
              </a:ext>
            </a:extLst>
          </p:cNvPr>
          <p:cNvSpPr/>
          <p:nvPr/>
        </p:nvSpPr>
        <p:spPr>
          <a:xfrm>
            <a:off x="234841" y="314671"/>
            <a:ext cx="4039119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4"/>
              <a:tabLst>
                <a:tab pos="630555" algn="l"/>
              </a:tabLst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Opérations sur les limites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97C726-8EB2-44E6-8708-01C55025A6B4}"/>
              </a:ext>
            </a:extLst>
          </p:cNvPr>
          <p:cNvSpPr/>
          <p:nvPr/>
        </p:nvSpPr>
        <p:spPr>
          <a:xfrm>
            <a:off x="762001" y="979896"/>
            <a:ext cx="9526926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Propriété - Limite d’une somme, d’un produit et d’un quotient de deux fonctions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73AE2DDD-314D-45CB-9A19-5949755745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708503"/>
                  </p:ext>
                </p:extLst>
              </p:nvPr>
            </p:nvGraphicFramePr>
            <p:xfrm>
              <a:off x="762001" y="1978217"/>
              <a:ext cx="4324350" cy="21670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3713791486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574297889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57896026"/>
                        </a:ext>
                      </a:extLst>
                    </a:gridCol>
                  </a:tblGrid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11381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740034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81630656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1255468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440604671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91468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73AE2DDD-314D-45CB-9A19-5949755745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708503"/>
                  </p:ext>
                </p:extLst>
              </p:nvPr>
            </p:nvGraphicFramePr>
            <p:xfrm>
              <a:off x="762001" y="1978217"/>
              <a:ext cx="4324350" cy="21670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3713791486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574297889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57896026"/>
                        </a:ext>
                      </a:extLst>
                    </a:gridCol>
                  </a:tblGrid>
                  <a:tr h="3611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844" t="-1667" r="-200422" b="-4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01271" t="-1667" r="-101271" b="-4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200422" t="-1667" r="-844" b="-4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11381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5740034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81630656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61255468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440604671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914687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F54739A5-FCD6-45D4-A6B5-59C4325C73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1805768"/>
                  </p:ext>
                </p:extLst>
              </p:nvPr>
            </p:nvGraphicFramePr>
            <p:xfrm>
              <a:off x="7628559" y="2021288"/>
              <a:ext cx="4324350" cy="19538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1098796981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3187777768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3126366815"/>
                        </a:ext>
                      </a:extLst>
                    </a:gridCol>
                  </a:tblGrid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0536020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267508915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91581789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789702209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290202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F54739A5-FCD6-45D4-A6B5-59C4325C73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1805768"/>
                  </p:ext>
                </p:extLst>
              </p:nvPr>
            </p:nvGraphicFramePr>
            <p:xfrm>
              <a:off x="7628559" y="2021288"/>
              <a:ext cx="4324350" cy="19538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1098796981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3187777768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3126366815"/>
                        </a:ext>
                      </a:extLst>
                    </a:gridCol>
                  </a:tblGrid>
                  <a:tr h="3907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6"/>
                          <a:stretch>
                            <a:fillRect l="-422" t="-1563" r="-200422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6"/>
                          <a:stretch>
                            <a:fillRect l="-100847" t="-1563" r="-101271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6"/>
                          <a:stretch>
                            <a:fillRect l="-200000" t="-1563" r="-844" b="-4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0536020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267508915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91581789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789702209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2902027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2EC2339-93BE-46EF-8A7F-5FD52A1F785D}"/>
              </a:ext>
            </a:extLst>
          </p:cNvPr>
          <p:cNvSpPr/>
          <p:nvPr/>
        </p:nvSpPr>
        <p:spPr>
          <a:xfrm>
            <a:off x="8553857" y="1572836"/>
            <a:ext cx="2473754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d’un produit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84C5BFF0-D1A8-4215-BE39-3506B8296D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3544716"/>
                  </p:ext>
                </p:extLst>
              </p:nvPr>
            </p:nvGraphicFramePr>
            <p:xfrm>
              <a:off x="4050033" y="4677499"/>
              <a:ext cx="4324350" cy="21670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1593441213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1370239640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1584184468"/>
                        </a:ext>
                      </a:extLst>
                    </a:gridCol>
                  </a:tblGrid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4944062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54128081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818540746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8743313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70099625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24603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84C5BFF0-D1A8-4215-BE39-3506B8296D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3544716"/>
                  </p:ext>
                </p:extLst>
              </p:nvPr>
            </p:nvGraphicFramePr>
            <p:xfrm>
              <a:off x="4050033" y="4677499"/>
              <a:ext cx="4324350" cy="21670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1593441213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1370239640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1584184468"/>
                        </a:ext>
                      </a:extLst>
                    </a:gridCol>
                  </a:tblGrid>
                  <a:tr h="3611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7"/>
                          <a:stretch>
                            <a:fillRect l="-422" t="-1695" r="-200422" b="-506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7"/>
                          <a:stretch>
                            <a:fillRect l="-100847" t="-1695" r="-101271" b="-506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7"/>
                          <a:stretch>
                            <a:fillRect l="-200000" t="-1695" r="-844" b="-506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4944062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54128081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818540746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48743313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470099625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8246034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CC74B1D-EE16-47D3-AFAE-6BD3EE293253}"/>
              </a:ext>
            </a:extLst>
          </p:cNvPr>
          <p:cNvSpPr/>
          <p:nvPr/>
        </p:nvSpPr>
        <p:spPr>
          <a:xfrm>
            <a:off x="4814239" y="4324900"/>
            <a:ext cx="2563522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d’un quotient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au 51">
                <a:extLst>
                  <a:ext uri="{FF2B5EF4-FFF2-40B4-BE49-F238E27FC236}">
                    <a16:creationId xmlns:a16="http://schemas.microsoft.com/office/drawing/2014/main" id="{8C2F57BB-CF05-42B8-9201-37DFB40FE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014513"/>
                  </p:ext>
                </p:extLst>
              </p:nvPr>
            </p:nvGraphicFramePr>
            <p:xfrm>
              <a:off x="768198" y="1973440"/>
              <a:ext cx="4324350" cy="21670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3713791486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574297889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57896026"/>
                        </a:ext>
                      </a:extLst>
                    </a:gridCol>
                  </a:tblGrid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11381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0034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30656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255468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0604671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1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1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1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68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au 51">
                <a:extLst>
                  <a:ext uri="{FF2B5EF4-FFF2-40B4-BE49-F238E27FC236}">
                    <a16:creationId xmlns:a16="http://schemas.microsoft.com/office/drawing/2014/main" id="{8C2F57BB-CF05-42B8-9201-37DFB40FE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014513"/>
                  </p:ext>
                </p:extLst>
              </p:nvPr>
            </p:nvGraphicFramePr>
            <p:xfrm>
              <a:off x="768198" y="1973440"/>
              <a:ext cx="4324350" cy="21670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3713791486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574297889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57896026"/>
                        </a:ext>
                      </a:extLst>
                    </a:gridCol>
                  </a:tblGrid>
                  <a:tr h="3611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8"/>
                          <a:stretch>
                            <a:fillRect l="-844" t="-1667" r="-200422" b="-4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8"/>
                          <a:stretch>
                            <a:fillRect l="-101271" t="-1667" r="-101271" b="-4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8"/>
                          <a:stretch>
                            <a:fillRect l="-200422" t="-1667" r="-844" b="-4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11381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0034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30656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255468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1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0604671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1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1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1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687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EED1DD9-A71D-426E-B551-DE80813C82BB}"/>
                  </a:ext>
                </a:extLst>
              </p:cNvPr>
              <p:cNvSpPr/>
              <p:nvPr/>
            </p:nvSpPr>
            <p:spPr>
              <a:xfrm>
                <a:off x="1325709" y="2709338"/>
                <a:ext cx="357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𝓁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EED1DD9-A71D-426E-B551-DE80813C8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09" y="2709338"/>
                <a:ext cx="3577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83FE146-BF5B-4EA8-9DBE-945608FDE435}"/>
                  </a:ext>
                </a:extLst>
              </p:cNvPr>
              <p:cNvSpPr/>
              <p:nvPr/>
            </p:nvSpPr>
            <p:spPr>
              <a:xfrm>
                <a:off x="2707492" y="2692422"/>
                <a:ext cx="433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83FE146-BF5B-4EA8-9DBE-945608FDE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492" y="2692422"/>
                <a:ext cx="43313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C4A274-A04A-4F97-8406-6353D8995A23}"/>
                  </a:ext>
                </a:extLst>
              </p:cNvPr>
              <p:cNvSpPr/>
              <p:nvPr/>
            </p:nvSpPr>
            <p:spPr>
              <a:xfrm>
                <a:off x="4136596" y="2709338"/>
                <a:ext cx="433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C4A274-A04A-4F97-8406-6353D8995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96" y="2709338"/>
                <a:ext cx="43313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6A84E48-BA4A-4D0D-AC7D-DB3DF731FFFD}"/>
                  </a:ext>
                </a:extLst>
              </p:cNvPr>
              <p:cNvSpPr/>
              <p:nvPr/>
            </p:nvSpPr>
            <p:spPr>
              <a:xfrm>
                <a:off x="4050033" y="3078669"/>
                <a:ext cx="606256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6A84E48-BA4A-4D0D-AC7D-DB3DF731F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033" y="3078669"/>
                <a:ext cx="606256" cy="37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7D6C330-080F-4143-9663-28D77B3D4A9B}"/>
                  </a:ext>
                </a:extLst>
              </p:cNvPr>
              <p:cNvSpPr/>
              <p:nvPr/>
            </p:nvSpPr>
            <p:spPr>
              <a:xfrm>
                <a:off x="2620929" y="3078670"/>
                <a:ext cx="606256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7D6C330-080F-4143-9663-28D77B3D4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929" y="3078670"/>
                <a:ext cx="606256" cy="3740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25699D-69A3-44C0-9CD2-AF7E37BDBDEC}"/>
                  </a:ext>
                </a:extLst>
              </p:cNvPr>
              <p:cNvSpPr/>
              <p:nvPr/>
            </p:nvSpPr>
            <p:spPr>
              <a:xfrm>
                <a:off x="1201476" y="3098553"/>
                <a:ext cx="606256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25699D-69A3-44C0-9CD2-AF7E37BDB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6" y="3098553"/>
                <a:ext cx="606256" cy="3740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A9AEC5-6A09-4C0B-887E-03DF3D9FD11F}"/>
                  </a:ext>
                </a:extLst>
              </p:cNvPr>
              <p:cNvSpPr/>
              <p:nvPr/>
            </p:nvSpPr>
            <p:spPr>
              <a:xfrm>
                <a:off x="1207492" y="3439501"/>
                <a:ext cx="606256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A9AEC5-6A09-4C0B-887E-03DF3D9FD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92" y="3439501"/>
                <a:ext cx="606256" cy="3740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237225-4B74-4A32-A901-C20DD2FCB455}"/>
                  </a:ext>
                </a:extLst>
              </p:cNvPr>
              <p:cNvSpPr/>
              <p:nvPr/>
            </p:nvSpPr>
            <p:spPr>
              <a:xfrm>
                <a:off x="2614913" y="3415871"/>
                <a:ext cx="606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237225-4B74-4A32-A901-C20DD2FCB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913" y="3415871"/>
                <a:ext cx="60625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F4F6F-1F15-4405-ADFC-BAA9D9E14CE5}"/>
                  </a:ext>
                </a:extLst>
              </p:cNvPr>
              <p:cNvSpPr/>
              <p:nvPr/>
            </p:nvSpPr>
            <p:spPr>
              <a:xfrm>
                <a:off x="4022214" y="3413498"/>
                <a:ext cx="659155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F4F6F-1F15-4405-ADFC-BAA9D9E14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14" y="3413498"/>
                <a:ext cx="659155" cy="3740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F93278-D74F-4B14-8092-CA3BC8C10CF3}"/>
                  </a:ext>
                </a:extLst>
              </p:cNvPr>
              <p:cNvSpPr/>
              <p:nvPr/>
            </p:nvSpPr>
            <p:spPr>
              <a:xfrm>
                <a:off x="1213508" y="3747318"/>
                <a:ext cx="606256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F93278-D74F-4B14-8092-CA3BC8C10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08" y="3747318"/>
                <a:ext cx="606256" cy="3740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B4C95F-C3BD-4045-849F-03FB5889B374}"/>
                  </a:ext>
                </a:extLst>
              </p:cNvPr>
              <p:cNvSpPr/>
              <p:nvPr/>
            </p:nvSpPr>
            <p:spPr>
              <a:xfrm>
                <a:off x="2592912" y="3788130"/>
                <a:ext cx="659155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B4C95F-C3BD-4045-849F-03FB5889B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12" y="3788130"/>
                <a:ext cx="659155" cy="3740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D0F2089-5519-4D0C-85B8-FF9B8FA800F3}"/>
                  </a:ext>
                </a:extLst>
              </p:cNvPr>
              <p:cNvSpPr/>
              <p:nvPr/>
            </p:nvSpPr>
            <p:spPr>
              <a:xfrm>
                <a:off x="4022214" y="3795407"/>
                <a:ext cx="660757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???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D0F2089-5519-4D0C-85B8-FF9B8FA80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14" y="3795407"/>
                <a:ext cx="660757" cy="3740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CF63571-129A-4044-85C6-3C50C5D52697}"/>
                  </a:ext>
                </a:extLst>
              </p:cNvPr>
              <p:cNvSpPr/>
              <p:nvPr/>
            </p:nvSpPr>
            <p:spPr>
              <a:xfrm>
                <a:off x="1325709" y="2338305"/>
                <a:ext cx="357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𝓁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CF63571-129A-4044-85C6-3C50C5D52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09" y="2338305"/>
                <a:ext cx="357790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9EC42B-E66E-482D-BE29-0A7EB8E5B77F}"/>
                  </a:ext>
                </a:extLst>
              </p:cNvPr>
              <p:cNvSpPr/>
              <p:nvPr/>
            </p:nvSpPr>
            <p:spPr>
              <a:xfrm>
                <a:off x="2715625" y="2338305"/>
                <a:ext cx="417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𝓁</m:t>
                      </m:r>
                      <m:r>
                        <a:rPr lang="fr-FR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9EC42B-E66E-482D-BE29-0A7EB8E5B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625" y="2338305"/>
                <a:ext cx="4171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233CE3-AE44-4EEF-8F30-75758F50F97A}"/>
                  </a:ext>
                </a:extLst>
              </p:cNvPr>
              <p:cNvSpPr/>
              <p:nvPr/>
            </p:nvSpPr>
            <p:spPr>
              <a:xfrm>
                <a:off x="3920191" y="2333560"/>
                <a:ext cx="865942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𝓁</m:t>
                    </m:r>
                    <m:r>
                      <a:rPr lang="fr-FR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𝓁</m:t>
                    </m:r>
                    <m:r>
                      <a:rPr lang="fr-FR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233CE3-AE44-4EEF-8F30-75758F50F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191" y="2333560"/>
                <a:ext cx="865942" cy="374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au 52">
                <a:extLst>
                  <a:ext uri="{FF2B5EF4-FFF2-40B4-BE49-F238E27FC236}">
                    <a16:creationId xmlns:a16="http://schemas.microsoft.com/office/drawing/2014/main" id="{198E00F4-EBD7-4B4E-8C6C-CD243F3A3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4214353"/>
                  </p:ext>
                </p:extLst>
              </p:nvPr>
            </p:nvGraphicFramePr>
            <p:xfrm>
              <a:off x="7631327" y="2016939"/>
              <a:ext cx="4324350" cy="19538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1098796981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3187777768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3126366815"/>
                        </a:ext>
                      </a:extLst>
                    </a:gridCol>
                  </a:tblGrid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  <a:alpha val="54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0536020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7508915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1581789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9702209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4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0202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au 52">
                <a:extLst>
                  <a:ext uri="{FF2B5EF4-FFF2-40B4-BE49-F238E27FC236}">
                    <a16:creationId xmlns:a16="http://schemas.microsoft.com/office/drawing/2014/main" id="{198E00F4-EBD7-4B4E-8C6C-CD243F3A3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4214353"/>
                  </p:ext>
                </p:extLst>
              </p:nvPr>
            </p:nvGraphicFramePr>
            <p:xfrm>
              <a:off x="7631327" y="2016939"/>
              <a:ext cx="4324350" cy="19538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1098796981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3187777768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3126366815"/>
                        </a:ext>
                      </a:extLst>
                    </a:gridCol>
                  </a:tblGrid>
                  <a:tr h="3907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2"/>
                          <a:stretch>
                            <a:fillRect l="-422" t="-1563" r="-200844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2"/>
                          <a:stretch>
                            <a:fillRect l="-100422" t="-1563" r="-100844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2"/>
                          <a:stretch>
                            <a:fillRect l="-200422" t="-1563" r="-844" b="-4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0536020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7508915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1581789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54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9702209"/>
                      </a:ext>
                    </a:extLst>
                  </a:tr>
                  <a:tr h="390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54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02027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25B8FC-1983-4417-A18C-44DC5F6BB4B5}"/>
                  </a:ext>
                </a:extLst>
              </p:cNvPr>
              <p:cNvSpPr/>
              <p:nvPr/>
            </p:nvSpPr>
            <p:spPr>
              <a:xfrm>
                <a:off x="8206673" y="2398997"/>
                <a:ext cx="357790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𝓁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25B8FC-1983-4417-A18C-44DC5F6BB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73" y="2398997"/>
                <a:ext cx="357790" cy="3740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06CFC8F-9464-4910-8749-6A2F6CB913C1}"/>
                  </a:ext>
                </a:extLst>
              </p:cNvPr>
              <p:cNvSpPr/>
              <p:nvPr/>
            </p:nvSpPr>
            <p:spPr>
              <a:xfrm>
                <a:off x="9582311" y="2398997"/>
                <a:ext cx="470000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𝓁</m:t>
                    </m:r>
                    <m:r>
                      <a:rPr lang="fr-FR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06CFC8F-9464-4910-8749-6A2F6CB91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11" y="2398997"/>
                <a:ext cx="470000" cy="3740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BEF58A9-2F97-4C5C-B64F-E457FFF1C3DE}"/>
                  </a:ext>
                </a:extLst>
              </p:cNvPr>
              <p:cNvSpPr/>
              <p:nvPr/>
            </p:nvSpPr>
            <p:spPr>
              <a:xfrm>
                <a:off x="11027611" y="2404278"/>
                <a:ext cx="590225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𝓁𝓁</m:t>
                    </m:r>
                    <m:r>
                      <a:rPr lang="fr-FR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BEF58A9-2F97-4C5C-B64F-E457FFF1C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611" y="2404278"/>
                <a:ext cx="590225" cy="3740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1B3718-F7C4-44E0-82E1-2D170D2A3644}"/>
                  </a:ext>
                </a:extLst>
              </p:cNvPr>
              <p:cNvSpPr/>
              <p:nvPr/>
            </p:nvSpPr>
            <p:spPr>
              <a:xfrm>
                <a:off x="7991870" y="2793177"/>
                <a:ext cx="787395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𝓁</m:t>
                    </m:r>
                    <m:r>
                      <a:rPr lang="fr-FR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1B3718-F7C4-44E0-82E1-2D170D2A3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870" y="2793177"/>
                <a:ext cx="787395" cy="3740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C038E3A-B4F5-492C-AC45-6AA63D76F24A}"/>
                  </a:ext>
                </a:extLst>
              </p:cNvPr>
              <p:cNvSpPr/>
              <p:nvPr/>
            </p:nvSpPr>
            <p:spPr>
              <a:xfrm>
                <a:off x="9600745" y="2773074"/>
                <a:ext cx="433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C038E3A-B4F5-492C-AC45-6AA63D76F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745" y="2773074"/>
                <a:ext cx="43313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FAA0F6-A9D1-4C0A-BD48-EE3D8BD74484}"/>
                  </a:ext>
                </a:extLst>
              </p:cNvPr>
              <p:cNvSpPr/>
              <p:nvPr/>
            </p:nvSpPr>
            <p:spPr>
              <a:xfrm>
                <a:off x="11104907" y="2773074"/>
                <a:ext cx="433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FAA0F6-A9D1-4C0A-BD48-EE3D8BD74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907" y="2773074"/>
                <a:ext cx="433132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F8F2D43-B65A-417E-99DD-F36C2DB863B2}"/>
                  </a:ext>
                </a:extLst>
              </p:cNvPr>
              <p:cNvSpPr/>
              <p:nvPr/>
            </p:nvSpPr>
            <p:spPr>
              <a:xfrm>
                <a:off x="8169001" y="3165877"/>
                <a:ext cx="433132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F8F2D43-B65A-417E-99DD-F36C2DB86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001" y="3165877"/>
                <a:ext cx="433132" cy="3740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7430561-1CE3-47A4-85B7-E39525933D44}"/>
                  </a:ext>
                </a:extLst>
              </p:cNvPr>
              <p:cNvSpPr/>
              <p:nvPr/>
            </p:nvSpPr>
            <p:spPr>
              <a:xfrm>
                <a:off x="9547719" y="3145207"/>
                <a:ext cx="486030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7430561-1CE3-47A4-85B7-E39525933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719" y="3145207"/>
                <a:ext cx="486030" cy="3740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B5CEEE-E2D0-4CF1-9024-64DB2178E1DB}"/>
                  </a:ext>
                </a:extLst>
              </p:cNvPr>
              <p:cNvSpPr/>
              <p:nvPr/>
            </p:nvSpPr>
            <p:spPr>
              <a:xfrm>
                <a:off x="11113567" y="3165877"/>
                <a:ext cx="3727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B5CEEE-E2D0-4CF1-9024-64DB2178E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567" y="3165877"/>
                <a:ext cx="37271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8D8D54D-D50F-44FA-8565-9A520533DC1E}"/>
                  </a:ext>
                </a:extLst>
              </p:cNvPr>
              <p:cNvSpPr/>
              <p:nvPr/>
            </p:nvSpPr>
            <p:spPr>
              <a:xfrm>
                <a:off x="8206673" y="3573725"/>
                <a:ext cx="365805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8D8D54D-D50F-44FA-8565-9A520533D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73" y="3573725"/>
                <a:ext cx="365805" cy="3740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603AD3-749E-497D-AC49-F27FA6363E1D}"/>
                  </a:ext>
                </a:extLst>
              </p:cNvPr>
              <p:cNvSpPr/>
              <p:nvPr/>
            </p:nvSpPr>
            <p:spPr>
              <a:xfrm>
                <a:off x="9600745" y="3578470"/>
                <a:ext cx="433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603AD3-749E-497D-AC49-F27FA6363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745" y="3578470"/>
                <a:ext cx="433132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DC194FB-633F-4FC4-8C78-E51259FD1A4B}"/>
                  </a:ext>
                </a:extLst>
              </p:cNvPr>
              <p:cNvSpPr/>
              <p:nvPr/>
            </p:nvSpPr>
            <p:spPr>
              <a:xfrm>
                <a:off x="10969547" y="3553007"/>
                <a:ext cx="660757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???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DC194FB-633F-4FC4-8C78-E51259FD1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547" y="3553007"/>
                <a:ext cx="660757" cy="3740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au 54">
                <a:extLst>
                  <a:ext uri="{FF2B5EF4-FFF2-40B4-BE49-F238E27FC236}">
                    <a16:creationId xmlns:a16="http://schemas.microsoft.com/office/drawing/2014/main" id="{696B963A-44DA-4601-A5C8-67B8595D8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7545928"/>
                  </p:ext>
                </p:extLst>
              </p:nvPr>
            </p:nvGraphicFramePr>
            <p:xfrm>
              <a:off x="4045170" y="4675725"/>
              <a:ext cx="4324350" cy="21670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1593441213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1370239640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1584184468"/>
                        </a:ext>
                      </a:extLst>
                    </a:gridCol>
                  </a:tblGrid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oMath>
                          </a14:m>
                          <a:r>
                            <a:rPr lang="fr-FR" sz="2000" b="1" i="1" dirty="0">
                              <a:effectLst/>
                            </a:rPr>
                            <a:t> </a:t>
                          </a:r>
                          <a:endParaRPr lang="fr-FR" sz="20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lumMod val="60000"/>
                            <a:lumOff val="40000"/>
                            <a:alpha val="62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4944062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28081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8540746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43313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099625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4603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au 54">
                <a:extLst>
                  <a:ext uri="{FF2B5EF4-FFF2-40B4-BE49-F238E27FC236}">
                    <a16:creationId xmlns:a16="http://schemas.microsoft.com/office/drawing/2014/main" id="{696B963A-44DA-4601-A5C8-67B8595D8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7545928"/>
                  </p:ext>
                </p:extLst>
              </p:nvPr>
            </p:nvGraphicFramePr>
            <p:xfrm>
              <a:off x="4045170" y="4675725"/>
              <a:ext cx="4324350" cy="21670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41450">
                      <a:extLst>
                        <a:ext uri="{9D8B030D-6E8A-4147-A177-3AD203B41FA5}">
                          <a16:colId xmlns:a16="http://schemas.microsoft.com/office/drawing/2014/main" val="1593441213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1370239640"/>
                        </a:ext>
                      </a:extLst>
                    </a:gridCol>
                    <a:gridCol w="1441450">
                      <a:extLst>
                        <a:ext uri="{9D8B030D-6E8A-4147-A177-3AD203B41FA5}">
                          <a16:colId xmlns:a16="http://schemas.microsoft.com/office/drawing/2014/main" val="1584184468"/>
                        </a:ext>
                      </a:extLst>
                    </a:gridCol>
                  </a:tblGrid>
                  <a:tr h="3611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35"/>
                          <a:stretch>
                            <a:fillRect l="-422" t="-3390" r="-200844" b="-506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35"/>
                          <a:stretch>
                            <a:fillRect l="-100847" t="-3390" r="-101695" b="-506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35"/>
                          <a:stretch>
                            <a:fillRect l="-200000" t="-3390" r="-1266" b="-506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4944062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280810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8540746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chemeClr val="accent1">
                            <a:tint val="20000"/>
                            <a:alpha val="62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433139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099625"/>
                      </a:ext>
                    </a:extLst>
                  </a:tr>
                  <a:tr h="3611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 </a:t>
                          </a: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solidFill>
                          <a:srgbClr val="FF0000">
                            <a:alpha val="62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46034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76795D0-6EFB-4B81-A934-A810D8FB3863}"/>
                  </a:ext>
                </a:extLst>
              </p:cNvPr>
              <p:cNvSpPr/>
              <p:nvPr/>
            </p:nvSpPr>
            <p:spPr>
              <a:xfrm>
                <a:off x="4607238" y="5048395"/>
                <a:ext cx="357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𝓁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76795D0-6EFB-4B81-A934-A810D8FB3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38" y="5048395"/>
                <a:ext cx="357790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EA6978-DF51-437F-B625-98515728CF1D}"/>
                  </a:ext>
                </a:extLst>
              </p:cNvPr>
              <p:cNvSpPr/>
              <p:nvPr/>
            </p:nvSpPr>
            <p:spPr>
              <a:xfrm>
                <a:off x="5762405" y="5038824"/>
                <a:ext cx="899605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𝓁</m:t>
                    </m:r>
                    <m:r>
                      <a:rPr lang="fr-FR">
                        <a:latin typeface="Cambria Math" panose="02040503050406030204" pitchFamily="18" charset="0"/>
                      </a:rPr>
                      <m:t>′≠0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EA6978-DF51-437F-B625-98515728C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405" y="5038824"/>
                <a:ext cx="899605" cy="3740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265B6F9-8310-4B6C-9E27-A57B5CCEA918}"/>
                  </a:ext>
                </a:extLst>
              </p:cNvPr>
              <p:cNvSpPr/>
              <p:nvPr/>
            </p:nvSpPr>
            <p:spPr>
              <a:xfrm>
                <a:off x="7312003" y="5049275"/>
                <a:ext cx="704039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𝓁</m:t>
                    </m:r>
                    <m:r>
                      <a:rPr lang="fr-FR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>
                        <a:latin typeface="Cambria Math" panose="02040503050406030204" pitchFamily="18" charset="0"/>
                      </a:rPr>
                      <m:t>𝓁</m:t>
                    </m:r>
                    <m:r>
                      <a:rPr lang="fr-FR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265B6F9-8310-4B6C-9E27-A57B5CCEA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003" y="5049275"/>
                <a:ext cx="704039" cy="374077"/>
              </a:xfrm>
              <a:prstGeom prst="rect">
                <a:avLst/>
              </a:prstGeom>
              <a:blipFill>
                <a:blip r:embed="rId3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E577EB-396A-4611-B0B2-0F5313697A81}"/>
                  </a:ext>
                </a:extLst>
              </p:cNvPr>
              <p:cNvSpPr/>
              <p:nvPr/>
            </p:nvSpPr>
            <p:spPr>
              <a:xfrm>
                <a:off x="4420541" y="5386959"/>
                <a:ext cx="787395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𝓁</m:t>
                    </m:r>
                    <m:r>
                      <a:rPr lang="fr-FR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E577EB-396A-4611-B0B2-0F5313697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541" y="5386959"/>
                <a:ext cx="787395" cy="37407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E84FE3B-0C23-445A-8EE7-720853C8E674}"/>
                  </a:ext>
                </a:extLst>
              </p:cNvPr>
              <p:cNvSpPr/>
              <p:nvPr/>
            </p:nvSpPr>
            <p:spPr>
              <a:xfrm>
                <a:off x="5998241" y="5383993"/>
                <a:ext cx="418704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E84FE3B-0C23-445A-8EE7-720853C8E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241" y="5383993"/>
                <a:ext cx="418704" cy="3740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292A553-9ECA-4415-BADC-229CB5334F48}"/>
                  </a:ext>
                </a:extLst>
              </p:cNvPr>
              <p:cNvSpPr/>
              <p:nvPr/>
            </p:nvSpPr>
            <p:spPr>
              <a:xfrm>
                <a:off x="7421007" y="5412901"/>
                <a:ext cx="486030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292A553-9ECA-4415-BADC-229CB5334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007" y="5412901"/>
                <a:ext cx="486030" cy="374077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AA9F7-43E9-4488-AB98-860F3ACEE111}"/>
                  </a:ext>
                </a:extLst>
              </p:cNvPr>
              <p:cNvSpPr/>
              <p:nvPr/>
            </p:nvSpPr>
            <p:spPr>
              <a:xfrm>
                <a:off x="4607238" y="5756291"/>
                <a:ext cx="357790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𝓁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FAA9F7-43E9-4488-AB98-860F3ACEE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38" y="5756291"/>
                <a:ext cx="357790" cy="37407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8C2AF2-2314-4E7A-A436-C430A1DF77F0}"/>
                  </a:ext>
                </a:extLst>
              </p:cNvPr>
              <p:cNvSpPr/>
              <p:nvPr/>
            </p:nvSpPr>
            <p:spPr>
              <a:xfrm>
                <a:off x="5969090" y="5756291"/>
                <a:ext cx="486030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8C2AF2-2314-4E7A-A436-C430A1DF7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90" y="5756291"/>
                <a:ext cx="486030" cy="374077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C5D3A28-732C-4FDF-B701-AB5466725683}"/>
                  </a:ext>
                </a:extLst>
              </p:cNvPr>
              <p:cNvSpPr/>
              <p:nvPr/>
            </p:nvSpPr>
            <p:spPr>
              <a:xfrm>
                <a:off x="7481119" y="575866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C5D3A28-732C-4FDF-B701-AB5466725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19" y="5758663"/>
                <a:ext cx="365806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C824F81-8815-45B4-91DE-3D6773E034F6}"/>
                  </a:ext>
                </a:extLst>
              </p:cNvPr>
              <p:cNvSpPr/>
              <p:nvPr/>
            </p:nvSpPr>
            <p:spPr>
              <a:xfrm>
                <a:off x="4581585" y="6132361"/>
                <a:ext cx="418704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C824F81-8815-45B4-91DE-3D6773E03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85" y="6132361"/>
                <a:ext cx="418704" cy="37407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D95DD8E-1AAD-417E-A6CB-50A4DE2EB03B}"/>
                  </a:ext>
                </a:extLst>
              </p:cNvPr>
              <p:cNvSpPr/>
              <p:nvPr/>
            </p:nvSpPr>
            <p:spPr>
              <a:xfrm>
                <a:off x="6002728" y="6142598"/>
                <a:ext cx="418704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D95DD8E-1AAD-417E-A6CB-50A4DE2EB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728" y="6142598"/>
                <a:ext cx="418704" cy="374077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29F03B3-E731-4631-8E03-C31AB14E75B4}"/>
                  </a:ext>
                </a:extLst>
              </p:cNvPr>
              <p:cNvSpPr/>
              <p:nvPr/>
            </p:nvSpPr>
            <p:spPr>
              <a:xfrm>
                <a:off x="7304110" y="6150604"/>
                <a:ext cx="660757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???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29F03B3-E731-4631-8E03-C31AB14E7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110" y="6150604"/>
                <a:ext cx="660757" cy="374077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3523C57-1E1B-4CA8-8F75-7338325F7FFE}"/>
                  </a:ext>
                </a:extLst>
              </p:cNvPr>
              <p:cNvSpPr/>
              <p:nvPr/>
            </p:nvSpPr>
            <p:spPr>
              <a:xfrm>
                <a:off x="4607238" y="6488467"/>
                <a:ext cx="433132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dirty="0"/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3523C57-1E1B-4CA8-8F75-7338325F7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38" y="6488467"/>
                <a:ext cx="433132" cy="374077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F34D4F7-0BC0-47E5-B4BC-2C689C3BD750}"/>
                  </a:ext>
                </a:extLst>
              </p:cNvPr>
              <p:cNvSpPr/>
              <p:nvPr/>
            </p:nvSpPr>
            <p:spPr>
              <a:xfrm>
                <a:off x="6024138" y="6506438"/>
                <a:ext cx="433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F34D4F7-0BC0-47E5-B4BC-2C689C3BD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38" y="6506438"/>
                <a:ext cx="433132" cy="369332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82B453-0ACC-4A83-97EB-CB4F5AD0FB6C}"/>
                  </a:ext>
                </a:extLst>
              </p:cNvPr>
              <p:cNvSpPr/>
              <p:nvPr/>
            </p:nvSpPr>
            <p:spPr>
              <a:xfrm>
                <a:off x="7375663" y="6525116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???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82B453-0ACC-4A83-97EB-CB4F5AD0F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63" y="6525116"/>
                <a:ext cx="607859" cy="36933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688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7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4" grpId="0"/>
      <p:bldP spid="15" grpId="0"/>
      <p:bldP spid="16" grpId="0"/>
      <p:bldP spid="19" grpId="0"/>
      <p:bldP spid="20" grpId="0"/>
      <p:bldP spid="21" grpId="0"/>
      <p:bldP spid="3" grpId="0"/>
      <p:bldP spid="4" grpId="0"/>
      <p:bldP spid="5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>
            <a:extLst>
              <a:ext uri="{FF2B5EF4-FFF2-40B4-BE49-F238E27FC236}">
                <a16:creationId xmlns:a16="http://schemas.microsoft.com/office/drawing/2014/main" id="{F7B5531C-453C-493E-8141-E1AA8039E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397" y="0"/>
            <a:ext cx="4223369" cy="2334958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1A196C51-1CF6-41B0-92AA-A066B5A9D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604" y="63552"/>
            <a:ext cx="3841382" cy="216279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7E18BB63-6637-4768-933B-981179CD6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618" y="-3700"/>
            <a:ext cx="3841382" cy="2297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5044F7E-0CC0-4BBF-8272-2C5685714B55}"/>
                  </a:ext>
                </a:extLst>
              </p:cNvPr>
              <p:cNvSpPr/>
              <p:nvPr/>
            </p:nvSpPr>
            <p:spPr>
              <a:xfrm>
                <a:off x="1082986" y="2520545"/>
                <a:ext cx="10466295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peut signifier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Les règles du signe d’un produit ou d’un quotient demeurent.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la limite de la différence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considère la limite de la somme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quatre lignes rouges des tableaux correspondent aux quatre cas d’indétermination :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5044F7E-0CC0-4BBF-8272-2C5685714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986" y="2520545"/>
                <a:ext cx="10466295" cy="1421992"/>
              </a:xfrm>
              <a:prstGeom prst="rect">
                <a:avLst/>
              </a:prstGeom>
              <a:blipFill>
                <a:blip r:embed="rId6"/>
                <a:stretch>
                  <a:fillRect l="-524" b="-6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7FD681D-D461-4387-9010-AAAEED5C6F55}"/>
              </a:ext>
            </a:extLst>
          </p:cNvPr>
          <p:cNvSpPr/>
          <p:nvPr/>
        </p:nvSpPr>
        <p:spPr>
          <a:xfrm>
            <a:off x="2197089" y="4624535"/>
            <a:ext cx="6795450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Plusieurs techniques seront vues pour lever une indétermination.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BAE8FBC-5B0B-46DB-ABA7-B991A6069303}"/>
                  </a:ext>
                </a:extLst>
              </p:cNvPr>
              <p:cNvSpPr/>
              <p:nvPr/>
            </p:nvSpPr>
            <p:spPr>
              <a:xfrm>
                <a:off x="397406" y="4102022"/>
                <a:ext cx="25833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«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(+∞)+(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∞)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»</a:t>
                </a:r>
                <a:endParaRPr lang="fr-FR" sz="24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BAE8FBC-5B0B-46DB-ABA7-B991A6069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6" y="4102022"/>
                <a:ext cx="2583336" cy="461665"/>
              </a:xfrm>
              <a:prstGeom prst="rect">
                <a:avLst/>
              </a:prstGeom>
              <a:blipFill>
                <a:blip r:embed="rId7"/>
                <a:stretch>
                  <a:fillRect l="-708" t="-11842" r="-2358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D6B6A83-F153-45A3-BD76-F37AFE6F847E}"/>
                  </a:ext>
                </a:extLst>
              </p:cNvPr>
              <p:cNvSpPr/>
              <p:nvPr/>
            </p:nvSpPr>
            <p:spPr>
              <a:xfrm>
                <a:off x="3762030" y="4128124"/>
                <a:ext cx="15253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«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×∞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» </a:t>
                </a:r>
                <a:endParaRPr lang="fr-FR" sz="24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D6B6A83-F153-45A3-BD76-F37AFE6F8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30" y="4128124"/>
                <a:ext cx="1525354" cy="461665"/>
              </a:xfrm>
              <a:prstGeom prst="rect">
                <a:avLst/>
              </a:prstGeom>
              <a:blipFill>
                <a:blip r:embed="rId8"/>
                <a:stretch>
                  <a:fillRect l="-6000" t="-11842" r="-5200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B11A994-1317-487A-A0BD-4EC6369AD322}"/>
                  </a:ext>
                </a:extLst>
              </p:cNvPr>
              <p:cNvSpPr/>
              <p:nvPr/>
            </p:nvSpPr>
            <p:spPr>
              <a:xfrm>
                <a:off x="6316133" y="3961117"/>
                <a:ext cx="857927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» </a:t>
                </a:r>
                <a:endParaRPr lang="fr-FR" sz="24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B11A994-1317-487A-A0BD-4EC6369AD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133" y="3961117"/>
                <a:ext cx="857927" cy="625812"/>
              </a:xfrm>
              <a:prstGeom prst="rect">
                <a:avLst/>
              </a:prstGeom>
              <a:blipFill>
                <a:blip r:embed="rId9"/>
                <a:stretch>
                  <a:fillRect l="-10638" r="-9929"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7B0B936-1306-4D50-AA5F-B16CF106FD74}"/>
                  </a:ext>
                </a:extLst>
              </p:cNvPr>
              <p:cNvSpPr/>
              <p:nvPr/>
            </p:nvSpPr>
            <p:spPr>
              <a:xfrm>
                <a:off x="8326933" y="4041170"/>
                <a:ext cx="930063" cy="583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∞</m:t>
                        </m:r>
                      </m:num>
                      <m:den>
                        <m:r>
                          <a:rPr lang="fr-FR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» </a:t>
                </a:r>
                <a:endParaRPr lang="fr-FR" sz="24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7B0B936-1306-4D50-AA5F-B16CF106F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933" y="4041170"/>
                <a:ext cx="930063" cy="583365"/>
              </a:xfrm>
              <a:prstGeom prst="rect">
                <a:avLst/>
              </a:prstGeom>
              <a:blipFill>
                <a:blip r:embed="rId10"/>
                <a:stretch>
                  <a:fillRect l="-10458" t="-1042" r="-8497"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AEEF6FC-F236-4FA7-A6AD-8B028273305A}"/>
                  </a:ext>
                </a:extLst>
              </p:cNvPr>
              <p:cNvSpPr/>
              <p:nvPr/>
            </p:nvSpPr>
            <p:spPr>
              <a:xfrm>
                <a:off x="1009601" y="5289048"/>
                <a:ext cx="8708140" cy="725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↦(1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*. Calculons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AEEF6FC-F236-4FA7-A6AD-8B0282733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01" y="5289048"/>
                <a:ext cx="8708140" cy="725711"/>
              </a:xfrm>
              <a:prstGeom prst="rect">
                <a:avLst/>
              </a:prstGeom>
              <a:blipFill>
                <a:blip r:embed="rId11"/>
                <a:stretch>
                  <a:fillRect l="-770" b="-1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FDFA010C-DDC2-41D3-B144-6944A458D794}"/>
              </a:ext>
            </a:extLst>
          </p:cNvPr>
          <p:cNvSpPr/>
          <p:nvPr/>
        </p:nvSpPr>
        <p:spPr>
          <a:xfrm>
            <a:off x="250428" y="4949396"/>
            <a:ext cx="1138453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Exemple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C03F916-DCF3-4887-9C78-06F6E551938D}"/>
                  </a:ext>
                </a:extLst>
              </p:cNvPr>
              <p:cNvSpPr/>
              <p:nvPr/>
            </p:nvSpPr>
            <p:spPr>
              <a:xfrm>
                <a:off x="6864092" y="5890557"/>
                <a:ext cx="4685189" cy="69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donc, par produit,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C03F916-DCF3-4887-9C78-06F6E5519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92" y="5890557"/>
                <a:ext cx="4685189" cy="693203"/>
              </a:xfrm>
              <a:prstGeom prst="rect">
                <a:avLst/>
              </a:prstGeom>
              <a:blipFill>
                <a:blip r:embed="rId12"/>
                <a:stretch>
                  <a:fillRect l="-1300" b="-8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FB927E9-B941-4110-BFFE-A837A3B97946}"/>
                  </a:ext>
                </a:extLst>
              </p:cNvPr>
              <p:cNvSpPr/>
              <p:nvPr/>
            </p:nvSpPr>
            <p:spPr>
              <a:xfrm>
                <a:off x="445833" y="6090868"/>
                <a:ext cx="3738139" cy="49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somme,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→ 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FB927E9-B941-4110-BFFE-A837A3B97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33" y="6090868"/>
                <a:ext cx="3738139" cy="492892"/>
              </a:xfrm>
              <a:prstGeom prst="rect">
                <a:avLst/>
              </a:prstGeom>
              <a:blipFill>
                <a:blip r:embed="rId13"/>
                <a:stretch>
                  <a:fillRect l="-1631" t="-6173" b="-24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D631ABB-C039-4D5D-9DA6-B88B64CF7932}"/>
                  </a:ext>
                </a:extLst>
              </p:cNvPr>
              <p:cNvSpPr/>
              <p:nvPr/>
            </p:nvSpPr>
            <p:spPr>
              <a:xfrm>
                <a:off x="4116163" y="6014759"/>
                <a:ext cx="2810706" cy="571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D631ABB-C039-4D5D-9DA6-B88B64CF7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163" y="6014759"/>
                <a:ext cx="2810706" cy="571631"/>
              </a:xfrm>
              <a:prstGeom prst="rect">
                <a:avLst/>
              </a:prstGeom>
              <a:blipFill>
                <a:blip r:embed="rId14"/>
                <a:stretch>
                  <a:fillRect l="-2169" b="-2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57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438C9-96ED-4B28-A16A-208F34D578E8}"/>
              </a:ext>
            </a:extLst>
          </p:cNvPr>
          <p:cNvSpPr/>
          <p:nvPr/>
        </p:nvSpPr>
        <p:spPr>
          <a:xfrm>
            <a:off x="298903" y="580934"/>
            <a:ext cx="9302296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3048000" algn="ctr"/>
                <a:tab pos="6032500" algn="r"/>
              </a:tabLst>
            </a:pPr>
            <a:r>
              <a:rPr lang="fr-FR" b="1" u="sng" dirty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4 – Déterminer des limites à l’aide des opérations sur les limites (page 59)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6146" name="Picture 2" descr="mstsspe_2020/92238-1">
            <a:extLst>
              <a:ext uri="{FF2B5EF4-FFF2-40B4-BE49-F238E27FC236}">
                <a16:creationId xmlns:a16="http://schemas.microsoft.com/office/drawing/2014/main" id="{11B24F12-5EC7-4F7F-8D59-6B243E15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13363" r="2359" b="5349"/>
          <a:stretch/>
        </p:blipFill>
        <p:spPr bwMode="auto">
          <a:xfrm>
            <a:off x="640373" y="1189893"/>
            <a:ext cx="10911254" cy="49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stsspe_2020/92238-1">
            <a:extLst>
              <a:ext uri="{FF2B5EF4-FFF2-40B4-BE49-F238E27FC236}">
                <a16:creationId xmlns:a16="http://schemas.microsoft.com/office/drawing/2014/main" id="{267DD36F-09E2-4F11-8768-5B2FAEBBA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13363" r="2359" b="65075"/>
          <a:stretch/>
        </p:blipFill>
        <p:spPr bwMode="auto">
          <a:xfrm>
            <a:off x="640373" y="1189893"/>
            <a:ext cx="10911254" cy="13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3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C067D6-B1C3-4DED-9AEE-1B12C59FC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17" y="0"/>
            <a:ext cx="879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E12B6F-76B8-417F-904D-26C77AE594DC}"/>
                  </a:ext>
                </a:extLst>
              </p:cNvPr>
              <p:cNvSpPr/>
              <p:nvPr/>
            </p:nvSpPr>
            <p:spPr>
              <a:xfrm>
                <a:off x="86710" y="147701"/>
                <a:ext cx="12022163" cy="6710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Méthode – Déterminer une limite de fonction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   </a:t>
                </a:r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applique les propriétés d’opérations sur les limites.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   </a:t>
                </a:r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la limite est indéterminée, «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+∞+(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∞)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», «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0×∞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», 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∞</m:t>
                        </m:r>
                      </m:num>
                      <m:den>
                        <m:r>
                          <a:rPr lang="fr-FR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» ou 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fr-FR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», on essaye de :  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Factoriser par le terme prépondérant ; 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Multiplier par la quantité conjuguée si des racines carrées interviennent ; 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Effectuer un changement de variable (voir théorème de composition des limites).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D’autres techniques existent et seront vues ultérieurement.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d’application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Calculer les limites suivantes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fr-FR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fr-FR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fr-FR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fr-FR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;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→4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E12B6F-76B8-417F-904D-26C77AE59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0" y="147701"/>
                <a:ext cx="12022163" cy="6710299"/>
              </a:xfrm>
              <a:prstGeom prst="rect">
                <a:avLst/>
              </a:prstGeom>
              <a:blipFill>
                <a:blip r:embed="rId2"/>
                <a:stretch>
                  <a:fillRect l="-761" r="-6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864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AA121D-1D99-46CB-8E61-FCCD09BE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09" y="819807"/>
            <a:ext cx="5673934" cy="53487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050B8D-EFB9-4265-AE2D-839A9D3EF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558" y="819807"/>
            <a:ext cx="5778391" cy="3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82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66443A-1018-4B24-B3F8-7E3CB8721862}"/>
              </a:ext>
            </a:extLst>
          </p:cNvPr>
          <p:cNvSpPr/>
          <p:nvPr/>
        </p:nvSpPr>
        <p:spPr>
          <a:xfrm>
            <a:off x="242048" y="452972"/>
            <a:ext cx="7052370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5"/>
              <a:tabLst>
                <a:tab pos="630555" algn="l"/>
              </a:tabLs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d’une fonction composée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C76FDE-2CCE-4307-8857-C16B55ABA58A}"/>
                  </a:ext>
                </a:extLst>
              </p:cNvPr>
              <p:cNvSpPr/>
              <p:nvPr/>
            </p:nvSpPr>
            <p:spPr>
              <a:xfrm>
                <a:off x="600228" y="1426003"/>
                <a:ext cx="11438964" cy="4717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Fonction composée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Une composée de deux fonctions correspond à un enchaînement de deux fonctions l’une après l’autre.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exemple, composons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↦1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↦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peut ainsi schématiser 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fr-F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⟼</m:t>
                            </m:r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⟼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fr-F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fr-FR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mr>
                        <m:mr>
                          <m:e/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e/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C76FDE-2CCE-4307-8857-C16B55ABA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8" y="1426003"/>
                <a:ext cx="11438964" cy="4717895"/>
              </a:xfrm>
              <a:prstGeom prst="rect">
                <a:avLst/>
              </a:prstGeom>
              <a:blipFill>
                <a:blip r:embed="rId2"/>
                <a:stretch>
                  <a:fillRect l="-6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78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C76FDE-2CCE-4307-8857-C16B55ABA58A}"/>
                  </a:ext>
                </a:extLst>
              </p:cNvPr>
              <p:cNvSpPr/>
              <p:nvPr/>
            </p:nvSpPr>
            <p:spPr>
              <a:xfrm>
                <a:off x="569056" y="376522"/>
                <a:ext cx="11438964" cy="1978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⟼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⟼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mr>
                        <m:mr>
                          <m:e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e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Cependant, on voit que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ne peut s’appliquer que si l’ensemble des images par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inclus dans l’ensemble de définition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C76FDE-2CCE-4307-8857-C16B55ABA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56" y="376522"/>
                <a:ext cx="11438964" cy="1978427"/>
              </a:xfrm>
              <a:prstGeom prst="rect">
                <a:avLst/>
              </a:prstGeom>
              <a:blipFill>
                <a:blip r:embed="rId2"/>
                <a:stretch>
                  <a:fillRect l="-533" b="-4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75396C-3AFE-4A9B-BED5-31BA1286ED3D}"/>
                  </a:ext>
                </a:extLst>
              </p:cNvPr>
              <p:cNvSpPr/>
              <p:nvPr/>
            </p:nvSpPr>
            <p:spPr>
              <a:xfrm>
                <a:off x="577992" y="5547962"/>
                <a:ext cx="9698471" cy="429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composant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a ainsi défini sur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∞;1]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↦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75396C-3AFE-4A9B-BED5-31BA1286E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92" y="5547962"/>
                <a:ext cx="9698471" cy="429092"/>
              </a:xfrm>
              <a:prstGeom prst="rect">
                <a:avLst/>
              </a:prstGeom>
              <a:blipFill>
                <a:blip r:embed="rId3"/>
                <a:stretch>
                  <a:fillRect l="-691" t="-1429" b="-2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8EA2F5-35DB-402E-B13B-1C835D384C9C}"/>
                  </a:ext>
                </a:extLst>
              </p:cNvPr>
              <p:cNvSpPr/>
              <p:nvPr/>
            </p:nvSpPr>
            <p:spPr>
              <a:xfrm>
                <a:off x="3116256" y="4055683"/>
                <a:ext cx="5416226" cy="1243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5"/>
                              <m:mcJc m:val="center"/>
                            </m:mcPr>
                          </m:mc>
                        </m:mcs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mPr>
                      <m:mr>
                        <m:e>
                          <m:r>
                            <a:rPr lang="fr-FR" sz="24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]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∞ ;1]</m:t>
                          </m:r>
                        </m:e>
                        <m:e>
                          <m:r>
                            <a:rPr lang="fr-FR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→</m:t>
                          </m:r>
                        </m:e>
                        <m:e>
                          <m:r>
                            <a:rPr lang="fr-FR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[0 ;+∞[</m:t>
                          </m:r>
                        </m:e>
                        <m:e>
                          <m:r>
                            <a:rPr lang="fr-FR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→</m:t>
                          </m:r>
                        </m:e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ℝ</m:t>
                          </m:r>
                        </m:e>
                      </m:mr>
                      <m:mr>
                        <m:e>
                          <m:r>
                            <a:rPr lang="fr-FR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⟼</m:t>
                          </m:r>
                        </m:e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⟼</m:t>
                          </m:r>
                        </m:e>
                        <m:e>
                          <m:rad>
                            <m:radPr>
                              <m:degHide m:val="on"/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mr>
                      <m:mr>
                        <m:e/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e/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e/>
                      </m:mr>
                    </m:m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8EA2F5-35DB-402E-B13B-1C835D384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256" y="4055683"/>
                <a:ext cx="5416226" cy="12430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CA5B69-21D7-41F6-B869-7DD8296EBC9C}"/>
                  </a:ext>
                </a:extLst>
              </p:cNvPr>
              <p:cNvSpPr/>
              <p:nvPr/>
            </p:nvSpPr>
            <p:spPr>
              <a:xfrm>
                <a:off x="453158" y="2633691"/>
                <a:ext cx="9948141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Ainsi, pour appliquer ici la racine carrée, il faut que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c’est-à -dire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composée existe donc dans le schéma suivant où on précise les ensembles de départ et d’arrivée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CA5B69-21D7-41F6-B869-7DD8296EB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58" y="2633691"/>
                <a:ext cx="9948141" cy="1421992"/>
              </a:xfrm>
              <a:prstGeom prst="rect">
                <a:avLst/>
              </a:prstGeom>
              <a:blipFill>
                <a:blip r:embed="rId5"/>
                <a:stretch>
                  <a:fillRect l="-613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50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19751" y="203463"/>
            <a:ext cx="118485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8000" b="1" dirty="0">
                <a:ln/>
                <a:solidFill>
                  <a:srgbClr val="FF0000"/>
                </a:solidFill>
              </a:rPr>
              <a:t>Limites de fonctions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B1ECEE-F457-40C9-A5B8-D240D695321A}"/>
              </a:ext>
            </a:extLst>
          </p:cNvPr>
          <p:cNvSpPr/>
          <p:nvPr/>
        </p:nvSpPr>
        <p:spPr>
          <a:xfrm>
            <a:off x="3304888" y="1681850"/>
            <a:ext cx="5442516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d’une fonction en l’infini</a:t>
            </a:r>
            <a:endParaRPr lang="fr-F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56B9C-31EE-4316-B76A-8CAB38F47218}"/>
              </a:ext>
            </a:extLst>
          </p:cNvPr>
          <p:cNvSpPr/>
          <p:nvPr/>
        </p:nvSpPr>
        <p:spPr>
          <a:xfrm>
            <a:off x="3304888" y="2434261"/>
            <a:ext cx="4450257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infinie en un réel</a:t>
            </a:r>
            <a:endParaRPr lang="fr-F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ECF878-CF6D-4667-A9E4-AAB0062ADDE7}"/>
              </a:ext>
            </a:extLst>
          </p:cNvPr>
          <p:cNvSpPr/>
          <p:nvPr/>
        </p:nvSpPr>
        <p:spPr>
          <a:xfrm>
            <a:off x="3304887" y="3859783"/>
            <a:ext cx="465217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4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Opérations sur les limites</a:t>
            </a:r>
            <a:endParaRPr lang="fr-F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19417B-1E07-4251-B623-2A3AAB1AE658}"/>
              </a:ext>
            </a:extLst>
          </p:cNvPr>
          <p:cNvSpPr/>
          <p:nvPr/>
        </p:nvSpPr>
        <p:spPr>
          <a:xfrm>
            <a:off x="3304887" y="4612194"/>
            <a:ext cx="566052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5"/>
              <a:tabLst>
                <a:tab pos="630555" algn="l"/>
              </a:tabLs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d’une fonction composée</a:t>
            </a:r>
            <a:endParaRPr lang="fr-F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DA46E-9045-4037-B2D2-AECDD33533E0}"/>
              </a:ext>
            </a:extLst>
          </p:cNvPr>
          <p:cNvSpPr/>
          <p:nvPr/>
        </p:nvSpPr>
        <p:spPr>
          <a:xfrm>
            <a:off x="3304887" y="5364605"/>
            <a:ext cx="421140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6"/>
              <a:tabLst>
                <a:tab pos="630555" algn="l"/>
              </a:tabLs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et comparaison</a:t>
            </a:r>
            <a:endParaRPr lang="fr-F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CC1790-20B7-4992-AE8E-1F77B60AB307}"/>
              </a:ext>
            </a:extLst>
          </p:cNvPr>
          <p:cNvSpPr/>
          <p:nvPr/>
        </p:nvSpPr>
        <p:spPr>
          <a:xfrm>
            <a:off x="3304887" y="3182576"/>
            <a:ext cx="58175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3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des fonctions de référence</a:t>
            </a:r>
            <a:endParaRPr lang="fr-F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89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31A9C1-4EB7-4DA7-A3A4-AAE63D227B77}"/>
                  </a:ext>
                </a:extLst>
              </p:cNvPr>
              <p:cNvSpPr/>
              <p:nvPr/>
            </p:nvSpPr>
            <p:spPr>
              <a:xfrm>
                <a:off x="509155" y="381306"/>
                <a:ext cx="11682845" cy="419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à valeurs dans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et 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composée de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suivie de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𝒈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fonction notée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∘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 :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Il ne faut pas confondre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qui sont, en général, différentes.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reprenant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l’exemple précédent, définissons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composée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possible en partant de l’ensemble de définition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31A9C1-4EB7-4DA7-A3A4-AAE63D227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5" y="381306"/>
                <a:ext cx="11682845" cy="4191981"/>
              </a:xfrm>
              <a:prstGeom prst="rect">
                <a:avLst/>
              </a:prstGeom>
              <a:blipFill>
                <a:blip r:embed="rId2"/>
                <a:stretch>
                  <a:fillRect l="-574" b="-17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E2EE5FC-31DD-4E0E-BB25-47DA3BD2D75B}"/>
                  </a:ext>
                </a:extLst>
              </p:cNvPr>
              <p:cNvSpPr/>
              <p:nvPr/>
            </p:nvSpPr>
            <p:spPr>
              <a:xfrm>
                <a:off x="509155" y="5580203"/>
                <a:ext cx="9428018" cy="963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composant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a ainsi défini sur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[0;+∞[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↦1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E2EE5FC-31DD-4E0E-BB25-47DA3BD2D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5" y="5580203"/>
                <a:ext cx="9428018" cy="963662"/>
              </a:xfrm>
              <a:prstGeom prst="rect">
                <a:avLst/>
              </a:prstGeom>
              <a:blipFill>
                <a:blip r:embed="rId3"/>
                <a:stretch>
                  <a:fillRect b="-107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D7C894-3676-40BA-997F-C982FE0E4CCF}"/>
                  </a:ext>
                </a:extLst>
              </p:cNvPr>
              <p:cNvSpPr/>
              <p:nvPr/>
            </p:nvSpPr>
            <p:spPr>
              <a:xfrm>
                <a:off x="3527636" y="4696112"/>
                <a:ext cx="5136727" cy="1243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[0;+∞[</m:t>
                            </m:r>
                          </m:e>
                          <m:e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</m:e>
                          <m:e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[0;+∞[</m:t>
                            </m:r>
                          </m:e>
                          <m:e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</m:e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ℝ</m:t>
                            </m:r>
                          </m:e>
                        </m:mr>
                        <m:mr>
                          <m:e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⟼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⟼</m:t>
                            </m:r>
                          </m:e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mr>
                        <m:mr>
                          <m:e/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e/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𝑓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D7C894-3676-40BA-997F-C982FE0E4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36" y="4696112"/>
                <a:ext cx="5136727" cy="12430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27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A4E098-9132-47D5-8386-C43E77164D3C}"/>
              </a:ext>
            </a:extLst>
          </p:cNvPr>
          <p:cNvSpPr/>
          <p:nvPr/>
        </p:nvSpPr>
        <p:spPr>
          <a:xfrm>
            <a:off x="571499" y="456331"/>
            <a:ext cx="1131570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 de composition des limites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796C301-974B-4747-989B-C97704287F02}"/>
                  </a:ext>
                </a:extLst>
              </p:cNvPr>
              <p:cNvSpPr/>
              <p:nvPr/>
            </p:nvSpPr>
            <p:spPr>
              <a:xfrm>
                <a:off x="155861" y="3134428"/>
                <a:ext cx="12036139" cy="3267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Déterminons la limite en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la fonction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∘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l’exemple précédent.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composée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↦1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↦</m:t>
                    </m:r>
                    <m:rad>
                      <m:radPr>
                        <m:degHide m:val="on"/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↦</m:t>
                    </m:r>
                    <m:rad>
                      <m:radPr>
                        <m:degHide m:val="on"/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∞;1]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(par somme)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e>
                    </m:func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(limite de référence).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Donc, d’après le théorème de composition,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e>
                    </m:func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796C301-974B-4747-989B-C97704287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1" y="3134428"/>
                <a:ext cx="12036139" cy="3267241"/>
              </a:xfrm>
              <a:prstGeom prst="rect">
                <a:avLst/>
              </a:prstGeom>
              <a:blipFill>
                <a:blip r:embed="rId2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FA245B-93FB-4160-9A12-7EE8864B2A13}"/>
                  </a:ext>
                </a:extLst>
              </p:cNvPr>
              <p:cNvSpPr/>
              <p:nvPr/>
            </p:nvSpPr>
            <p:spPr>
              <a:xfrm>
                <a:off x="1480271" y="1408091"/>
                <a:ext cx="10406928" cy="46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composée de la fonction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suivie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70AD47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trois réels ou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±  ∞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FA245B-93FB-4160-9A12-7EE8864B2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71" y="1408091"/>
                <a:ext cx="10406928" cy="460895"/>
              </a:xfrm>
              <a:prstGeom prst="rect">
                <a:avLst/>
              </a:prstGeom>
              <a:blipFill>
                <a:blip r:embed="rId3"/>
                <a:stretch>
                  <a:fillRect l="-937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9782369-E373-4CA3-9966-BD456E779B70}"/>
              </a:ext>
            </a:extLst>
          </p:cNvPr>
          <p:cNvSpPr/>
          <p:nvPr/>
        </p:nvSpPr>
        <p:spPr>
          <a:xfrm>
            <a:off x="995567" y="960937"/>
            <a:ext cx="1465466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828A03-02C5-4E17-AF57-7FE2AF0F0B40}"/>
                  </a:ext>
                </a:extLst>
              </p:cNvPr>
              <p:cNvSpPr/>
              <p:nvPr/>
            </p:nvSpPr>
            <p:spPr>
              <a:xfrm>
                <a:off x="1754007" y="2136262"/>
                <a:ext cx="2488502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Si</m:t>
                      </m:r>
                      <m:r>
                        <m:rPr>
                          <m:nor/>
                        </m:rPr>
                        <a:rPr lang="fr-FR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𝜶</m:t>
                              </m:r>
                            </m:lim>
                          </m:limLow>
                        </m:fName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400" b="1" i="1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828A03-02C5-4E17-AF57-7FE2AF0F0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007" y="2136262"/>
                <a:ext cx="2488502" cy="575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00C71A-BA37-4891-8B27-80A9B0D767AA}"/>
                  </a:ext>
                </a:extLst>
              </p:cNvPr>
              <p:cNvSpPr/>
              <p:nvPr/>
            </p:nvSpPr>
            <p:spPr>
              <a:xfrm>
                <a:off x="4184589" y="2136262"/>
                <a:ext cx="2499146" cy="620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et</m:t>
                      </m:r>
                      <m:r>
                        <m:rPr>
                          <m:nor/>
                        </m:rPr>
                        <a:rPr lang="fr-FR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fr-FR" sz="2400" b="1" i="1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𝜷</m:t>
                              </m:r>
                            </m:lim>
                          </m:limLow>
                        </m:fName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400" b="1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00C71A-BA37-4891-8B27-80A9B0D76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89" y="2136262"/>
                <a:ext cx="2499146" cy="620939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16B45C-5476-496E-A5C7-C1841362C673}"/>
                  </a:ext>
                </a:extLst>
              </p:cNvPr>
              <p:cNvSpPr/>
              <p:nvPr/>
            </p:nvSpPr>
            <p:spPr>
              <a:xfrm>
                <a:off x="7949493" y="2140932"/>
                <a:ext cx="2111219" cy="609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𝜶</m:t>
                              </m:r>
                            </m:lim>
                          </m:limLow>
                        </m:fName>
                        <m:e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400" b="1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16B45C-5476-496E-A5C7-C1841362C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493" y="2140932"/>
                <a:ext cx="2111219" cy="6093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FDC2A8A-426E-46C8-98C6-D1B61238BF7C}"/>
                  </a:ext>
                </a:extLst>
              </p:cNvPr>
              <p:cNvSpPr/>
              <p:nvPr/>
            </p:nvSpPr>
            <p:spPr>
              <a:xfrm>
                <a:off x="6683735" y="2161937"/>
                <a:ext cx="10454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alors</m:t>
                      </m:r>
                      <m:r>
                        <m:rPr>
                          <m:nor/>
                        </m:rPr>
                        <a:rPr lang="fr-FR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FDC2A8A-426E-46C8-98C6-D1B61238B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735" y="2161937"/>
                <a:ext cx="10454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71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3160C4-8BD6-4FBF-97FE-2330072A97BB}"/>
              </a:ext>
            </a:extLst>
          </p:cNvPr>
          <p:cNvSpPr/>
          <p:nvPr/>
        </p:nvSpPr>
        <p:spPr>
          <a:xfrm>
            <a:off x="494393" y="516527"/>
            <a:ext cx="8731250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3048000" algn="ctr"/>
                <a:tab pos="6032500" algn="r"/>
              </a:tabLst>
            </a:pPr>
            <a:r>
              <a:rPr lang="fr-FR" b="1" u="sng" dirty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6 – Utiliser les compositions de </a:t>
            </a:r>
            <a:r>
              <a:rPr lang="fr-FR" b="1" u="sng" dirty="0" err="1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fontions</a:t>
            </a:r>
            <a:r>
              <a:rPr lang="fr-FR" b="1" u="sng" dirty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(page 59)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7170" name="Picture 2" descr="mstsspe_2020/92251-1">
            <a:extLst>
              <a:ext uri="{FF2B5EF4-FFF2-40B4-BE49-F238E27FC236}">
                <a16:creationId xmlns:a16="http://schemas.microsoft.com/office/drawing/2014/main" id="{7AC47363-15BC-456C-9ACA-9DF256FE4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20610" r="2026" b="5806"/>
          <a:stretch/>
        </p:blipFill>
        <p:spPr bwMode="auto">
          <a:xfrm>
            <a:off x="635977" y="1081452"/>
            <a:ext cx="10920046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stsspe_2020/92251-1">
            <a:extLst>
              <a:ext uri="{FF2B5EF4-FFF2-40B4-BE49-F238E27FC236}">
                <a16:creationId xmlns:a16="http://schemas.microsoft.com/office/drawing/2014/main" id="{EFDFC985-26CA-4D21-9E3A-76964A196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20610" r="42462" b="56168"/>
          <a:stretch/>
        </p:blipFill>
        <p:spPr bwMode="auto">
          <a:xfrm>
            <a:off x="635977" y="1081452"/>
            <a:ext cx="6298223" cy="9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D108D05-D0EC-49C1-B74F-8AB966798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3566"/>
            <a:ext cx="12192000" cy="20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53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948E03F-3350-4A77-AA84-3D2ECB01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758"/>
            <a:ext cx="6096000" cy="49916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F12755-AAB4-4A4E-A716-E16E1D843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73" y="369276"/>
            <a:ext cx="5958827" cy="534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06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E5D865-F88D-41A0-84F2-65C796A5EAA5}"/>
              </a:ext>
            </a:extLst>
          </p:cNvPr>
          <p:cNvSpPr/>
          <p:nvPr/>
        </p:nvSpPr>
        <p:spPr>
          <a:xfrm>
            <a:off x="271182" y="260579"/>
            <a:ext cx="12290612" cy="131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6"/>
              <a:tabLst>
                <a:tab pos="630555" algn="l"/>
              </a:tabLst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Limites et comparaison</a:t>
            </a: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 de comparaison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0E04A6-BA16-4ECB-A331-4C77B4847B9A}"/>
                  </a:ext>
                </a:extLst>
              </p:cNvPr>
              <p:cNvSpPr/>
              <p:nvPr/>
            </p:nvSpPr>
            <p:spPr>
              <a:xfrm>
                <a:off x="1361981" y="2136089"/>
                <a:ext cx="9468037" cy="175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deux fonctions telles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un intervalle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;+∞[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14500" lvl="3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=+∞⇒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→+∞</m:t>
                        </m:r>
                      </m:lim>
                    </m:limLow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∞⇒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0E04A6-BA16-4ECB-A331-4C77B4847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981" y="2136089"/>
                <a:ext cx="9468037" cy="17557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67ADE1-39F5-49F5-BE2F-01E6B35A6B5A}"/>
                  </a:ext>
                </a:extLst>
              </p:cNvPr>
              <p:cNvSpPr/>
              <p:nvPr/>
            </p:nvSpPr>
            <p:spPr>
              <a:xfrm>
                <a:off x="1812454" y="4342705"/>
                <a:ext cx="9865195" cy="175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deux fonctions telles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un intervalle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257300" lvl="2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=+∞⇒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fr-FR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67ADE1-39F5-49F5-BE2F-01E6B35A6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454" y="4342705"/>
                <a:ext cx="9865195" cy="17557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0864226-CBED-4854-A012-BE1B2C98BD08}"/>
              </a:ext>
            </a:extLst>
          </p:cNvPr>
          <p:cNvSpPr/>
          <p:nvPr/>
        </p:nvSpPr>
        <p:spPr>
          <a:xfrm>
            <a:off x="1086820" y="1637426"/>
            <a:ext cx="125226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1BB341-AFA1-4DE6-BDD4-1FCFC956A70F}"/>
                  </a:ext>
                </a:extLst>
              </p:cNvPr>
              <p:cNvSpPr/>
              <p:nvPr/>
            </p:nvSpPr>
            <p:spPr>
              <a:xfrm>
                <a:off x="5459806" y="2767511"/>
                <a:ext cx="2130776" cy="49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=+∞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1BB341-AFA1-4DE6-BDD4-1FCFC956A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06" y="2767511"/>
                <a:ext cx="2130776" cy="492892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586697-C913-4BCB-8ADD-767558A6B59E}"/>
                  </a:ext>
                </a:extLst>
              </p:cNvPr>
              <p:cNvSpPr/>
              <p:nvPr/>
            </p:nvSpPr>
            <p:spPr>
              <a:xfrm>
                <a:off x="5459806" y="3329668"/>
                <a:ext cx="2116605" cy="49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→+∞</m:t>
                          </m:r>
                        </m:lim>
                      </m:limLow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⁡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586697-C913-4BCB-8ADD-767558A6B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06" y="3329668"/>
                <a:ext cx="2116605" cy="492892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2D625C-D085-44C7-8C87-61441C40EB16}"/>
                  </a:ext>
                </a:extLst>
              </p:cNvPr>
              <p:cNvSpPr/>
              <p:nvPr/>
            </p:nvSpPr>
            <p:spPr>
              <a:xfrm>
                <a:off x="5459806" y="4974127"/>
                <a:ext cx="2130776" cy="49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=+∞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2D625C-D085-44C7-8C87-61441C40E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06" y="4974127"/>
                <a:ext cx="2130776" cy="492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253A4FD-75F0-416A-89D1-812862A1952E}"/>
                  </a:ext>
                </a:extLst>
              </p:cNvPr>
              <p:cNvSpPr/>
              <p:nvPr/>
            </p:nvSpPr>
            <p:spPr>
              <a:xfrm>
                <a:off x="5458524" y="5605549"/>
                <a:ext cx="2117887" cy="49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253A4FD-75F0-416A-89D1-812862A19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524" y="5605549"/>
                <a:ext cx="2117887" cy="4928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714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0E04A6-BA16-4ECB-A331-4C77B4847B9A}"/>
                  </a:ext>
                </a:extLst>
              </p:cNvPr>
              <p:cNvSpPr/>
              <p:nvPr/>
            </p:nvSpPr>
            <p:spPr>
              <a:xfrm>
                <a:off x="1381031" y="448609"/>
                <a:ext cx="9468037" cy="2162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deux fonctions telles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un intervalle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;+∞[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14500" lvl="3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=+∞⇒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→+∞</m:t>
                        </m:r>
                      </m:lim>
                    </m:limLow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∞⇒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0E04A6-BA16-4ECB-A331-4C77B4847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31" y="448609"/>
                <a:ext cx="9468037" cy="2162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67ADE1-39F5-49F5-BE2F-01E6B35A6B5A}"/>
                  </a:ext>
                </a:extLst>
              </p:cNvPr>
              <p:cNvSpPr/>
              <p:nvPr/>
            </p:nvSpPr>
            <p:spPr>
              <a:xfrm>
                <a:off x="1847851" y="2332904"/>
                <a:ext cx="9865195" cy="175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deux fonctions telles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un intervalle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257300" lvl="2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=+∞⇒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∞⇒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67ADE1-39F5-49F5-BE2F-01E6B35A6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51" y="2332904"/>
                <a:ext cx="9865195" cy="17557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0864226-CBED-4854-A012-BE1B2C98BD08}"/>
              </a:ext>
            </a:extLst>
          </p:cNvPr>
          <p:cNvSpPr/>
          <p:nvPr/>
        </p:nvSpPr>
        <p:spPr>
          <a:xfrm>
            <a:off x="1342932" y="28675"/>
            <a:ext cx="125226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Théorème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4959CE-DE3E-42AC-9A26-C9A81DC8AE76}"/>
                  </a:ext>
                </a:extLst>
              </p:cNvPr>
              <p:cNvSpPr/>
              <p:nvPr/>
            </p:nvSpPr>
            <p:spPr>
              <a:xfrm>
                <a:off x="1847851" y="4429846"/>
                <a:ext cx="10960571" cy="1870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deux fonctions telles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un intervalle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∈]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257300" lvl="2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=+∞⇒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∞⇒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4959CE-DE3E-42AC-9A26-C9A81DC8A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51" y="4429846"/>
                <a:ext cx="10960571" cy="1870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8C178D2-CBFC-4D1D-9C8A-6FA17F20CB38}"/>
                  </a:ext>
                </a:extLst>
              </p:cNvPr>
              <p:cNvSpPr/>
              <p:nvPr/>
            </p:nvSpPr>
            <p:spPr>
              <a:xfrm>
                <a:off x="5405622" y="5086462"/>
                <a:ext cx="2031133" cy="531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=+∞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8C178D2-CBFC-4D1D-9C8A-6FA17F20C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622" y="5086462"/>
                <a:ext cx="2031133" cy="5312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68345F-4479-4B87-B746-34F8FD7E6373}"/>
                  </a:ext>
                </a:extLst>
              </p:cNvPr>
              <p:cNvSpPr/>
              <p:nvPr/>
            </p:nvSpPr>
            <p:spPr>
              <a:xfrm>
                <a:off x="5405622" y="5706434"/>
                <a:ext cx="2018245" cy="531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68345F-4479-4B87-B746-34F8FD7E6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622" y="5706434"/>
                <a:ext cx="2018245" cy="5312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24440B-66F0-4B1E-8F85-3CCA0E8C52DB}"/>
                  </a:ext>
                </a:extLst>
              </p:cNvPr>
              <p:cNvSpPr/>
              <p:nvPr/>
            </p:nvSpPr>
            <p:spPr>
              <a:xfrm>
                <a:off x="4138194" y="831960"/>
                <a:ext cx="3953709" cy="69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=+∞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24440B-66F0-4B1E-8F85-3CCA0E8C5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94" y="831960"/>
                <a:ext cx="3953709" cy="693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0E45E5-D19E-4CD1-84CF-2D1D1374E6DF}"/>
                  </a:ext>
                </a:extLst>
              </p:cNvPr>
              <p:cNvSpPr/>
              <p:nvPr/>
            </p:nvSpPr>
            <p:spPr>
              <a:xfrm>
                <a:off x="5522458" y="1688887"/>
                <a:ext cx="2123017" cy="49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→+∞</m:t>
                        </m:r>
                      </m:lim>
                    </m:limLow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0E45E5-D19E-4CD1-84CF-2D1D1374E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458" y="1688887"/>
                <a:ext cx="2123017" cy="492892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7511E5-F67E-4A6A-9C38-253F6A6D5D92}"/>
                  </a:ext>
                </a:extLst>
              </p:cNvPr>
              <p:cNvSpPr/>
              <p:nvPr/>
            </p:nvSpPr>
            <p:spPr>
              <a:xfrm>
                <a:off x="4565741" y="2795585"/>
                <a:ext cx="3060518" cy="693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=+∞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7511E5-F67E-4A6A-9C38-253F6A6D5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741" y="2795585"/>
                <a:ext cx="3060518" cy="6932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070910-9AF7-4238-B71E-48742603F1ED}"/>
                  </a:ext>
                </a:extLst>
              </p:cNvPr>
              <p:cNvSpPr/>
              <p:nvPr/>
            </p:nvSpPr>
            <p:spPr>
              <a:xfrm>
                <a:off x="4572185" y="3327095"/>
                <a:ext cx="3047629" cy="693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070910-9AF7-4238-B71E-48742603F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185" y="3327095"/>
                <a:ext cx="3047629" cy="6932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838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8233FA-624D-44D0-A68E-526C51E08EF0}"/>
              </a:ext>
            </a:extLst>
          </p:cNvPr>
          <p:cNvSpPr/>
          <p:nvPr/>
        </p:nvSpPr>
        <p:spPr>
          <a:xfrm>
            <a:off x="920002" y="759969"/>
            <a:ext cx="10871947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Exemple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2BB67B-30DE-4969-8AD9-37B692E15A3B}"/>
                  </a:ext>
                </a:extLst>
              </p:cNvPr>
              <p:cNvSpPr/>
              <p:nvPr/>
            </p:nvSpPr>
            <p:spPr>
              <a:xfrm>
                <a:off x="1824061" y="1635264"/>
                <a:ext cx="3565400" cy="399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Déterminons la limite en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2BB67B-30DE-4969-8AD9-37B692E15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61" y="1635264"/>
                <a:ext cx="3565400" cy="399405"/>
              </a:xfrm>
              <a:prstGeom prst="rect">
                <a:avLst/>
              </a:prstGeom>
              <a:blipFill>
                <a:blip r:embed="rId2"/>
                <a:stretch>
                  <a:fillRect l="-1709" t="-7576" r="-102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3E4A52-7F42-4472-8C16-FB4924DE7B08}"/>
                  </a:ext>
                </a:extLst>
              </p:cNvPr>
              <p:cNvSpPr/>
              <p:nvPr/>
            </p:nvSpPr>
            <p:spPr>
              <a:xfrm>
                <a:off x="5328307" y="1539918"/>
                <a:ext cx="1233928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3E4A52-7F42-4472-8C16-FB4924DE7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307" y="1539918"/>
                <a:ext cx="1233928" cy="494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532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53D83C9-E389-40CD-AD7B-FF08E275C8D2}"/>
                  </a:ext>
                </a:extLst>
              </p:cNvPr>
              <p:cNvSpPr/>
              <p:nvPr/>
            </p:nvSpPr>
            <p:spPr>
              <a:xfrm>
                <a:off x="588308" y="398230"/>
                <a:ext cx="10775577" cy="5968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Théorème d’encadrement dit « des gendarmes » ou « sandwich »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Théorème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deux réels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trois fonctions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telles que,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a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89916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a, comme pour le théorème de comparaison précédent, deux théorèmes analogues lorsque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lorsque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un réel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Déterminons la limite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53D83C9-E389-40CD-AD7B-FF08E275C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8" y="398230"/>
                <a:ext cx="10775577" cy="5968493"/>
              </a:xfrm>
              <a:prstGeom prst="rect">
                <a:avLst/>
              </a:prstGeom>
              <a:blipFill>
                <a:blip r:embed="rId2"/>
                <a:stretch>
                  <a:fillRect l="-792" b="-6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F068A9-9D8B-4C27-A1FB-53647623A262}"/>
                  </a:ext>
                </a:extLst>
              </p:cNvPr>
              <p:cNvSpPr/>
              <p:nvPr/>
            </p:nvSpPr>
            <p:spPr>
              <a:xfrm>
                <a:off x="5171199" y="2515776"/>
                <a:ext cx="2546466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fr-FR" sz="2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fr-FR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𝓵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F068A9-9D8B-4C27-A1FB-53647623A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199" y="2515776"/>
                <a:ext cx="2546466" cy="494815"/>
              </a:xfrm>
              <a:prstGeom prst="rect">
                <a:avLst/>
              </a:prstGeom>
              <a:blipFill>
                <a:blip r:embed="rId3"/>
                <a:stretch>
                  <a:fillRect l="-2392" t="-7407" r="-1675" b="-24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21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1425B-75D5-4FA3-B718-A162A1D37BF9}"/>
              </a:ext>
            </a:extLst>
          </p:cNvPr>
          <p:cNvSpPr/>
          <p:nvPr/>
        </p:nvSpPr>
        <p:spPr>
          <a:xfrm>
            <a:off x="284406" y="245798"/>
            <a:ext cx="944993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3048000" algn="ctr"/>
                <a:tab pos="6032500" algn="r"/>
              </a:tabLst>
            </a:pPr>
            <a:r>
              <a:rPr lang="fr-FR" b="1" u="sng" dirty="0">
                <a:solidFill>
                  <a:srgbClr val="C45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Méthode 5 – Utiliser les théorèmes d’encadrement et de comparaison (page 59)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  <p:pic>
        <p:nvPicPr>
          <p:cNvPr id="8194" name="Picture 2" descr="mstsspe_2020/92248-1">
            <a:extLst>
              <a:ext uri="{FF2B5EF4-FFF2-40B4-BE49-F238E27FC236}">
                <a16:creationId xmlns:a16="http://schemas.microsoft.com/office/drawing/2014/main" id="{A5453C9B-1568-44CB-95AC-B04EC52A3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13533" r="2411" b="4701"/>
          <a:stretch/>
        </p:blipFill>
        <p:spPr bwMode="auto">
          <a:xfrm>
            <a:off x="657957" y="1072662"/>
            <a:ext cx="10876085" cy="50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stsspe_2020/92248-1">
            <a:extLst>
              <a:ext uri="{FF2B5EF4-FFF2-40B4-BE49-F238E27FC236}">
                <a16:creationId xmlns:a16="http://schemas.microsoft.com/office/drawing/2014/main" id="{AFC31727-561F-4072-A082-2800D893D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13533" r="2411" b="73267"/>
          <a:stretch/>
        </p:blipFill>
        <p:spPr bwMode="auto">
          <a:xfrm>
            <a:off x="657957" y="1072662"/>
            <a:ext cx="10876085" cy="8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6596A59-D882-433C-B894-5C177820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52" y="2264421"/>
            <a:ext cx="11100047" cy="25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19751" y="173022"/>
            <a:ext cx="1184856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rgbClr val="FF0000"/>
                </a:solidFill>
              </a:rPr>
              <a:t>Limites de fonctions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B1ECEE-F457-40C9-A5B8-D240D695321A}"/>
              </a:ext>
            </a:extLst>
          </p:cNvPr>
          <p:cNvSpPr/>
          <p:nvPr/>
        </p:nvSpPr>
        <p:spPr>
          <a:xfrm>
            <a:off x="321987" y="1754749"/>
            <a:ext cx="5442516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d’une fonction en l’infini</a:t>
            </a:r>
            <a:endParaRPr lang="fr-F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8457E3-344B-4E39-AAFD-96B92317FEA4}"/>
                  </a:ext>
                </a:extLst>
              </p:cNvPr>
              <p:cNvSpPr/>
              <p:nvPr/>
            </p:nvSpPr>
            <p:spPr>
              <a:xfrm>
                <a:off x="898124" y="3750038"/>
                <a:ext cx="10395751" cy="2539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fonction définie au moins sur un intervalle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du type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;+∞[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limite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tout intervalle ouvert contenant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contient toutes les valeurs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assez grand.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note alors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8457E3-344B-4E39-AAFD-96B92317F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24" y="3750038"/>
                <a:ext cx="10395751" cy="2539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5734036-488E-4C9E-A86A-9AEB8B245D6E}"/>
                  </a:ext>
                </a:extLst>
              </p:cNvPr>
              <p:cNvSpPr/>
              <p:nvPr/>
            </p:nvSpPr>
            <p:spPr>
              <a:xfrm>
                <a:off x="519751" y="2352884"/>
                <a:ext cx="10395751" cy="755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toute cette partie,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désigne la courbe représentative de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dans un repère quelconque du plan.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5734036-488E-4C9E-A86A-9AEB8B245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51" y="2352884"/>
                <a:ext cx="10395751" cy="755079"/>
              </a:xfrm>
              <a:prstGeom prst="rect">
                <a:avLst/>
              </a:prstGeom>
              <a:blipFill>
                <a:blip r:embed="rId3"/>
                <a:stretch>
                  <a:fillRect l="-586" t="-2419" b="-137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43D4B8D-E409-49F9-B49C-BBF3058EAC0C}"/>
              </a:ext>
            </a:extLst>
          </p:cNvPr>
          <p:cNvSpPr/>
          <p:nvPr/>
        </p:nvSpPr>
        <p:spPr>
          <a:xfrm>
            <a:off x="487287" y="3244697"/>
            <a:ext cx="2924198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 finie en l’infini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DF65313-F51F-45EE-BC31-B7C5F4A895CF}"/>
              </a:ext>
            </a:extLst>
          </p:cNvPr>
          <p:cNvSpPr/>
          <p:nvPr/>
        </p:nvSpPr>
        <p:spPr>
          <a:xfrm>
            <a:off x="898124" y="3829474"/>
            <a:ext cx="10289218" cy="253986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899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59FB440-5D65-4C18-A565-33018A2D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28" y="550416"/>
            <a:ext cx="5410171" cy="43419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60644D-03E8-4342-843D-A9EB03173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20" y="0"/>
            <a:ext cx="6084880" cy="62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6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471A5C-EE3E-4BB2-ACC3-35E9EEB2F73D}"/>
                  </a:ext>
                </a:extLst>
              </p:cNvPr>
              <p:cNvSpPr/>
              <p:nvPr/>
            </p:nvSpPr>
            <p:spPr>
              <a:xfrm>
                <a:off x="412810" y="261696"/>
                <a:ext cx="10901779" cy="2054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définie sur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]0;+∞[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On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effet, l’inverse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se rapproche de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à mesure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augmente.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un intervalle ouvert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1∈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Alors,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sera toujours dans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assez grand.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Graphiquement, aussi étroite que soit une bande parallèle à la droite d’équation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qui la contient, il existe toujours une valeur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au delà de laquelle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ne sort plus de cette bande.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471A5C-EE3E-4BB2-ACC3-35E9EEB2F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10" y="261696"/>
                <a:ext cx="10901779" cy="2054345"/>
              </a:xfrm>
              <a:prstGeom prst="rect">
                <a:avLst/>
              </a:prstGeom>
              <a:blipFill>
                <a:blip r:embed="rId2"/>
                <a:stretch>
                  <a:fillRect l="-503" t="-1780" b="-26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B784FECA-E1A8-4EBC-81D4-C9EFBE8C1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76" y="2716091"/>
            <a:ext cx="8586647" cy="41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0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784FECA-E1A8-4EBC-81D4-C9EFBE8C1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5" y="0"/>
            <a:ext cx="5456068" cy="2389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8C5FE3-031A-40B7-97FC-F895DAD4F0F9}"/>
                  </a:ext>
                </a:extLst>
              </p:cNvPr>
              <p:cNvSpPr/>
              <p:nvPr/>
            </p:nvSpPr>
            <p:spPr>
              <a:xfrm>
                <a:off x="223837" y="2389015"/>
                <a:ext cx="11744325" cy="397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 : Asymptote horizontale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droite d’équation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asymptote horizontale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𝐟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 :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On définit de façon analogue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qui caractérise une asymptote horizontale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d’équation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 vu précédemment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 aussi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Donc, la droite d’équation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asymptote horizontale à la courbe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8C5FE3-031A-40B7-97FC-F895DAD4F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" y="2389015"/>
                <a:ext cx="11744325" cy="3971665"/>
              </a:xfrm>
              <a:prstGeom prst="rect">
                <a:avLst/>
              </a:prstGeom>
              <a:blipFill>
                <a:blip r:embed="rId3"/>
                <a:stretch>
                  <a:fillRect l="-571" t="-922" b="-12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257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416FE-A103-45B1-8F3D-F48EABFC7D7E}"/>
                  </a:ext>
                </a:extLst>
              </p:cNvPr>
              <p:cNvSpPr/>
              <p:nvPr/>
            </p:nvSpPr>
            <p:spPr>
              <a:xfrm>
                <a:off x="242887" y="889069"/>
                <a:ext cx="11706225" cy="422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fr-FR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Limite infinie en l’infini</a:t>
                </a:r>
                <a:endParaRPr lang="fr-FR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8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</a:t>
                </a:r>
                <a:endParaRPr lang="fr-FR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363980" lvl="2">
                  <a:lnSpc>
                    <a:spcPct val="150000"/>
                  </a:lnSpc>
                </a:pP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limite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tout intervalle de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du type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;+∞[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contient toutes les valeurs de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assez grand.</a:t>
                </a:r>
              </a:p>
              <a:p>
                <a:pPr marL="1363980" lvl="2">
                  <a:lnSpc>
                    <a:spcPct val="150000"/>
                  </a:lnSpc>
                </a:pP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note alors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416FE-A103-45B1-8F3D-F48EABFC7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" y="889069"/>
                <a:ext cx="11706225" cy="4224683"/>
              </a:xfrm>
              <a:prstGeom prst="rect">
                <a:avLst/>
              </a:prstGeom>
              <a:blipFill>
                <a:blip r:embed="rId2"/>
                <a:stretch>
                  <a:fillRect l="-938" t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9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416FE-A103-45B1-8F3D-F48EABFC7D7E}"/>
                  </a:ext>
                </a:extLst>
              </p:cNvPr>
              <p:cNvSpPr/>
              <p:nvPr/>
            </p:nvSpPr>
            <p:spPr>
              <a:xfrm>
                <a:off x="569961" y="153447"/>
                <a:ext cx="11371596" cy="2539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Limite infinie en l’infini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lvl="2"/>
                <a:r>
                  <a:rPr lang="fr-FR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363980" lvl="2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limite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tout intervalle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du type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;+∞[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contient toutes les valeurs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assez grand.</a:t>
                </a:r>
              </a:p>
              <a:p>
                <a:pPr marL="1363980" lvl="2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note alors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416FE-A103-45B1-8F3D-F48EABFC7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61" y="153447"/>
                <a:ext cx="11371596" cy="2539862"/>
              </a:xfrm>
              <a:prstGeom prst="rect">
                <a:avLst/>
              </a:prstGeom>
              <a:blipFill>
                <a:blip r:embed="rId2"/>
                <a:stretch>
                  <a:fillRect l="-429" t="-11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3A168D7-AB7E-4200-80F2-3E93E53D65E5}"/>
                  </a:ext>
                </a:extLst>
              </p:cNvPr>
              <p:cNvSpPr/>
              <p:nvPr/>
            </p:nvSpPr>
            <p:spPr>
              <a:xfrm>
                <a:off x="159759" y="2689735"/>
                <a:ext cx="10001250" cy="1170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fonction racine carrée. On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effet,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devient aussi grand que l’on veut à mesure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augmente.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3A168D7-AB7E-4200-80F2-3E93E53D6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59" y="2689735"/>
                <a:ext cx="10001250" cy="1170898"/>
              </a:xfrm>
              <a:prstGeom prst="rect">
                <a:avLst/>
              </a:prstGeom>
              <a:blipFill>
                <a:blip r:embed="rId3"/>
                <a:stretch>
                  <a:fillRect l="-609" t="-2604" b="-8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1694AF8-A83E-4CD7-8FE7-F0B0F3F2462C}"/>
                  </a:ext>
                </a:extLst>
              </p:cNvPr>
              <p:cNvSpPr/>
              <p:nvPr/>
            </p:nvSpPr>
            <p:spPr>
              <a:xfrm>
                <a:off x="159759" y="3860633"/>
                <a:ext cx="6096000" cy="28439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un intervalle ouvert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=]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;+∞[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sera toujours dans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assez grand.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Graphiquement, si on considère le demi-plan supérieur de frontière une droite d’équation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il existe toujours une valeur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au delà de laquelle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ne sort plus de ce demi-plan.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1694AF8-A83E-4CD7-8FE7-F0B0F3F24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59" y="3860633"/>
                <a:ext cx="6096000" cy="2843920"/>
              </a:xfrm>
              <a:prstGeom prst="rect">
                <a:avLst/>
              </a:prstGeom>
              <a:blipFill>
                <a:blip r:embed="rId4"/>
                <a:stretch>
                  <a:fillRect l="-1000" r="-1500" b="-27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63B71BAA-9270-4498-962E-2A46F34EE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446" y="3850924"/>
            <a:ext cx="5753100" cy="3007076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4761E28-4F51-4E04-BEC8-931DD0DA5D16}"/>
              </a:ext>
            </a:extLst>
          </p:cNvPr>
          <p:cNvSpPr/>
          <p:nvPr/>
        </p:nvSpPr>
        <p:spPr>
          <a:xfrm>
            <a:off x="1521069" y="1178169"/>
            <a:ext cx="10251831" cy="151156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36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A6CF95-8D5D-4371-A7FC-663E6379C85B}"/>
                  </a:ext>
                </a:extLst>
              </p:cNvPr>
              <p:cNvSpPr/>
              <p:nvPr/>
            </p:nvSpPr>
            <p:spPr>
              <a:xfrm>
                <a:off x="371474" y="447675"/>
                <a:ext cx="11306175" cy="2022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définit de façon analogue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Il existe des fonctions qui n’admettent pas de limite en l’infini.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Par exemple, les fonctions sinus et cosinus n’admettent de limite ni en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ni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Une fonction qui tend vers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vers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n’est pas forcément croissante.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A6CF95-8D5D-4371-A7FC-663E6379C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447675"/>
                <a:ext cx="11306175" cy="2022861"/>
              </a:xfrm>
              <a:prstGeom prst="rect">
                <a:avLst/>
              </a:prstGeom>
              <a:blipFill>
                <a:blip r:embed="rId2"/>
                <a:stretch>
                  <a:fillRect l="-485" b="-45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6D9D43F3-4FB6-4E9E-8C13-A23492A3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412" y="2805111"/>
            <a:ext cx="9495176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2508</Words>
  <Application>Microsoft Office PowerPoint</Application>
  <PresentationFormat>Grand écran</PresentationFormat>
  <Paragraphs>319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102</cp:revision>
  <dcterms:created xsi:type="dcterms:W3CDTF">2014-09-30T17:31:26Z</dcterms:created>
  <dcterms:modified xsi:type="dcterms:W3CDTF">2021-11-23T04:59:45Z</dcterms:modified>
</cp:coreProperties>
</file>