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2" r:id="rId6"/>
    <p:sldId id="267" r:id="rId7"/>
    <p:sldId id="260" r:id="rId8"/>
    <p:sldId id="261" r:id="rId9"/>
    <p:sldId id="268" r:id="rId10"/>
    <p:sldId id="263" r:id="rId11"/>
    <p:sldId id="264" r:id="rId12"/>
    <p:sldId id="265" r:id="rId13"/>
    <p:sldId id="266" r:id="rId14"/>
    <p:sldId id="270" r:id="rId15"/>
    <p:sldId id="271" r:id="rId16"/>
    <p:sldId id="295" r:id="rId17"/>
    <p:sldId id="269" r:id="rId18"/>
    <p:sldId id="273" r:id="rId19"/>
    <p:sldId id="277" r:id="rId20"/>
    <p:sldId id="272" r:id="rId21"/>
    <p:sldId id="274" r:id="rId22"/>
    <p:sldId id="284" r:id="rId23"/>
    <p:sldId id="285" r:id="rId24"/>
    <p:sldId id="275" r:id="rId25"/>
    <p:sldId id="276" r:id="rId26"/>
    <p:sldId id="278" r:id="rId27"/>
    <p:sldId id="279" r:id="rId28"/>
    <p:sldId id="280" r:id="rId29"/>
    <p:sldId id="281" r:id="rId30"/>
    <p:sldId id="282" r:id="rId31"/>
    <p:sldId id="292" r:id="rId32"/>
    <p:sldId id="293" r:id="rId33"/>
    <p:sldId id="283" r:id="rId34"/>
    <p:sldId id="286" r:id="rId35"/>
    <p:sldId id="294" r:id="rId36"/>
    <p:sldId id="287" r:id="rId37"/>
    <p:sldId id="288" r:id="rId38"/>
    <p:sldId id="296" r:id="rId39"/>
    <p:sldId id="297" r:id="rId40"/>
    <p:sldId id="298" r:id="rId41"/>
    <p:sldId id="299" r:id="rId4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27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97D21E-F0C7-486A-8B11-20C5543CF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4B76AD5-3692-4392-94FE-81B1F932EB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C41E72-947D-4CF2-81A5-B7A9061D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E524-FA40-4399-B734-50557F8C5398}" type="datetimeFigureOut">
              <a:rPr lang="fr-FR" smtClean="0"/>
              <a:t>02/11/2021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45547F-5335-436B-AE31-648D50936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15A484-480F-4ED8-BAA5-37498224E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6AB6D-D9DC-4AE7-880C-6A1CFC8C65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249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132CE1-B9D2-4E41-BD12-118190CC4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3BD929D-519F-48A6-81F0-127042EB88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75AD00-7CEB-43E1-A09F-16FC984E7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E524-FA40-4399-B734-50557F8C5398}" type="datetimeFigureOut">
              <a:rPr lang="fr-FR" smtClean="0"/>
              <a:t>02/11/2021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239EAF-BCC8-4F16-A951-F60FFD5DE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077298-09B3-4AC9-AD8F-B14D23AAE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6AB6D-D9DC-4AE7-880C-6A1CFC8C65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628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DC67F00-FA1C-42F3-9251-21BC9BD86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EF4B5E5-68D8-4967-9772-FF9A11EFB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20B9B5-4D4F-41DE-8F48-A5B332280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E524-FA40-4399-B734-50557F8C5398}" type="datetimeFigureOut">
              <a:rPr lang="fr-FR" smtClean="0"/>
              <a:t>02/11/2021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9EA3B1-38B4-455B-B682-763B04247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2A6E07-8FB3-4FE2-9212-6B05A851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6AB6D-D9DC-4AE7-880C-6A1CFC8C65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4609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864C48-17DC-4DE4-8EC4-192064D1A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18ABA5-BA74-4EDE-87B9-CEBAE84EA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7D6661-6D27-4474-BB98-7F3D8205D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E524-FA40-4399-B734-50557F8C5398}" type="datetimeFigureOut">
              <a:rPr lang="fr-FR" smtClean="0"/>
              <a:t>02/11/2021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DEEFFC-7356-4479-A36A-125BCD99E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5E867C-E6F5-444F-8C54-FBF26E8C6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6AB6D-D9DC-4AE7-880C-6A1CFC8C65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0693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41F249-84F6-42C2-A4C1-0889BE925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E50A10-D959-4736-875D-FF8142FE6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CD1C70-CD4C-47D5-B94D-F19979CAB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E524-FA40-4399-B734-50557F8C5398}" type="datetimeFigureOut">
              <a:rPr lang="fr-FR" smtClean="0"/>
              <a:t>02/11/2021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22E3DB-2CE9-482F-BE2C-18244FE15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CF2C63-5D20-406F-BCA7-9C94A54FD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6AB6D-D9DC-4AE7-880C-6A1CFC8C65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67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A1660E-384C-405C-881D-070D43B80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9D9A7E-23F8-44A6-9BC1-C9E15238FB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5C91A5C-2E93-453E-B4FD-D917778ED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9AF2FD-6FD0-47C9-B5BC-2E98F0439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E524-FA40-4399-B734-50557F8C5398}" type="datetimeFigureOut">
              <a:rPr lang="fr-FR" smtClean="0"/>
              <a:t>02/11/2021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6C59FCF-F53E-47EF-A00D-AA749E5E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B7E9B11-A5F9-4154-902A-0323B63E5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6AB6D-D9DC-4AE7-880C-6A1CFC8C65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9541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16A8F1-ACA6-420B-B091-68A807C76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30EF5B-71E4-4B0D-BD57-A9E76FAC1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16BC30B-3107-43EE-A868-A4C36464F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E0626AF-12C3-4590-A8DC-87C8F6F005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4358243-C0EF-4635-A2F6-FF2ECB9CDF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CD139CC-B90E-4991-A3EF-ED61007F2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E524-FA40-4399-B734-50557F8C5398}" type="datetimeFigureOut">
              <a:rPr lang="fr-FR" smtClean="0"/>
              <a:t>02/11/2021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91095DB-7393-4360-9BB0-0F5838A7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3E7FE10-EA90-4A11-B395-DD1D73F9F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6AB6D-D9DC-4AE7-880C-6A1CFC8C65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059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12775D-43DF-4D36-973C-048455380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44AF11-F5B9-4D7E-995A-1E11220FF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E524-FA40-4399-B734-50557F8C5398}" type="datetimeFigureOut">
              <a:rPr lang="fr-FR" smtClean="0"/>
              <a:t>02/11/2021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AB4A950-05A1-41BB-B8B2-68C4AA2C2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16E5D7E-56A9-45A3-8CA0-6FE26B23B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6AB6D-D9DC-4AE7-880C-6A1CFC8C65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061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F779984-38C2-492B-B99D-7F0037AD2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E524-FA40-4399-B734-50557F8C5398}" type="datetimeFigureOut">
              <a:rPr lang="fr-FR" smtClean="0"/>
              <a:t>02/11/2021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B7BAEEB-E117-46A7-A925-501342B2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40CE08F-6B11-4EDF-9EDE-6342FE6FD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6AB6D-D9DC-4AE7-880C-6A1CFC8C65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124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A17071-6728-472A-B461-93A73CFDF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2C7D41-9180-4631-9E0D-A21BF607D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958DB93-F10A-4093-9A4F-418291BD5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C2F4567-26C2-4062-8EA0-807B942E5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E524-FA40-4399-B734-50557F8C5398}" type="datetimeFigureOut">
              <a:rPr lang="fr-FR" smtClean="0"/>
              <a:t>02/11/2021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0FF7469-B55D-4DCF-BBAB-96ACEC74E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EAB8E71-0B47-4C42-9310-3949A25DB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6AB6D-D9DC-4AE7-880C-6A1CFC8C65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5969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0D935E-AF31-437E-BF36-0EC641614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BCD56B2-4CE3-4E11-8088-AF7FC75032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F6236D3-DD1A-493A-928B-521963A8E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69A431-16FE-443D-9EF5-3B45DE6F6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E524-FA40-4399-B734-50557F8C5398}" type="datetimeFigureOut">
              <a:rPr lang="fr-FR" smtClean="0"/>
              <a:t>02/11/2021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E62C09F-F2F8-4071-A131-42ED6B029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EF9D2B-62AD-47A0-89E8-FC70A98E7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6AB6D-D9DC-4AE7-880C-6A1CFC8C65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140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A9D86B5-05C2-41E7-8173-DF22EE0C9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2D5BC32-848F-44A5-B097-439452F1C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01FEBB-A768-4A67-8AB9-9DF3607829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CE524-FA40-4399-B734-50557F8C5398}" type="datetimeFigureOut">
              <a:rPr lang="fr-FR" smtClean="0"/>
              <a:t>02/11/2021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90AF36-8656-4B64-8247-C3F678ED2B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4796AC-6A76-4ADE-AFA3-6EFB5DBA64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6AB6D-D9DC-4AE7-880C-6A1CFC8C65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158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tmp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gif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gif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gif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FB965E-BA93-4852-BB60-D5FC16D842ED}"/>
              </a:ext>
            </a:extLst>
          </p:cNvPr>
          <p:cNvSpPr/>
          <p:nvPr/>
        </p:nvSpPr>
        <p:spPr>
          <a:xfrm>
            <a:off x="1105723" y="2505670"/>
            <a:ext cx="99805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Vecteurs, </a:t>
            </a:r>
            <a:r>
              <a:rPr lang="fr-FR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droites</a:t>
            </a:r>
            <a:r>
              <a:rPr lang="fr-FR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et plans de l’espace</a:t>
            </a:r>
            <a:endParaRPr lang="fr-FR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13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3FF6A4B-2CEC-4E3E-AC50-15BB9D0A2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90" y="0"/>
            <a:ext cx="11267509" cy="246655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72BBC78-1672-4352-8101-F6F42EE7C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26" y="2915402"/>
            <a:ext cx="5391669" cy="273125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BD52084-827A-4049-9184-165B906B8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8695" y="3364249"/>
            <a:ext cx="6103305" cy="218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4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0A3BD5A-28FB-4B3B-B4FC-11F9DAB773C4}"/>
              </a:ext>
            </a:extLst>
          </p:cNvPr>
          <p:cNvSpPr txBox="1"/>
          <p:nvPr/>
        </p:nvSpPr>
        <p:spPr>
          <a:xfrm>
            <a:off x="409073" y="663280"/>
            <a:ext cx="1178292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F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2000" b="1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Propriété – Positions relatives de deux droites</a:t>
            </a:r>
            <a:endParaRPr lang="fr-F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49580">
              <a:spcAft>
                <a:spcPts val="0"/>
              </a:spcAft>
            </a:pP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Deux droites de l’espace sont soit coplanaires (c’est-à-dire incluses dans un même plan) soit non coplanaires.</a:t>
            </a:r>
          </a:p>
          <a:p>
            <a:pPr marL="449580">
              <a:spcAft>
                <a:spcPts val="0"/>
              </a:spcAft>
            </a:pPr>
            <a:r>
              <a: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fr-F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0232A57-8AB0-4EFC-B505-6E990488CDAB}"/>
              </a:ext>
            </a:extLst>
          </p:cNvPr>
          <p:cNvSpPr txBox="1"/>
          <p:nvPr/>
        </p:nvSpPr>
        <p:spPr>
          <a:xfrm>
            <a:off x="240632" y="323789"/>
            <a:ext cx="82295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lvl="0" indent="-400050">
              <a:spcAft>
                <a:spcPts val="0"/>
              </a:spcAft>
              <a:buFont typeface="+mj-lt"/>
              <a:buAutoNum type="romanUcPeriod" startAt="2"/>
            </a:pPr>
            <a:r>
              <a:rPr lang="fr-FR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Positions relatives de droites et de plans dans l’espace</a:t>
            </a:r>
            <a:endParaRPr lang="fr-FR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9F24F4C-CE21-401D-B3ED-6062D815D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33" y="2801483"/>
            <a:ext cx="6858822" cy="18060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4F3D0597-2A26-4F40-8A00-1DC461E7F4EE}"/>
                  </a:ext>
                </a:extLst>
              </p:cNvPr>
              <p:cNvSpPr txBox="1"/>
              <p:nvPr/>
            </p:nvSpPr>
            <p:spPr>
              <a:xfrm>
                <a:off x="1332697" y="2093597"/>
                <a:ext cx="639119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𝑑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′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sont coplanaires et sécantes en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𝑀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ou strictement parallèles ou confondues</a:t>
                </a:r>
                <a:endParaRPr lang="fr-FR" sz="2000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4F3D0597-2A26-4F40-8A00-1DC461E7F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697" y="2093597"/>
                <a:ext cx="6391195" cy="707886"/>
              </a:xfrm>
              <a:prstGeom prst="rect">
                <a:avLst/>
              </a:prstGeom>
              <a:blipFill>
                <a:blip r:embed="rId3"/>
                <a:stretch>
                  <a:fillRect l="-1050" t="-4274" b="-128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14C81B96-C51C-4D6D-BF60-208F7E890313}"/>
                  </a:ext>
                </a:extLst>
              </p:cNvPr>
              <p:cNvSpPr txBox="1"/>
              <p:nvPr/>
            </p:nvSpPr>
            <p:spPr>
              <a:xfrm>
                <a:off x="8164229" y="2211888"/>
                <a:ext cx="345901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fr-FR" sz="2000" dirty="0"/>
                  <a:t> 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2000" dirty="0"/>
                  <a:t> sont non coplanaires</a:t>
                </a: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14C81B96-C51C-4D6D-BF60-208F7E890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229" y="2211888"/>
                <a:ext cx="3459019" cy="400110"/>
              </a:xfrm>
              <a:prstGeom prst="rect">
                <a:avLst/>
              </a:prstGeom>
              <a:blipFill>
                <a:blip r:embed="rId4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age 14">
            <a:extLst>
              <a:ext uri="{FF2B5EF4-FFF2-40B4-BE49-F238E27FC236}">
                <a16:creationId xmlns:a16="http://schemas.microsoft.com/office/drawing/2014/main" id="{B2586038-86FC-46AC-AA9C-6D4218DE0A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4229" y="2775611"/>
            <a:ext cx="2850012" cy="18478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968A884C-3138-4C0A-BDF5-B2D0E45E3EFA}"/>
                  </a:ext>
                </a:extLst>
              </p:cNvPr>
              <p:cNvSpPr txBox="1"/>
              <p:nvPr/>
            </p:nvSpPr>
            <p:spPr>
              <a:xfrm>
                <a:off x="736733" y="5137029"/>
                <a:ext cx="832705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Exemple</a:t>
                </a:r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Dans le cube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𝐴𝐵𝐶𝐷𝐸𝐹𝐺𝐻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les droites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𝐴𝐵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𝐶𝐸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ne sont pas coplanaires. </a:t>
                </a:r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968A884C-3138-4C0A-BDF5-B2D0E45E3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733" y="5137029"/>
                <a:ext cx="8327056" cy="707886"/>
              </a:xfrm>
              <a:prstGeom prst="rect">
                <a:avLst/>
              </a:prstGeom>
              <a:blipFill>
                <a:blip r:embed="rId6"/>
                <a:stretch>
                  <a:fillRect l="-805" t="-5172" b="-146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 descr="Une image contenant jeu&#10;&#10;Description générée automatiquement">
            <a:extLst>
              <a:ext uri="{FF2B5EF4-FFF2-40B4-BE49-F238E27FC236}">
                <a16:creationId xmlns:a16="http://schemas.microsoft.com/office/drawing/2014/main" id="{6AC1F253-01BF-450A-A6BC-CAFE9B850D2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3789" y="4886534"/>
            <a:ext cx="1857082" cy="184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5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16C4374D-A4BE-4385-A2CC-0E7CDCD2F2EF}"/>
                  </a:ext>
                </a:extLst>
              </p:cNvPr>
              <p:cNvSpPr txBox="1"/>
              <p:nvPr/>
            </p:nvSpPr>
            <p:spPr>
              <a:xfrm>
                <a:off x="529390" y="450411"/>
                <a:ext cx="8582526" cy="1421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4472C4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Propriété - Positions relatives d'une droite et d'un plan </a:t>
                </a:r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𝑑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une droite et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𝒫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un plan. </a:t>
                </a: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II existe trois configurations pour les positions relatives de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et de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𝒫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16C4374D-A4BE-4385-A2CC-0E7CDCD2F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90" y="450411"/>
                <a:ext cx="8582526" cy="1421992"/>
              </a:xfrm>
              <a:prstGeom prst="rect">
                <a:avLst/>
              </a:prstGeom>
              <a:blipFill>
                <a:blip r:embed="rId2"/>
                <a:stretch>
                  <a:fillRect l="-781" b="-68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4AC93DF7-3AFD-4B1B-8CA3-A2D7200D9596}"/>
                  </a:ext>
                </a:extLst>
              </p:cNvPr>
              <p:cNvSpPr txBox="1"/>
              <p:nvPr/>
            </p:nvSpPr>
            <p:spPr>
              <a:xfrm>
                <a:off x="112295" y="2469179"/>
                <a:ext cx="452387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49580"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Sitka Small" panose="02000505000000020004" pitchFamily="2" charset="0"/>
                    <a:ea typeface="Calibri" panose="020F0502020204030204" pitchFamily="34" charset="0"/>
                    <a:cs typeface="Calibri" panose="020F0502020204030204" pitchFamily="34" charset="0"/>
                  </a:rPr>
                  <a:t>①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est strictement parallèle à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𝒫</m:t>
                    </m:r>
                  </m:oMath>
                </a14:m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4AC93DF7-3AFD-4B1B-8CA3-A2D7200D9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95" y="2469179"/>
                <a:ext cx="4523873" cy="400110"/>
              </a:xfrm>
              <a:prstGeom prst="rect">
                <a:avLst/>
              </a:prstGeom>
              <a:blipFill>
                <a:blip r:embed="rId3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5">
            <a:extLst>
              <a:ext uri="{FF2B5EF4-FFF2-40B4-BE49-F238E27FC236}">
                <a16:creationId xmlns:a16="http://schemas.microsoft.com/office/drawing/2014/main" id="{4A5BAC00-FA01-4318-BA5C-DB8E58CEFB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46" y="3269108"/>
            <a:ext cx="2788719" cy="23118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FA569C10-2BBF-44BB-9C56-B885BDB5D7AA}"/>
                  </a:ext>
                </a:extLst>
              </p:cNvPr>
              <p:cNvSpPr txBox="1"/>
              <p:nvPr/>
            </p:nvSpPr>
            <p:spPr>
              <a:xfrm>
                <a:off x="5021179" y="2494366"/>
                <a:ext cx="279132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Sitka Small" panose="02000505000000020004" pitchFamily="2" charset="0"/>
                    <a:ea typeface="Calibri" panose="020F0502020204030204" pitchFamily="34" charset="0"/>
                    <a:cs typeface="Calibri" panose="020F0502020204030204" pitchFamily="34" charset="0"/>
                  </a:rPr>
                  <a:t>②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est incluse dans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𝒫</m:t>
                    </m:r>
                  </m:oMath>
                </a14:m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FA569C10-2BBF-44BB-9C56-B885BDB5D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179" y="2494366"/>
                <a:ext cx="2791326" cy="400110"/>
              </a:xfrm>
              <a:prstGeom prst="rect">
                <a:avLst/>
              </a:prstGeom>
              <a:blipFill>
                <a:blip r:embed="rId5"/>
                <a:stretch>
                  <a:fillRect l="-2402" t="-9091" b="-257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 8">
            <a:extLst>
              <a:ext uri="{FF2B5EF4-FFF2-40B4-BE49-F238E27FC236}">
                <a16:creationId xmlns:a16="http://schemas.microsoft.com/office/drawing/2014/main" id="{86286844-1DD4-49C9-B883-2024E17F8D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1179" y="3260169"/>
            <a:ext cx="2702023" cy="21962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31C0224C-4206-4F8F-A20E-B5F57A1E86C8}"/>
                  </a:ext>
                </a:extLst>
              </p:cNvPr>
              <p:cNvSpPr txBox="1"/>
              <p:nvPr/>
            </p:nvSpPr>
            <p:spPr>
              <a:xfrm>
                <a:off x="9064511" y="2494366"/>
                <a:ext cx="234495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Sitka Small" panose="02000505000000020004" pitchFamily="2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③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est sécante à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𝒫</m:t>
                    </m:r>
                  </m:oMath>
                </a14:m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31C0224C-4206-4F8F-A20E-B5F57A1E8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4511" y="2494366"/>
                <a:ext cx="2344955" cy="400110"/>
              </a:xfrm>
              <a:prstGeom prst="rect">
                <a:avLst/>
              </a:prstGeom>
              <a:blipFill>
                <a:blip r:embed="rId7"/>
                <a:stretch>
                  <a:fillRect l="-2857" t="-9091" b="-257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 11">
            <a:extLst>
              <a:ext uri="{FF2B5EF4-FFF2-40B4-BE49-F238E27FC236}">
                <a16:creationId xmlns:a16="http://schemas.microsoft.com/office/drawing/2014/main" id="{250EDBD8-E315-4CB8-9129-04D587F915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1850" y="3081266"/>
            <a:ext cx="3352243" cy="249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2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6973C575-F78C-4953-B826-A30D3B3EF357}"/>
                  </a:ext>
                </a:extLst>
              </p:cNvPr>
              <p:cNvSpPr txBox="1"/>
              <p:nvPr/>
            </p:nvSpPr>
            <p:spPr>
              <a:xfrm>
                <a:off x="385010" y="404430"/>
                <a:ext cx="9657348" cy="1421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4472C4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Propriété - Positions relatives de deux plans </a:t>
                </a:r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𝒫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𝒫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' deux plans.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Il existe trois configurations pour les positions relatives de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𝒫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et de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𝒫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′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6973C575-F78C-4953-B826-A30D3B3EF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10" y="404430"/>
                <a:ext cx="9657348" cy="1421992"/>
              </a:xfrm>
              <a:prstGeom prst="rect">
                <a:avLst/>
              </a:prstGeom>
              <a:blipFill>
                <a:blip r:embed="rId2"/>
                <a:stretch>
                  <a:fillRect l="-631" b="-64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3A7A61CE-DAD8-498A-ACE0-240A36F90712}"/>
                  </a:ext>
                </a:extLst>
              </p:cNvPr>
              <p:cNvSpPr txBox="1"/>
              <p:nvPr/>
            </p:nvSpPr>
            <p:spPr>
              <a:xfrm>
                <a:off x="385010" y="2339482"/>
                <a:ext cx="4103570" cy="4983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Sitka Small" panose="02000505000000020004" pitchFamily="2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①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𝒫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est strictement parallèle à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𝒫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′</m:t>
                    </m:r>
                  </m:oMath>
                </a14:m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3A7A61CE-DAD8-498A-ACE0-240A36F90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10" y="2339482"/>
                <a:ext cx="4103570" cy="498342"/>
              </a:xfrm>
              <a:prstGeom prst="rect">
                <a:avLst/>
              </a:prstGeom>
              <a:blipFill>
                <a:blip r:embed="rId3"/>
                <a:stretch>
                  <a:fillRect l="-1486" b="-207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5">
            <a:extLst>
              <a:ext uri="{FF2B5EF4-FFF2-40B4-BE49-F238E27FC236}">
                <a16:creationId xmlns:a16="http://schemas.microsoft.com/office/drawing/2014/main" id="{F32F0E5A-FDDD-4746-9010-2A5F4B71A0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695" y="2945282"/>
            <a:ext cx="2948539" cy="23611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76624E46-CB25-49F6-92E3-C18FC3D8163A}"/>
                  </a:ext>
                </a:extLst>
              </p:cNvPr>
              <p:cNvSpPr txBox="1"/>
              <p:nvPr/>
            </p:nvSpPr>
            <p:spPr>
              <a:xfrm>
                <a:off x="4555187" y="2331570"/>
                <a:ext cx="3400926" cy="5046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Sitka Small" panose="02000505000000020004" pitchFamily="2" charset="0"/>
                    <a:ea typeface="Calibri" panose="020F0502020204030204" pitchFamily="34" charset="0"/>
                    <a:cs typeface="Calibri" panose="020F0502020204030204" pitchFamily="34" charset="0"/>
                  </a:rPr>
                  <a:t>②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𝒫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et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𝒫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′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sont confondus </a:t>
                </a: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76624E46-CB25-49F6-92E3-C18FC3D81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187" y="2331570"/>
                <a:ext cx="3400926" cy="504625"/>
              </a:xfrm>
              <a:prstGeom prst="rect">
                <a:avLst/>
              </a:prstGeom>
              <a:blipFill>
                <a:blip r:embed="rId5"/>
                <a:stretch>
                  <a:fillRect l="-1792" b="-204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 8">
            <a:extLst>
              <a:ext uri="{FF2B5EF4-FFF2-40B4-BE49-F238E27FC236}">
                <a16:creationId xmlns:a16="http://schemas.microsoft.com/office/drawing/2014/main" id="{6EB42B95-93CC-43E0-B690-DB313EA93C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5560" y="2942097"/>
            <a:ext cx="3720227" cy="238417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D08B8B2-5A4E-406C-A7F7-7B785BDB859C}"/>
              </a:ext>
            </a:extLst>
          </p:cNvPr>
          <p:cNvSpPr txBox="1"/>
          <p:nvPr/>
        </p:nvSpPr>
        <p:spPr>
          <a:xfrm>
            <a:off x="8357794" y="1864384"/>
            <a:ext cx="2791326" cy="96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000" dirty="0">
                <a:effectLst/>
                <a:latin typeface="Sitka Small" panose="0200050500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③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P et P’ sont sécants en d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7FA2EC9-26A4-413E-A671-1992A12B33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3121" y="2942097"/>
            <a:ext cx="4468879" cy="238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0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836E6F2F-1E85-4F51-A8D1-C1EB85714CD3}"/>
                  </a:ext>
                </a:extLst>
              </p:cNvPr>
              <p:cNvSpPr txBox="1"/>
              <p:nvPr/>
            </p:nvSpPr>
            <p:spPr>
              <a:xfrm>
                <a:off x="1098047" y="1276350"/>
                <a:ext cx="7593466" cy="1421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:r>
                  <a:rPr lang="fr-FR" sz="20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Énoncé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Dans le cube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𝐴𝐵𝐶𝐷𝐸𝐹𝐺𝐻</m:t>
                    </m:r>
                  </m:oMath>
                </a14:m>
                <a:r>
                  <a:rPr lang="fr-FR" sz="2000" b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quelles sont les positions relatives de (AB) et (CD) ? (AD) et (BF) ? (ABC) et (</a:t>
                </a:r>
                <a:r>
                  <a:rPr lang="fr-FR" sz="2000" b="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EFH</a:t>
                </a:r>
                <a:r>
                  <a:rPr lang="fr-FR" sz="2000" b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) ? (</a:t>
                </a:r>
                <a:r>
                  <a:rPr lang="fr-FR" sz="2000" b="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BCF</a:t>
                </a:r>
                <a:r>
                  <a:rPr lang="fr-FR" sz="2000" b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) et (</a:t>
                </a:r>
                <a:r>
                  <a:rPr lang="fr-FR" sz="2000" b="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ADG</a:t>
                </a:r>
                <a:r>
                  <a:rPr lang="fr-FR" sz="2000" b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) ?</a:t>
                </a: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836E6F2F-1E85-4F51-A8D1-C1EB85714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047" y="1276350"/>
                <a:ext cx="7593466" cy="1421992"/>
              </a:xfrm>
              <a:prstGeom prst="rect">
                <a:avLst/>
              </a:prstGeom>
              <a:blipFill>
                <a:blip r:embed="rId2"/>
                <a:stretch>
                  <a:fillRect r="-161" b="-64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>
            <a:extLst>
              <a:ext uri="{FF2B5EF4-FFF2-40B4-BE49-F238E27FC236}">
                <a16:creationId xmlns:a16="http://schemas.microsoft.com/office/drawing/2014/main" id="{ED687B01-40F7-4B22-9891-9508F6DAEE23}"/>
              </a:ext>
            </a:extLst>
          </p:cNvPr>
          <p:cNvSpPr txBox="1"/>
          <p:nvPr/>
        </p:nvSpPr>
        <p:spPr>
          <a:xfrm>
            <a:off x="519502" y="261919"/>
            <a:ext cx="105744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Méthode n°3 – Décrire la position relative de deux droites, d’une droite et d’un plan, de deux plans.</a:t>
            </a:r>
            <a:endParaRPr lang="fr-FR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age 12" descr="Une image contenant jeu&#10;&#10;Description générée automatiquement">
            <a:extLst>
              <a:ext uri="{FF2B5EF4-FFF2-40B4-BE49-F238E27FC236}">
                <a16:creationId xmlns:a16="http://schemas.microsoft.com/office/drawing/2014/main" id="{673B046D-D161-47D6-A157-51F94C410E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27563" y="1092916"/>
            <a:ext cx="3764437" cy="3738742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A654A9EE-7EA2-48D6-A986-FA0C8CE119AF}"/>
              </a:ext>
            </a:extLst>
          </p:cNvPr>
          <p:cNvSpPr txBox="1"/>
          <p:nvPr/>
        </p:nvSpPr>
        <p:spPr>
          <a:xfrm>
            <a:off x="1098047" y="4253508"/>
            <a:ext cx="11093953" cy="2345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RE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</a:p>
          <a:p>
            <a:pPr lvl="1">
              <a:lnSpc>
                <a:spcPct val="150000"/>
              </a:lnSpc>
            </a:pPr>
            <a:r>
              <a:rPr lang="fr-R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(AB) et (CD) sont dans le même plan (ABC), elles sont parallèles car </a:t>
            </a:r>
            <a:r>
              <a:rPr lang="fr-R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fr-R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 un carré.</a:t>
            </a:r>
          </a:p>
          <a:p>
            <a:pPr lvl="1">
              <a:lnSpc>
                <a:spcPct val="150000"/>
              </a:lnSpc>
            </a:pPr>
            <a:r>
              <a:rPr lang="fr-R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(AD) et (BF) ne sont pas dans un même plan, elles sont non coplanaires.</a:t>
            </a:r>
          </a:p>
          <a:p>
            <a:pPr lvl="1">
              <a:lnSpc>
                <a:spcPct val="150000"/>
              </a:lnSpc>
            </a:pPr>
            <a:r>
              <a:rPr lang="fr-R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(ABC) et (</a:t>
            </a:r>
            <a:r>
              <a:rPr lang="fr-R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EFH</a:t>
            </a:r>
            <a:r>
              <a:rPr lang="fr-R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sont parallèles car ils correspondent à des faces opposées du cube.</a:t>
            </a:r>
          </a:p>
          <a:p>
            <a:pPr lvl="1">
              <a:lnSpc>
                <a:spcPct val="150000"/>
              </a:lnSpc>
            </a:pPr>
            <a:r>
              <a:rPr lang="fr-R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R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BCF</a:t>
            </a:r>
            <a:r>
              <a:rPr lang="fr-R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et (</a:t>
            </a:r>
            <a:r>
              <a:rPr lang="fr-R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ADG</a:t>
            </a:r>
            <a:r>
              <a:rPr lang="fr-R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ont deux points communs, les points G et F donc ils son sécants selon la droite (FG). 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3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57365FD-DE00-4F75-B346-8D07516B1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68" y="0"/>
            <a:ext cx="11569831" cy="1529092"/>
          </a:xfrm>
          <a:prstGeom prst="rect">
            <a:avLst/>
          </a:prstGeom>
        </p:spPr>
      </p:pic>
      <p:pic>
        <p:nvPicPr>
          <p:cNvPr id="2" name="Image 1" descr="Une image contenant jeu&#10;&#10;Description générée automatiquement">
            <a:extLst>
              <a:ext uri="{FF2B5EF4-FFF2-40B4-BE49-F238E27FC236}">
                <a16:creationId xmlns:a16="http://schemas.microsoft.com/office/drawing/2014/main" id="{2DB4B767-C7B5-4DD3-BDB2-461162F87A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3357" y="2028612"/>
            <a:ext cx="3764437" cy="373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3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57365FD-DE00-4F75-B346-8D07516B1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68" y="0"/>
            <a:ext cx="11569831" cy="152909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839D153-8525-43CE-ADC5-466250D2F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21325"/>
            <a:ext cx="6096000" cy="138420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49CEC5E-03EF-4D3C-ABD1-7A590D597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242" y="2595404"/>
            <a:ext cx="5790758" cy="2620252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ABC7A5D-EA75-4060-B69E-1C442761429D}"/>
              </a:ext>
            </a:extLst>
          </p:cNvPr>
          <p:cNvCxnSpPr/>
          <p:nvPr/>
        </p:nvCxnSpPr>
        <p:spPr>
          <a:xfrm>
            <a:off x="6174557" y="2375555"/>
            <a:ext cx="0" cy="30448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00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1022DFA-BFBD-4CFC-9840-57E43B56E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933" y="-18853"/>
            <a:ext cx="4730067" cy="40079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9B9CF0A1-C004-40BF-8DBA-4DBCC1D914D7}"/>
                  </a:ext>
                </a:extLst>
              </p:cNvPr>
              <p:cNvSpPr txBox="1"/>
              <p:nvPr/>
            </p:nvSpPr>
            <p:spPr>
              <a:xfrm>
                <a:off x="449180" y="795498"/>
                <a:ext cx="8662736" cy="1922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4472C4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Théorème - Théorème du toit </a:t>
                </a:r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Si deux plans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𝒫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𝒫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′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contiennent respectivement deux droites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et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𝑑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′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parallèles entre elles alors leur intersection</a:t>
                </a:r>
                <a14:m>
                  <m:oMath xmlns:m="http://schemas.openxmlformats.org/officeDocument/2006/math">
                    <m:r>
                      <a:rPr lang="fr-FR" sz="20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𝑑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′′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sSup>
                      <m:sSupPr>
                        <m:ctrlPr>
                          <a:rPr lang="fr-FR" sz="20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e>
                      <m:sup>
                        <m:r>
                          <a:rPr lang="fr-FR" sz="2000" b="0" i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′′</m:t>
                        </m:r>
                      </m:sup>
                    </m:sSup>
                    <m:r>
                      <a:rPr lang="fr-FR" sz="2000" b="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fr-FR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𝒫</m:t>
                    </m:r>
                    <m:r>
                      <a:rPr lang="fr-FR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∩</m:t>
                    </m:r>
                    <m:sSup>
                      <m:sSupPr>
                        <m:ctrlPr>
                          <a:rPr lang="fr-FR" sz="20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𝒫</m:t>
                        </m:r>
                      </m:e>
                      <m:sup>
                        <m:r>
                          <a:rPr lang="fr-FR" sz="20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) est parallèle à ces deux droites.</a:t>
                </a: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9B9CF0A1-C004-40BF-8DBA-4DBCC1D91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80" y="795498"/>
                <a:ext cx="8662736" cy="1922065"/>
              </a:xfrm>
              <a:prstGeom prst="rect">
                <a:avLst/>
              </a:prstGeom>
              <a:blipFill>
                <a:blip r:embed="rId3"/>
                <a:stretch>
                  <a:fillRect l="-774" b="-25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>
            <a:extLst>
              <a:ext uri="{FF2B5EF4-FFF2-40B4-BE49-F238E27FC236}">
                <a16:creationId xmlns:a16="http://schemas.microsoft.com/office/drawing/2014/main" id="{D60626C0-2013-4845-ADDC-4706074108B9}"/>
              </a:ext>
            </a:extLst>
          </p:cNvPr>
          <p:cNvSpPr txBox="1"/>
          <p:nvPr/>
        </p:nvSpPr>
        <p:spPr>
          <a:xfrm>
            <a:off x="449180" y="3647645"/>
            <a:ext cx="11623082" cy="2806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000" b="1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Propriétés - Parallélisme de droites et de plans </a:t>
            </a:r>
            <a:endParaRPr lang="fr-F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49580">
              <a:lnSpc>
                <a:spcPct val="150000"/>
              </a:lnSpc>
              <a:spcAft>
                <a:spcPts val="0"/>
              </a:spcAft>
            </a:pPr>
            <a:r>
              <a:rPr lang="fr-FR" sz="2000" dirty="0">
                <a:effectLst/>
                <a:latin typeface="Sitka Small" panose="0200050500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①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Une droite est strictement parallèle à un plan si et seulement si elle est parallèle à une droite de ce plan. </a:t>
            </a:r>
          </a:p>
          <a:p>
            <a:pPr marL="449580">
              <a:lnSpc>
                <a:spcPct val="150000"/>
              </a:lnSpc>
              <a:spcAft>
                <a:spcPts val="0"/>
              </a:spcAft>
            </a:pPr>
            <a:r>
              <a:rPr lang="fr-FR" sz="2000" dirty="0">
                <a:effectLst/>
                <a:latin typeface="Sitka Small" panose="0200050500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Deux plans sont parallèles si et seulement si deux droites sécantes de l'un sont parallèles à deux droites sécantes de l'autre. </a:t>
            </a:r>
          </a:p>
          <a:p>
            <a:pPr marL="449580">
              <a:lnSpc>
                <a:spcPct val="150000"/>
              </a:lnSpc>
              <a:spcAft>
                <a:spcPts val="0"/>
              </a:spcAft>
            </a:pPr>
            <a:r>
              <a:rPr lang="fr-FR" sz="2000" dirty="0">
                <a:effectLst/>
                <a:latin typeface="Sitka Small" panose="0200050500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③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Si une droite est parallèle à un plan alors tout plan contenant cette droite et sécant au plan, coupe ce dernier selon une droite parallèle à la première.</a:t>
            </a:r>
          </a:p>
        </p:txBody>
      </p:sp>
    </p:spTree>
    <p:extLst>
      <p:ext uri="{BB962C8B-B14F-4D97-AF65-F5344CB8AC3E}">
        <p14:creationId xmlns:p14="http://schemas.microsoft.com/office/powerpoint/2010/main" val="116000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836E6F2F-1E85-4F51-A8D1-C1EB85714CD3}"/>
                  </a:ext>
                </a:extLst>
              </p:cNvPr>
              <p:cNvSpPr txBox="1"/>
              <p:nvPr/>
            </p:nvSpPr>
            <p:spPr>
              <a:xfrm>
                <a:off x="666595" y="827416"/>
                <a:ext cx="7593466" cy="960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:r>
                  <a:rPr lang="fr-FR" sz="20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Énoncé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On considère le cube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𝐴𝐵𝐶𝐷𝐸𝐹𝐺𝐻</m:t>
                    </m:r>
                    <m:r>
                      <a:rPr lang="fr-FR" sz="20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endParaRPr lang="fr-FR" sz="2000" b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836E6F2F-1E85-4F51-A8D1-C1EB85714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95" y="827416"/>
                <a:ext cx="7593466" cy="960328"/>
              </a:xfrm>
              <a:prstGeom prst="rect">
                <a:avLst/>
              </a:prstGeom>
              <a:blipFill>
                <a:blip r:embed="rId2"/>
                <a:stretch>
                  <a:fillRect b="-108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>
            <a:extLst>
              <a:ext uri="{FF2B5EF4-FFF2-40B4-BE49-F238E27FC236}">
                <a16:creationId xmlns:a16="http://schemas.microsoft.com/office/drawing/2014/main" id="{ED687B01-40F7-4B22-9891-9508F6DAEE23}"/>
              </a:ext>
            </a:extLst>
          </p:cNvPr>
          <p:cNvSpPr txBox="1"/>
          <p:nvPr/>
        </p:nvSpPr>
        <p:spPr>
          <a:xfrm>
            <a:off x="519502" y="261919"/>
            <a:ext cx="105744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Méthode n°4 – Construire la section d’un solide par un plan de l’espace.</a:t>
            </a:r>
            <a:endParaRPr lang="fr-FR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654A9EE-7EA2-48D6-A986-FA0C8CE119AF}"/>
              </a:ext>
            </a:extLst>
          </p:cNvPr>
          <p:cNvSpPr txBox="1"/>
          <p:nvPr/>
        </p:nvSpPr>
        <p:spPr>
          <a:xfrm>
            <a:off x="666595" y="4238946"/>
            <a:ext cx="1381202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RE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1B8B6611-0988-4B84-AC9E-DA1729E60E1A}"/>
                  </a:ext>
                </a:extLst>
              </p:cNvPr>
              <p:cNvSpPr txBox="1"/>
              <p:nvPr/>
            </p:nvSpPr>
            <p:spPr>
              <a:xfrm>
                <a:off x="1098047" y="1906342"/>
                <a:ext cx="6982904" cy="21782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R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Les points I et J sont les milieux des segments [AD] et [FG] et le point K est tel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𝐴𝐾</m:t>
                        </m:r>
                      </m:e>
                    </m:acc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𝐴𝐸</m:t>
                        </m:r>
                      </m:e>
                    </m:acc>
                  </m:oMath>
                </a14:m>
                <a:r>
                  <a:rPr lang="fr-R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fr-R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cherche à construire la section du plan (</a:t>
                </a:r>
                <a:r>
                  <a:rPr lang="fr-RE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IJK</a:t>
                </a:r>
                <a:r>
                  <a:rPr lang="fr-R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sur le cube, c'est-à-dire que l'on cherche où le plan va couper ou non les faces du cube.</a:t>
                </a:r>
              </a:p>
              <a:p>
                <a:pPr marL="342900" indent="-342900">
                  <a:buAutoNum type="arabicParenR"/>
                </a:pPr>
                <a:r>
                  <a:rPr lang="fr-R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Construire le point d'intersection L des droites (EH) et (IK).</a:t>
                </a:r>
              </a:p>
              <a:p>
                <a:pPr marL="342900" indent="-342900">
                  <a:buAutoNum type="arabicParenR"/>
                </a:pPr>
                <a:r>
                  <a:rPr lang="fr-R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 déduire l'intersection des plans (</a:t>
                </a:r>
                <a:r>
                  <a:rPr lang="fr-RE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IJK</a:t>
                </a:r>
                <a:r>
                  <a:rPr lang="fr-R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et (</a:t>
                </a:r>
                <a:r>
                  <a:rPr lang="fr-RE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EFG</a:t>
                </a:r>
                <a:r>
                  <a:rPr lang="fr-R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marL="342900" indent="-342900">
                  <a:buAutoNum type="arabicParenR"/>
                </a:pPr>
                <a:r>
                  <a:rPr lang="fr-R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Construire alors la section du plan (</a:t>
                </a:r>
                <a:r>
                  <a:rPr lang="fr-RE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IJK</a:t>
                </a:r>
                <a:r>
                  <a:rPr lang="fr-R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sur le cube.</a:t>
                </a: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1B8B6611-0988-4B84-AC9E-DA1729E60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047" y="1906342"/>
                <a:ext cx="6982904" cy="2178225"/>
              </a:xfrm>
              <a:prstGeom prst="rect">
                <a:avLst/>
              </a:prstGeom>
              <a:blipFill>
                <a:blip r:embed="rId3"/>
                <a:stretch>
                  <a:fillRect l="-698" t="-1681" b="-2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>
            <a:extLst>
              <a:ext uri="{FF2B5EF4-FFF2-40B4-BE49-F238E27FC236}">
                <a16:creationId xmlns:a16="http://schemas.microsoft.com/office/drawing/2014/main" id="{8E6536F4-1D58-4EB0-9AD1-09D9B88BA5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91513" y="915361"/>
            <a:ext cx="3521698" cy="357291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7B362FC-303B-4A88-A71B-29CC8A3D6E02}"/>
              </a:ext>
            </a:extLst>
          </p:cNvPr>
          <p:cNvSpPr txBox="1"/>
          <p:nvPr/>
        </p:nvSpPr>
        <p:spPr>
          <a:xfrm>
            <a:off x="1098046" y="4922766"/>
            <a:ext cx="107702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fr-R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prolonge les droites (EH) et (IK) pour obtenir L</a:t>
            </a:r>
          </a:p>
          <a:p>
            <a:pPr marL="342900" indent="-342900">
              <a:buAutoNum type="arabicParenR"/>
            </a:pPr>
            <a:r>
              <a:rPr lang="fr-R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points L et J appartiennent aux deux plans (</a:t>
            </a:r>
            <a:r>
              <a:rPr lang="fr-R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IJK</a:t>
            </a:r>
            <a:r>
              <a:rPr lang="fr-R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et </a:t>
            </a:r>
            <a:r>
              <a:rPr lang="fr-R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EFG</a:t>
            </a:r>
            <a:r>
              <a:rPr lang="fr-R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donc la droite (JL) est leur droite d'intersection.</a:t>
            </a:r>
          </a:p>
          <a:p>
            <a:pPr marL="342900" indent="-342900">
              <a:buAutoNum type="arabicParenR"/>
            </a:pPr>
            <a:r>
              <a:rPr lang="fr-R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trace la parallèle à (JL) passant par I et la parallèle à (IK) passant par J.</a:t>
            </a:r>
          </a:p>
          <a:p>
            <a:r>
              <a:rPr lang="fr-R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place les intersections avec les arêtes du cube et on obtient la section </a:t>
            </a:r>
            <a:r>
              <a:rPr lang="fr-R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IKMJNP</a:t>
            </a:r>
            <a:r>
              <a:rPr lang="fr-R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qui est un hexagone </a:t>
            </a:r>
          </a:p>
        </p:txBody>
      </p:sp>
    </p:spTree>
    <p:extLst>
      <p:ext uri="{BB962C8B-B14F-4D97-AF65-F5344CB8AC3E}">
        <p14:creationId xmlns:p14="http://schemas.microsoft.com/office/powerpoint/2010/main" val="102963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01A8116-F326-4C1A-869C-CDEEE6EAE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644" y="2537086"/>
            <a:ext cx="6180356" cy="432091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D687B01-40F7-4B22-9891-9508F6DAEE23}"/>
              </a:ext>
            </a:extLst>
          </p:cNvPr>
          <p:cNvSpPr txBox="1"/>
          <p:nvPr/>
        </p:nvSpPr>
        <p:spPr>
          <a:xfrm>
            <a:off x="519502" y="261919"/>
            <a:ext cx="105744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Méthode n°4 – Construire la section d’un solide par un plan de l’espace.</a:t>
            </a:r>
            <a:endParaRPr lang="fr-FR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654A9EE-7EA2-48D6-A986-FA0C8CE119AF}"/>
              </a:ext>
            </a:extLst>
          </p:cNvPr>
          <p:cNvSpPr txBox="1"/>
          <p:nvPr/>
        </p:nvSpPr>
        <p:spPr>
          <a:xfrm>
            <a:off x="519502" y="908740"/>
            <a:ext cx="1381202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RE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7B362FC-303B-4A88-A71B-29CC8A3D6E02}"/>
              </a:ext>
            </a:extLst>
          </p:cNvPr>
          <p:cNvSpPr txBox="1"/>
          <p:nvPr/>
        </p:nvSpPr>
        <p:spPr>
          <a:xfrm>
            <a:off x="306196" y="1451475"/>
            <a:ext cx="975674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fr-R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prolonge les droites (EH) et (IK) pour obtenir L</a:t>
            </a:r>
          </a:p>
          <a:p>
            <a:pPr marL="342900" indent="-342900">
              <a:buAutoNum type="arabicParenR"/>
            </a:pPr>
            <a:r>
              <a:rPr lang="fr-R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points L et J appartiennent aux deux plans (</a:t>
            </a:r>
            <a:r>
              <a:rPr lang="fr-R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IJK</a:t>
            </a:r>
            <a:r>
              <a:rPr lang="fr-R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et </a:t>
            </a:r>
            <a:r>
              <a:rPr lang="fr-R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EFG</a:t>
            </a:r>
            <a:r>
              <a:rPr lang="fr-R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donc la droite (JL) est leur droite d'intersection.</a:t>
            </a:r>
          </a:p>
          <a:p>
            <a:pPr marL="342900" indent="-342900">
              <a:buAutoNum type="arabicParenR"/>
            </a:pPr>
            <a:r>
              <a:rPr lang="fr-R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trace la parallèle à (JL) passant par I et la parallèle à (IK) passant par J.</a:t>
            </a:r>
          </a:p>
          <a:p>
            <a:r>
              <a:rPr lang="fr-R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place les intersections avec les arêtes du cube et on obtient la section </a:t>
            </a:r>
            <a:r>
              <a:rPr lang="fr-R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IKMJNP</a:t>
            </a:r>
            <a:r>
              <a:rPr lang="fr-R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qui est un hexagone </a:t>
            </a:r>
          </a:p>
        </p:txBody>
      </p:sp>
    </p:spTree>
    <p:extLst>
      <p:ext uri="{BB962C8B-B14F-4D97-AF65-F5344CB8AC3E}">
        <p14:creationId xmlns:p14="http://schemas.microsoft.com/office/powerpoint/2010/main" val="142082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179DD5B-875B-4E5B-8611-2BDB572C4015}"/>
              </a:ext>
            </a:extLst>
          </p:cNvPr>
          <p:cNvSpPr txBox="1"/>
          <p:nvPr/>
        </p:nvSpPr>
        <p:spPr>
          <a:xfrm>
            <a:off x="3604591" y="148225"/>
            <a:ext cx="4744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70C0"/>
                </a:solidFill>
              </a:rPr>
              <a:t>Pour prendre un bon départ !</a:t>
            </a:r>
          </a:p>
          <a:p>
            <a:pPr algn="ctr"/>
            <a:r>
              <a:rPr lang="fr-FR" sz="2000" b="1" dirty="0" err="1">
                <a:solidFill>
                  <a:srgbClr val="0070C0"/>
                </a:solidFill>
              </a:rPr>
              <a:t>Sésamath</a:t>
            </a:r>
            <a:r>
              <a:rPr lang="fr-FR" sz="2000" b="1" dirty="0">
                <a:solidFill>
                  <a:srgbClr val="0070C0"/>
                </a:solidFill>
              </a:rPr>
              <a:t> page 277</a:t>
            </a:r>
          </a:p>
        </p:txBody>
      </p:sp>
      <p:pic>
        <p:nvPicPr>
          <p:cNvPr id="1026" name="Picture 2" descr="mstsspe_2020/93401-1">
            <a:extLst>
              <a:ext uri="{FF2B5EF4-FFF2-40B4-BE49-F238E27FC236}">
                <a16:creationId xmlns:a16="http://schemas.microsoft.com/office/drawing/2014/main" id="{A141B1EE-A610-4C01-9A59-B16910BEF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32" y="967542"/>
            <a:ext cx="5714997" cy="110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stsspe_2020/93402-1">
            <a:extLst>
              <a:ext uri="{FF2B5EF4-FFF2-40B4-BE49-F238E27FC236}">
                <a16:creationId xmlns:a16="http://schemas.microsoft.com/office/drawing/2014/main" id="{BE68E111-5410-4A55-BBCD-F60342101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31" y="2247637"/>
            <a:ext cx="5714998" cy="182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stsspe_2020/93403-1">
            <a:extLst>
              <a:ext uri="{FF2B5EF4-FFF2-40B4-BE49-F238E27FC236}">
                <a16:creationId xmlns:a16="http://schemas.microsoft.com/office/drawing/2014/main" id="{0353E874-17E1-4718-850B-EFA6C983D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31" y="4217461"/>
            <a:ext cx="5759472" cy="149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stsspe_2020/93404-1">
            <a:extLst>
              <a:ext uri="{FF2B5EF4-FFF2-40B4-BE49-F238E27FC236}">
                <a16:creationId xmlns:a16="http://schemas.microsoft.com/office/drawing/2014/main" id="{7E0E8AEC-DAF6-4EDE-89E3-240EEB0BD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4" y="1040407"/>
            <a:ext cx="5714998" cy="171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stsspe_2020/93405-1">
            <a:extLst>
              <a:ext uri="{FF2B5EF4-FFF2-40B4-BE49-F238E27FC236}">
                <a16:creationId xmlns:a16="http://schemas.microsoft.com/office/drawing/2014/main" id="{2BF60075-7952-4CED-9AF2-B4446A332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995" y="3159655"/>
            <a:ext cx="5834272" cy="149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stsspe_2020/93406-1">
            <a:extLst>
              <a:ext uri="{FF2B5EF4-FFF2-40B4-BE49-F238E27FC236}">
                <a16:creationId xmlns:a16="http://schemas.microsoft.com/office/drawing/2014/main" id="{A06C5B4C-8A87-4C5C-8475-DCE717B32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799" y="4723062"/>
            <a:ext cx="6404813" cy="213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49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250D4FB-3B2F-4CEA-974E-2E1B6F0B3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898" y="324728"/>
            <a:ext cx="10891101" cy="271861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EB63B09-6D92-4B7C-B8F8-05DE58D0CD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000"/>
          <a:stretch/>
        </p:blipFill>
        <p:spPr>
          <a:xfrm>
            <a:off x="921028" y="3118436"/>
            <a:ext cx="6334125" cy="15144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DF8FD9F-17A0-4059-8906-1829E2499D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132"/>
          <a:stretch/>
        </p:blipFill>
        <p:spPr>
          <a:xfrm>
            <a:off x="5720842" y="5018888"/>
            <a:ext cx="6334125" cy="135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mstsspe_2020/93435-1">
            <a:extLst>
              <a:ext uri="{FF2B5EF4-FFF2-40B4-BE49-F238E27FC236}">
                <a16:creationId xmlns:a16="http://schemas.microsoft.com/office/drawing/2014/main" id="{2CD77CB3-C750-4666-BB2C-8CE64A6EEC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53" b="37948"/>
          <a:stretch/>
        </p:blipFill>
        <p:spPr bwMode="auto">
          <a:xfrm>
            <a:off x="9448800" y="2925021"/>
            <a:ext cx="2743200" cy="27962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4F060397-9D86-451A-9696-5D410480E81E}"/>
                  </a:ext>
                </a:extLst>
              </p:cNvPr>
              <p:cNvSpPr txBox="1"/>
              <p:nvPr/>
            </p:nvSpPr>
            <p:spPr>
              <a:xfrm>
                <a:off x="1147010" y="680714"/>
                <a:ext cx="9897979" cy="19980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4472C4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Propriété - Relation de Chasles </a:t>
                </a:r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Comme dans le plan, si A, B et C sont trois points de l’espace alors on a : </a:t>
                </a: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𝐴𝐶</m:t>
                          </m:r>
                        </m:e>
                      </m:acc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𝐴𝐵</m:t>
                          </m:r>
                        </m:e>
                      </m:acc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𝐵𝐶</m:t>
                          </m:r>
                        </m:e>
                      </m:acc>
                    </m:oMath>
                  </m:oMathPara>
                </a14:m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4F060397-9D86-451A-9696-5D410480E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010" y="680714"/>
                <a:ext cx="9897979" cy="1998047"/>
              </a:xfrm>
              <a:prstGeom prst="rect">
                <a:avLst/>
              </a:prstGeom>
              <a:blipFill>
                <a:blip r:embed="rId3"/>
                <a:stretch>
                  <a:fillRect l="-61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>
            <a:extLst>
              <a:ext uri="{FF2B5EF4-FFF2-40B4-BE49-F238E27FC236}">
                <a16:creationId xmlns:a16="http://schemas.microsoft.com/office/drawing/2014/main" id="{EA97CD1E-78DC-4B0E-8ADE-C38A8654DA3F}"/>
              </a:ext>
            </a:extLst>
          </p:cNvPr>
          <p:cNvSpPr txBox="1"/>
          <p:nvPr/>
        </p:nvSpPr>
        <p:spPr>
          <a:xfrm>
            <a:off x="513348" y="52118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lvl="0" indent="-400050">
              <a:spcAft>
                <a:spcPts val="0"/>
              </a:spcAft>
              <a:buFont typeface="+mj-lt"/>
              <a:buAutoNum type="romanUcPeriod" startAt="3"/>
            </a:pPr>
            <a:r>
              <a:rPr lang="fr-FR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 Décomposition de vecteurs dans l'espace </a:t>
            </a:r>
            <a:endParaRPr lang="fr-F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D14D7A42-E0A7-435F-AD51-E92D6EAD0096}"/>
                  </a:ext>
                </a:extLst>
              </p:cNvPr>
              <p:cNvSpPr txBox="1"/>
              <p:nvPr/>
            </p:nvSpPr>
            <p:spPr>
              <a:xfrm>
                <a:off x="1147010" y="2925021"/>
                <a:ext cx="10122569" cy="8369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Exemple </a:t>
                </a:r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Dans un triangle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on place les points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𝑀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𝑁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tels 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𝐴𝑀</m:t>
                        </m:r>
                      </m:e>
                    </m:acc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et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𝐵𝑁</m:t>
                        </m:r>
                      </m:e>
                    </m:acc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</a:t>
                </a:r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D14D7A42-E0A7-435F-AD51-E92D6EAD0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010" y="2925021"/>
                <a:ext cx="10122569" cy="836960"/>
              </a:xfrm>
              <a:prstGeom prst="rect">
                <a:avLst/>
              </a:prstGeom>
              <a:blipFill>
                <a:blip r:embed="rId4"/>
                <a:stretch>
                  <a:fillRect l="-602" t="-4380" b="-438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2845DD70-53E7-44CD-AD61-38D5F85B600B}"/>
                  </a:ext>
                </a:extLst>
              </p:cNvPr>
              <p:cNvSpPr txBox="1"/>
              <p:nvPr/>
            </p:nvSpPr>
            <p:spPr>
              <a:xfrm>
                <a:off x="942474" y="4891226"/>
                <a:ext cx="8169442" cy="15959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Exprimons le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𝑀𝑁</m:t>
                        </m:r>
                      </m:e>
                    </m:acc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en fonction des vecteurs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𝑀𝑁</m:t>
                          </m:r>
                        </m:e>
                      </m:acc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fr-FR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𝑀𝐴</m:t>
                          </m:r>
                        </m:e>
                      </m:acc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fr-FR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𝐴𝐵</m:t>
                          </m:r>
                        </m:e>
                      </m:acc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fr-FR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𝐵𝑁</m:t>
                          </m:r>
                        </m:e>
                      </m:acc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fr-FR" sz="2000" i="1">
                          <a:solidFill>
                            <a:srgbClr val="00B0F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fr-FR" sz="2000" i="1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fr-FR" sz="2000" i="1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000" i="1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𝐴𝐵</m:t>
                          </m:r>
                        </m:e>
                      </m:acc>
                      <m:r>
                        <a:rPr lang="fr-FR" sz="2000" i="1">
                          <a:solidFill>
                            <a:srgbClr val="00B0F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fr-FR" sz="2000" i="1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000" i="1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𝐴𝐵</m:t>
                          </m:r>
                        </m:e>
                      </m:acc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fr-FR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3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fr-FR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𝐵𝐶</m:t>
                          </m:r>
                        </m:e>
                      </m:acc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fr-FR" sz="2000" i="1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fr-FR" sz="2000" i="1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000" i="1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𝐴𝐵</m:t>
                          </m:r>
                        </m:e>
                      </m:acc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fr-FR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fr-FR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fr-FR" sz="2000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000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𝐵𝐴</m:t>
                              </m:r>
                            </m:e>
                          </m:acc>
                          <m:r>
                            <a:rPr lang="fr-FR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fr-FR" sz="2000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000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𝐴𝐶</m:t>
                              </m:r>
                            </m:e>
                          </m:acc>
                        </m:e>
                      </m:d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=−</m:t>
                      </m:r>
                      <m:f>
                        <m:fPr>
                          <m:ctrlPr>
                            <a:rPr lang="fr-FR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6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fr-FR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𝐴𝐵</m:t>
                          </m:r>
                        </m:e>
                      </m:acc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fr-FR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3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fr-FR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𝐴𝐶</m:t>
                          </m:r>
                        </m:e>
                      </m:acc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2845DD70-53E7-44CD-AD61-38D5F85B6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474" y="4891226"/>
                <a:ext cx="8169442" cy="1595950"/>
              </a:xfrm>
              <a:prstGeom prst="rect">
                <a:avLst/>
              </a:prstGeom>
              <a:blipFill>
                <a:blip r:embed="rId5"/>
                <a:stretch>
                  <a:fillRect l="-8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735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891F2DF-689B-4F39-A61C-8257186BFF40}"/>
              </a:ext>
            </a:extLst>
          </p:cNvPr>
          <p:cNvSpPr txBox="1"/>
          <p:nvPr/>
        </p:nvSpPr>
        <p:spPr>
          <a:xfrm>
            <a:off x="519502" y="261919"/>
            <a:ext cx="111529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Méthode n°5 – Exprimer un vecteur comme une combinaison linéaire de vecteurs.</a:t>
            </a:r>
            <a:endParaRPr lang="fr-FR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B5F7EE0-77A1-4FB1-8FA4-DAC2ED8CC2D6}"/>
              </a:ext>
            </a:extLst>
          </p:cNvPr>
          <p:cNvSpPr txBox="1"/>
          <p:nvPr/>
        </p:nvSpPr>
        <p:spPr>
          <a:xfrm>
            <a:off x="666595" y="3660160"/>
            <a:ext cx="1381202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RE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8C2D542C-8367-4330-8324-8B306940EF3E}"/>
                  </a:ext>
                </a:extLst>
              </p:cNvPr>
              <p:cNvSpPr txBox="1"/>
              <p:nvPr/>
            </p:nvSpPr>
            <p:spPr>
              <a:xfrm>
                <a:off x="666595" y="827416"/>
                <a:ext cx="10928374" cy="21210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:r>
                  <a:rPr lang="fr-FR" sz="20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Énonc</a:t>
                </a:r>
                <a:r>
                  <a:rPr lang="fr-FR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é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RE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Dans le triangle ABC, le point M est le milieu du segment [AB] et le point N est défini par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RE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b="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b="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𝐵𝑁</m:t>
                        </m:r>
                      </m:e>
                    </m:acc>
                    <m:r>
                      <a:rPr lang="fr-FR" sz="2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fr-FR" sz="2000" b="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sz="2000" b="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fr-FR" sz="2000" b="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fr-FR" sz="2000" b="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b="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fr-RE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RE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Exprimer le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b="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b="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𝑀𝑁</m:t>
                        </m:r>
                      </m:e>
                    </m:acc>
                  </m:oMath>
                </a14:m>
                <a:r>
                  <a:rPr lang="fr-RE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en fonction des vecteurs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b="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b="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fr-RE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b="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b="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fr-RE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8C2D542C-8367-4330-8324-8B306940E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95" y="827416"/>
                <a:ext cx="10928374" cy="2121093"/>
              </a:xfrm>
              <a:prstGeom prst="rect">
                <a:avLst/>
              </a:prstGeom>
              <a:blipFill>
                <a:blip r:embed="rId2"/>
                <a:stretch>
                  <a:fillRect b="-43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CE0E42D2-AEF1-4B55-9F2D-E3A9FA040056}"/>
                  </a:ext>
                </a:extLst>
              </p:cNvPr>
              <p:cNvSpPr txBox="1"/>
              <p:nvPr/>
            </p:nvSpPr>
            <p:spPr>
              <a:xfrm>
                <a:off x="1046376" y="4284245"/>
                <a:ext cx="9332536" cy="18627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RE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Le point </a:t>
                </a:r>
                <a14:m>
                  <m:oMath xmlns:m="http://schemas.openxmlformats.org/officeDocument/2006/math">
                    <m:r>
                      <a:rPr lang="fr-RE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𝑁</m:t>
                    </m:r>
                  </m:oMath>
                </a14:m>
                <a:r>
                  <a:rPr lang="fr-RE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est défini à l'aide du point </a:t>
                </a:r>
                <a14:m>
                  <m:oMath xmlns:m="http://schemas.openxmlformats.org/officeDocument/2006/math">
                    <m:r>
                      <a:rPr lang="fr-RE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fr-RE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donc on va écrire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b="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b="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𝑀𝑁</m:t>
                        </m:r>
                      </m:e>
                    </m:acc>
                    <m:r>
                      <a:rPr lang="fr-FR" sz="2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sz="2000" b="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b="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𝑀𝐵</m:t>
                        </m:r>
                      </m:e>
                    </m:acc>
                    <m:r>
                      <a:rPr lang="fr-FR" sz="2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fr-FR" sz="2000" b="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b="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𝐵𝑁</m:t>
                        </m:r>
                      </m:e>
                    </m:acc>
                  </m:oMath>
                </a14:m>
                <a:r>
                  <a:rPr lang="fr-RE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RE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Du coup on va écrire une relation pour le point </a:t>
                </a:r>
                <a14:m>
                  <m:oMath xmlns:m="http://schemas.openxmlformats.org/officeDocument/2006/math">
                    <m:r>
                      <a:rPr lang="fr-RE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𝑀</m:t>
                    </m:r>
                  </m:oMath>
                </a14:m>
                <a:r>
                  <a:rPr lang="fr-RE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à l'aide du point </a:t>
                </a:r>
                <a14:m>
                  <m:oMath xmlns:m="http://schemas.openxmlformats.org/officeDocument/2006/math">
                    <m:r>
                      <a:rPr lang="fr-RE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fr-RE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b="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b="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𝑀𝐵</m:t>
                        </m:r>
                      </m:e>
                    </m:acc>
                    <m:r>
                      <a:rPr lang="fr-FR" sz="2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fr-FR" sz="2000" b="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sz="2000" b="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2000" b="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fr-FR" sz="2000" b="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b="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fr-RE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Finalement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𝑀𝑁</m:t>
                        </m:r>
                      </m:e>
                    </m:acc>
                    <m:r>
                      <a:rPr lang="fr-FR" sz="20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sz="20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𝑀𝐵</m:t>
                        </m:r>
                      </m:e>
                    </m:acc>
                    <m:r>
                      <a:rPr lang="fr-FR" sz="20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fr-FR" sz="20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𝐵𝑁</m:t>
                        </m:r>
                      </m:e>
                    </m:acc>
                    <m:r>
                      <a:rPr lang="fr-FR" sz="20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sz="20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20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fr-FR" sz="20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𝐴𝐵</m:t>
                        </m:r>
                      </m:e>
                    </m:acc>
                    <m:r>
                      <a:rPr lang="fr-FR" sz="2000" b="0" i="0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fr-FR" sz="2000" b="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sz="2000" b="0" i="0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fr-FR" sz="2000" b="0" i="0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fr-FR" sz="2000" b="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2000" b="0" i="0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AC</m:t>
                        </m:r>
                      </m:e>
                    </m:acc>
                  </m:oMath>
                </a14:m>
                <a:r>
                  <a:rPr lang="fr-RE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CE0E42D2-AEF1-4B55-9F2D-E3A9FA040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376" y="4284245"/>
                <a:ext cx="9332536" cy="1862754"/>
              </a:xfrm>
              <a:prstGeom prst="rect">
                <a:avLst/>
              </a:prstGeom>
              <a:blipFill>
                <a:blip r:embed="rId3"/>
                <a:stretch>
                  <a:fillRect l="-718" b="-13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05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BE93B8C-96CC-4E3B-AA1E-E6C159310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98" y="90290"/>
            <a:ext cx="11805501" cy="275787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95F61DF-4328-4538-B0E7-388EA26197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486" y="3163847"/>
            <a:ext cx="5429839" cy="205003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A952BFD-A4E2-4827-B6A3-64F7986595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85" y="2993011"/>
            <a:ext cx="6048315" cy="3586898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C6F5375C-954A-4C1E-8ACB-50E5E6418320}"/>
              </a:ext>
            </a:extLst>
          </p:cNvPr>
          <p:cNvCxnSpPr/>
          <p:nvPr/>
        </p:nvCxnSpPr>
        <p:spPr>
          <a:xfrm>
            <a:off x="5957740" y="2993011"/>
            <a:ext cx="0" cy="35868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83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1A55A4BE-D068-4EB7-87BC-C58BA9D2130F}"/>
                  </a:ext>
                </a:extLst>
              </p:cNvPr>
              <p:cNvSpPr txBox="1"/>
              <p:nvPr/>
            </p:nvSpPr>
            <p:spPr>
              <a:xfrm>
                <a:off x="641684" y="775012"/>
                <a:ext cx="7636042" cy="1951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4472C4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Définition - Base </a:t>
                </a:r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Trois vecteurs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constituent une base de l'espace si et seulement si chacun de ces trois vecteurs n'est pas une combinaison linéaire des deux autres.</a:t>
                </a: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1A55A4BE-D068-4EB7-87BC-C58BA9D21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84" y="775012"/>
                <a:ext cx="7636042" cy="1951945"/>
              </a:xfrm>
              <a:prstGeom prst="rect">
                <a:avLst/>
              </a:prstGeom>
              <a:blipFill>
                <a:blip r:embed="rId2"/>
                <a:stretch>
                  <a:fillRect l="-798" b="-46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 descr="mstsspe_2020/93436-1">
            <a:extLst>
              <a:ext uri="{FF2B5EF4-FFF2-40B4-BE49-F238E27FC236}">
                <a16:creationId xmlns:a16="http://schemas.microsoft.com/office/drawing/2014/main" id="{4D473151-C478-4B13-8450-EA12203AAC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21" b="43329"/>
          <a:stretch/>
        </p:blipFill>
        <p:spPr bwMode="auto">
          <a:xfrm>
            <a:off x="8187902" y="775012"/>
            <a:ext cx="4004098" cy="22222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74AF2D8C-6284-4323-9B03-23A2B784D7D3}"/>
                  </a:ext>
                </a:extLst>
              </p:cNvPr>
              <p:cNvSpPr txBox="1"/>
              <p:nvPr/>
            </p:nvSpPr>
            <p:spPr>
              <a:xfrm>
                <a:off x="641684" y="3860786"/>
                <a:ext cx="9753600" cy="1574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Exemple </a:t>
                </a:r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Dans un cube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𝐴𝐵𝐶𝐷𝐸𝐹𝐺𝐻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aucun des vecteurs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𝐴𝐺</m:t>
                        </m:r>
                      </m:e>
                    </m:acc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n'est une combinaison linéaire des deux autres donc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𝐴𝐵</m:t>
                            </m:r>
                          </m:e>
                        </m:acc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 , </m:t>
                        </m:r>
                        <m:acc>
                          <m:accPr>
                            <m:chr m:val="⃗"/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𝐴𝐷</m:t>
                            </m:r>
                          </m:e>
                        </m:acc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 ,</m:t>
                        </m:r>
                        <m:acc>
                          <m:accPr>
                            <m:chr m:val="⃗"/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𝐴𝐺</m:t>
                            </m:r>
                          </m:e>
                        </m:acc>
                      </m:e>
                    </m:d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est une base de l'espace. </a:t>
                </a: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74AF2D8C-6284-4323-9B03-23A2B784D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84" y="3860786"/>
                <a:ext cx="9753600" cy="1574598"/>
              </a:xfrm>
              <a:prstGeom prst="rect">
                <a:avLst/>
              </a:prstGeom>
              <a:blipFill>
                <a:blip r:embed="rId4"/>
                <a:stretch>
                  <a:fillRect l="-625" r="-62" b="-46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184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2561C3E4-E90E-4880-B81D-C6E099AFD311}"/>
                  </a:ext>
                </a:extLst>
              </p:cNvPr>
              <p:cNvSpPr txBox="1"/>
              <p:nvPr/>
            </p:nvSpPr>
            <p:spPr>
              <a:xfrm>
                <a:off x="537410" y="259125"/>
                <a:ext cx="11117179" cy="63397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4472C4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Propriété - Décomposition d'un vecteur dans une base </a:t>
                </a:r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49580"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Soit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e>
                        </m:acc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, </m:t>
                        </m:r>
                        <m:acc>
                          <m:accPr>
                            <m:chr m:val="⃗"/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𝑗</m:t>
                            </m:r>
                          </m:e>
                        </m:acc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, </m:t>
                        </m:r>
                        <m:acc>
                          <m:accPr>
                            <m:chr m:val="⃗"/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</m:acc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une base de l'espace, tout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peut décrire comme une combinaison linéaire unique des vecteurs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et on a :</a:t>
                </a:r>
              </a:p>
              <a:p>
                <a:pPr marL="44958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𝑢</m:t>
                          </m:r>
                        </m:e>
                      </m:acc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𝑥</m:t>
                      </m:r>
                      <m:acc>
                        <m:accPr>
                          <m:chr m:val="⃗"/>
                          <m:ctrlP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𝑖</m:t>
                          </m:r>
                        </m:e>
                      </m:acc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𝑦</m:t>
                      </m:r>
                      <m:acc>
                        <m:accPr>
                          <m:chr m:val="⃗"/>
                          <m:ctrlP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𝑗</m:t>
                          </m:r>
                        </m:e>
                      </m:acc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𝑧</m:t>
                      </m:r>
                      <m:acc>
                        <m:accPr>
                          <m:chr m:val="⃗"/>
                          <m:ctrlP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49580"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Et on dit que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sont les coordonnées du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dans la base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e>
                        </m:acc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, </m:t>
                        </m:r>
                        <m:acc>
                          <m:accPr>
                            <m:chr m:val="⃗"/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𝑗</m:t>
                            </m:r>
                          </m:e>
                        </m:acc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, </m:t>
                        </m:r>
                        <m:acc>
                          <m:accPr>
                            <m:chr m:val="⃗"/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</m:acc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</a:t>
                </a:r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Démonstration </a:t>
                </a:r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On suppose qu'il existe deux décompositions pour le même vecteur.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Soit les triplets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; 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; 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𝑧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′ ; 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′ ; 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𝑧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′)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de réels tels que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</m:acc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e>
                    </m:acc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𝑗</m:t>
                        </m:r>
                      </m:e>
                    </m:acc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𝑘</m:t>
                        </m:r>
                      </m:e>
                    </m:acc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′</m:t>
                    </m:r>
                    <m:acc>
                      <m:accPr>
                        <m:chr m:val="⃗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e>
                    </m:acc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′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𝑗</m:t>
                        </m:r>
                      </m:e>
                    </m:acc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′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ce qui implique que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acc>
                      <m:accPr>
                        <m:chr m:val="⃗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e>
                    </m:acc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d>
                      <m:d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𝑦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acc>
                      <m:accPr>
                        <m:chr m:val="⃗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𝑗</m:t>
                        </m:r>
                      </m:e>
                    </m:acc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d>
                      <m:d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𝑧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acc>
                      <m:accPr>
                        <m:chr m:val="⃗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𝑘</m:t>
                        </m:r>
                      </m:e>
                    </m:acc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et donc que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acc>
                      <m:accPr>
                        <m:chr m:val="⃗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e>
                    </m:acc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=−</m:t>
                    </m:r>
                    <m:d>
                      <m:d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𝑦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acc>
                      <m:accPr>
                        <m:chr m:val="⃗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𝑗</m:t>
                        </m:r>
                      </m:e>
                    </m:acc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d>
                      <m:d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𝑧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acc>
                      <m:accPr>
                        <m:chr m:val="⃗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𝑘</m:t>
                        </m:r>
                      </m:e>
                    </m:acc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 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or comme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e>
                        </m:acc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, </m:t>
                        </m:r>
                        <m:acc>
                          <m:accPr>
                            <m:chr m:val="⃗"/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𝑗</m:t>
                            </m:r>
                          </m:e>
                        </m:acc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, </m:t>
                        </m:r>
                        <m:acc>
                          <m:accPr>
                            <m:chr m:val="⃗"/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</m:acc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est une base alors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ne peut pas être une combinaison linéaire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On obtient donc une contradiction et par conséquent l'hypothèse de deux décompositions est fausse, et elle est unique. </a:t>
                </a: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2561C3E4-E90E-4880-B81D-C6E099AFD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10" y="259125"/>
                <a:ext cx="11117179" cy="6339749"/>
              </a:xfrm>
              <a:prstGeom prst="rect">
                <a:avLst/>
              </a:prstGeom>
              <a:blipFill>
                <a:blip r:embed="rId2"/>
                <a:stretch>
                  <a:fillRect l="-548" r="-1042" b="-86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888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4615AEB8-BAFB-49AF-BA96-638F0AB10E57}"/>
                  </a:ext>
                </a:extLst>
              </p:cNvPr>
              <p:cNvSpPr txBox="1"/>
              <p:nvPr/>
            </p:nvSpPr>
            <p:spPr>
              <a:xfrm>
                <a:off x="1038910" y="592687"/>
                <a:ext cx="10435022" cy="10538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Exemple </a:t>
                </a:r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Dans le cube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𝐴𝐵𝐶𝐷𝐸𝐹𝐺𝐻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muni de la base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𝐴𝐵</m:t>
                            </m:r>
                          </m:e>
                        </m:acc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 , </m:t>
                        </m:r>
                        <m:acc>
                          <m:accPr>
                            <m:chr m:val="⃗"/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𝐴𝐷</m:t>
                            </m:r>
                          </m:e>
                        </m:acc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 ,</m:t>
                        </m:r>
                        <m:acc>
                          <m:accPr>
                            <m:chr m:val="⃗"/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𝐴𝐸</m:t>
                            </m:r>
                          </m:e>
                        </m:acc>
                      </m:e>
                    </m:d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on peut décomposer les vecteurs ainsi : </a:t>
                </a: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4615AEB8-BAFB-49AF-BA96-638F0AB10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910" y="592687"/>
                <a:ext cx="10435022" cy="1053878"/>
              </a:xfrm>
              <a:prstGeom prst="rect">
                <a:avLst/>
              </a:prstGeom>
              <a:blipFill>
                <a:blip r:embed="rId2"/>
                <a:stretch>
                  <a:fillRect l="-584" b="-75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>
            <a:extLst>
              <a:ext uri="{FF2B5EF4-FFF2-40B4-BE49-F238E27FC236}">
                <a16:creationId xmlns:a16="http://schemas.microsoft.com/office/drawing/2014/main" id="{3F8D4515-799F-4CDA-BCEA-308738C52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719" y="2626738"/>
            <a:ext cx="9452561" cy="29284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C167F3DC-0DE7-460F-BD9C-669D76A6BB3C}"/>
                  </a:ext>
                </a:extLst>
              </p:cNvPr>
              <p:cNvSpPr txBox="1"/>
              <p:nvPr/>
            </p:nvSpPr>
            <p:spPr>
              <a:xfrm>
                <a:off x="1038910" y="2057988"/>
                <a:ext cx="5293895" cy="4394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𝐴𝐺</m:t>
                        </m:r>
                      </m:e>
                    </m:acc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=</m:t>
                    </m:r>
                    <m:acc>
                      <m:accPr>
                        <m:chr m:val="⃗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𝐴𝐶</m:t>
                        </m:r>
                      </m:e>
                    </m:acc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+</m:t>
                    </m:r>
                    <m:acc>
                      <m:accPr>
                        <m:chr m:val="⃗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𝐴𝐸</m:t>
                        </m:r>
                      </m:e>
                    </m:acc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=</m:t>
                    </m:r>
                    <m:acc>
                      <m:accPr>
                        <m:chr m:val="⃗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𝐴𝐵</m:t>
                        </m:r>
                      </m:e>
                    </m:acc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+</m:t>
                    </m:r>
                    <m:acc>
                      <m:accPr>
                        <m:chr m:val="⃗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𝐴𝐷</m:t>
                        </m:r>
                      </m:e>
                    </m:acc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+</m:t>
                    </m:r>
                    <m:acc>
                      <m:accPr>
                        <m:chr m:val="⃗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𝐴𝐸</m:t>
                        </m:r>
                      </m:e>
                    </m:acc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fr-FR" sz="200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C167F3DC-0DE7-460F-BD9C-669D76A6B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910" y="2057988"/>
                <a:ext cx="5293895" cy="4394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FB56F4FC-AECF-49C0-837C-139E3728B1CA}"/>
                  </a:ext>
                </a:extLst>
              </p:cNvPr>
              <p:cNvSpPr txBox="1"/>
              <p:nvPr/>
            </p:nvSpPr>
            <p:spPr>
              <a:xfrm>
                <a:off x="7142564" y="2057988"/>
                <a:ext cx="4331368" cy="4394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𝐵𝐻</m:t>
                        </m:r>
                      </m:e>
                    </m:acc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=</m:t>
                    </m:r>
                    <m:acc>
                      <m:accPr>
                        <m:chr m:val="⃗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𝐵𝐴</m:t>
                        </m:r>
                      </m:e>
                    </m:acc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+</m:t>
                    </m:r>
                    <m:acc>
                      <m:accPr>
                        <m:chr m:val="⃗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𝐴𝐻</m:t>
                        </m:r>
                      </m:e>
                    </m:acc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= −</m:t>
                    </m:r>
                    <m:acc>
                      <m:accPr>
                        <m:chr m:val="⃗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𝐴𝐵</m:t>
                        </m:r>
                      </m:e>
                    </m:acc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+</m:t>
                    </m:r>
                    <m:acc>
                      <m:accPr>
                        <m:chr m:val="⃗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𝐴𝐷</m:t>
                        </m:r>
                      </m:e>
                    </m:acc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+</m:t>
                    </m:r>
                    <m:acc>
                      <m:accPr>
                        <m:chr m:val="⃗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𝐴𝐸</m:t>
                        </m:r>
                      </m:e>
                    </m:acc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fr-FR" sz="2000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FB56F4FC-AECF-49C0-837C-139E3728B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564" y="2057988"/>
                <a:ext cx="4331368" cy="4394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>
            <a:extLst>
              <a:ext uri="{FF2B5EF4-FFF2-40B4-BE49-F238E27FC236}">
                <a16:creationId xmlns:a16="http://schemas.microsoft.com/office/drawing/2014/main" id="{5DB6725E-A10B-4375-9A39-506140288C7A}"/>
              </a:ext>
            </a:extLst>
          </p:cNvPr>
          <p:cNvSpPr txBox="1"/>
          <p:nvPr/>
        </p:nvSpPr>
        <p:spPr>
          <a:xfrm>
            <a:off x="5610910" y="2057988"/>
            <a:ext cx="7218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et   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70492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9FCCC7C-D502-47BA-9E70-DBA4F267EE5B}"/>
              </a:ext>
            </a:extLst>
          </p:cNvPr>
          <p:cNvSpPr txBox="1"/>
          <p:nvPr/>
        </p:nvSpPr>
        <p:spPr>
          <a:xfrm>
            <a:off x="519502" y="261919"/>
            <a:ext cx="111529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Méthode n°6 – Décomposer un vecteur dans une base par lecture graphique.</a:t>
            </a:r>
            <a:endParaRPr lang="fr-FR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E12E5101-E6F0-4EDA-A91C-92AD854D7AD4}"/>
                  </a:ext>
                </a:extLst>
              </p:cNvPr>
              <p:cNvSpPr txBox="1"/>
              <p:nvPr/>
            </p:nvSpPr>
            <p:spPr>
              <a:xfrm>
                <a:off x="666595" y="827416"/>
                <a:ext cx="10928374" cy="15155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:r>
                  <a:rPr lang="fr-FR" sz="20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Énonc</a:t>
                </a:r>
                <a:r>
                  <a:rPr lang="fr-FR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é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RE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Dans le cube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𝐴𝐵𝐶𝐷𝐸𝐹𝐺𝐻</m:t>
                    </m:r>
                  </m:oMath>
                </a14:m>
                <a:r>
                  <a:rPr lang="fr-RE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lire la décomposition du vecteur donné dans la base donnée</a:t>
                </a:r>
                <a:r>
                  <a:rPr lang="fr-RE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RE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  </m:t>
                    </m:r>
                    <m:acc>
                      <m:accPr>
                        <m:chr m:val="⃗"/>
                        <m:ctrlPr>
                          <a:rPr lang="fr-FR" sz="2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𝐸𝐺</m:t>
                        </m:r>
                      </m:e>
                    </m:acc>
                    <m:r>
                      <a:rPr lang="fr-FR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 </m:t>
                    </m:r>
                    <m:r>
                      <m:rPr>
                        <m:sty m:val="p"/>
                      </m:rPr>
                      <a:rPr lang="fr-FR" sz="20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dans</m:t>
                    </m:r>
                    <m:r>
                      <a:rPr lang="fr-FR" sz="20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20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la</m:t>
                    </m:r>
                    <m:r>
                      <a:rPr lang="fr-FR" sz="20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20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base</m:t>
                    </m:r>
                    <m:r>
                      <a:rPr lang="fr-FR" sz="20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 </m:t>
                    </m:r>
                    <m:d>
                      <m:dPr>
                        <m:ctrlPr>
                          <a:rPr lang="fr-FR" sz="2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𝐴𝐵</m:t>
                            </m:r>
                          </m:e>
                        </m:acc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, </m:t>
                        </m:r>
                        <m:acc>
                          <m:accPr>
                            <m:chr m:val="⃗"/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𝐵𝐷</m:t>
                            </m:r>
                          </m:e>
                        </m:acc>
                      </m:e>
                    </m:d>
                  </m:oMath>
                </a14:m>
                <a:r>
                  <a:rPr lang="fr-RE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fr-FR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  </m:t>
                    </m:r>
                    <m:acc>
                      <m:accPr>
                        <m:chr m:val="⃗"/>
                        <m:ctrlPr>
                          <a:rPr lang="fr-FR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𝐶𝐹</m:t>
                        </m:r>
                      </m:e>
                    </m:acc>
                    <m:r>
                      <a:rPr lang="fr-FR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 </m:t>
                    </m:r>
                    <m:r>
                      <m:rPr>
                        <m:sty m:val="p"/>
                      </m:rPr>
                      <a:rPr lang="fr-FR" sz="2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dans</m:t>
                    </m:r>
                    <m:r>
                      <a:rPr lang="fr-FR" sz="2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2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la</m:t>
                    </m:r>
                    <m:r>
                      <a:rPr lang="fr-FR" sz="2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2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base</m:t>
                    </m:r>
                    <m:r>
                      <a:rPr lang="fr-FR" sz="2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𝐴𝐵</m:t>
                            </m:r>
                          </m:e>
                        </m:acc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, </m:t>
                        </m:r>
                        <m:acc>
                          <m:accPr>
                            <m:chr m:val="⃗"/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𝐵𝐷</m:t>
                            </m:r>
                          </m:e>
                        </m:acc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𝐶𝐺</m:t>
                            </m:r>
                          </m:e>
                        </m:acc>
                      </m:e>
                    </m:d>
                  </m:oMath>
                </a14:m>
                <a:endParaRPr lang="fr-RE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E12E5101-E6F0-4EDA-A91C-92AD854D7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95" y="827416"/>
                <a:ext cx="10928374" cy="1515543"/>
              </a:xfrm>
              <a:prstGeom prst="rect">
                <a:avLst/>
              </a:prstGeom>
              <a:blipFill>
                <a:blip r:embed="rId2"/>
                <a:stretch>
                  <a:fillRect b="-24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mstsspe_2020/93442-1">
            <a:extLst>
              <a:ext uri="{FF2B5EF4-FFF2-40B4-BE49-F238E27FC236}">
                <a16:creationId xmlns:a16="http://schemas.microsoft.com/office/drawing/2014/main" id="{202127DB-B093-4153-BAAE-DE60530EC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" t="42144" r="2633" b="7279"/>
          <a:stretch/>
        </p:blipFill>
        <p:spPr bwMode="auto">
          <a:xfrm>
            <a:off x="817030" y="3429000"/>
            <a:ext cx="10627504" cy="283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2BC53F1-3F59-4AC6-BB3B-62A17031497A}"/>
              </a:ext>
            </a:extLst>
          </p:cNvPr>
          <p:cNvSpPr txBox="1"/>
          <p:nvPr/>
        </p:nvSpPr>
        <p:spPr>
          <a:xfrm>
            <a:off x="666595" y="2840028"/>
            <a:ext cx="1381202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RE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410672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3B9A1C9-E33D-4F43-97DE-6A4CAF218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0520"/>
            <a:ext cx="12192000" cy="232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2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7895731-4845-4455-8D51-B386F7453C1D}"/>
              </a:ext>
            </a:extLst>
          </p:cNvPr>
          <p:cNvSpPr txBox="1"/>
          <p:nvPr/>
        </p:nvSpPr>
        <p:spPr>
          <a:xfrm>
            <a:off x="481263" y="47306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lvl="0" indent="-400050">
              <a:spcAft>
                <a:spcPts val="0"/>
              </a:spcAft>
              <a:buFont typeface="+mj-lt"/>
              <a:buAutoNum type="romanUcPeriod" startAt="4"/>
            </a:pPr>
            <a:r>
              <a:rPr lang="fr-FR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Repérage dans l'espace </a:t>
            </a:r>
            <a:endParaRPr lang="fr-F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743E7788-4C93-4DFA-9779-72390D340EDB}"/>
                  </a:ext>
                </a:extLst>
              </p:cNvPr>
              <p:cNvSpPr txBox="1"/>
              <p:nvPr/>
            </p:nvSpPr>
            <p:spPr>
              <a:xfrm>
                <a:off x="834189" y="1098365"/>
                <a:ext cx="8341895" cy="16276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4472C4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Propriété - Repère </a:t>
                </a:r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On appelle repère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; </m:t>
                        </m:r>
                        <m:acc>
                          <m:accPr>
                            <m:chr m:val="⃗"/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e>
                        </m:acc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, </m:t>
                        </m:r>
                        <m:acc>
                          <m:accPr>
                            <m:chr m:val="⃗"/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𝑗</m:t>
                            </m:r>
                          </m:e>
                        </m:acc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, </m:t>
                        </m:r>
                        <m:acc>
                          <m:accPr>
                            <m:chr m:val="⃗"/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</m:acc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de l’espace le quadruplet où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𝑂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est un point de l’espace appelé origine et où le triplet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e>
                        </m:acc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, </m:t>
                        </m:r>
                        <m:acc>
                          <m:accPr>
                            <m:chr m:val="⃗"/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𝑗</m:t>
                            </m:r>
                          </m:e>
                        </m:acc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, </m:t>
                        </m:r>
                        <m:acc>
                          <m:accPr>
                            <m:chr m:val="⃗"/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</m:acc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est une base de l'espace. </a:t>
                </a: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743E7788-4C93-4DFA-9779-72390D340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89" y="1098365"/>
                <a:ext cx="8341895" cy="1627690"/>
              </a:xfrm>
              <a:prstGeom prst="rect">
                <a:avLst/>
              </a:prstGeom>
              <a:blipFill>
                <a:blip r:embed="rId2"/>
                <a:stretch>
                  <a:fillRect l="-804" b="-44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5" descr="mstsspe_2020/93445-1">
            <a:extLst>
              <a:ext uri="{FF2B5EF4-FFF2-40B4-BE49-F238E27FC236}">
                <a16:creationId xmlns:a16="http://schemas.microsoft.com/office/drawing/2014/main" id="{D684F837-56E5-4810-BD42-24DB4B62A1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9"/>
          <a:stretch/>
        </p:blipFill>
        <p:spPr bwMode="auto">
          <a:xfrm>
            <a:off x="9084894" y="1481188"/>
            <a:ext cx="3107106" cy="24897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3EBBEAB8-7811-4D43-B408-D72C424E747C}"/>
                  </a:ext>
                </a:extLst>
              </p:cNvPr>
              <p:cNvSpPr txBox="1"/>
              <p:nvPr/>
            </p:nvSpPr>
            <p:spPr>
              <a:xfrm>
                <a:off x="834188" y="4108987"/>
                <a:ext cx="9849853" cy="1143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Exemple</a:t>
                </a:r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Dans un cube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𝐴𝐵𝐶𝐷𝐸𝐹𝐺𝐻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𝐴𝐵</m:t>
                            </m:r>
                          </m:e>
                        </m:acc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 , </m:t>
                        </m:r>
                        <m:acc>
                          <m:accPr>
                            <m:chr m:val="⃗"/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𝐴𝐷</m:t>
                            </m:r>
                          </m:e>
                        </m:acc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 ,</m:t>
                        </m:r>
                        <m:acc>
                          <m:accPr>
                            <m:chr m:val="⃗"/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𝐴𝐸</m:t>
                            </m:r>
                          </m:e>
                        </m:acc>
                      </m:e>
                    </m:d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est une base et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un point de l'espace donc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𝐴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 ; </m:t>
                        </m:r>
                        <m:acc>
                          <m:accPr>
                            <m:chr m:val="⃗"/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𝐴𝐵</m:t>
                            </m:r>
                          </m:e>
                        </m:acc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 , </m:t>
                        </m:r>
                        <m:acc>
                          <m:accPr>
                            <m:chr m:val="⃗"/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𝐴𝐷</m:t>
                            </m:r>
                          </m:e>
                        </m:acc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 ,</m:t>
                        </m:r>
                        <m:acc>
                          <m:accPr>
                            <m:chr m:val="⃗"/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𝐴𝐸</m:t>
                            </m:r>
                          </m:e>
                        </m:acc>
                      </m:e>
                    </m:d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est un repère de l'espace. </a:t>
                </a: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3EBBEAB8-7811-4D43-B408-D72C424E7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88" y="4108987"/>
                <a:ext cx="9849853" cy="1143646"/>
              </a:xfrm>
              <a:prstGeom prst="rect">
                <a:avLst/>
              </a:prstGeom>
              <a:blipFill>
                <a:blip r:embed="rId4"/>
                <a:stretch>
                  <a:fillRect l="-681" t="-2660" b="-69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854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05FEC44-64EA-46D2-B866-E1CD1B94AFD1}"/>
                  </a:ext>
                </a:extLst>
              </p:cNvPr>
              <p:cNvSpPr/>
              <p:nvPr/>
            </p:nvSpPr>
            <p:spPr>
              <a:xfrm>
                <a:off x="818148" y="703810"/>
                <a:ext cx="10780294" cy="29586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4472C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Définition - Vecteurs</a:t>
                </a:r>
                <a:endParaRPr lang="fr-FR" sz="2000" dirty="0"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Soient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deux points de l'espace, la transformation qui à tout point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𝑀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de l'espace associe l'unique point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𝑀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′ 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tel que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𝐴𝐵𝑀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′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𝑀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soit un parallélogramme s'appelle </a:t>
                </a:r>
                <a:r>
                  <a:rPr lang="fr-FR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la translation de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Comme, dans le plan, les vecteurs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et</a:t>
                </a: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𝑀𝑀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sont égaux et on dit également qu’ils sont deux </a:t>
                </a:r>
                <a:r>
                  <a:rPr lang="fr-FR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représentants</a:t>
                </a: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d'un vecteur unique noté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05FEC44-64EA-46D2-B866-E1CD1B94AF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148" y="703810"/>
                <a:ext cx="10780294" cy="2958695"/>
              </a:xfrm>
              <a:prstGeom prst="rect">
                <a:avLst/>
              </a:prstGeom>
              <a:blipFill>
                <a:blip r:embed="rId2"/>
                <a:stretch>
                  <a:fillRect l="-565" r="-396" b="-26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7139C300-494D-4FF4-A7D9-3932EA234C5B}"/>
              </a:ext>
            </a:extLst>
          </p:cNvPr>
          <p:cNvSpPr/>
          <p:nvPr/>
        </p:nvSpPr>
        <p:spPr>
          <a:xfrm>
            <a:off x="346750" y="472978"/>
            <a:ext cx="3725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romanUcPeriod"/>
            </a:pP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Les vecteurs de l'espace </a:t>
            </a:r>
            <a:endParaRPr lang="fr-FR" sz="24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1A4FC69-B14D-4F48-B7FA-C97A155C2BE6}"/>
                  </a:ext>
                </a:extLst>
              </p:cNvPr>
              <p:cNvSpPr/>
              <p:nvPr/>
            </p:nvSpPr>
            <p:spPr>
              <a:xfrm>
                <a:off x="826169" y="3963951"/>
                <a:ext cx="7106652" cy="1055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Exemple </a:t>
                </a:r>
                <a:endParaRPr lang="fr-FR" sz="2000" dirty="0"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Dans le cube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𝐴𝐵𝐶𝐷𝐸𝐹𝐺𝐻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les vecteurs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𝐴𝐻</m:t>
                        </m:r>
                      </m:e>
                    </m:acc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𝐵𝐺</m:t>
                        </m:r>
                      </m:e>
                    </m:acc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sont égaux car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𝐴𝐵𝐺𝐻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est un rectangle.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1A4FC69-B14D-4F48-B7FA-C97A155C2B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169" y="3963951"/>
                <a:ext cx="7106652" cy="1055032"/>
              </a:xfrm>
              <a:prstGeom prst="rect">
                <a:avLst/>
              </a:prstGeom>
              <a:blipFill>
                <a:blip r:embed="rId3"/>
                <a:stretch>
                  <a:fillRect l="-944" t="-2890" b="-98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>
            <a:extLst>
              <a:ext uri="{FF2B5EF4-FFF2-40B4-BE49-F238E27FC236}">
                <a16:creationId xmlns:a16="http://schemas.microsoft.com/office/drawing/2014/main" id="{4441DEF6-42EA-4F0F-ABC9-0B949D45A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1560" y="3662505"/>
            <a:ext cx="3242292" cy="271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9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098799B1-D4E1-4362-9ED3-26B02FE2D2FB}"/>
                  </a:ext>
                </a:extLst>
              </p:cNvPr>
              <p:cNvSpPr txBox="1"/>
              <p:nvPr/>
            </p:nvSpPr>
            <p:spPr>
              <a:xfrm>
                <a:off x="946483" y="3272754"/>
                <a:ext cx="7564588" cy="17345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Exemple</a:t>
                </a:r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Dans le cube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𝐴𝐵𝐶𝐷𝐸𝐹𝐺𝐻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muni du repère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𝐴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 ; </m:t>
                        </m:r>
                        <m:acc>
                          <m:accPr>
                            <m:chr m:val="⃗"/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𝐴𝐵</m:t>
                            </m:r>
                          </m:e>
                        </m:acc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 , </m:t>
                        </m:r>
                        <m:acc>
                          <m:accPr>
                            <m:chr m:val="⃗"/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𝐴𝐷</m:t>
                            </m:r>
                          </m:e>
                        </m:acc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 ,</m:t>
                        </m:r>
                        <m:acc>
                          <m:accPr>
                            <m:chr m:val="⃗"/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𝐴𝐸</m:t>
                            </m:r>
                          </m:e>
                        </m:acc>
                      </m:e>
                    </m:d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les coordonnées des autres sommets du cube sont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𝐶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(1 ; 1 ;0)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𝐹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(1 ; 0 ;1)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𝐺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(1 ; 1 ; 1)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𝐻</m:t>
                    </m:r>
                    <m:d>
                      <m:d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 ;1 ;1</m:t>
                        </m:r>
                      </m:e>
                    </m:d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car par exemple :</a:t>
                </a: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𝐴𝐶</m:t>
                          </m:r>
                        </m:e>
                      </m:acc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=1 </m:t>
                      </m:r>
                      <m:acc>
                        <m:accPr>
                          <m:chr m:val="⃗"/>
                          <m:ctrlP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𝐴𝐵</m:t>
                          </m:r>
                        </m:e>
                      </m:acc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+1 </m:t>
                      </m:r>
                      <m:acc>
                        <m:accPr>
                          <m:chr m:val="⃗"/>
                          <m:ctrlP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𝐴𝐷</m:t>
                          </m:r>
                        </m:e>
                      </m:acc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+0 </m:t>
                      </m:r>
                      <m:acc>
                        <m:accPr>
                          <m:chr m:val="⃗"/>
                          <m:ctrlP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𝐴𝐸</m:t>
                          </m:r>
                        </m:e>
                      </m:acc>
                    </m:oMath>
                  </m:oMathPara>
                </a14:m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098799B1-D4E1-4362-9ED3-26B02FE2D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483" y="3272754"/>
                <a:ext cx="7564588" cy="1734577"/>
              </a:xfrm>
              <a:prstGeom prst="rect">
                <a:avLst/>
              </a:prstGeom>
              <a:blipFill>
                <a:blip r:embed="rId2"/>
                <a:stretch>
                  <a:fillRect l="-806" t="-2113" r="-40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 descr="mstsspe_2020/93446-1">
            <a:extLst>
              <a:ext uri="{FF2B5EF4-FFF2-40B4-BE49-F238E27FC236}">
                <a16:creationId xmlns:a16="http://schemas.microsoft.com/office/drawing/2014/main" id="{9E397B79-C9BC-4E9A-8CC3-782B75AE89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50" t="31827" b="14128"/>
          <a:stretch/>
        </p:blipFill>
        <p:spPr bwMode="auto">
          <a:xfrm>
            <a:off x="8511071" y="2521124"/>
            <a:ext cx="3520508" cy="31588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ED2E205E-5CB9-408E-9E4F-7DE8CDCCAF54}"/>
                  </a:ext>
                </a:extLst>
              </p:cNvPr>
              <p:cNvSpPr txBox="1"/>
              <p:nvPr/>
            </p:nvSpPr>
            <p:spPr>
              <a:xfrm>
                <a:off x="946483" y="821405"/>
                <a:ext cx="10555706" cy="18047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4472C4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Corollaire - Coordonnées d'un point </a:t>
                </a:r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Dans un repère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; </m:t>
                        </m:r>
                        <m:acc>
                          <m:accPr>
                            <m:chr m:val="⃗"/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e>
                        </m:acc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, </m:t>
                        </m:r>
                        <m:acc>
                          <m:accPr>
                            <m:chr m:val="⃗"/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𝑗</m:t>
                            </m:r>
                          </m:e>
                        </m:acc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, </m:t>
                        </m:r>
                        <m:acc>
                          <m:accPr>
                            <m:chr m:val="⃗"/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</m:acc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pour tout point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𝑀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de l'espace il existe un triplet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; 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; 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𝑧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unique tel que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𝑂𝑀</m:t>
                        </m:r>
                      </m:e>
                    </m:acc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e>
                    </m:acc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𝑗</m:t>
                        </m:r>
                      </m:e>
                    </m:acc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où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s'appelle l'abscisse,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𝑦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ordonnée et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𝑧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la cote. </a:t>
                </a: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ED2E205E-5CB9-408E-9E4F-7DE8CDCCA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483" y="821405"/>
                <a:ext cx="10555706" cy="1804725"/>
              </a:xfrm>
              <a:prstGeom prst="rect">
                <a:avLst/>
              </a:prstGeom>
              <a:blipFill>
                <a:blip r:embed="rId4"/>
                <a:stretch>
                  <a:fillRect l="-577" t="-20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>
            <a:extLst>
              <a:ext uri="{FF2B5EF4-FFF2-40B4-BE49-F238E27FC236}">
                <a16:creationId xmlns:a16="http://schemas.microsoft.com/office/drawing/2014/main" id="{C5E4CE5A-DD49-41DB-9E30-8D17150D5C87}"/>
              </a:ext>
            </a:extLst>
          </p:cNvPr>
          <p:cNvSpPr txBox="1"/>
          <p:nvPr/>
        </p:nvSpPr>
        <p:spPr>
          <a:xfrm>
            <a:off x="946483" y="5574930"/>
            <a:ext cx="101386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000" b="1" dirty="0">
                <a:solidFill>
                  <a:srgbClr val="5381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Remarque</a:t>
            </a:r>
            <a:endParaRPr lang="fr-F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Les opérations sur les coordonnées dans l'espace sont les mêmes que celles dans le plan. </a:t>
            </a:r>
          </a:p>
        </p:txBody>
      </p:sp>
    </p:spTree>
    <p:extLst>
      <p:ext uri="{BB962C8B-B14F-4D97-AF65-F5344CB8AC3E}">
        <p14:creationId xmlns:p14="http://schemas.microsoft.com/office/powerpoint/2010/main" val="231548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stsspe_2020/93449-1">
            <a:extLst>
              <a:ext uri="{FF2B5EF4-FFF2-40B4-BE49-F238E27FC236}">
                <a16:creationId xmlns:a16="http://schemas.microsoft.com/office/drawing/2014/main" id="{A5023C5D-212C-4CC4-832B-CC1ED2DC80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" t="31957" b="4748"/>
          <a:stretch/>
        </p:blipFill>
        <p:spPr bwMode="auto">
          <a:xfrm>
            <a:off x="666594" y="2614338"/>
            <a:ext cx="11144405" cy="362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9FCCC7C-D502-47BA-9E70-DBA4F267EE5B}"/>
              </a:ext>
            </a:extLst>
          </p:cNvPr>
          <p:cNvSpPr txBox="1"/>
          <p:nvPr/>
        </p:nvSpPr>
        <p:spPr>
          <a:xfrm>
            <a:off x="519502" y="261919"/>
            <a:ext cx="101516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Méthode n°7 – Déterminer une base ou un repère d’un plan ou de l’espace par le calcul.</a:t>
            </a:r>
            <a:endParaRPr lang="fr-FR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E12E5101-E6F0-4EDA-A91C-92AD854D7AD4}"/>
                  </a:ext>
                </a:extLst>
              </p:cNvPr>
              <p:cNvSpPr txBox="1"/>
              <p:nvPr/>
            </p:nvSpPr>
            <p:spPr>
              <a:xfrm>
                <a:off x="666595" y="1183225"/>
                <a:ext cx="10928374" cy="10538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:r>
                  <a:rPr lang="fr-FR" sz="20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Énonc</a:t>
                </a:r>
                <a:r>
                  <a:rPr lang="fr-FR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é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RE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Dans </a:t>
                </a:r>
                <a:r>
                  <a:rPr lang="fr-RE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un</a:t>
                </a:r>
                <a:r>
                  <a:rPr lang="fr-RE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cube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𝐴𝐵𝐶𝐷𝐸𝐹𝐺𝐻</m:t>
                    </m:r>
                  </m:oMath>
                </a14:m>
                <a:r>
                  <a:rPr lang="fr-RE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démontrer que le triplet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𝐴𝐵</m:t>
                            </m:r>
                          </m:e>
                        </m:acc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, </m:t>
                        </m:r>
                        <m:acc>
                          <m:accPr>
                            <m:chr m:val="⃗"/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𝐵</m:t>
                            </m:r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𝐻</m:t>
                            </m:r>
                          </m:e>
                        </m:acc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𝐶𝐺</m:t>
                            </m:r>
                          </m:e>
                        </m:acc>
                      </m:e>
                    </m:d>
                  </m:oMath>
                </a14:m>
                <a:r>
                  <a:rPr lang="fr-RE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est bien une base de l’espace.</a:t>
                </a: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E12E5101-E6F0-4EDA-A91C-92AD854D7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95" y="1183225"/>
                <a:ext cx="10928374" cy="1053878"/>
              </a:xfrm>
              <a:prstGeom prst="rect">
                <a:avLst/>
              </a:prstGeom>
              <a:blipFill>
                <a:blip r:embed="rId3"/>
                <a:stretch>
                  <a:fillRect b="-75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 descr="Une image contenant jeu&#10;&#10;Description générée automatiquement">
            <a:extLst>
              <a:ext uri="{FF2B5EF4-FFF2-40B4-BE49-F238E27FC236}">
                <a16:creationId xmlns:a16="http://schemas.microsoft.com/office/drawing/2014/main" id="{F78CE7CC-0D61-4E17-8F4B-35915C5E31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28815" y="2142835"/>
            <a:ext cx="1882184" cy="190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9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A900E1E-F8A5-470B-87F9-A1157A2A2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1612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8C40BA4-568D-40D4-9418-DADB10487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66" y="1940596"/>
            <a:ext cx="6017934" cy="424958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2AAE608-1CFB-40B3-BC7D-10C90FFBD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083927"/>
            <a:ext cx="6017934" cy="382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46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0B268C59-78A0-4399-A9B4-028E491D7E85}"/>
                  </a:ext>
                </a:extLst>
              </p:cNvPr>
              <p:cNvSpPr txBox="1"/>
              <p:nvPr/>
            </p:nvSpPr>
            <p:spPr>
              <a:xfrm>
                <a:off x="513348" y="653240"/>
                <a:ext cx="11165304" cy="5715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4472C4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Propriété - Coordonnées d'un vecteur </a:t>
                </a:r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49580"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Comme dans le plan si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𝐴</m:t>
                    </m:r>
                    <m:d>
                      <m:d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sub>
                        </m:sSub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; </m:t>
                        </m:r>
                        <m:sSub>
                          <m:sSubPr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sub>
                        </m:sSub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;</m:t>
                        </m:r>
                        <m:sSub>
                          <m:sSubPr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𝐵</m:t>
                    </m:r>
                    <m:d>
                      <m:d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𝐵</m:t>
                            </m:r>
                          </m:sub>
                        </m:sSub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; </m:t>
                        </m:r>
                        <m:sSub>
                          <m:sSubPr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𝐵</m:t>
                            </m:r>
                          </m:sub>
                        </m:sSub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;</m:t>
                        </m:r>
                        <m:sSub>
                          <m:sSubPr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alors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𝐴𝐵</m:t>
                        </m:r>
                      </m:e>
                    </m:acc>
                    <m:d>
                      <m:d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fr-FR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fr-FR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fr-FR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</a:t>
                </a:r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</a:p>
              <a:p>
                <a:pPr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Exemple</a:t>
                </a:r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Dans le cube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𝐴𝐵𝐶𝐷𝐸𝐹𝐺𝐻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muni du repère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𝐴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 ; </m:t>
                        </m:r>
                        <m:acc>
                          <m:accPr>
                            <m:chr m:val="⃗"/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𝐴𝐵</m:t>
                            </m:r>
                          </m:e>
                        </m:acc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 , </m:t>
                        </m:r>
                        <m:acc>
                          <m:accPr>
                            <m:chr m:val="⃗"/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𝐴𝐷</m:t>
                            </m:r>
                          </m:e>
                        </m:acc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 ,</m:t>
                        </m:r>
                        <m:acc>
                          <m:accPr>
                            <m:chr m:val="⃗"/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𝐴𝐸</m:t>
                            </m:r>
                          </m:e>
                        </m:acc>
                      </m:e>
                    </m:d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on a les coordonnées des vecteurs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𝐺𝐻</m:t>
                        </m:r>
                      </m:e>
                    </m:acc>
                    <m:d>
                      <m:d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0−1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1−1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1−1</m:t>
                              </m:r>
                            </m:e>
                          </m:mr>
                        </m:m>
                      </m:e>
                    </m:d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et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𝐹𝐶</m:t>
                        </m:r>
                      </m:e>
                    </m:acc>
                    <m:d>
                      <m:d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1−1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1−0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0−1</m:t>
                              </m:r>
                            </m:e>
                          </m:mr>
                        </m:m>
                      </m:e>
                    </m:d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</a:p>
              <a:p>
                <a:pPr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4472C4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Propriété - Représentation paramétrique d'une droite </a:t>
                </a:r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49580"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Dans un repère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; </m:t>
                        </m:r>
                        <m:acc>
                          <m:accPr>
                            <m:chr m:val="⃗"/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e>
                        </m:acc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, </m:t>
                        </m:r>
                        <m:acc>
                          <m:accPr>
                            <m:chr m:val="⃗"/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𝑗</m:t>
                            </m:r>
                          </m:e>
                        </m:acc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, </m:t>
                        </m:r>
                        <m:acc>
                          <m:accPr>
                            <m:chr m:val="⃗"/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</m:acc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la droite passant par le point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𝐴</m:t>
                    </m:r>
                    <m:d>
                      <m:d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sub>
                        </m:sSub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; </m:t>
                        </m:r>
                        <m:sSub>
                          <m:sSubPr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sub>
                        </m:sSub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;</m:t>
                        </m:r>
                        <m:sSub>
                          <m:sSubPr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et de vecteur directeur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</m:acc>
                    <m:d>
                      <m:d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admet comme représentation paramétrique le système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𝑘𝑎</m:t>
                            </m:r>
                          </m:e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𝑦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𝑘𝑏</m:t>
                            </m:r>
                          </m:e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𝑧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𝑘𝑐</m:t>
                            </m:r>
                          </m:e>
                        </m:eqArr>
                      </m:e>
                    </m:d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 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où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est un réel.</a:t>
                </a: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0B268C59-78A0-4399-A9B4-028E491D7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48" y="653240"/>
                <a:ext cx="11165304" cy="5715732"/>
              </a:xfrm>
              <a:prstGeom prst="rect">
                <a:avLst/>
              </a:prstGeom>
              <a:blipFill>
                <a:blip r:embed="rId2"/>
                <a:stretch>
                  <a:fillRect l="-546" t="-5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554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CDD29ACC-3B6F-4AB9-BB1B-7ED8C72B53F7}"/>
                  </a:ext>
                </a:extLst>
              </p:cNvPr>
              <p:cNvSpPr txBox="1"/>
              <p:nvPr/>
            </p:nvSpPr>
            <p:spPr>
              <a:xfrm>
                <a:off x="328863" y="362073"/>
                <a:ext cx="11534273" cy="2613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Démonstration </a:t>
                </a:r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𝐴𝑀</m:t>
                        </m:r>
                      </m:e>
                    </m:acc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et  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colinéaires équivaut 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𝐴𝑀</m:t>
                        </m:r>
                      </m:e>
                    </m:acc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</m:acc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⇔  </m:t>
                    </m:r>
                    <m:d>
                      <m:d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𝑦</m:t>
                              </m:r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𝑧</m:t>
                              </m:r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𝑘</m:t>
                    </m:r>
                    <m:d>
                      <m:d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⇔  </m:t>
                    </m:r>
                    <m:d>
                      <m:dPr>
                        <m:begChr m:val="{"/>
                        <m:endChr m:val="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=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𝑘𝑎</m:t>
                            </m:r>
                          </m:e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𝑦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=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𝑘𝑏</m:t>
                            </m:r>
                          </m:e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𝑧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=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𝑘𝑐</m:t>
                            </m:r>
                          </m:e>
                        </m:eqArr>
                      </m:e>
                    </m:d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⇔ </m:t>
                    </m:r>
                    <m:d>
                      <m:dPr>
                        <m:begChr m:val="{"/>
                        <m:endChr m:val="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𝑘𝑎</m:t>
                            </m:r>
                          </m:e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𝑦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𝑘𝑏</m:t>
                            </m:r>
                          </m:e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𝑧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𝑘𝑐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</a:p>
              <a:p>
                <a:pPr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538135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Remarque</a:t>
                </a:r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On peut trouver une autre représentation paramétrique de la même droite en changeant de point et/ou en prenant un autre vecteur directeur colinéaire au précédent. </a:t>
                </a: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CDD29ACC-3B6F-4AB9-BB1B-7ED8C72B5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63" y="362073"/>
                <a:ext cx="11534273" cy="2613792"/>
              </a:xfrm>
              <a:prstGeom prst="rect">
                <a:avLst/>
              </a:prstGeom>
              <a:blipFill>
                <a:blip r:embed="rId2"/>
                <a:stretch>
                  <a:fillRect l="-581" t="-1166" b="-32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5EA32556-141B-4972-9D28-B526AE065523}"/>
                  </a:ext>
                </a:extLst>
              </p:cNvPr>
              <p:cNvSpPr txBox="1"/>
              <p:nvPr/>
            </p:nvSpPr>
            <p:spPr>
              <a:xfrm>
                <a:off x="240630" y="3733496"/>
                <a:ext cx="11710737" cy="2502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Exemple</a:t>
                </a:r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Une représentation paramétrique de la droite de l'espace passant par le point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𝐴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(−1 ; 2 ; −3)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et de vecteur directeur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</m:acc>
                    <m:d>
                      <m:d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est :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=−1+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𝑦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=2−4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𝑧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=−3−2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</m:eqArr>
                      </m:e>
                    </m:d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 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où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est un réel.</a:t>
                </a: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5EA32556-141B-4972-9D28-B526AE065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30" y="3733496"/>
                <a:ext cx="11710737" cy="2502288"/>
              </a:xfrm>
              <a:prstGeom prst="rect">
                <a:avLst/>
              </a:prstGeom>
              <a:blipFill>
                <a:blip r:embed="rId3"/>
                <a:stretch>
                  <a:fillRect l="-520" t="-12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657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9FCCC7C-D502-47BA-9E70-DBA4F267EE5B}"/>
              </a:ext>
            </a:extLst>
          </p:cNvPr>
          <p:cNvSpPr txBox="1"/>
          <p:nvPr/>
        </p:nvSpPr>
        <p:spPr>
          <a:xfrm>
            <a:off x="519502" y="261919"/>
            <a:ext cx="10151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Méthode n°8 – Déterminer une représentation paramétrique d’une droite.</a:t>
            </a:r>
            <a:endParaRPr lang="fr-FR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E12E5101-E6F0-4EDA-A91C-92AD854D7AD4}"/>
                  </a:ext>
                </a:extLst>
              </p:cNvPr>
              <p:cNvSpPr txBox="1"/>
              <p:nvPr/>
            </p:nvSpPr>
            <p:spPr>
              <a:xfrm>
                <a:off x="666595" y="1183225"/>
                <a:ext cx="10928374" cy="960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:r>
                  <a:rPr lang="fr-FR" sz="20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Énonc</a:t>
                </a:r>
                <a:r>
                  <a:rPr lang="fr-FR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é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Donner une représentation paramétrique de la droite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fr-FR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𝐴𝐵</m:t>
                    </m:r>
                    <m:r>
                      <a:rPr lang="fr-FR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fr-RE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où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𝐴</m:t>
                    </m:r>
                    <m:r>
                      <a:rPr lang="fr-FR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(0 ;1 ;2)</m:t>
                    </m:r>
                  </m:oMath>
                </a14:m>
                <a:r>
                  <a:rPr lang="fr-RE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𝐵</m:t>
                    </m:r>
                    <m:d>
                      <m:dPr>
                        <m:ctrlPr>
                          <a:rPr lang="fr-FR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−2 ;1 ;3</m:t>
                        </m:r>
                      </m:e>
                    </m:d>
                  </m:oMath>
                </a14:m>
                <a:r>
                  <a:rPr lang="fr-RE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E12E5101-E6F0-4EDA-A91C-92AD854D7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95" y="1183225"/>
                <a:ext cx="10928374" cy="960328"/>
              </a:xfrm>
              <a:prstGeom prst="rect">
                <a:avLst/>
              </a:prstGeom>
              <a:blipFill>
                <a:blip r:embed="rId2"/>
                <a:stretch>
                  <a:fillRect b="-101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mstsspe_2020/93452-1">
            <a:extLst>
              <a:ext uri="{FF2B5EF4-FFF2-40B4-BE49-F238E27FC236}">
                <a16:creationId xmlns:a16="http://schemas.microsoft.com/office/drawing/2014/main" id="{0D259CF9-D4EE-4F46-B2ED-9CCB1FA3A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" t="36929" r="1122" b="3291"/>
          <a:stretch/>
        </p:blipFill>
        <p:spPr bwMode="auto">
          <a:xfrm>
            <a:off x="666595" y="2791731"/>
            <a:ext cx="11050924" cy="261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49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9C8FA69-E281-4364-8685-E858C3D04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10" y="74820"/>
            <a:ext cx="11671390" cy="286634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91F129B-0FD9-4F53-90C9-128BC70A1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407" y="3300153"/>
            <a:ext cx="5485040" cy="270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5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8ACF8A2-62D1-4EA6-A723-2B1421A1F2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831"/>
          <a:stretch/>
        </p:blipFill>
        <p:spPr>
          <a:xfrm>
            <a:off x="661822" y="2214584"/>
            <a:ext cx="5804966" cy="263079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4A3CE6D-D6DD-4DCA-A06F-68EAD41FD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576" y="3429000"/>
            <a:ext cx="5749453" cy="324645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61BA3BD-35BD-4246-994A-30BCD3CEB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22" y="350600"/>
            <a:ext cx="5910705" cy="179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5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C2DBF84-8D2D-4004-A047-CC5B7DEDB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62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8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8C95D80-53DA-430A-A461-9E0589D0E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28" y="169682"/>
            <a:ext cx="11651471" cy="598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5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0F64A2D-F4F8-4F8C-9EAC-FD2956A7BBAD}"/>
                  </a:ext>
                </a:extLst>
              </p:cNvPr>
              <p:cNvSpPr/>
              <p:nvPr/>
            </p:nvSpPr>
            <p:spPr>
              <a:xfrm>
                <a:off x="913899" y="533038"/>
                <a:ext cx="9304922" cy="2400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4472C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Propriété - Combinaison linéaire </a:t>
                </a:r>
                <a:endParaRPr lang="fr-FR" sz="2000" dirty="0"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Étant donné trois vecteurs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de l'espace non colinéaires. </a:t>
                </a: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On dit 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est une combinaison linéaire des vecteurs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s’il existe des réels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𝛼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𝛽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tels que</a:t>
                </a: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</m:acc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𝛼</m:t>
                      </m:r>
                      <m:acc>
                        <m:accPr>
                          <m:chr m:val="⃗"/>
                          <m:ctrlPr>
                            <a:rPr lang="fr-FR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𝑢</m:t>
                          </m:r>
                        </m:e>
                      </m:acc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𝛽</m:t>
                      </m:r>
                      <m:acc>
                        <m:accPr>
                          <m:chr m:val="⃗"/>
                          <m:ctrlPr>
                            <a:rPr lang="fr-FR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fr-FR" sz="2000" dirty="0"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0F64A2D-F4F8-4F8C-9EAC-FD2956A7BB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99" y="533038"/>
                <a:ext cx="9304922" cy="2400657"/>
              </a:xfrm>
              <a:prstGeom prst="rect">
                <a:avLst/>
              </a:prstGeom>
              <a:blipFill>
                <a:blip r:embed="rId2"/>
                <a:stretch>
                  <a:fillRect l="-7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>
            <a:extLst>
              <a:ext uri="{FF2B5EF4-FFF2-40B4-BE49-F238E27FC236}">
                <a16:creationId xmlns:a16="http://schemas.microsoft.com/office/drawing/2014/main" id="{CB4E94ED-137F-46D3-A033-EA12425F2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2118963"/>
            <a:ext cx="3785935" cy="25271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3023CEC-9ABB-470E-AC02-B749459AD16C}"/>
                  </a:ext>
                </a:extLst>
              </p:cNvPr>
              <p:cNvSpPr/>
              <p:nvPr/>
            </p:nvSpPr>
            <p:spPr>
              <a:xfrm>
                <a:off x="913899" y="4182736"/>
                <a:ext cx="8727574" cy="14216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538135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Remarques </a:t>
                </a:r>
                <a:endParaRPr lang="fr-FR" sz="2000" dirty="0"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</a:t>
                </a: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On dit aussi que les trois vecteurs sont coplanaires.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</a:t>
                </a: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Dans le cas où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𝑣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𝛼</m:t>
                    </m:r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on dit que les vecteurs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et  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sont colinéaires.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3023CEC-9ABB-470E-AC02-B749459AD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99" y="4182736"/>
                <a:ext cx="8727574" cy="1421671"/>
              </a:xfrm>
              <a:prstGeom prst="rect">
                <a:avLst/>
              </a:prstGeom>
              <a:blipFill>
                <a:blip r:embed="rId4"/>
                <a:stretch>
                  <a:fillRect l="-768" b="-68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913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E158EB8-7F6F-4FAD-995E-9B111EAAC46B}"/>
              </a:ext>
            </a:extLst>
          </p:cNvPr>
          <p:cNvSpPr txBox="1"/>
          <p:nvPr/>
        </p:nvSpPr>
        <p:spPr>
          <a:xfrm>
            <a:off x="1439694" y="340468"/>
            <a:ext cx="7752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Exercices page 296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DB33C8A-EF28-4B01-993A-479682F95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6142"/>
            <a:ext cx="12192000" cy="626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473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E158EB8-7F6F-4FAD-995E-9B111EAAC46B}"/>
              </a:ext>
            </a:extLst>
          </p:cNvPr>
          <p:cNvSpPr txBox="1"/>
          <p:nvPr/>
        </p:nvSpPr>
        <p:spPr>
          <a:xfrm>
            <a:off x="4977928" y="204281"/>
            <a:ext cx="3696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Exercices page 296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562D61D-3F87-4AEF-A5B5-DE67E505E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33" y="1332689"/>
            <a:ext cx="5566804" cy="333506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3E5DA0A-A0E5-430B-97F0-EC8C9C110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1561" y="1332689"/>
            <a:ext cx="5265096" cy="340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51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483F7032-77B2-480E-BAAE-8F2EE56D8175}"/>
                  </a:ext>
                </a:extLst>
              </p:cNvPr>
              <p:cNvSpPr txBox="1"/>
              <p:nvPr/>
            </p:nvSpPr>
            <p:spPr>
              <a:xfrm>
                <a:off x="1098047" y="1276350"/>
                <a:ext cx="9995905" cy="11538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:r>
                  <a:rPr lang="fr-FR" sz="20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Énoncé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On considère un triangle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fr-FR" sz="2000" b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construire le point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𝑀</m:t>
                    </m:r>
                  </m:oMath>
                </a14:m>
                <a:r>
                  <a:rPr lang="fr-FR" sz="2000" b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défini par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𝐴𝑀</m:t>
                        </m:r>
                      </m:e>
                    </m:acc>
                    <m:r>
                      <a:rPr lang="fr-FR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fr-FR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fr-FR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𝐴𝐵</m:t>
                        </m:r>
                      </m:e>
                    </m:acc>
                    <m:r>
                      <a:rPr lang="fr-FR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−2</m:t>
                    </m:r>
                    <m:acc>
                      <m:accPr>
                        <m:chr m:val="⃗"/>
                        <m:ctrlPr>
                          <a:rPr lang="fr-FR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fr-FR" sz="2000" b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483F7032-77B2-480E-BAAE-8F2EE56D8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047" y="1276350"/>
                <a:ext cx="9995905" cy="1153842"/>
              </a:xfrm>
              <a:prstGeom prst="rect">
                <a:avLst/>
              </a:prstGeom>
              <a:blipFill>
                <a:blip r:embed="rId2"/>
                <a:stretch>
                  <a:fillRect b="-21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>
            <a:extLst>
              <a:ext uri="{FF2B5EF4-FFF2-40B4-BE49-F238E27FC236}">
                <a16:creationId xmlns:a16="http://schemas.microsoft.com/office/drawing/2014/main" id="{CEB3F5AE-E4E8-4A04-9A04-514135ED1171}"/>
              </a:ext>
            </a:extLst>
          </p:cNvPr>
          <p:cNvSpPr txBox="1"/>
          <p:nvPr/>
        </p:nvSpPr>
        <p:spPr>
          <a:xfrm>
            <a:off x="783454" y="516443"/>
            <a:ext cx="8582488" cy="587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Méthode n°1 – Représenter des combinaisons linéaires</a:t>
            </a:r>
            <a:endParaRPr lang="fr-FR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91E784D-D878-471E-907A-0DD47545E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21" y="2979821"/>
            <a:ext cx="5407503" cy="20574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12F6776-35C1-4815-839B-DE1462C67A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2855" y="2602951"/>
            <a:ext cx="3209925" cy="3048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7B7159A-9946-4923-8BE4-076D24D349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5311" y="2729136"/>
            <a:ext cx="2943868" cy="255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1C314A4-15DC-4C21-8C96-DE5861835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54" y="266101"/>
            <a:ext cx="11585542" cy="219276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AE13211-7640-4BAD-AC04-05F55AF7A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07" y="3245557"/>
            <a:ext cx="5673393" cy="158365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B0541C5-2FDF-4AE4-8AA4-C4B782A05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325" y="3113581"/>
            <a:ext cx="5876675" cy="192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DBCA262-966F-4E0B-8398-F5455B992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929" y="4456102"/>
            <a:ext cx="4688448" cy="18836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C9FFFD6-D59F-4AE6-896C-728830C6CBF4}"/>
                  </a:ext>
                </a:extLst>
              </p:cNvPr>
              <p:cNvSpPr/>
              <p:nvPr/>
            </p:nvSpPr>
            <p:spPr>
              <a:xfrm>
                <a:off x="970548" y="518242"/>
                <a:ext cx="10250904" cy="3774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4472C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Définition - Droite de l'espace </a:t>
                </a:r>
                <a:endParaRPr lang="fr-FR" sz="2000" dirty="0"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Une droite de l'espace est définie : </a:t>
                </a:r>
              </a:p>
              <a:p>
                <a:pPr marL="89916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• soit par la donnée de deux points distincts, </a:t>
                </a:r>
              </a:p>
              <a:p>
                <a:pPr marL="89916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• soit par la donnée d'un point et d'un vecteur non nul.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4472C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Propriété - Caractérisation d'une droite de l'espace </a:t>
                </a:r>
                <a:endParaRPr lang="fr-FR" sz="2000" dirty="0"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La droite passant par le point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et de vecteur directeur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est l'ensemble des points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𝑀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de l’espace tels que les vecteurs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𝐴𝑀</m:t>
                        </m:r>
                      </m:e>
                    </m:acc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soient colinéaires.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C9FFFD6-D59F-4AE6-896C-728830C6CB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548" y="518242"/>
                <a:ext cx="10250904" cy="3774110"/>
              </a:xfrm>
              <a:prstGeom prst="rect">
                <a:avLst/>
              </a:prstGeom>
              <a:blipFill>
                <a:blip r:embed="rId3"/>
                <a:stretch>
                  <a:fillRect l="-595" b="-19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5C34A98-22E1-4D2D-AA3A-8AFACA5F8376}"/>
                  </a:ext>
                </a:extLst>
              </p:cNvPr>
              <p:cNvSpPr/>
              <p:nvPr/>
            </p:nvSpPr>
            <p:spPr>
              <a:xfrm>
                <a:off x="970548" y="4608931"/>
                <a:ext cx="7563852" cy="1883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4472C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Définition - Plan de l'espace </a:t>
                </a:r>
                <a:endParaRPr lang="fr-FR" sz="2000" dirty="0"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Un plan de l’espace est défini : </a:t>
                </a:r>
              </a:p>
              <a:p>
                <a:pPr marL="89916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• soit par trois points non alignés (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), </a:t>
                </a:r>
              </a:p>
              <a:p>
                <a:pPr marL="89916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• soit par un point et deux vecteurs non colinéaires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; </m:t>
                        </m:r>
                        <m:acc>
                          <m:accPr>
                            <m:chr m:val="⃗"/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𝑢</m:t>
                            </m:r>
                          </m:e>
                        </m:acc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, </m:t>
                        </m:r>
                        <m:acc>
                          <m:accPr>
                            <m:chr m:val="⃗"/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e>
                        </m:acc>
                      </m:e>
                    </m:d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5C34A98-22E1-4D2D-AA3A-8AFACA5F83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548" y="4608931"/>
                <a:ext cx="7563852" cy="1883657"/>
              </a:xfrm>
              <a:prstGeom prst="rect">
                <a:avLst/>
              </a:prstGeom>
              <a:blipFill>
                <a:blip r:embed="rId4"/>
                <a:stretch>
                  <a:fillRect l="-806" b="-48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260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4CE60B7-0610-4751-935D-29CB56016CF7}"/>
                  </a:ext>
                </a:extLst>
              </p:cNvPr>
              <p:cNvSpPr/>
              <p:nvPr/>
            </p:nvSpPr>
            <p:spPr>
              <a:xfrm>
                <a:off x="736768" y="1045307"/>
                <a:ext cx="6369885" cy="13628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Exemple </a:t>
                </a:r>
                <a:endParaRPr lang="fr-FR" sz="2000" dirty="0"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Dans le cube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𝐴𝐵𝐶𝐷𝐸𝐹𝐺𝐻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le plan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𝐴𝐹𝐻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est déterminé par les trois points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𝐴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𝐹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𝐻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ou bien par le point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et les vecteurs non colinéaires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𝐴𝐹</m:t>
                        </m:r>
                      </m:e>
                    </m:acc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𝐴𝐻</m:t>
                        </m:r>
                      </m:e>
                    </m:acc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4CE60B7-0610-4751-935D-29CB56016C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768" y="1045307"/>
                <a:ext cx="6369885" cy="1362809"/>
              </a:xfrm>
              <a:prstGeom prst="rect">
                <a:avLst/>
              </a:prstGeom>
              <a:blipFill>
                <a:blip r:embed="rId2"/>
                <a:stretch>
                  <a:fillRect l="-1053" t="-2232" r="-574" b="-71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>
            <a:extLst>
              <a:ext uri="{FF2B5EF4-FFF2-40B4-BE49-F238E27FC236}">
                <a16:creationId xmlns:a16="http://schemas.microsoft.com/office/drawing/2014/main" id="{33AD0AE7-92D2-496B-882C-5050A1958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7970" y="24362"/>
            <a:ext cx="3104198" cy="3404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7D42F08-13AF-4307-A6FA-480249902652}"/>
                  </a:ext>
                </a:extLst>
              </p:cNvPr>
              <p:cNvSpPr/>
              <p:nvPr/>
            </p:nvSpPr>
            <p:spPr>
              <a:xfrm>
                <a:off x="736768" y="3208688"/>
                <a:ext cx="11727197" cy="28462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4472C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Propriété - Caractérisation d'un plan de l'espace </a:t>
                </a:r>
                <a:endParaRPr lang="fr-FR" sz="2000" dirty="0"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Le plan défini par le point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et les vecteurs non colinéaires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et  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𝑣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 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est l'ensemble des points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𝑀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tels que le vecteur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𝐴𝑀</m:t>
                        </m:r>
                      </m:e>
                    </m:acc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soit une combinaison linéaire des vecteurs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</a:p>
              <a:p>
                <a:pPr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Exemple </a:t>
                </a:r>
                <a:endParaRPr lang="fr-FR" sz="2000" dirty="0"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Dans le cube ABCDEFGH et le plan (ABD), le point C appartient à ce plan car le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s'écrit comme une combinaison linéaire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soit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𝐴𝐶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𝐴𝐵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7D42F08-13AF-4307-A6FA-4802499026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768" y="3208688"/>
                <a:ext cx="11727197" cy="2846228"/>
              </a:xfrm>
              <a:prstGeom prst="rect">
                <a:avLst/>
              </a:prstGeom>
              <a:blipFill>
                <a:blip r:embed="rId4"/>
                <a:stretch>
                  <a:fillRect l="-572" b="-299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704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D2F9540B-C9B9-442B-ADE0-C84E683E9F2A}"/>
                  </a:ext>
                </a:extLst>
              </p:cNvPr>
              <p:cNvSpPr txBox="1"/>
              <p:nvPr/>
            </p:nvSpPr>
            <p:spPr>
              <a:xfrm>
                <a:off x="1098047" y="1276350"/>
                <a:ext cx="9995905" cy="1421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:r>
                  <a:rPr lang="fr-FR" sz="20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Énoncé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Dabs un cube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𝐴𝐵𝐶𝐷𝐸𝐹𝐺𝐻</m:t>
                    </m:r>
                  </m:oMath>
                </a14:m>
                <a:r>
                  <a:rPr lang="fr-FR" sz="2000" b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donner une caractérisation du plan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𝐶𝐸𝐺</m:t>
                        </m:r>
                      </m:e>
                    </m:d>
                  </m:oMath>
                </a14:m>
                <a:r>
                  <a:rPr lang="fr-FR" sz="2000" b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à l’aide d’un point et de deux vecteurs non colinéaires, puis justifier que le point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fr-FR" sz="2000" b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appartient à ce plan.</a:t>
                </a: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D2F9540B-C9B9-442B-ADE0-C84E683E9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047" y="1276350"/>
                <a:ext cx="9995905" cy="1421992"/>
              </a:xfrm>
              <a:prstGeom prst="rect">
                <a:avLst/>
              </a:prstGeom>
              <a:blipFill>
                <a:blip r:embed="rId2"/>
                <a:stretch>
                  <a:fillRect r="-976" b="-64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>
            <a:extLst>
              <a:ext uri="{FF2B5EF4-FFF2-40B4-BE49-F238E27FC236}">
                <a16:creationId xmlns:a16="http://schemas.microsoft.com/office/drawing/2014/main" id="{F8C37A49-7D57-42C7-9D4B-82E617E65844}"/>
              </a:ext>
            </a:extLst>
          </p:cNvPr>
          <p:cNvSpPr txBox="1"/>
          <p:nvPr/>
        </p:nvSpPr>
        <p:spPr>
          <a:xfrm>
            <a:off x="783454" y="516443"/>
            <a:ext cx="8582488" cy="587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Méthode n°2 – Caractériser des plans dans l’espace</a:t>
            </a:r>
            <a:endParaRPr lang="fr-FR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007022C-B45D-4809-A079-74D4550CE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20991"/>
            <a:ext cx="3916848" cy="236065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510EDB7-70F3-4794-86FE-090702E97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8447" y="3298279"/>
            <a:ext cx="4075104" cy="228812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4BB2B5D-4098-44C6-96AC-37F95261D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8902" y="3010670"/>
            <a:ext cx="230505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0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2257</Words>
  <Application>Microsoft Office PowerPoint</Application>
  <PresentationFormat>Grand écran</PresentationFormat>
  <Paragraphs>173</Paragraphs>
  <Slides>41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Sitka Small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DEFOSSE</dc:creator>
  <cp:lastModifiedBy>Christophe DEFOSSE</cp:lastModifiedBy>
  <cp:revision>42</cp:revision>
  <dcterms:created xsi:type="dcterms:W3CDTF">2020-07-10T08:01:01Z</dcterms:created>
  <dcterms:modified xsi:type="dcterms:W3CDTF">2021-11-02T05:31:06Z</dcterms:modified>
</cp:coreProperties>
</file>