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92" r:id="rId5"/>
    <p:sldId id="260" r:id="rId6"/>
    <p:sldId id="261" r:id="rId7"/>
    <p:sldId id="262" r:id="rId8"/>
    <p:sldId id="263" r:id="rId9"/>
    <p:sldId id="279" r:id="rId10"/>
    <p:sldId id="269" r:id="rId11"/>
    <p:sldId id="280" r:id="rId12"/>
    <p:sldId id="257" r:id="rId13"/>
    <p:sldId id="264" r:id="rId14"/>
    <p:sldId id="265" r:id="rId15"/>
    <p:sldId id="266" r:id="rId16"/>
    <p:sldId id="267" r:id="rId17"/>
    <p:sldId id="281" r:id="rId18"/>
    <p:sldId id="268" r:id="rId19"/>
    <p:sldId id="282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83" r:id="rId28"/>
    <p:sldId id="277" r:id="rId29"/>
    <p:sldId id="284" r:id="rId30"/>
    <p:sldId id="278" r:id="rId31"/>
    <p:sldId id="290" r:id="rId32"/>
    <p:sldId id="285" r:id="rId33"/>
    <p:sldId id="286" r:id="rId34"/>
    <p:sldId id="287" r:id="rId35"/>
    <p:sldId id="288" r:id="rId36"/>
    <p:sldId id="291" r:id="rId37"/>
    <p:sldId id="289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C6DAF-07EF-410E-92F7-2FFE302D5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77A1E6-DB49-486E-A568-021D486B2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95FACB-7A31-4DC5-B175-A9E52518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6C0D6D-B412-42A1-8F1C-03D25518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5510E4-94C1-435F-8327-2114E603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81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F5D5E-FE97-4394-B64D-B50C2994E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05B37B-EF03-4C31-99BF-FC05A22D3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52DA95-FF80-4F0B-8DC1-B08F0D50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D420F8-A1F0-4D6B-ABC4-5DB6B4E5A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9E88AF-8D6C-46A9-BB0D-89B784FD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49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400D717-7C8B-46B9-948A-7A5A1E9D9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FF21B2-FA16-4697-9024-42DE118F5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7A68E2-E5AD-4842-B829-69BD3CA9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00CE79-AEEC-43E3-9249-CC7B57271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1B8834-0A15-4B93-A559-9A912640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36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03A53-CC82-4F07-8A8D-0E8A1F0D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1ED8AC-F24E-414B-A1FD-35A32F415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42B473-2941-45BF-926A-236FCAD17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51FA1A-A5B0-46D6-8EC0-7C363894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DA83AF-BBDE-410B-B5BE-E18C1F2A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61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A3B459-8369-4B4D-8E53-2CA91A024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2E9E6E-76AA-4F62-B28B-F2B6CDA2E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4248F5-43EA-48F0-AF77-28ADA10B4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38502C-A594-4916-A069-929E5471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8797F4-7F92-42CA-ACDF-A31A4518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02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594320-33F7-4E20-A9BD-502B98287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9AB193-C525-435F-9C72-A98661162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7D17D3-2C93-412F-8170-2640E6D66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0FC90-AE73-4C1E-AFE3-335E40D6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228222-366F-4C16-85F0-8D5486B9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F05CD0-1AEF-486A-830A-30F72087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67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11AC0-FE5D-4151-8731-DCE7B123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254311-09A7-463D-9C19-FAC3619D6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63ABC6-911B-4211-9ACE-E2AE13412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849CDE-B8AB-426C-A9E4-ACE34C623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DB066CD-843F-4B72-A7F9-7F58A656E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1CB99F-D0C9-4BBA-A31D-C473F9FE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B6BE45-79A6-499A-B004-9A031A172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F7ECBD-2105-4118-8698-AA6C59A5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57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08F3E-A2DB-4123-B40A-2E3E5BBA0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FAE9A4-178E-4242-B66B-214377D5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8EF867-000F-4FB0-8C8A-1976CF89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E29426-EB68-413C-849C-4EBA04CC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02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972218-AD81-4F08-806E-70289B53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C0FD9B-9B37-422F-8F7A-7B1B67775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A7D364-1612-404D-81EF-39D633B7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15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EC22B-9D59-41C9-AFF4-015C8CD3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E43892-BF7A-44C0-80D2-BEA0DB8ED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160187-EFB6-4460-B06F-C41E0D712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868453-25D6-47D4-BD39-5BABFFAD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FB4C56-9CBC-4BB5-8136-23170E12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166763-8068-42E3-9B08-D46AC048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1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42B5BF-D328-41F8-BADB-75A53D17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A4ACE02-66FE-4164-BA1D-59981C33F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044CCB-2124-4C6E-847C-31B9BE8DF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00F8DC-64D5-42E5-84BD-177277FA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906C97-A287-4F6D-AE90-BE69094F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D3DBE9-BB1A-4236-A841-2CA1AB6B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98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AEBFE67-D084-44E1-ADCB-5DF2C414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20A713-85AE-41AD-B925-CFC73C3CC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2CEE4B-940D-4842-AABB-69B49CAB0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FF111-31CB-49E3-8372-E6C0E5BE3039}" type="datetimeFigureOut">
              <a:rPr lang="fr-FR" smtClean="0"/>
              <a:t>02/12/2020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0CF02F-CD68-4F36-B9C3-A2A7C2E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CA53EE-5A46-4D11-B924-26F69832F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B1C5F-6D73-47F7-86DE-AF191260A2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12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6405690-FD97-4844-8E2C-4E462EFFA0F2}"/>
              </a:ext>
            </a:extLst>
          </p:cNvPr>
          <p:cNvSpPr txBox="1"/>
          <p:nvPr/>
        </p:nvSpPr>
        <p:spPr>
          <a:xfrm>
            <a:off x="2895599" y="354348"/>
            <a:ext cx="640080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prendre un bon départ (Magnard – </a:t>
            </a:r>
            <a:r>
              <a:rPr lang="fr-FR" dirty="0" err="1"/>
              <a:t>Sésamath</a:t>
            </a:r>
            <a:r>
              <a:rPr lang="fr-FR" dirty="0"/>
              <a:t> page 109)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D11ED9-8040-4F04-96D4-02F2F9896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518" y="1043881"/>
            <a:ext cx="5599280" cy="10804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90042A-B616-42C8-B7CD-9B2C2019B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18" y="2519549"/>
            <a:ext cx="5167100" cy="12266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459299F-D2D6-43E7-82A0-E9D07E206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18" y="4141395"/>
            <a:ext cx="5414968" cy="24532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6D2989-08D8-4346-BEB7-01C12C3E4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06" y="1093700"/>
            <a:ext cx="4614163" cy="9406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158EBA6-EA95-4395-9EA6-2248C683F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06" y="2316886"/>
            <a:ext cx="5554790" cy="40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C50DB8-8FD0-479E-9AF4-A9CC4B35F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91" y="184727"/>
            <a:ext cx="9529277" cy="30784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198C0C-5E73-4502-B8D1-C181B824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44" y="3594811"/>
            <a:ext cx="5801781" cy="24904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2793A1-F04C-4E2E-9A6E-A1D9B4EE4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512" y="3918081"/>
            <a:ext cx="4533226" cy="169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8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02793A1-F04C-4E2E-9A6E-A1D9B4EE4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2" y="103463"/>
            <a:ext cx="3344178" cy="12523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43A59C-0EC1-421E-AC67-CB442E58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081" y="2207491"/>
            <a:ext cx="5619919" cy="31563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B28961-711F-46A1-9AC6-0A40AE33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96" y="2207491"/>
            <a:ext cx="5886077" cy="31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1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">
            <a:extLst>
              <a:ext uri="{FF2B5EF4-FFF2-40B4-BE49-F238E27FC236}">
                <a16:creationId xmlns:a16="http://schemas.microsoft.com/office/drawing/2014/main" id="{4A280AD4-2903-4D29-9C66-FE79AF14D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 t="50000" r="3992" b="5300"/>
          <a:stretch/>
        </p:blipFill>
        <p:spPr>
          <a:xfrm>
            <a:off x="1232448" y="0"/>
            <a:ext cx="9727103" cy="6745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29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B744099-F0C9-4E02-896E-0EF8058C47AB}"/>
              </a:ext>
            </a:extLst>
          </p:cNvPr>
          <p:cNvSpPr txBox="1"/>
          <p:nvPr/>
        </p:nvSpPr>
        <p:spPr>
          <a:xfrm>
            <a:off x="434109" y="39409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II.   Continuité et dérivabilité </a:t>
            </a: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329CCE-0885-4006-820D-3B3A1D735A25}"/>
                  </a:ext>
                </a:extLst>
              </p:cNvPr>
              <p:cNvSpPr txBox="1"/>
              <p:nvPr/>
            </p:nvSpPr>
            <p:spPr>
              <a:xfrm>
                <a:off x="858252" y="2743681"/>
                <a:ext cx="10881166" cy="3951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Démonstration </a:t>
                </a:r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Montrons que la dérivabilité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entraîne la continuité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≠0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posons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le taux d'accroissement de la fonction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num>
                      <m:den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 produit en croix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⇒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𝑡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</m:oMath>
                </a14:m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est dérivable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  <m:d>
                          <m:d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p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donc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 produit :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par somme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𝑡</m:t>
                        </m:r>
                        <m:d>
                          <m:d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</m:d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a alors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329CCE-0885-4006-820D-3B3A1D735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52" y="2743681"/>
                <a:ext cx="10881166" cy="3951595"/>
              </a:xfrm>
              <a:prstGeom prst="rect">
                <a:avLst/>
              </a:prstGeom>
              <a:blipFill>
                <a:blip r:embed="rId2"/>
                <a:stretch>
                  <a:fillRect l="-504" b="-13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D65E6D9-E1A3-456E-A344-97C519943108}"/>
                  </a:ext>
                </a:extLst>
              </p:cNvPr>
              <p:cNvSpPr txBox="1"/>
              <p:nvPr/>
            </p:nvSpPr>
            <p:spPr>
              <a:xfrm>
                <a:off x="979055" y="1088725"/>
                <a:ext cx="10398201" cy="1421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4472C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Théorème - Continuité et dérivabilité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une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dérivable en un point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alors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en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449580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une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dérivable sur un intervalle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alors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sur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D65E6D9-E1A3-456E-A344-97C519943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55" y="1088725"/>
                <a:ext cx="10398201" cy="1421992"/>
              </a:xfrm>
              <a:prstGeom prst="rect">
                <a:avLst/>
              </a:prstGeom>
              <a:blipFill>
                <a:blip r:embed="rId3"/>
                <a:stretch>
                  <a:fillRect l="-645" b="-68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0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583BD4E-6AE8-454A-AA90-4DCAFA4B1039}"/>
                  </a:ext>
                </a:extLst>
              </p:cNvPr>
              <p:cNvSpPr txBox="1"/>
              <p:nvPr/>
            </p:nvSpPr>
            <p:spPr>
              <a:xfrm>
                <a:off x="385011" y="570499"/>
                <a:ext cx="8491134" cy="4529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1" dirty="0">
                    <a:solidFill>
                      <a:srgbClr val="538135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</a:t>
                </a:r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réciproque de ce théorème est fausse. Une fonction peut être continue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mais pas dérivable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Prenons par exemple la fonction valeur absolue en 0. </a:t>
                </a:r>
              </a:p>
              <a:p>
                <a:pPr marL="342900" lvl="0" indent="-34290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</m:d>
                          </m:num>
                          <m:den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−0</m:t>
                            </m:r>
                          </m:den>
                        </m:f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den>
                        </m:f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=−1</m:t>
                    </m:r>
                  </m:oMath>
                </a14:m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</m:d>
                          </m:num>
                          <m:den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−0</m:t>
                            </m:r>
                          </m:den>
                        </m:f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18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den>
                        </m:f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valeur absolue n'est donc pas dérivable en 0, </a:t>
                </a:r>
              </a:p>
              <a:p>
                <a:pPr marL="342900" lvl="0" indent="-342900">
                  <a:lnSpc>
                    <a:spcPct val="150000"/>
                  </a:lnSpc>
                  <a:buFont typeface="Symbol" panose="05050102010706020507" pitchFamily="18" charset="2"/>
                  <a:buChar char=""/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Or  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→</m:t>
                                      </m:r>
                                      <m:sSup>
                                        <m:sSupPr>
                                          <m:ctrlP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0</m:t>
                                          </m:r>
                                        </m:e>
                                        <m:sup>
                                          <m: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→</m:t>
                                      </m:r>
                                      <m:sSup>
                                        <m:sSupPr>
                                          <m:ctrlP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0</m:t>
                                          </m:r>
                                        </m:e>
                                        <m:sup>
                                          <m: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lim>
                                  </m:limLow>
                                </m:fName>
                                <m:e>
                                  <m: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=0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→</m:t>
                                      </m:r>
                                      <m:sSup>
                                        <m:sSupPr>
                                          <m:ctrlP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0</m:t>
                                          </m:r>
                                        </m:e>
                                        <m:sup>
                                          <m: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8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lim</m:t>
                                      </m:r>
                                    </m:e>
                                    <m:lim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𝑥</m:t>
                                      </m:r>
                                      <m:r>
                                        <a:rPr lang="fr-F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Calibri" panose="020F0502020204030204" pitchFamily="34" charset="0"/>
                                        </a:rPr>
                                        <m:t>→</m:t>
                                      </m:r>
                                      <m:sSup>
                                        <m:sSupPr>
                                          <m:ctrlP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0</m:t>
                                          </m:r>
                                        </m:e>
                                        <m:sup>
                                          <m:r>
                                            <a:rPr lang="fr-F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Calibri" panose="020F0502020204030204" pitchFamily="34" charset="0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lim>
                                  </m:limLow>
                                </m:fName>
                                <m:e>
                                  <m:r>
                                    <a:rPr lang="fr-F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=0</m:t>
                              </m:r>
                            </m:e>
                          </m:mr>
                        </m:m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⇒</m:t>
                    </m:r>
                    <m:func>
                      <m:func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583BD4E-6AE8-454A-AA90-4DCAFA4B1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1" y="570499"/>
                <a:ext cx="8491134" cy="4529317"/>
              </a:xfrm>
              <a:prstGeom prst="rect">
                <a:avLst/>
              </a:prstGeom>
              <a:blipFill>
                <a:blip r:embed="rId2"/>
                <a:stretch>
                  <a:fillRect l="-574" t="-8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37C81257-C652-497E-AE54-740CC90B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763" y="2151406"/>
            <a:ext cx="4029334" cy="2555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9B2B80B-6493-436F-896B-2EA22A64C221}"/>
                  </a:ext>
                </a:extLst>
              </p:cNvPr>
              <p:cNvSpPr txBox="1"/>
              <p:nvPr/>
            </p:nvSpPr>
            <p:spPr>
              <a:xfrm>
                <a:off x="264938" y="5258560"/>
                <a:ext cx="10209097" cy="8788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valeur absolue est continue en 0.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Une fonction continue mais pas dérivable en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une courbe qui admet un point </a:t>
                </a:r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9B2B80B-6493-436F-896B-2EA22A64C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38" y="5258560"/>
                <a:ext cx="10209097" cy="878895"/>
              </a:xfrm>
              <a:prstGeom prst="rect">
                <a:avLst/>
              </a:prstGeom>
              <a:blipFill>
                <a:blip r:embed="rId4"/>
                <a:stretch>
                  <a:fillRect l="-478" b="-97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56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75DDC3-BAF5-49EA-B32D-FEB06150E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" t="45464" r="26977"/>
          <a:stretch/>
        </p:blipFill>
        <p:spPr>
          <a:xfrm>
            <a:off x="1543053" y="1207230"/>
            <a:ext cx="9105893" cy="16468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44302D-3077-480E-A0AF-2F3C0044C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6" y="3232046"/>
            <a:ext cx="11834067" cy="25283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A8581C-459F-4FE2-8B64-D70B7C345159}"/>
              </a:ext>
            </a:extLst>
          </p:cNvPr>
          <p:cNvSpPr txBox="1"/>
          <p:nvPr/>
        </p:nvSpPr>
        <p:spPr>
          <a:xfrm>
            <a:off x="288635" y="367554"/>
            <a:ext cx="8492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Méthode 2 </a:t>
            </a:r>
            <a:r>
              <a:rPr lang="fr-FR" sz="2400" b="1" dirty="0">
                <a:solidFill>
                  <a:srgbClr val="0070C0"/>
                </a:solidFill>
              </a:rPr>
              <a:t>: Étudier la continuité et la dérivabilité en un point</a:t>
            </a:r>
          </a:p>
        </p:txBody>
      </p:sp>
    </p:spTree>
    <p:extLst>
      <p:ext uri="{BB962C8B-B14F-4D97-AF65-F5344CB8AC3E}">
        <p14:creationId xmlns:p14="http://schemas.microsoft.com/office/powerpoint/2010/main" val="304854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E6DCF7-2F59-4F57-93B4-A1082E33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5" y="2887327"/>
            <a:ext cx="3815333" cy="16368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BBC1D3-CA21-419A-99F1-BD8C59B85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028" y="2887328"/>
            <a:ext cx="4084887" cy="26554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B9A73A-44C4-4B09-AAF1-88A7D795E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817" y="2887327"/>
            <a:ext cx="4072183" cy="21790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F9D7B9F-467E-4316-B7E0-047DB91D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560" y="94186"/>
            <a:ext cx="9842880" cy="25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E6DCF7-2F59-4F57-93B4-A1082E33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2163"/>
            <a:ext cx="5425924" cy="23278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BBC1D3-CA21-419A-99F1-BD8C59B85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383" y="0"/>
            <a:ext cx="5085617" cy="33060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B9A73A-44C4-4B09-AAF1-88A7D795E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551954"/>
            <a:ext cx="5791200" cy="30988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F9D7B9F-467E-4316-B7E0-047DB91DA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52829" cy="17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8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9DE7A66-1567-4AE5-A34E-49330AF58A61}"/>
                  </a:ext>
                </a:extLst>
              </p:cNvPr>
              <p:cNvSpPr txBox="1"/>
              <p:nvPr/>
            </p:nvSpPr>
            <p:spPr>
              <a:xfrm>
                <a:off x="967630" y="917540"/>
                <a:ext cx="11919284" cy="1421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lang="fr-FR" sz="2000" b="1" dirty="0">
                    <a:solidFill>
                      <a:srgbClr val="4472C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Théorème - Point fixe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une suite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définie par un premier terme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convergente vers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en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alors la limite de la suite est solution de l'équation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9DE7A66-1567-4AE5-A34E-49330AF58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30" y="917540"/>
                <a:ext cx="11919284" cy="1421992"/>
              </a:xfrm>
              <a:prstGeom prst="rect">
                <a:avLst/>
              </a:prstGeom>
              <a:blipFill>
                <a:blip r:embed="rId2"/>
                <a:stretch>
                  <a:fillRect l="-51" b="-68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4DA8D3B8-82F1-4DE7-90D8-DC710BB351AC}"/>
              </a:ext>
            </a:extLst>
          </p:cNvPr>
          <p:cNvSpPr txBox="1"/>
          <p:nvPr/>
        </p:nvSpPr>
        <p:spPr>
          <a:xfrm>
            <a:off x="369455" y="27120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III.  Continuité et suite </a:t>
            </a: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DE58952-373D-42FF-A4D5-B53E9F216C53}"/>
                  </a:ext>
                </a:extLst>
              </p:cNvPr>
              <p:cNvSpPr txBox="1"/>
              <p:nvPr/>
            </p:nvSpPr>
            <p:spPr>
              <a:xfrm>
                <a:off x="967630" y="2893709"/>
                <a:ext cx="10483273" cy="34192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Démonstration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est convergente vers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𝓁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donc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 plus, 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en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Donc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𝑙</m:t>
                            </m:r>
                          </m:lim>
                        </m:limLow>
                      </m:fName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𝓁</m:t>
                        </m:r>
                      </m:e>
                    </m:d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 composition, on en déduit que 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𝓁</m:t>
                        </m:r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⇔  </m:t>
                    </m:r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𝓁</m:t>
                        </m:r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 on en déduit alors que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𝓁</m:t>
                        </m:r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DE58952-373D-42FF-A4D5-B53E9F216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30" y="2893709"/>
                <a:ext cx="10483273" cy="3419206"/>
              </a:xfrm>
              <a:prstGeom prst="rect">
                <a:avLst/>
              </a:prstGeom>
              <a:blipFill>
                <a:blip r:embed="rId3"/>
                <a:stretch>
                  <a:fillRect l="-6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51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9DE7A66-1567-4AE5-A34E-49330AF58A61}"/>
                  </a:ext>
                </a:extLst>
              </p:cNvPr>
              <p:cNvSpPr txBox="1"/>
              <p:nvPr/>
            </p:nvSpPr>
            <p:spPr>
              <a:xfrm>
                <a:off x="905163" y="732874"/>
                <a:ext cx="941404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lang="fr-FR" sz="1600" b="1" dirty="0">
                    <a:solidFill>
                      <a:srgbClr val="4472C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Théorème - Point fixe </a:t>
                </a:r>
                <a:endParaRPr lang="fr-FR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une suite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définie par un premier terme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+1</m:t>
                        </m:r>
                      </m:sub>
                    </m:sSub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convergente vers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lvl="1"/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la fonction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en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alors la limite de la suite est solution de l'équation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9DE7A66-1567-4AE5-A34E-49330AF58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63" y="732874"/>
                <a:ext cx="9414041" cy="830997"/>
              </a:xfrm>
              <a:prstGeom prst="rect">
                <a:avLst/>
              </a:prstGeom>
              <a:blipFill>
                <a:blip r:embed="rId2"/>
                <a:stretch>
                  <a:fillRect t="-2190" b="-80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4DA8D3B8-82F1-4DE7-90D8-DC710BB351AC}"/>
              </a:ext>
            </a:extLst>
          </p:cNvPr>
          <p:cNvSpPr txBox="1"/>
          <p:nvPr/>
        </p:nvSpPr>
        <p:spPr>
          <a:xfrm>
            <a:off x="369455" y="27120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III.  Continuité et suite </a:t>
            </a: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DE58952-373D-42FF-A4D5-B53E9F216C53}"/>
                  </a:ext>
                </a:extLst>
              </p:cNvPr>
              <p:cNvSpPr txBox="1"/>
              <p:nvPr/>
            </p:nvSpPr>
            <p:spPr>
              <a:xfrm>
                <a:off x="905163" y="1563871"/>
                <a:ext cx="9201606" cy="1620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Démonstration </a:t>
                </a:r>
                <a:endParaRPr lang="fr-FR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Times New Roman" panose="02020603050405020304" pitchFamily="18" charset="0"/>
                  <a:buChar char="•"/>
                </a:pPr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suite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est convergente vers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𝓁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donc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endParaRPr lang="fr-FR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Times New Roman" panose="02020603050405020304" pitchFamily="18" charset="0"/>
                  <a:buChar char="•"/>
                </a:pPr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De plus, la fonction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en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Donc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𝑙</m:t>
                            </m:r>
                          </m:lim>
                        </m:limLow>
                      </m:fName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func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𝓁</m:t>
                        </m:r>
                      </m:e>
                    </m:d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Times New Roman" panose="02020603050405020304" pitchFamily="18" charset="0"/>
                  <a:buChar char="•"/>
                </a:pPr>
                <a:r>
                  <a:rPr lang="fr-FR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Par composition, on en déduit que 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fr-FR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𝓁</m:t>
                        </m:r>
                      </m:e>
                    </m:d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⇔  </m:t>
                    </m:r>
                    <m:func>
                      <m:func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sub>
                        </m:sSub>
                      </m:e>
                    </m:func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𝓁</m:t>
                        </m:r>
                      </m:e>
                    </m:d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buFont typeface="Times New Roman" panose="02020603050405020304" pitchFamily="18" charset="0"/>
                  <a:buChar char="•"/>
                </a:pPr>
                <a:r>
                  <a:rPr lang="fr-FR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+1</m:t>
                            </m:r>
                          </m:sub>
                        </m:sSub>
                      </m:e>
                    </m:func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, on en déduit alors que </a:t>
                </a:r>
                <a14:m>
                  <m:oMath xmlns:m="http://schemas.openxmlformats.org/officeDocument/2006/math"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𝓁</m:t>
                        </m:r>
                      </m:e>
                    </m:d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1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DE58952-373D-42FF-A4D5-B53E9F216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63" y="1563871"/>
                <a:ext cx="9201606" cy="1620700"/>
              </a:xfrm>
              <a:prstGeom prst="rect">
                <a:avLst/>
              </a:prstGeom>
              <a:blipFill>
                <a:blip r:embed="rId3"/>
                <a:stretch>
                  <a:fillRect l="-331" t="-11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2E4E2A2-0336-49F2-846D-627AD629330D}"/>
                  </a:ext>
                </a:extLst>
              </p:cNvPr>
              <p:cNvSpPr txBox="1"/>
              <p:nvPr/>
            </p:nvSpPr>
            <p:spPr>
              <a:xfrm>
                <a:off x="416728" y="3673430"/>
                <a:ext cx="11276508" cy="2806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538135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Remarques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condition de continuité de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est indispensable.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Comme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𝓁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n’est « a priori » pas connue, on prendra en pratique l’ensemble sur lequel 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continue.</a:t>
                </a: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 l’équation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admet plusieurs solutions, on choisira celle qui correspondra aux caractéristiques de la suite. 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2E4E2A2-0336-49F2-846D-627AD6293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28" y="3673430"/>
                <a:ext cx="11276508" cy="2806987"/>
              </a:xfrm>
              <a:prstGeom prst="rect">
                <a:avLst/>
              </a:prstGeom>
              <a:blipFill>
                <a:blip r:embed="rId4"/>
                <a:stretch>
                  <a:fillRect l="-541" b="-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5479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">
            <a:extLst>
              <a:ext uri="{FF2B5EF4-FFF2-40B4-BE49-F238E27FC236}">
                <a16:creationId xmlns:a16="http://schemas.microsoft.com/office/drawing/2014/main" id="{41E640F7-7210-401A-9064-8B5A89AA0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691" y="646545"/>
            <a:ext cx="9725891" cy="5837091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2F19A91-9BD6-4538-9988-4D3A429E45BA}"/>
              </a:ext>
            </a:extLst>
          </p:cNvPr>
          <p:cNvSpPr txBox="1"/>
          <p:nvPr/>
        </p:nvSpPr>
        <p:spPr>
          <a:xfrm>
            <a:off x="3925388" y="189697"/>
            <a:ext cx="434122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Activités (Magnard – </a:t>
            </a:r>
            <a:r>
              <a:rPr lang="fr-FR" dirty="0" err="1"/>
              <a:t>Sésamath</a:t>
            </a:r>
            <a:r>
              <a:rPr lang="fr-FR" dirty="0"/>
              <a:t> page 110)</a:t>
            </a:r>
          </a:p>
        </p:txBody>
      </p:sp>
    </p:spTree>
    <p:extLst>
      <p:ext uri="{BB962C8B-B14F-4D97-AF65-F5344CB8AC3E}">
        <p14:creationId xmlns:p14="http://schemas.microsoft.com/office/powerpoint/2010/main" val="322472664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F68493-C146-498D-85AF-4AAC61137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" t="18645" r="27960" b="55962"/>
          <a:stretch/>
        </p:blipFill>
        <p:spPr>
          <a:xfrm>
            <a:off x="2251596" y="946266"/>
            <a:ext cx="7688807" cy="10449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72949D-0C0D-4D6E-9A01-C6E5F3855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44" y="4101689"/>
            <a:ext cx="10741312" cy="2289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44642D-06B2-4FFF-BD3F-0A782DA4E3F5}"/>
              </a:ext>
            </a:extLst>
          </p:cNvPr>
          <p:cNvSpPr txBox="1"/>
          <p:nvPr/>
        </p:nvSpPr>
        <p:spPr>
          <a:xfrm>
            <a:off x="288635" y="367554"/>
            <a:ext cx="1016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Méthode 3 </a:t>
            </a:r>
            <a:r>
              <a:rPr lang="fr-FR" sz="2400" b="1" dirty="0">
                <a:solidFill>
                  <a:srgbClr val="0070C0"/>
                </a:solidFill>
              </a:rPr>
              <a:t>: Déterminer la limite d’une suite croissante et convergente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970DE1-0EDE-4683-A8B0-5DC10DCF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" t="46396" r="13738"/>
          <a:stretch/>
        </p:blipFill>
        <p:spPr>
          <a:xfrm>
            <a:off x="2251595" y="2108254"/>
            <a:ext cx="7744515" cy="18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8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C000F3-4049-44D6-93FE-5469453A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7" y="691130"/>
            <a:ext cx="5632258" cy="32422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2755E4-08DA-447A-9959-344BD81C5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956" y="691130"/>
            <a:ext cx="5676190" cy="44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D28EBF8-40CD-4437-B9EF-E04ED2EB189A}"/>
                  </a:ext>
                </a:extLst>
              </p:cNvPr>
              <p:cNvSpPr txBox="1"/>
              <p:nvPr/>
            </p:nvSpPr>
            <p:spPr>
              <a:xfrm>
                <a:off x="279520" y="1273407"/>
                <a:ext cx="11810880" cy="4007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4472C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Théorème - Valeurs intermédiaires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une fonction continue sur un intervalle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;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].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réel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compris entre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),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l’équation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 =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admet au moins une solution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dans l’intervalle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;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].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Démonstration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L’idée de la démonstration est d'encadrer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dans des intervalles d'amplitude de plus en plus petite par un procédé de dichotomie, et de montrer l'existence de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 la continuité de 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 passage à la limite.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D28EBF8-40CD-4437-B9EF-E04ED2EB1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0" y="1273407"/>
                <a:ext cx="11810880" cy="4007315"/>
              </a:xfrm>
              <a:prstGeom prst="rect">
                <a:avLst/>
              </a:prstGeom>
              <a:blipFill>
                <a:blip r:embed="rId2"/>
                <a:stretch>
                  <a:fillRect l="-568" r="-878" b="-18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FB624DF6-FDA1-4BFD-98CE-866EACA2D99A}"/>
              </a:ext>
            </a:extLst>
          </p:cNvPr>
          <p:cNvSpPr txBox="1"/>
          <p:nvPr/>
        </p:nvSpPr>
        <p:spPr>
          <a:xfrm>
            <a:off x="1320800" y="59580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IV.   Continuité et équation </a:t>
            </a: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9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BFF7560-3631-4D28-96DB-53844EF5A534}"/>
                  </a:ext>
                </a:extLst>
              </p:cNvPr>
              <p:cNvSpPr txBox="1"/>
              <p:nvPr/>
            </p:nvSpPr>
            <p:spPr>
              <a:xfrm>
                <a:off x="288688" y="123415"/>
                <a:ext cx="11834485" cy="3305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538135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Remarques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Ce théorème s'appelle le théorème des valeurs intermédiaires car le réel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une valeur intermédiaire entre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).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42900" lvl="0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L'existence d'une solution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peut s'expliquer par l'absence de « saut » de la courbe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𝐶</m:t>
                        </m:r>
                      </m:e>
                      <m: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Ainsi l'image de l'intervalle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;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 une fonction continue est un intervalle qui contient nécessairement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342900" lvl="0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L'existence de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ne veut pas dire qu'il n'existe qu'une seule solution à l'équation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 =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Sur le graphe ci-contre, il existe trois solutions, notées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, </m:t>
                    </m:r>
                    <m:sSub>
                      <m:sSub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BFF7560-3631-4D28-96DB-53844EF5A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88" y="123415"/>
                <a:ext cx="11834485" cy="3305585"/>
              </a:xfrm>
              <a:prstGeom prst="rect">
                <a:avLst/>
              </a:prstGeom>
              <a:blipFill>
                <a:blip r:embed="rId2"/>
                <a:stretch>
                  <a:fillRect l="-515" b="-22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C997EABD-9B62-45B9-9D5C-61150E780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332" y="3429000"/>
            <a:ext cx="4563668" cy="32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06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190F06A-4F00-4472-8F1C-CA9A20040AD8}"/>
                  </a:ext>
                </a:extLst>
              </p:cNvPr>
              <p:cNvSpPr txBox="1"/>
              <p:nvPr/>
            </p:nvSpPr>
            <p:spPr>
              <a:xfrm>
                <a:off x="577515" y="444170"/>
                <a:ext cx="9185321" cy="2345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4472C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Théorème - Bijection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une fonction </a:t>
                </a:r>
                <a:r>
                  <a:rPr lang="fr-FR" sz="2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continue et strictement monotone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sur un intervalle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;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Pour tout réel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compris entre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),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l’équation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) =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admet une unique solution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𝑐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dans l’intervalle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[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;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]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190F06A-4F00-4472-8F1C-CA9A20040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15" y="444170"/>
                <a:ext cx="9185321" cy="2345322"/>
              </a:xfrm>
              <a:prstGeom prst="rect">
                <a:avLst/>
              </a:prstGeom>
              <a:blipFill>
                <a:blip r:embed="rId2"/>
                <a:stretch>
                  <a:fillRect l="-7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7ACD1775-0FAD-45F1-8207-123B8E7C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240" y="2123174"/>
            <a:ext cx="3670087" cy="2611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6EFFB32-3363-4D18-9289-EAD68510F9A1}"/>
                  </a:ext>
                </a:extLst>
              </p:cNvPr>
              <p:cNvSpPr txBox="1"/>
              <p:nvPr/>
            </p:nvSpPr>
            <p:spPr>
              <a:xfrm>
                <a:off x="1085400" y="4734825"/>
                <a:ext cx="9876739" cy="1704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L’existence d'une solution est montrée par le théorème des valeurs intermédiaires.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montre l'unicité par l'absurde : supposons que l'équation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) = 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admette deux solutions distinctes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</m:t>
                    </m:r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la stricte monotonie de la fonction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entraîne pour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croissante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&lt;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ou pour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décroissante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&gt;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ce qui est contradictoire avec </a:t>
                </a:r>
                <a14:m>
                  <m:oMath xmlns:m="http://schemas.openxmlformats.org/officeDocument/2006/math"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6EFFB32-3363-4D18-9289-EAD68510F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400" y="4734825"/>
                <a:ext cx="9876739" cy="1704569"/>
              </a:xfrm>
              <a:prstGeom prst="rect">
                <a:avLst/>
              </a:prstGeom>
              <a:blipFill>
                <a:blip r:embed="rId4"/>
                <a:stretch>
                  <a:fillRect l="-494" r="-123" b="-50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FCBB35A-08AA-4454-8363-A08E5E964475}"/>
              </a:ext>
            </a:extLst>
          </p:cNvPr>
          <p:cNvSpPr txBox="1"/>
          <p:nvPr/>
        </p:nvSpPr>
        <p:spPr>
          <a:xfrm>
            <a:off x="577515" y="41796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Démonstration</a:t>
            </a:r>
            <a:endParaRPr lang="fr-F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6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A3DFCE0-C0B5-4C31-894F-7BCA6309AC48}"/>
                  </a:ext>
                </a:extLst>
              </p:cNvPr>
              <p:cNvSpPr txBox="1"/>
              <p:nvPr/>
            </p:nvSpPr>
            <p:spPr>
              <a:xfrm>
                <a:off x="689810" y="199063"/>
                <a:ext cx="11206626" cy="592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538135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Remarques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généralise ce théorème à l'intervalle ouvert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𝐼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=]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;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[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où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peuvent être réels, ou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±∞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doit alors être compris entre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𝑏</m:t>
                            </m:r>
                          </m:lim>
                        </m:limLow>
                      </m:fName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Lorsque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il suffira de montrer que 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change de signe sur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terme « bijection » signifie qu'une image par 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n'admet qu'un et un seul antécédent. </a:t>
                </a:r>
              </a:p>
              <a:p>
                <a:pPr marL="800100" lvl="1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 tableau de variations suffit pour montrer la continuité et la stricte monotonie de la fonction.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Les flèches « montantes » ou « descendantes » indiquent la continuité et la monotonie qui doivent être listées comme hypothèses dans la rédaction de la démonstration.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L’équation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=20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admet une unique solution sur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]−∞ ; +∞[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car la fonction cube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↦</m:t>
                    </m:r>
                    <m:sSup>
                      <m:sSup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strictement croissante et continue sur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20 est compris entre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=−∞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lim</m:t>
                            </m:r>
                          </m:e>
                          <m:lim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=+∞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A3DFCE0-C0B5-4C31-894F-7BCA6309A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10" y="199063"/>
                <a:ext cx="11206626" cy="5920082"/>
              </a:xfrm>
              <a:prstGeom prst="rect">
                <a:avLst/>
              </a:prstGeom>
              <a:blipFill>
                <a:blip r:embed="rId2"/>
                <a:stretch>
                  <a:fillRect l="-544" r="-7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3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EBE30C-255A-4FC5-AEF8-34E66D9C4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" t="42952" r="27633"/>
          <a:stretch/>
        </p:blipFill>
        <p:spPr>
          <a:xfrm>
            <a:off x="1437494" y="1341582"/>
            <a:ext cx="9317011" cy="20874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3967BF-96E0-42B4-B377-BD728B8034C0}"/>
              </a:ext>
            </a:extLst>
          </p:cNvPr>
          <p:cNvSpPr txBox="1"/>
          <p:nvPr/>
        </p:nvSpPr>
        <p:spPr>
          <a:xfrm>
            <a:off x="288635" y="367554"/>
            <a:ext cx="1016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Méthode 4 </a:t>
            </a:r>
            <a:r>
              <a:rPr lang="fr-FR" sz="2400" b="1" dirty="0">
                <a:solidFill>
                  <a:srgbClr val="0070C0"/>
                </a:solidFill>
              </a:rPr>
              <a:t>: Trouver le nombre de solutions d’une équation</a:t>
            </a:r>
          </a:p>
        </p:txBody>
      </p:sp>
    </p:spTree>
    <p:extLst>
      <p:ext uri="{BB962C8B-B14F-4D97-AF65-F5344CB8AC3E}">
        <p14:creationId xmlns:p14="http://schemas.microsoft.com/office/powerpoint/2010/main" val="214045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EBE30C-255A-4FC5-AEF8-34E66D9C4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" t="42952" r="27633"/>
          <a:stretch/>
        </p:blipFill>
        <p:spPr>
          <a:xfrm>
            <a:off x="353937" y="829219"/>
            <a:ext cx="4319664" cy="9677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F33F47-2915-4415-8FD8-8E256D3F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903" y="829219"/>
            <a:ext cx="7369970" cy="51542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3967BF-96E0-42B4-B377-BD728B8034C0}"/>
              </a:ext>
            </a:extLst>
          </p:cNvPr>
          <p:cNvSpPr txBox="1"/>
          <p:nvPr/>
        </p:nvSpPr>
        <p:spPr>
          <a:xfrm>
            <a:off x="288635" y="367554"/>
            <a:ext cx="1016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Méthode 4 </a:t>
            </a:r>
            <a:r>
              <a:rPr lang="fr-FR" sz="2400" b="1" dirty="0">
                <a:solidFill>
                  <a:srgbClr val="0070C0"/>
                </a:solidFill>
              </a:rPr>
              <a:t>: Trouver le nombre de solutions d’une équation</a:t>
            </a:r>
          </a:p>
        </p:txBody>
      </p:sp>
    </p:spTree>
    <p:extLst>
      <p:ext uri="{BB962C8B-B14F-4D97-AF65-F5344CB8AC3E}">
        <p14:creationId xmlns:p14="http://schemas.microsoft.com/office/powerpoint/2010/main" val="34695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AA7388-B44D-4101-BA00-C0A63B012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43" y="132523"/>
            <a:ext cx="9395913" cy="31442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FC607E-68E3-4F04-B5E0-3DDDF986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88" y="3816344"/>
            <a:ext cx="4650206" cy="21230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787D91-DF25-4B93-B838-CD3BB30C5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023" y="3581262"/>
            <a:ext cx="4745707" cy="259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32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8FC607E-68E3-4F04-B5E0-3DDDF986E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330" y="436552"/>
            <a:ext cx="3787639" cy="17292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787D91-DF25-4B93-B838-CD3BB30C5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184" y="124020"/>
            <a:ext cx="3736554" cy="20418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2CA08D-09E1-46D9-BD43-707C12F09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660" y="2657885"/>
            <a:ext cx="4661771" cy="37635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318798-DCA7-4B26-A907-6A54F6F7E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184" y="2228309"/>
            <a:ext cx="4666652" cy="18911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BE0DAA-EB8A-4624-9146-171EDCDCE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184" y="4244392"/>
            <a:ext cx="4721156" cy="24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7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5913828-EE6D-4FDD-9600-600B926790A4}"/>
              </a:ext>
            </a:extLst>
          </p:cNvPr>
          <p:cNvSpPr txBox="1"/>
          <p:nvPr/>
        </p:nvSpPr>
        <p:spPr>
          <a:xfrm>
            <a:off x="2000864" y="2245396"/>
            <a:ext cx="819027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Continuité</a:t>
            </a:r>
            <a:endParaRPr lang="fr-FR" sz="9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67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826589-DFC0-489D-9445-63BBCA5F7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27615" r="3052"/>
          <a:stretch/>
        </p:blipFill>
        <p:spPr>
          <a:xfrm>
            <a:off x="1326680" y="1521946"/>
            <a:ext cx="9538640" cy="28191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7E3700-20C8-4BF6-BEDC-8E8EE9CC8BEF}"/>
              </a:ext>
            </a:extLst>
          </p:cNvPr>
          <p:cNvSpPr txBox="1"/>
          <p:nvPr/>
        </p:nvSpPr>
        <p:spPr>
          <a:xfrm>
            <a:off x="288635" y="367554"/>
            <a:ext cx="630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Méthode 5 </a:t>
            </a:r>
            <a:r>
              <a:rPr lang="fr-FR" sz="2400" b="1" dirty="0">
                <a:solidFill>
                  <a:srgbClr val="0070C0"/>
                </a:solidFill>
              </a:rPr>
              <a:t>: Déterminer la limite d’une suite</a:t>
            </a:r>
          </a:p>
        </p:txBody>
      </p:sp>
    </p:spTree>
    <p:extLst>
      <p:ext uri="{BB962C8B-B14F-4D97-AF65-F5344CB8AC3E}">
        <p14:creationId xmlns:p14="http://schemas.microsoft.com/office/powerpoint/2010/main" val="164185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826589-DFC0-489D-9445-63BBCA5F7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27615" r="3052"/>
          <a:stretch/>
        </p:blipFill>
        <p:spPr>
          <a:xfrm>
            <a:off x="288635" y="866318"/>
            <a:ext cx="4663414" cy="13782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7E3700-20C8-4BF6-BEDC-8E8EE9CC8BEF}"/>
              </a:ext>
            </a:extLst>
          </p:cNvPr>
          <p:cNvSpPr txBox="1"/>
          <p:nvPr/>
        </p:nvSpPr>
        <p:spPr>
          <a:xfrm>
            <a:off x="288635" y="367554"/>
            <a:ext cx="630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Méthode 5 </a:t>
            </a:r>
            <a:r>
              <a:rPr lang="fr-FR" sz="2400" b="1" dirty="0">
                <a:solidFill>
                  <a:srgbClr val="0070C0"/>
                </a:solidFill>
              </a:rPr>
              <a:t>: Déterminer la limite d’une suite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8CB53E-7776-4181-A648-C125ADAD9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609" y="2197910"/>
            <a:ext cx="8030391" cy="46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58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57569C-F25C-4C9F-9D44-8F1BC75D5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80" y="1376833"/>
            <a:ext cx="10160040" cy="41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565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A4DFCBD-B8F2-4548-9340-EF170732E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" t="31719" r="1323"/>
          <a:stretch/>
        </p:blipFill>
        <p:spPr>
          <a:xfrm>
            <a:off x="1631370" y="1002456"/>
            <a:ext cx="9268885" cy="22259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8CB6A8-41EF-4724-BE23-5A844D19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70" y="3391744"/>
            <a:ext cx="9268885" cy="327695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5E19EE5-B87F-4251-BD53-4E0103C955FD}"/>
              </a:ext>
            </a:extLst>
          </p:cNvPr>
          <p:cNvSpPr txBox="1"/>
          <p:nvPr/>
        </p:nvSpPr>
        <p:spPr>
          <a:xfrm>
            <a:off x="288635" y="367554"/>
            <a:ext cx="937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Méthode 6 </a:t>
            </a:r>
            <a:r>
              <a:rPr lang="fr-FR" sz="2400" b="1" dirty="0">
                <a:solidFill>
                  <a:srgbClr val="0070C0"/>
                </a:solidFill>
              </a:rPr>
              <a:t>: Étudier une fonction à l’aide d’une fonction auxiliaire</a:t>
            </a:r>
          </a:p>
        </p:txBody>
      </p:sp>
    </p:spTree>
    <p:extLst>
      <p:ext uri="{BB962C8B-B14F-4D97-AF65-F5344CB8AC3E}">
        <p14:creationId xmlns:p14="http://schemas.microsoft.com/office/powerpoint/2010/main" val="10446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4AE522-A10B-4E9F-A4AF-DB50F009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45" y="632897"/>
            <a:ext cx="5056927" cy="34088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8757A2-4521-4A2D-B07A-837A66F8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0863"/>
            <a:ext cx="5169483" cy="541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3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D97D5E-F2C1-4FD7-ACE3-E74813718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23" y="1266711"/>
            <a:ext cx="9818154" cy="43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18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D97D5E-F2C1-4FD7-ACE3-E74813718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646"/>
          <a:stretch/>
        </p:blipFill>
        <p:spPr>
          <a:xfrm>
            <a:off x="1186923" y="0"/>
            <a:ext cx="9818154" cy="24370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F39BB5-5008-4BAE-8FD5-9977DD813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315" y="2820419"/>
            <a:ext cx="8707794" cy="19343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DB363E-5C4F-4599-93F2-849C847D6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0109" y="2820419"/>
            <a:ext cx="3121891" cy="27057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FA7F5A-85EE-452F-A1E5-424E26B6C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15" y="5013386"/>
            <a:ext cx="8202283" cy="16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90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04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B51F9B6-E806-400E-80BF-07F0B317875B}"/>
                  </a:ext>
                </a:extLst>
              </p:cNvPr>
              <p:cNvSpPr txBox="1"/>
              <p:nvPr/>
            </p:nvSpPr>
            <p:spPr>
              <a:xfrm>
                <a:off x="978569" y="2070044"/>
                <a:ext cx="11213431" cy="32539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4472C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Définition - Continuité </a:t>
                </a: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Soit une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définie sur intervalle ouvert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contenant le réel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449580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 dit que 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en un point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si et seulement si :</a:t>
                </a:r>
              </a:p>
              <a:p>
                <a:pPr marL="4495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→</m:t>
                              </m:r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𝑓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)</m:t>
                          </m:r>
                        </m:e>
                      </m:func>
                      <m:r>
                        <a:rPr lang="fr-F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fr-F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fr-F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𝑎</m:t>
                      </m:r>
                      <m:r>
                        <a:rPr lang="fr-F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49580"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est continue sur un intervalle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𝐼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si, et seulement si,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est continue en tout point de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EB51F9B6-E806-400E-80BF-07F0B3178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69" y="2070044"/>
                <a:ext cx="11213431" cy="3253968"/>
              </a:xfrm>
              <a:prstGeom prst="rect">
                <a:avLst/>
              </a:prstGeom>
              <a:blipFill>
                <a:blip r:embed="rId2"/>
                <a:stretch>
                  <a:fillRect l="-5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05913828-EE6D-4FDD-9600-600B926790A4}"/>
              </a:ext>
            </a:extLst>
          </p:cNvPr>
          <p:cNvSpPr txBox="1"/>
          <p:nvPr/>
        </p:nvSpPr>
        <p:spPr>
          <a:xfrm>
            <a:off x="3047999" y="2337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Continuité</a:t>
            </a:r>
            <a:endParaRPr lang="fr-FR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C10372-E5C2-47A2-B986-D1F94A6E63F8}"/>
              </a:ext>
            </a:extLst>
          </p:cNvPr>
          <p:cNvSpPr txBox="1"/>
          <p:nvPr/>
        </p:nvSpPr>
        <p:spPr>
          <a:xfrm>
            <a:off x="535709" y="1380898"/>
            <a:ext cx="4710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romanUcPeriod"/>
            </a:pPr>
            <a:r>
              <a:rPr lang="fr-F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Définition et propriétés </a:t>
            </a: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4E92E5D-5181-443A-BA98-FF09BB19DD0F}"/>
                  </a:ext>
                </a:extLst>
              </p:cNvPr>
              <p:cNvSpPr txBox="1"/>
              <p:nvPr/>
            </p:nvSpPr>
            <p:spPr>
              <a:xfrm>
                <a:off x="569494" y="393612"/>
                <a:ext cx="6921197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000" b="1" dirty="0">
                    <a:solidFill>
                      <a:srgbClr val="538135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Remarques</a:t>
                </a:r>
              </a:p>
              <a:p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lvl="0" indent="-342900"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Graphiquement, la continuité d'une fonction sur un intervalle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se traduit par une courbe « en un seul morceau » elle n’a pas de « saut » en certaines valeurs.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4E92E5D-5181-443A-BA98-FF09BB19D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94" y="393612"/>
                <a:ext cx="6921197" cy="1631216"/>
              </a:xfrm>
              <a:prstGeom prst="rect">
                <a:avLst/>
              </a:prstGeom>
              <a:blipFill>
                <a:blip r:embed="rId2"/>
                <a:stretch>
                  <a:fillRect l="-880" t="-2247" b="-59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AE9148CD-777A-4694-AF8F-540E597993AF}"/>
              </a:ext>
            </a:extLst>
          </p:cNvPr>
          <p:cNvSpPr txBox="1"/>
          <p:nvPr/>
        </p:nvSpPr>
        <p:spPr>
          <a:xfrm>
            <a:off x="466435" y="4018411"/>
            <a:ext cx="746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Times New Roman" panose="02020603050405020304" pitchFamily="18" charset="0"/>
              <a:buChar char="•"/>
            </a:pPr>
            <a:r>
              <a:rPr lang="fr-F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On définit la continuité sur un intervalle fermé en prenant la limite à droite de la borne inférieure et la limite à gauche de la supérieure.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7F8ADC-8250-44B1-8E15-1CCAB0D45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089" y="16122"/>
            <a:ext cx="3611417" cy="32101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A2CF76-2EE0-41F4-BDD8-53428DB1C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089" y="3429000"/>
            <a:ext cx="3637006" cy="32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00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95B1A19-C399-48DE-ACED-E9C5B85CC818}"/>
                  </a:ext>
                </a:extLst>
              </p:cNvPr>
              <p:cNvSpPr txBox="1"/>
              <p:nvPr/>
            </p:nvSpPr>
            <p:spPr>
              <a:xfrm>
                <a:off x="979541" y="780408"/>
                <a:ext cx="9863950" cy="4851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b="1" dirty="0">
                    <a:solidFill>
                      <a:srgbClr val="4472C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Propriétés - Continuité des fonctions usuelles</a:t>
                </a:r>
              </a:p>
              <a:p>
                <a:pPr>
                  <a:lnSpc>
                    <a:spcPct val="150000"/>
                  </a:lnSpc>
                </a:pPr>
                <a:endParaRPr lang="fr-F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Les fonctions puissance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↦</m:t>
                    </m:r>
                    <m:sSup>
                      <m:sSup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sont continues sur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↦</m:t>
                    </m:r>
                    <m:f>
                      <m:f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sur ; </a:t>
                </a:r>
                <a14:m>
                  <m:oMath xmlns:m="http://schemas.openxmlformats.org/officeDocument/2006/math">
                    <m:d>
                      <m:dPr>
                        <m:begChr m:val="]"/>
                        <m:endChr m:val="["/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−∞ ;0</m:t>
                        </m:r>
                      </m:e>
                    </m:d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ou </a:t>
                </a:r>
                <a14:m>
                  <m:oMath xmlns:m="http://schemas.openxmlformats.org/officeDocument/2006/math">
                    <m:d>
                      <m:dPr>
                        <m:begChr m:val="]"/>
                        <m:endChr m:val="["/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0 ; +∞</m:t>
                        </m:r>
                      </m:e>
                    </m:d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racine carrée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↦</m:t>
                    </m:r>
                    <m:rad>
                      <m:radPr>
                        <m:degHide m:val="on"/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sur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["/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0 ; +∞</m:t>
                        </m:r>
                      </m:e>
                    </m:d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valeur absolue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↦</m:t>
                    </m:r>
                    <m:d>
                      <m:dPr>
                        <m:begChr m:val="|"/>
                        <m:endChr m:val="|"/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sur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exponentielle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↦</m:t>
                    </m:r>
                    <m:sSup>
                      <m:sSup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sur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Les fonctions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↦</m:t>
                    </m:r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↦</m:t>
                    </m:r>
                    <m:func>
                      <m:func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func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sont </a:t>
                </a: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continues sur </a:t>
                </a:r>
                <a14:m>
                  <m:oMath xmlns:m="http://schemas.openxmlformats.org/officeDocument/2006/math"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  <a:p>
                <a:pPr marL="1257300" lvl="2" indent="-342900">
                  <a:lnSpc>
                    <a:spcPct val="150000"/>
                  </a:lnSpc>
                  <a:buFont typeface="Times New Roman" panose="02020603050405020304" pitchFamily="18" charset="0"/>
                  <a:buChar char="•"/>
                </a:pPr>
                <a:r>
                  <a:rPr lang="fr-FR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D'une façon générale, toutes fonctions construites par somme, produit, à partir des fonctions mentionnées ci-dessus sont continues sur leur ensemble de définition. 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95B1A19-C399-48DE-ACED-E9C5B85CC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41" y="780408"/>
                <a:ext cx="9863950" cy="4851521"/>
              </a:xfrm>
              <a:prstGeom prst="rect">
                <a:avLst/>
              </a:prstGeom>
              <a:blipFill>
                <a:blip r:embed="rId2"/>
                <a:stretch>
                  <a:fillRect l="-680" r="-371" b="-12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18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FAC4E23-A424-45E5-ADFD-C6A34EBF6795}"/>
              </a:ext>
            </a:extLst>
          </p:cNvPr>
          <p:cNvSpPr txBox="1"/>
          <p:nvPr/>
        </p:nvSpPr>
        <p:spPr>
          <a:xfrm>
            <a:off x="1042736" y="450048"/>
            <a:ext cx="10650499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b="1" dirty="0">
                <a:solidFill>
                  <a:srgbClr val="53813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Remarque</a:t>
            </a:r>
            <a:endParaRPr lang="fr-F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fr-FR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Les fonctions polynômes et rationnelles sont continues sur leur ensemble de définition. 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A3D622-5D48-4101-B8BC-EE0EC7AB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44" y="3429000"/>
            <a:ext cx="3753511" cy="28312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3408D36-4436-4E89-A899-3B9A07DC08EC}"/>
                  </a:ext>
                </a:extLst>
              </p:cNvPr>
              <p:cNvSpPr txBox="1"/>
              <p:nvPr/>
            </p:nvSpPr>
            <p:spPr>
              <a:xfrm>
                <a:off x="1042735" y="2092236"/>
                <a:ext cx="10114791" cy="1289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Exemple </a:t>
                </a:r>
                <a:endParaRPr lang="fr-F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 fonction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définie sur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par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𝑓</m:t>
                    </m:r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FR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FR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FR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+1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</m:func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 est continue par somme et composition de fonctions continues sur </a:t>
                </a:r>
                <a14:m>
                  <m:oMath xmlns:m="http://schemas.openxmlformats.org/officeDocument/2006/math">
                    <m:r>
                      <a:rPr lang="fr-FR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fr-FR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3408D36-4436-4E89-A899-3B9A07DC0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735" y="2092236"/>
                <a:ext cx="10114791" cy="1289071"/>
              </a:xfrm>
              <a:prstGeom prst="rect">
                <a:avLst/>
              </a:prstGeom>
              <a:blipFill>
                <a:blip r:embed="rId3"/>
                <a:stretch>
                  <a:fillRect l="-482"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7033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5985EA-7FE4-4F4E-9BAD-15D1660E1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t="27343" r="43598" b="310"/>
          <a:stretch/>
        </p:blipFill>
        <p:spPr>
          <a:xfrm>
            <a:off x="2494982" y="2074631"/>
            <a:ext cx="7202036" cy="24327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81903A-C968-4E10-B0DA-3DB1DD356DE3}"/>
              </a:ext>
            </a:extLst>
          </p:cNvPr>
          <p:cNvSpPr txBox="1"/>
          <p:nvPr/>
        </p:nvSpPr>
        <p:spPr>
          <a:xfrm>
            <a:off x="1849581" y="1089830"/>
            <a:ext cx="8492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Méthode 1 </a:t>
            </a:r>
            <a:r>
              <a:rPr lang="fr-FR" sz="2400" b="1" dirty="0">
                <a:solidFill>
                  <a:srgbClr val="0070C0"/>
                </a:solidFill>
              </a:rPr>
              <a:t>: Conjecturer et montrer la continuité d’une fonction</a:t>
            </a:r>
          </a:p>
        </p:txBody>
      </p:sp>
    </p:spTree>
    <p:extLst>
      <p:ext uri="{BB962C8B-B14F-4D97-AF65-F5344CB8AC3E}">
        <p14:creationId xmlns:p14="http://schemas.microsoft.com/office/powerpoint/2010/main" val="35339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5985EA-7FE4-4F4E-9BAD-15D1660E1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t="27343" r="43598" b="310"/>
          <a:stretch/>
        </p:blipFill>
        <p:spPr>
          <a:xfrm>
            <a:off x="102764" y="559868"/>
            <a:ext cx="4866400" cy="16437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81903A-C968-4E10-B0DA-3DB1DD356DE3}"/>
              </a:ext>
            </a:extLst>
          </p:cNvPr>
          <p:cNvSpPr txBox="1"/>
          <p:nvPr/>
        </p:nvSpPr>
        <p:spPr>
          <a:xfrm>
            <a:off x="0" y="92303"/>
            <a:ext cx="849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/>
                </a:solidFill>
              </a:rPr>
              <a:t>Méthode 1 </a:t>
            </a:r>
            <a:r>
              <a:rPr lang="fr-FR" b="1" dirty="0">
                <a:solidFill>
                  <a:srgbClr val="0070C0"/>
                </a:solidFill>
              </a:rPr>
              <a:t>: Conjecturer et montrer la continuité d’une fonction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E29B94-9373-4ACA-9101-0785A3D5D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2"/>
          <a:stretch/>
        </p:blipFill>
        <p:spPr>
          <a:xfrm>
            <a:off x="5005032" y="1791855"/>
            <a:ext cx="7186968" cy="506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46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1412</Words>
  <Application>Microsoft Office PowerPoint</Application>
  <PresentationFormat>Grand écran</PresentationFormat>
  <Paragraphs>113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DEFOSSE</dc:creator>
  <cp:lastModifiedBy>Christophe DEFOSSE</cp:lastModifiedBy>
  <cp:revision>19</cp:revision>
  <dcterms:created xsi:type="dcterms:W3CDTF">2020-10-24T10:29:22Z</dcterms:created>
  <dcterms:modified xsi:type="dcterms:W3CDTF">2020-12-02T03:25:23Z</dcterms:modified>
</cp:coreProperties>
</file>