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1" r:id="rId4"/>
    <p:sldId id="259" r:id="rId5"/>
    <p:sldId id="258" r:id="rId6"/>
    <p:sldId id="257" r:id="rId7"/>
    <p:sldId id="260" r:id="rId8"/>
    <p:sldId id="261" r:id="rId9"/>
    <p:sldId id="263" r:id="rId10"/>
    <p:sldId id="276" r:id="rId11"/>
    <p:sldId id="277" r:id="rId12"/>
    <p:sldId id="262" r:id="rId13"/>
    <p:sldId id="264" r:id="rId14"/>
    <p:sldId id="265" r:id="rId15"/>
    <p:sldId id="278" r:id="rId16"/>
    <p:sldId id="266" r:id="rId17"/>
    <p:sldId id="279" r:id="rId18"/>
    <p:sldId id="267" r:id="rId19"/>
    <p:sldId id="268" r:id="rId20"/>
    <p:sldId id="269" r:id="rId21"/>
    <p:sldId id="282" r:id="rId22"/>
    <p:sldId id="283" r:id="rId23"/>
    <p:sldId id="284" r:id="rId24"/>
    <p:sldId id="270" r:id="rId25"/>
    <p:sldId id="274" r:id="rId26"/>
    <p:sldId id="273" r:id="rId27"/>
    <p:sldId id="287" r:id="rId28"/>
    <p:sldId id="286" r:id="rId29"/>
    <p:sldId id="280" r:id="rId30"/>
    <p:sldId id="285" r:id="rId31"/>
    <p:sldId id="275" r:id="rId32"/>
    <p:sldId id="281" r:id="rId3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76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8E828F-081D-4C9B-A1C6-26E412A0D4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F56B803-920A-43F4-BFF2-C0BD9F7872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415986F-FFA1-4089-86B4-4E5B5A94A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667D-EE6C-4E31-A97F-CAC9F1D9F305}" type="datetimeFigureOut">
              <a:rPr lang="fr-FR" smtClean="0"/>
              <a:t>13/12/2021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E8A345-0822-4CE9-BCBA-805CBCB0D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A74ACD5-F72D-43F1-99DF-6A9C89465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F331-ED7E-43A1-9960-399A29E9AD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7035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E98F32-F8D8-498E-A1DA-94E1882E2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37F15DB-3AE2-48B7-BC09-2542EC3D5B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D35070-5A8C-4B21-BEC1-173718A86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667D-EE6C-4E31-A97F-CAC9F1D9F305}" type="datetimeFigureOut">
              <a:rPr lang="fr-FR" smtClean="0"/>
              <a:t>13/12/2021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A4C77F1-CD88-403A-B3D3-79E42843F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1890BA-4A56-4AA2-AA6A-B88B53EDF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F331-ED7E-43A1-9960-399A29E9AD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0175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7EC09D2-34FE-41FF-BA65-133702E92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D4EAA29-A7FE-4B56-B06E-430E8D42BA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57E0BE-0FC5-4451-95CB-47B1A90DE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667D-EE6C-4E31-A97F-CAC9F1D9F305}" type="datetimeFigureOut">
              <a:rPr lang="fr-FR" smtClean="0"/>
              <a:t>13/12/2021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50F52E-A274-4964-A94B-56A7F4672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DCBC5C-BDDD-4D7B-B551-3C2A3A767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F331-ED7E-43A1-9960-399A29E9AD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9611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5A8DB6-4817-40BC-9FF3-8FCC4A544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C60830-65EC-4AF7-92B1-4D6452AFA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CCCAD79-9CCD-427D-8E81-D6E92A515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667D-EE6C-4E31-A97F-CAC9F1D9F305}" type="datetimeFigureOut">
              <a:rPr lang="fr-FR" smtClean="0"/>
              <a:t>13/12/2021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9E9127-ECF8-4EE8-9103-E731F6C15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916558-5D9E-45A1-9952-F6981DBA4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F331-ED7E-43A1-9960-399A29E9AD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3817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6028A5-019A-48AA-9B97-741E5C3E8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E7917BD-5BF7-4EF3-8601-D7A83B854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A92E42-8FD7-4846-8C8D-763D7B845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667D-EE6C-4E31-A97F-CAC9F1D9F305}" type="datetimeFigureOut">
              <a:rPr lang="fr-FR" smtClean="0"/>
              <a:t>13/12/2021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2FE695-C595-4093-9CD0-D937FD5A7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5A587B4-088C-40E3-B1C7-CA45B9B1A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F331-ED7E-43A1-9960-399A29E9AD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8842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7B3FFD-0E56-4772-98D5-F0763505F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8EB9E4-7EA8-49E0-903C-BDE71AF88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B926DFD-F2B6-41E2-96DD-424EA39DC7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F6E4642-1E45-44EB-A3BF-85FE4BFE8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667D-EE6C-4E31-A97F-CAC9F1D9F305}" type="datetimeFigureOut">
              <a:rPr lang="fr-FR" smtClean="0"/>
              <a:t>13/12/2021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AB1FD4A-8632-4176-9FF5-BDB44C0AC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E556097-213E-4C0A-951B-B9EEA4407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F331-ED7E-43A1-9960-399A29E9AD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4807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8CA1BB-F6F0-4982-9343-954CA0DFC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BBC02F-67DA-4E20-9574-1A590D193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E278C07-F3CA-498E-9ADD-C58DE7F22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44AEACC-FFD0-41B6-A0F1-D8C7DB3DFE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B6AE8E9-70A5-40EE-BA8D-B81BDCBD26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8F8A6D8-8276-4F4D-A0FE-264FBBF05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667D-EE6C-4E31-A97F-CAC9F1D9F305}" type="datetimeFigureOut">
              <a:rPr lang="fr-FR" smtClean="0"/>
              <a:t>13/12/2021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28C90E1-3862-4B34-BF16-3FBC6DB73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0F404B9-617E-4B09-9A41-987BD1484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F331-ED7E-43A1-9960-399A29E9AD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9059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B08847-3948-4165-B078-E4C8991B8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03A7145-1AFB-4281-9E1D-2D71E0DBF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667D-EE6C-4E31-A97F-CAC9F1D9F305}" type="datetimeFigureOut">
              <a:rPr lang="fr-FR" smtClean="0"/>
              <a:t>13/12/2021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0DFD93E-136A-493C-BF47-0B87C9FD9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02A573-5707-4067-8405-930B5C7B9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F331-ED7E-43A1-9960-399A29E9AD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6814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7D03B1B-D818-42DD-AF42-F64A22E59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667D-EE6C-4E31-A97F-CAC9F1D9F305}" type="datetimeFigureOut">
              <a:rPr lang="fr-FR" smtClean="0"/>
              <a:t>13/12/2021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7388981-0DD3-4A75-999B-9D8416917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6ACBD34-5A21-44F8-9BBE-93EA344E4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F331-ED7E-43A1-9960-399A29E9AD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7192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89F930-0FC8-469D-BF15-C19B42BC4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238603-2717-4BA4-9448-AF181F2E5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7B91A50-92F9-4B35-B4F8-80952B5644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FC41812-0A4E-4524-A86C-AE5D4F5EB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667D-EE6C-4E31-A97F-CAC9F1D9F305}" type="datetimeFigureOut">
              <a:rPr lang="fr-FR" smtClean="0"/>
              <a:t>13/12/2021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E78637C-1228-4157-8022-673C53D6E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E30B2B2-8578-4EEA-BB0E-C591EE1DF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F331-ED7E-43A1-9960-399A29E9AD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1364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661C06-4548-4A48-807A-3B57FE9F0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3BC91F5-156E-4717-B415-01D1D833EB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ED8BD62-2ADB-4C2D-B771-C1685A8B7B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C348998-8E3B-493C-943F-65B4CCE66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667D-EE6C-4E31-A97F-CAC9F1D9F305}" type="datetimeFigureOut">
              <a:rPr lang="fr-FR" smtClean="0"/>
              <a:t>13/12/2021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198225D-BA83-463E-8057-A94655543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9FDA14F-CE79-4046-A989-969FEA642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8F331-ED7E-43A1-9960-399A29E9AD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0215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7C9005C-22DB-4A7B-A846-39FDDE37C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F83C009-8EF8-4980-BF53-6BA9B716B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729D363-E4CD-4CA5-8DD7-AA546F5919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7667D-EE6C-4E31-A97F-CAC9F1D9F305}" type="datetimeFigureOut">
              <a:rPr lang="fr-FR" smtClean="0"/>
              <a:t>13/12/2021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0C8B1E-B8BE-4304-B260-3D54E63D9A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4399A6-05F5-47B6-A1DE-C68AE7E7FF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8F331-ED7E-43A1-9960-399A29E9AD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3235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7" Type="http://schemas.openxmlformats.org/officeDocument/2006/relationships/image" Target="../media/image57.png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66.png"/><Relationship Id="rId7" Type="http://schemas.openxmlformats.org/officeDocument/2006/relationships/image" Target="../media/image6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9" Type="http://schemas.openxmlformats.org/officeDocument/2006/relationships/image" Target="../media/image65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2" Type="http://schemas.openxmlformats.org/officeDocument/2006/relationships/image" Target="../media/image66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90.png"/><Relationship Id="rId4" Type="http://schemas.openxmlformats.org/officeDocument/2006/relationships/image" Target="../media/image68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10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0.png"/><Relationship Id="rId2" Type="http://schemas.openxmlformats.org/officeDocument/2006/relationships/image" Target="../media/image79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image" Target="../media/image26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7" Type="http://schemas.openxmlformats.org/officeDocument/2006/relationships/image" Target="../media/image32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0.png"/><Relationship Id="rId5" Type="http://schemas.openxmlformats.org/officeDocument/2006/relationships/image" Target="../media/image300.png"/><Relationship Id="rId4" Type="http://schemas.openxmlformats.org/officeDocument/2006/relationships/image" Target="../media/image29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9213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E4BBB2CA-9E5C-459D-B808-77041519265E}"/>
              </a:ext>
            </a:extLst>
          </p:cNvPr>
          <p:cNvSpPr txBox="1"/>
          <p:nvPr/>
        </p:nvSpPr>
        <p:spPr>
          <a:xfrm>
            <a:off x="171676" y="238550"/>
            <a:ext cx="320883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Exercices page 173 (</a:t>
            </a:r>
            <a:r>
              <a:rPr lang="fr-FR" dirty="0" err="1"/>
              <a:t>Sésamath</a:t>
            </a:r>
            <a:r>
              <a:rPr lang="fr-FR" dirty="0"/>
              <a:t>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5F57C62-3F54-4877-A256-B06F5C0A4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844" y="634147"/>
            <a:ext cx="9374276" cy="109782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98ED3B2-1E3D-490C-AC32-7AE51681A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4844" y="1783126"/>
            <a:ext cx="10167179" cy="75576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FA6F47A-8744-47E4-827C-7874B5C7F8F1}"/>
              </a:ext>
            </a:extLst>
          </p:cNvPr>
          <p:cNvSpPr txBox="1"/>
          <p:nvPr/>
        </p:nvSpPr>
        <p:spPr>
          <a:xfrm>
            <a:off x="171675" y="2661754"/>
            <a:ext cx="320883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Exercices page 184 (</a:t>
            </a:r>
            <a:r>
              <a:rPr lang="fr-FR" dirty="0" err="1"/>
              <a:t>Sésamath</a:t>
            </a:r>
            <a:r>
              <a:rPr lang="fr-FR" dirty="0"/>
              <a:t>)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74D8B1A-2223-4311-BADE-6555BC66B6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9146" y="3092782"/>
            <a:ext cx="4806854" cy="368325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2DFCB47-6427-4A06-AB0A-428D0FAA80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8433" y="3092782"/>
            <a:ext cx="4540914" cy="287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810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1FA6F47A-8744-47E4-827C-7874B5C7F8F1}"/>
              </a:ext>
            </a:extLst>
          </p:cNvPr>
          <p:cNvSpPr txBox="1"/>
          <p:nvPr/>
        </p:nvSpPr>
        <p:spPr>
          <a:xfrm>
            <a:off x="171675" y="178613"/>
            <a:ext cx="320883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Exercices page 184 (</a:t>
            </a:r>
            <a:r>
              <a:rPr lang="fr-FR" dirty="0" err="1"/>
              <a:t>Sésamath</a:t>
            </a:r>
            <a:r>
              <a:rPr lang="fr-FR" dirty="0"/>
              <a:t>)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2DFCB47-6427-4A06-AB0A-428D0FAA8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466" y="777421"/>
            <a:ext cx="5108158" cy="323093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34AB5BF-3AF6-4208-9F16-8EF6C1F15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777421"/>
            <a:ext cx="4994123" cy="397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444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A8F5D522-37B7-42E9-8D20-5E4C7005AB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917205"/>
              </p:ext>
            </p:extLst>
          </p:nvPr>
        </p:nvGraphicFramePr>
        <p:xfrm>
          <a:off x="1512164" y="1553292"/>
          <a:ext cx="4967669" cy="923330"/>
        </p:xfrm>
        <a:graphic>
          <a:graphicData uri="http://schemas.openxmlformats.org/drawingml/2006/table">
            <a:tbl>
              <a:tblPr/>
              <a:tblGrid>
                <a:gridCol w="4967669">
                  <a:extLst>
                    <a:ext uri="{9D8B030D-6E8A-4147-A177-3AD203B41FA5}">
                      <a16:colId xmlns:a16="http://schemas.microsoft.com/office/drawing/2014/main" val="2794245150"/>
                    </a:ext>
                  </a:extLst>
                </a:gridCol>
              </a:tblGrid>
              <a:tr h="92333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53817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49536A81-1454-41C8-B499-673EBE65B150}"/>
              </a:ext>
            </a:extLst>
          </p:cNvPr>
          <p:cNvSpPr/>
          <p:nvPr/>
        </p:nvSpPr>
        <p:spPr>
          <a:xfrm>
            <a:off x="437966" y="251258"/>
            <a:ext cx="6096000" cy="113024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  <a:buClr>
                <a:srgbClr val="FF0000"/>
              </a:buClr>
              <a:buSzPts val="1400"/>
              <a:tabLst>
                <a:tab pos="3048000" algn="ctr"/>
                <a:tab pos="6032500" algn="r"/>
              </a:tabLst>
            </a:pPr>
            <a:r>
              <a:rPr lang="fr-FR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  </a:t>
            </a:r>
            <a:r>
              <a:rPr lang="fr-FR" sz="24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Propriétés algébriques</a:t>
            </a:r>
            <a:endParaRPr lang="fr-F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  <a:tabLst>
                <a:tab pos="3048000" algn="ctr"/>
                <a:tab pos="6032500" algn="r"/>
              </a:tabLst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048000" algn="ctr"/>
                <a:tab pos="6032500" algn="r"/>
              </a:tabLst>
            </a:pPr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PROPRIÉTÉS :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Relation fonctionnelle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839FB5B-C81D-47A8-9C8D-D9743F544DAD}"/>
                  </a:ext>
                </a:extLst>
              </p:cNvPr>
              <p:cNvSpPr/>
              <p:nvPr/>
            </p:nvSpPr>
            <p:spPr>
              <a:xfrm>
                <a:off x="1512164" y="1544414"/>
                <a:ext cx="7214586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Pour tous les réels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strictement positifs,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ln</m:t>
                      </m:r>
                      <m:r>
                        <a:rPr lang="fr-FR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fr-FR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𝑎𝑏</m:t>
                      </m:r>
                      <m:r>
                        <a:rPr lang="fr-FR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</m:t>
                      </m:r>
                      <m:r>
                        <m:rPr>
                          <m:sty m:val="p"/>
                        </m:rPr>
                        <a:rPr lang="fr-FR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ln</m:t>
                      </m:r>
                      <m:r>
                        <a:rPr lang="fr-FR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fr-FR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fr-FR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)+</m:t>
                      </m:r>
                      <m:r>
                        <m:rPr>
                          <m:sty m:val="p"/>
                        </m:rPr>
                        <a:rPr lang="fr-FR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ln</m:t>
                      </m:r>
                      <m:r>
                        <a:rPr lang="fr-FR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fr-FR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fr-FR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fr-F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839FB5B-C81D-47A8-9C8D-D9743F544D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2164" y="1544414"/>
                <a:ext cx="7214586" cy="923330"/>
              </a:xfrm>
              <a:prstGeom prst="rect">
                <a:avLst/>
              </a:prstGeom>
              <a:blipFill>
                <a:blip r:embed="rId2"/>
                <a:stretch>
                  <a:fillRect l="-6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858F92B-55CD-4364-8292-7448EE10666D}"/>
                  </a:ext>
                </a:extLst>
              </p:cNvPr>
              <p:cNvSpPr/>
              <p:nvPr/>
            </p:nvSpPr>
            <p:spPr>
              <a:xfrm>
                <a:off x="437966" y="2859805"/>
                <a:ext cx="11316069" cy="2692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b="1" u="sng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Preuve :</a:t>
                </a:r>
                <a:endParaRPr lang="fr-F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Pour tous les réels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e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ln</m:t>
                        </m:r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𝑎𝑏</m:t>
                        </m:r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sup>
                    </m:sSup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𝑎𝑏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e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ln</m:t>
                        </m:r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sup>
                    </m:sSup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e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ln</m:t>
                        </m:r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sup>
                    </m:sSup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e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ln</m:t>
                        </m:r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)+</m:t>
                        </m:r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ln</m:t>
                        </m:r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Ainsi,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ln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𝑎𝑏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ln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)+</m:t>
                    </m:r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ln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b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Remarques :</a:t>
                </a:r>
                <a:endParaRPr lang="fr-F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On dit que la fonction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ln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transforme les produits en sommes.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Cette formule se généralise à un produit de trois facteurs ou plus.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858F92B-55CD-4364-8292-7448EE1066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966" y="2859805"/>
                <a:ext cx="11316069" cy="2692532"/>
              </a:xfrm>
              <a:prstGeom prst="rect">
                <a:avLst/>
              </a:prstGeom>
              <a:blipFill>
                <a:blip r:embed="rId3"/>
                <a:stretch>
                  <a:fillRect l="-485" t="-1131" b="-27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703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A8F5D522-37B7-42E9-8D20-5E4C7005AB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816427"/>
              </p:ext>
            </p:extLst>
          </p:nvPr>
        </p:nvGraphicFramePr>
        <p:xfrm>
          <a:off x="1547674" y="897347"/>
          <a:ext cx="5021802" cy="1561196"/>
        </p:xfrm>
        <a:graphic>
          <a:graphicData uri="http://schemas.openxmlformats.org/drawingml/2006/table">
            <a:tbl>
              <a:tblPr/>
              <a:tblGrid>
                <a:gridCol w="5021802">
                  <a:extLst>
                    <a:ext uri="{9D8B030D-6E8A-4147-A177-3AD203B41FA5}">
                      <a16:colId xmlns:a16="http://schemas.microsoft.com/office/drawing/2014/main" val="2794245150"/>
                    </a:ext>
                  </a:extLst>
                </a:gridCol>
              </a:tblGrid>
              <a:tr h="156119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53817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6D9E9596-7916-40A3-9C5C-24913CA08267}"/>
              </a:ext>
            </a:extLst>
          </p:cNvPr>
          <p:cNvSpPr/>
          <p:nvPr/>
        </p:nvSpPr>
        <p:spPr>
          <a:xfrm>
            <a:off x="458180" y="243699"/>
            <a:ext cx="5487400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048000" algn="ctr"/>
                <a:tab pos="6032500" algn="r"/>
              </a:tabLst>
            </a:pPr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PROPRIÉTÉS :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Logarithme d’un inverse, d’un quotient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62F258B-8F39-48B1-A7F4-F18A69D96655}"/>
                  </a:ext>
                </a:extLst>
              </p:cNvPr>
              <p:cNvSpPr/>
              <p:nvPr/>
            </p:nvSpPr>
            <p:spPr>
              <a:xfrm>
                <a:off x="1547674" y="897347"/>
                <a:ext cx="6096000" cy="156119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4925"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Pour tous les réels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strictement positifs, 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  <a:tabLst>
                    <a:tab pos="3048000" algn="ctr"/>
                    <a:tab pos="6032500" algn="r"/>
                  </a:tabLs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ln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unc>
                      <m:func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</m:d>
                      </m:e>
                    </m:func>
                  </m:oMath>
                </a14:m>
                <a:endParaRPr lang="fr-FR" i="1" dirty="0"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  <a:tabLst>
                    <a:tab pos="3048000" algn="ctr"/>
                    <a:tab pos="6032500" algn="r"/>
                  </a:tabLs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ln</m:t>
                    </m:r>
                    <m:d>
                      <m:dPr>
                        <m:ctrlPr>
                          <a:rPr lang="fr-FR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ln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ln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62F258B-8F39-48B1-A7F4-F18A69D966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74" y="897347"/>
                <a:ext cx="6096000" cy="1561197"/>
              </a:xfrm>
              <a:prstGeom prst="rect">
                <a:avLst/>
              </a:prstGeom>
              <a:blipFill>
                <a:blip r:embed="rId2"/>
                <a:stretch>
                  <a:fillRect l="-300" t="-195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ED364F3-DA8D-410F-B0A2-76FAF95B8215}"/>
                  </a:ext>
                </a:extLst>
              </p:cNvPr>
              <p:cNvSpPr/>
              <p:nvPr/>
            </p:nvSpPr>
            <p:spPr>
              <a:xfrm>
                <a:off x="458180" y="3129018"/>
                <a:ext cx="10934331" cy="10778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b="1" u="sng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Preuve :</a:t>
                </a:r>
                <a:endParaRPr lang="fr-F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Times New Roman" panose="02020603050405020304" pitchFamily="18" charset="0"/>
                  <a:buChar char="•"/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Pour tous les réels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strictement positifs,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𝑎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ln</m:t>
                        </m:r>
                      </m:fName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e>
                    </m:func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or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ED364F3-DA8D-410F-B0A2-76FAF95B82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80" y="3129018"/>
                <a:ext cx="10934331" cy="1077859"/>
              </a:xfrm>
              <a:prstGeom prst="rect">
                <a:avLst/>
              </a:prstGeom>
              <a:blipFill>
                <a:blip r:embed="rId3"/>
                <a:stretch>
                  <a:fillRect l="-446" b="-169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88C74A4-799D-41BE-B9A8-B2CE34D02A7A}"/>
                  </a:ext>
                </a:extLst>
              </p:cNvPr>
              <p:cNvSpPr/>
              <p:nvPr/>
            </p:nvSpPr>
            <p:spPr>
              <a:xfrm>
                <a:off x="473476" y="4947883"/>
                <a:ext cx="6096000" cy="66236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Times New Roman" panose="02020603050405020304" pitchFamily="18" charset="0"/>
                  <a:buChar char="•"/>
                  <a:tabLst>
                    <a:tab pos="3048000" algn="ctr"/>
                    <a:tab pos="6032500" algn="r"/>
                  </a:tabLs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ln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×</m:t>
                            </m:r>
                            <m:f>
                              <m:fPr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𝑏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</m:d>
                      </m:e>
                    </m:func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𝑏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ln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ln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fr-F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88C74A4-799D-41BE-B9A8-B2CE34D02A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476" y="4947883"/>
                <a:ext cx="6096000" cy="662361"/>
              </a:xfrm>
              <a:prstGeom prst="rect">
                <a:avLst/>
              </a:prstGeom>
              <a:blipFill>
                <a:blip r:embed="rId4"/>
                <a:stretch>
                  <a:fillRect l="-700" b="-92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41FB1A7-0DC5-4DE1-954C-AA08E55CB8DD}"/>
                  </a:ext>
                </a:extLst>
              </p:cNvPr>
              <p:cNvSpPr/>
              <p:nvPr/>
            </p:nvSpPr>
            <p:spPr>
              <a:xfrm>
                <a:off x="6569476" y="3366856"/>
                <a:ext cx="4194290" cy="10258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𝑎</m:t>
                                  </m:r>
                                </m:num>
                                <m:den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fr-FR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fr-FR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𝑎</m:t>
                          </m:r>
                        </m:e>
                      </m:func>
                      <m:r>
                        <a:rPr lang="fr-FR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func>
                        <m:funcPr>
                          <m:ctrlP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fr-F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41FB1A7-0DC5-4DE1-954C-AA08E55CB8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9476" y="3366856"/>
                <a:ext cx="4194290" cy="10258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D1CDE03-A855-4E08-AAD0-CA2252B80184}"/>
                  </a:ext>
                </a:extLst>
              </p:cNvPr>
              <p:cNvSpPr/>
              <p:nvPr/>
            </p:nvSpPr>
            <p:spPr>
              <a:xfrm>
                <a:off x="1052126" y="3970005"/>
                <a:ext cx="4425379" cy="10258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𝑎</m:t>
                          </m:r>
                        </m:e>
                      </m:func>
                      <m:r>
                        <a:rPr lang="fr-FR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func>
                        <m:funcPr>
                          <m:ctrlP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fr-FR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=0 ⇔  </m:t>
                      </m:r>
                      <m:func>
                        <m:funcPr>
                          <m:ctrlP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fr-FR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𝑎</m:t>
                          </m:r>
                        </m:e>
                      </m:func>
                    </m:oMath>
                  </m:oMathPara>
                </a14:m>
                <a:endParaRPr lang="fr-F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D1CDE03-A855-4E08-AAD0-CA2252B801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126" y="3970005"/>
                <a:ext cx="4425379" cy="102585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3D9174C1-3C90-4781-BB87-6FA063BA93E1}"/>
              </a:ext>
            </a:extLst>
          </p:cNvPr>
          <p:cNvSpPr/>
          <p:nvPr/>
        </p:nvSpPr>
        <p:spPr>
          <a:xfrm>
            <a:off x="805163" y="4392714"/>
            <a:ext cx="742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Donc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49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A8F5D522-37B7-42E9-8D20-5E4C7005AB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1233"/>
              </p:ext>
            </p:extLst>
          </p:nvPr>
        </p:nvGraphicFramePr>
        <p:xfrm>
          <a:off x="1376037" y="1027656"/>
          <a:ext cx="5175683" cy="1461168"/>
        </p:xfrm>
        <a:graphic>
          <a:graphicData uri="http://schemas.openxmlformats.org/drawingml/2006/table">
            <a:tbl>
              <a:tblPr/>
              <a:tblGrid>
                <a:gridCol w="5175683">
                  <a:extLst>
                    <a:ext uri="{9D8B030D-6E8A-4147-A177-3AD203B41FA5}">
                      <a16:colId xmlns:a16="http://schemas.microsoft.com/office/drawing/2014/main" val="2794245150"/>
                    </a:ext>
                  </a:extLst>
                </a:gridCol>
              </a:tblGrid>
              <a:tr h="146116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53817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153C40F6-272F-45D4-848B-99C4DA28D08E}"/>
              </a:ext>
            </a:extLst>
          </p:cNvPr>
          <p:cNvSpPr/>
          <p:nvPr/>
        </p:nvSpPr>
        <p:spPr>
          <a:xfrm>
            <a:off x="588885" y="373301"/>
            <a:ext cx="7658470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048000" algn="ctr"/>
                <a:tab pos="6032500" algn="r"/>
              </a:tabLst>
            </a:pPr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PROPRIÉTÉS :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Logarithme d’une puissance, d’une racine carrée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4BDAD36-0DD2-4410-8A38-07B79F3F185D}"/>
                  </a:ext>
                </a:extLst>
              </p:cNvPr>
              <p:cNvSpPr/>
              <p:nvPr/>
            </p:nvSpPr>
            <p:spPr>
              <a:xfrm>
                <a:off x="1432263" y="987358"/>
                <a:ext cx="7658469" cy="14611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3495"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Pour tout réel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pour tout entier relatif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 </a:t>
                </a:r>
              </a:p>
              <a:p>
                <a:pPr marL="1257300" lvl="2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  <a:tabLst>
                    <a:tab pos="3048000" algn="ctr"/>
                    <a:tab pos="6032500" algn="r"/>
                  </a:tabLs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ln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ln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 marL="1257300" lvl="2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  <a:tabLst>
                    <a:tab pos="3048000" algn="ctr"/>
                    <a:tab pos="6032500" algn="r"/>
                  </a:tabLs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ln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fr-FR" i="1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rad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</m:t>
                    </m:r>
                    <m:f>
                      <m:fPr>
                        <m:ctrlPr>
                          <a:rPr lang="fr-FR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ln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4BDAD36-0DD2-4410-8A38-07B79F3F18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263" y="987358"/>
                <a:ext cx="7658469" cy="1461169"/>
              </a:xfrm>
              <a:prstGeom prst="rect">
                <a:avLst/>
              </a:prstGeom>
              <a:blipFill>
                <a:blip r:embed="rId2"/>
                <a:stretch>
                  <a:fillRect l="-398" b="-4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6FEE049-DEDF-4DE5-88E3-AA95FABC5DEB}"/>
                  </a:ext>
                </a:extLst>
              </p:cNvPr>
              <p:cNvSpPr/>
              <p:nvPr/>
            </p:nvSpPr>
            <p:spPr>
              <a:xfrm>
                <a:off x="683581" y="2448527"/>
                <a:ext cx="10440139" cy="18092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b="1" u="sng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Preuve :</a:t>
                </a:r>
                <a:endParaRPr lang="fr-F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Times New Roman" panose="02020603050405020304" pitchFamily="18" charset="0"/>
                  <a:buChar char="•"/>
                  <a:tabLst>
                    <a:tab pos="3048000" algn="ctr"/>
                    <a:tab pos="6032500" algn="r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e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ln</m:t>
                        </m:r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sup>
                    </m:sSup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e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ln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sup>
                    </m:sSup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fr-FR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e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fr-FR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ln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𝑎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ainsi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e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ln</m:t>
                        </m:r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sup>
                    </m:sSup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e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ln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d’où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ln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ln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indent="457200"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Ou démonstration par récurrence de cette propriété. </a:t>
                </a: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Times New Roman" panose="02020603050405020304" pitchFamily="18" charset="0"/>
                  <a:buChar char="•"/>
                  <a:tabLst>
                    <a:tab pos="3048000" algn="ctr"/>
                    <a:tab pos="6032500" algn="r"/>
                  </a:tabLs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ln</m:t>
                    </m:r>
                    <m:d>
                      <m:dPr>
                        <m:begChr m:val="["/>
                        <m:endChr m:val="]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</m:rad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fr-FR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ln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ln</m:t>
                    </m:r>
                    <m:d>
                      <m:dPr>
                        <m:begChr m:val="["/>
                        <m:endChr m:val="]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</m:rad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fr-FR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</m:t>
                    </m:r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ln</m:t>
                    </m:r>
                    <m:rad>
                      <m:radPr>
                        <m:degHide m:val="on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donc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ln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</m:t>
                    </m:r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ln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</m:rad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d’où le résultat.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6FEE049-DEDF-4DE5-88E3-AA95FABC5D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81" y="2448527"/>
                <a:ext cx="10440139" cy="1809213"/>
              </a:xfrm>
              <a:prstGeom prst="rect">
                <a:avLst/>
              </a:prstGeom>
              <a:blipFill>
                <a:blip r:embed="rId3"/>
                <a:stretch>
                  <a:fillRect l="-467" b="-47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au 5">
                <a:extLst>
                  <a:ext uri="{FF2B5EF4-FFF2-40B4-BE49-F238E27FC236}">
                    <a16:creationId xmlns:a16="http://schemas.microsoft.com/office/drawing/2014/main" id="{5A2DC490-F1D9-43A7-8E72-FF2A3D96B15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01661036"/>
                  </p:ext>
                </p:extLst>
              </p:nvPr>
            </p:nvGraphicFramePr>
            <p:xfrm>
              <a:off x="2406080" y="5059598"/>
              <a:ext cx="8127999" cy="4201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1235276917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907666006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54532414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fr-FR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𝐴</m:t>
                              </m:r>
                              <m:r>
                                <a:rPr lang="fr-FR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=3</m:t>
                              </m:r>
                              <m:r>
                                <m:rPr>
                                  <m:sty m:val="p"/>
                                </m:rPr>
                                <a:rPr lang="fr-FR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ln</m:t>
                              </m:r>
                              <m:r>
                                <a:rPr lang="fr-FR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2+</m:t>
                              </m:r>
                              <m:r>
                                <m:rPr>
                                  <m:sty m:val="p"/>
                                </m:rPr>
                                <a:rPr lang="fr-FR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ln</m:t>
                              </m:r>
                              <m:r>
                                <a:rPr lang="fr-FR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4</m:t>
                              </m:r>
                            </m:oMath>
                          </a14:m>
                          <a:r>
                            <a:rPr lang="fr-FR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𝐵</m:t>
                                </m:r>
                                <m:r>
                                  <a:rPr lang="fr-FR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fr-FR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ln</m:t>
                                </m:r>
                                <m:d>
                                  <m:dPr>
                                    <m:ctrlPr>
                                      <a:rPr lang="fr-F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ad>
                                      <m:radPr>
                                        <m:degHide m:val="on"/>
                                        <m:ctrlPr>
                                          <a:rPr lang="fr-FR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fr-FR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8</m:t>
                                        </m:r>
                                      </m:e>
                                    </m:rad>
                                  </m:e>
                                </m:d>
                              </m:oMath>
                            </m:oMathPara>
                          </a14:m>
                          <a:endParaRPr lang="fr-FR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𝐶</m:t>
                                </m:r>
                                <m:r>
                                  <a:rPr lang="fr-FR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fr-FR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ln</m:t>
                                </m:r>
                                <m:r>
                                  <a:rPr lang="fr-FR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20</m:t>
                                </m:r>
                                <m:r>
                                  <a:rPr lang="fr-F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fr-FR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ln</m:t>
                                </m:r>
                                <m:r>
                                  <a:rPr lang="fr-FR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fr-FR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01352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au 5">
                <a:extLst>
                  <a:ext uri="{FF2B5EF4-FFF2-40B4-BE49-F238E27FC236}">
                    <a16:creationId xmlns:a16="http://schemas.microsoft.com/office/drawing/2014/main" id="{5A2DC490-F1D9-43A7-8E72-FF2A3D96B15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01661036"/>
                  </p:ext>
                </p:extLst>
              </p:nvPr>
            </p:nvGraphicFramePr>
            <p:xfrm>
              <a:off x="2406080" y="5059598"/>
              <a:ext cx="8127999" cy="4201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1235276917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907666006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545324142"/>
                        </a:ext>
                      </a:extLst>
                    </a:gridCol>
                  </a:tblGrid>
                  <a:tr h="420116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25" t="-1429" r="-200449" b="-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225" t="-1429" r="-100449" b="-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225" t="-1429" r="-449" b="-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01352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7185CE4-AEC2-428A-87FC-B572EE8DF540}"/>
                  </a:ext>
                </a:extLst>
              </p:cNvPr>
              <p:cNvSpPr/>
              <p:nvPr/>
            </p:nvSpPr>
            <p:spPr>
              <a:xfrm>
                <a:off x="665057" y="5610949"/>
                <a:ext cx="405515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r>
                  <a:rPr lang="fr-FR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Correction</a:t>
                </a:r>
                <a:endParaRPr lang="fr-F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</m:t>
                    </m:r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ln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2+</m:t>
                    </m:r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ln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4=3</m:t>
                    </m:r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ln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2+2</m:t>
                    </m:r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ln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2=5</m:t>
                    </m:r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ln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7185CE4-AEC2-428A-87FC-B572EE8DF5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057" y="5610949"/>
                <a:ext cx="4055150" cy="646331"/>
              </a:xfrm>
              <a:prstGeom prst="rect">
                <a:avLst/>
              </a:prstGeom>
              <a:blipFill>
                <a:blip r:embed="rId5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38CA5D6-D048-4191-91F2-1D3661C2E016}"/>
                  </a:ext>
                </a:extLst>
              </p:cNvPr>
              <p:cNvSpPr/>
              <p:nvPr/>
            </p:nvSpPr>
            <p:spPr>
              <a:xfrm>
                <a:off x="648365" y="4416678"/>
                <a:ext cx="683284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b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EXEMPLE </a:t>
                </a:r>
                <a:endParaRPr lang="fr-F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Écrire chacun des nombres suivants en fonction de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ln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38CA5D6-D048-4191-91F2-1D3661C2E0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365" y="4416678"/>
                <a:ext cx="6832847" cy="646331"/>
              </a:xfrm>
              <a:prstGeom prst="rect">
                <a:avLst/>
              </a:prstGeom>
              <a:blipFill>
                <a:blip r:embed="rId6"/>
                <a:stretch>
                  <a:fillRect l="-714" t="-5660" b="-14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31EE674-B79A-41B3-A710-8B401F3DE979}"/>
                  </a:ext>
                </a:extLst>
              </p:cNvPr>
              <p:cNvSpPr/>
              <p:nvPr/>
            </p:nvSpPr>
            <p:spPr>
              <a:xfrm>
                <a:off x="3426063" y="6308243"/>
                <a:ext cx="4055149" cy="5068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ln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ln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5=</m:t>
                    </m:r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ln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20</m:t>
                            </m:r>
                          </m:num>
                          <m:den>
                            <m:r>
                              <a:rPr lang="fr-FR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ln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4=2</m:t>
                    </m:r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ln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31EE674-B79A-41B3-A710-8B401F3DE9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6063" y="6308243"/>
                <a:ext cx="4055149" cy="506870"/>
              </a:xfrm>
              <a:prstGeom prst="rect">
                <a:avLst/>
              </a:prstGeom>
              <a:blipFill>
                <a:blip r:embed="rId7"/>
                <a:stretch>
                  <a:fillRect r="-451" b="-481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D49BC8A-811F-4514-B401-6D10FB2BBF2F}"/>
                  </a:ext>
                </a:extLst>
              </p:cNvPr>
              <p:cNvSpPr/>
              <p:nvPr/>
            </p:nvSpPr>
            <p:spPr>
              <a:xfrm>
                <a:off x="6551720" y="5844294"/>
                <a:ext cx="3949736" cy="4840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ln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8</m:t>
                            </m:r>
                          </m:e>
                        </m:rad>
                      </m:e>
                    </m:d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ln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8=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ln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ln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D49BC8A-811F-4514-B401-6D10FB2BBF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1720" y="5844294"/>
                <a:ext cx="3949736" cy="484043"/>
              </a:xfrm>
              <a:prstGeom prst="rect">
                <a:avLst/>
              </a:prstGeom>
              <a:blipFill>
                <a:blip r:embed="rId8"/>
                <a:stretch>
                  <a:fillRect r="-309" b="-759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431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1FA6F47A-8744-47E4-827C-7874B5C7F8F1}"/>
              </a:ext>
            </a:extLst>
          </p:cNvPr>
          <p:cNvSpPr txBox="1"/>
          <p:nvPr/>
        </p:nvSpPr>
        <p:spPr>
          <a:xfrm>
            <a:off x="370061" y="463839"/>
            <a:ext cx="320883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Exercices page 184 (</a:t>
            </a:r>
            <a:r>
              <a:rPr lang="fr-FR" dirty="0" err="1"/>
              <a:t>Sésamath</a:t>
            </a:r>
            <a:r>
              <a:rPr lang="fr-FR" dirty="0"/>
              <a:t>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B987C5B-875B-4CC6-A790-9D71A814C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061" y="1262821"/>
            <a:ext cx="5543623" cy="345625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D604A7A-72A7-4CFD-B846-8B3645FD2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1004" y="1262821"/>
            <a:ext cx="5520935" cy="259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955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A8F5D522-37B7-42E9-8D20-5E4C7005AB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446919"/>
              </p:ext>
            </p:extLst>
          </p:nvPr>
        </p:nvGraphicFramePr>
        <p:xfrm>
          <a:off x="115311" y="1278987"/>
          <a:ext cx="4967669" cy="1047653"/>
        </p:xfrm>
        <a:graphic>
          <a:graphicData uri="http://schemas.openxmlformats.org/drawingml/2006/table">
            <a:tbl>
              <a:tblPr/>
              <a:tblGrid>
                <a:gridCol w="4967669">
                  <a:extLst>
                    <a:ext uri="{9D8B030D-6E8A-4147-A177-3AD203B41FA5}">
                      <a16:colId xmlns:a16="http://schemas.microsoft.com/office/drawing/2014/main" val="2794245150"/>
                    </a:ext>
                  </a:extLst>
                </a:gridCol>
              </a:tblGrid>
              <a:tr h="104765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5381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5569469-D5B5-4388-9709-7725925C44B8}"/>
                  </a:ext>
                </a:extLst>
              </p:cNvPr>
              <p:cNvSpPr/>
              <p:nvPr/>
            </p:nvSpPr>
            <p:spPr>
              <a:xfrm>
                <a:off x="203200" y="697291"/>
                <a:ext cx="11582400" cy="17854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b="1" dirty="0">
                    <a:solidFill>
                      <a:srgbClr val="0070C0"/>
                    </a:solidFill>
                    <a:highlight>
                      <a:srgbClr val="00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MÉTHODE 3</a:t>
                </a:r>
                <a:r>
                  <a:rPr lang="fr-FR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</a:t>
                </a:r>
                <a:r>
                  <a:rPr lang="fr-FR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Résoudre une inéquation avec inconnue à l’exposant</a:t>
                </a:r>
                <a:endParaRPr lang="fr-F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endParaRPr lang="fr-FR" b="1" dirty="0">
                  <a:solidFill>
                    <a:srgbClr val="00B05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b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EXEMPLE </a:t>
                </a:r>
                <a:endParaRPr lang="fr-F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Résoudre l’inéquation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FR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≤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0,01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avec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ℕ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indent="457200"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5569469-D5B5-4388-9709-7725925C44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97291"/>
                <a:ext cx="11582400" cy="1785489"/>
              </a:xfrm>
              <a:prstGeom prst="rect">
                <a:avLst/>
              </a:prstGeom>
              <a:blipFill>
                <a:blip r:embed="rId2"/>
                <a:stretch>
                  <a:fillRect l="-42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E608ECE-8F06-4783-AC1E-4A05AE751D50}"/>
                  </a:ext>
                </a:extLst>
              </p:cNvPr>
              <p:cNvSpPr/>
              <p:nvPr/>
            </p:nvSpPr>
            <p:spPr>
              <a:xfrm>
                <a:off x="406400" y="2482780"/>
                <a:ext cx="11450320" cy="36416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Correction</a:t>
                </a:r>
                <a:endParaRPr lang="fr-F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La fonction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ln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est croissante sur </a:t>
                </a:r>
                <a14:m>
                  <m:oMath xmlns:m="http://schemas.openxmlformats.org/officeDocument/2006/math">
                    <m:d>
                      <m:dPr>
                        <m:begChr m:val="]"/>
                        <m:endChr m:val="[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 ;+∞</m:t>
                        </m:r>
                      </m:e>
                    </m:d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donc l’inéquation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FR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≤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0,01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est équivalente 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ln</m:t>
                    </m:r>
                    <m:d>
                      <m:dPr>
                        <m:begChr m:val="["/>
                        <m:endChr m:val="]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fr-FR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ln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0,01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Pour tout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ln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ln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donc l’inéquation s’écrit :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ln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ln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0,01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En divisant chaque membre par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ln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qui est strictement négatif, le sens de l’inégalité change.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ln</m:t>
                        </m:r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0,01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ln</m:t>
                        </m:r>
                        <m:d>
                          <m:d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FR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ln</m:t>
                        </m:r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0,01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ln</m:t>
                        </m:r>
                        <m:d>
                          <m:d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FR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≈4,19</m:t>
                    </m:r>
                  </m:oMath>
                </a14:m>
                <a:endParaRPr lang="fr-F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L’ensemble solution est constitué de tous les entiers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  <m:r>
                      <a:rPr lang="fr-FR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≥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E608ECE-8F06-4783-AC1E-4A05AE751D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00" y="2482780"/>
                <a:ext cx="11450320" cy="3641638"/>
              </a:xfrm>
              <a:prstGeom prst="rect">
                <a:avLst/>
              </a:prstGeom>
              <a:blipFill>
                <a:blip r:embed="rId3"/>
                <a:stretch>
                  <a:fillRect l="-479" b="-167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205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1FA6F47A-8744-47E4-827C-7874B5C7F8F1}"/>
              </a:ext>
            </a:extLst>
          </p:cNvPr>
          <p:cNvSpPr txBox="1"/>
          <p:nvPr/>
        </p:nvSpPr>
        <p:spPr>
          <a:xfrm>
            <a:off x="370061" y="463839"/>
            <a:ext cx="320883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Exercices page 184 (</a:t>
            </a:r>
            <a:r>
              <a:rPr lang="fr-FR" dirty="0" err="1"/>
              <a:t>Sésamath</a:t>
            </a:r>
            <a:r>
              <a:rPr lang="fr-FR" dirty="0"/>
              <a:t>)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524AB44-3683-4388-8FF1-ED0E4203E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872" y="1297970"/>
            <a:ext cx="5069220" cy="363719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85778C7-7FA8-42F8-8028-8057BAF14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910" y="1297970"/>
            <a:ext cx="4961650" cy="109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1235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A8F5D522-37B7-42E9-8D20-5E4C7005AB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617779"/>
              </p:ext>
            </p:extLst>
          </p:nvPr>
        </p:nvGraphicFramePr>
        <p:xfrm>
          <a:off x="1026160" y="1571376"/>
          <a:ext cx="7437120" cy="1130247"/>
        </p:xfrm>
        <a:graphic>
          <a:graphicData uri="http://schemas.openxmlformats.org/drawingml/2006/table">
            <a:tbl>
              <a:tblPr/>
              <a:tblGrid>
                <a:gridCol w="7437120">
                  <a:extLst>
                    <a:ext uri="{9D8B030D-6E8A-4147-A177-3AD203B41FA5}">
                      <a16:colId xmlns:a16="http://schemas.microsoft.com/office/drawing/2014/main" val="2794245150"/>
                    </a:ext>
                  </a:extLst>
                </a:gridCol>
              </a:tblGrid>
              <a:tr h="113024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5381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C8CC054-DC71-4BF6-92E6-CEC1C1111392}"/>
                  </a:ext>
                </a:extLst>
              </p:cNvPr>
              <p:cNvSpPr/>
              <p:nvPr/>
            </p:nvSpPr>
            <p:spPr>
              <a:xfrm>
                <a:off x="304800" y="366963"/>
                <a:ext cx="7599680" cy="11302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0"/>
                  </a:spcAft>
                  <a:buClr>
                    <a:srgbClr val="FF0000"/>
                  </a:buClr>
                  <a:buSzPts val="1400"/>
                  <a:tabLst>
                    <a:tab pos="540385" algn="ctr"/>
                    <a:tab pos="6032500" algn="r"/>
                  </a:tabLst>
                </a:pPr>
                <a:r>
                  <a:rPr lang="fr-FR" sz="2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III.   </a:t>
                </a:r>
                <a:r>
                  <a:rPr lang="fr-FR" sz="2400" b="1" u="sng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Étude de la fonction logarithme népérien</a:t>
                </a:r>
                <a:endParaRPr lang="fr-FR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457200"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PROPRIÉTÉS : </a:t>
                </a: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Dérivée de la fonction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ln</m:t>
                    </m:r>
                  </m:oMath>
                </a14:m>
                <a:endParaRPr lang="fr-F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C8CC054-DC71-4BF6-92E6-CEC1C11113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66963"/>
                <a:ext cx="7599680" cy="1130246"/>
              </a:xfrm>
              <a:prstGeom prst="rect">
                <a:avLst/>
              </a:prstGeom>
              <a:blipFill>
                <a:blip r:embed="rId2"/>
                <a:stretch>
                  <a:fillRect l="-1203" t="-4301" b="-75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FFE4FA3-5BE5-419E-902E-F762A75ADD2F}"/>
                  </a:ext>
                </a:extLst>
              </p:cNvPr>
              <p:cNvSpPr/>
              <p:nvPr/>
            </p:nvSpPr>
            <p:spPr>
              <a:xfrm>
                <a:off x="1097280" y="1734267"/>
                <a:ext cx="9479280" cy="8897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La fonction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ln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est dérivable sur </a:t>
                </a:r>
                <a14:m>
                  <m:oMath xmlns:m="http://schemas.openxmlformats.org/officeDocument/2006/math">
                    <m:d>
                      <m:dPr>
                        <m:begChr m:val="]"/>
                        <m:endChr m:val="["/>
                        <m:ctrlPr>
                          <a:rPr lang="fr-FR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 ;+∞</m:t>
                        </m:r>
                      </m:e>
                    </m:d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pour tout réel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endParaRPr lang="fr-FR" i="1" dirty="0">
                  <a:effectLst/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ln</m:t>
                          </m:r>
                        </m:e>
                        <m:sup>
                          <m: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fr-FR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fr-F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fr-FR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)=</m:t>
                      </m:r>
                      <m:f>
                        <m:fPr>
                          <m:ctrlPr>
                            <a:rPr lang="fr-FR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FFE4FA3-5BE5-419E-902E-F762A75ADD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1734267"/>
                <a:ext cx="9479280" cy="889731"/>
              </a:xfrm>
              <a:prstGeom prst="rect">
                <a:avLst/>
              </a:prstGeom>
              <a:blipFill>
                <a:blip r:embed="rId3"/>
                <a:stretch>
                  <a:fillRect l="-514" t="-342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0404F96-72E1-4343-A7A1-34350721F52C}"/>
                  </a:ext>
                </a:extLst>
              </p:cNvPr>
              <p:cNvSpPr/>
              <p:nvPr/>
            </p:nvSpPr>
            <p:spPr>
              <a:xfrm>
                <a:off x="304800" y="3278142"/>
                <a:ext cx="11551920" cy="21385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b="1" u="sng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Preuve :</a:t>
                </a:r>
                <a:endParaRPr lang="fr-F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On admet que la fonction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ln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est dérivable sur </a:t>
                </a:r>
                <a14:m>
                  <m:oMath xmlns:m="http://schemas.openxmlformats.org/officeDocument/2006/math">
                    <m:d>
                      <m:dPr>
                        <m:begChr m:val="]"/>
                        <m:endChr m:val="[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 ;+∞</m:t>
                        </m:r>
                      </m:e>
                    </m:d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Pour tout réel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on pose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e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ln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La fonction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ln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étant dérivable sur </a:t>
                </a:r>
                <a14:m>
                  <m:oMath xmlns:m="http://schemas.openxmlformats.org/officeDocument/2006/math">
                    <m:d>
                      <m:dPr>
                        <m:begChr m:val="]"/>
                        <m:endChr m:val="[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 ;+∞</m:t>
                        </m:r>
                      </m:e>
                    </m:d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est aussi dérivable sur </a:t>
                </a:r>
                <a14:m>
                  <m:oMath xmlns:m="http://schemas.openxmlformats.org/officeDocument/2006/math">
                    <m:d>
                      <m:dPr>
                        <m:begChr m:val="]"/>
                        <m:endChr m:val="[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 ;+∞</m:t>
                        </m:r>
                      </m:e>
                    </m:d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Pour tout réel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calculons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de deux manières: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0404F96-72E1-4343-A7A1-34350721F5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278142"/>
                <a:ext cx="11551920" cy="2138534"/>
              </a:xfrm>
              <a:prstGeom prst="rect">
                <a:avLst/>
              </a:prstGeom>
              <a:blipFill>
                <a:blip r:embed="rId4"/>
                <a:stretch>
                  <a:fillRect l="-422" r="-422" b="-370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B02CE4F-C67F-4583-935D-81623B202002}"/>
                  </a:ext>
                </a:extLst>
              </p:cNvPr>
              <p:cNvSpPr/>
              <p:nvPr/>
            </p:nvSpPr>
            <p:spPr>
              <a:xfrm>
                <a:off x="1228725" y="5416676"/>
                <a:ext cx="3902075" cy="4714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ln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)×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e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ln</m:t>
                        </m:r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sup>
                    </m:sSup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ln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B02CE4F-C67F-4583-935D-81623B2020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725" y="5416676"/>
                <a:ext cx="3902075" cy="471411"/>
              </a:xfrm>
              <a:prstGeom prst="rect">
                <a:avLst/>
              </a:prstGeom>
              <a:blipFill>
                <a:blip r:embed="rId5"/>
                <a:stretch>
                  <a:fillRect b="-1168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81414B8-1737-4FA9-86AA-196506FAB99F}"/>
                  </a:ext>
                </a:extLst>
              </p:cNvPr>
              <p:cNvSpPr/>
              <p:nvPr/>
            </p:nvSpPr>
            <p:spPr>
              <a:xfrm>
                <a:off x="4744720" y="5430013"/>
                <a:ext cx="4310795" cy="4580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457200"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et on a aussi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donc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)=1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81414B8-1737-4FA9-86AA-196506FAB9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4720" y="5430013"/>
                <a:ext cx="4310795" cy="458074"/>
              </a:xfrm>
              <a:prstGeom prst="rect">
                <a:avLst/>
              </a:prstGeom>
              <a:blipFill>
                <a:blip r:embed="rId6"/>
                <a:stretch>
                  <a:fillRect r="-283" b="-21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4BF9BD2-E69C-4C3F-B2FF-381BB1227BE0}"/>
                  </a:ext>
                </a:extLst>
              </p:cNvPr>
              <p:cNvSpPr/>
              <p:nvPr/>
            </p:nvSpPr>
            <p:spPr>
              <a:xfrm>
                <a:off x="405447" y="6068869"/>
                <a:ext cx="7824153" cy="4849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On en déduit que pour tout réel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ln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)=1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, par suite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ln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endParaRPr lang="fr-FR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4BF9BD2-E69C-4C3F-B2FF-381BB1227B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447" y="6068869"/>
                <a:ext cx="7824153" cy="484941"/>
              </a:xfrm>
              <a:prstGeom prst="rect">
                <a:avLst/>
              </a:prstGeom>
              <a:blipFill>
                <a:blip r:embed="rId7"/>
                <a:stretch>
                  <a:fillRect l="-701" b="-759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41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A8F5D522-37B7-42E9-8D20-5E4C7005AB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080696"/>
              </p:ext>
            </p:extLst>
          </p:nvPr>
        </p:nvGraphicFramePr>
        <p:xfrm>
          <a:off x="1898137" y="1242582"/>
          <a:ext cx="4967669" cy="944443"/>
        </p:xfrm>
        <a:graphic>
          <a:graphicData uri="http://schemas.openxmlformats.org/drawingml/2006/table">
            <a:tbl>
              <a:tblPr/>
              <a:tblGrid>
                <a:gridCol w="4967669">
                  <a:extLst>
                    <a:ext uri="{9D8B030D-6E8A-4147-A177-3AD203B41FA5}">
                      <a16:colId xmlns:a16="http://schemas.microsoft.com/office/drawing/2014/main" val="2794245150"/>
                    </a:ext>
                  </a:extLst>
                </a:gridCol>
              </a:tblGrid>
              <a:tr h="94444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53817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9861A007-5B9A-4741-B0A5-4A99A3BF850F}"/>
              </a:ext>
            </a:extLst>
          </p:cNvPr>
          <p:cNvSpPr/>
          <p:nvPr/>
        </p:nvSpPr>
        <p:spPr>
          <a:xfrm>
            <a:off x="234492" y="355163"/>
            <a:ext cx="4001416" cy="498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048000" algn="ctr"/>
                <a:tab pos="6032500" algn="r"/>
              </a:tabLst>
            </a:pPr>
            <a:r>
              <a:rPr lang="fr-FR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PROPRIÉTÉS : 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Limites aux bornes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E4D6F48-E21E-4308-AB58-DB418139452D}"/>
                  </a:ext>
                </a:extLst>
              </p:cNvPr>
              <p:cNvSpPr/>
              <p:nvPr/>
            </p:nvSpPr>
            <p:spPr>
              <a:xfrm>
                <a:off x="2213124" y="1468358"/>
                <a:ext cx="2271519" cy="4928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fr-FR" sz="20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ln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)=+∞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</a:t>
                </a:r>
                <a:endParaRPr lang="fr-FR" sz="20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E4D6F48-E21E-4308-AB58-DB41813945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3124" y="1468358"/>
                <a:ext cx="2271519" cy="492892"/>
              </a:xfrm>
              <a:prstGeom prst="rect">
                <a:avLst/>
              </a:prstGeom>
              <a:blipFill>
                <a:blip r:embed="rId2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DA4E314-490C-44DB-B3AB-C34FE4040FF6}"/>
                  </a:ext>
                </a:extLst>
              </p:cNvPr>
              <p:cNvSpPr/>
              <p:nvPr/>
            </p:nvSpPr>
            <p:spPr>
              <a:xfrm>
                <a:off x="4381972" y="1468358"/>
                <a:ext cx="2447850" cy="693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et   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sz="2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→0</m:t>
                              </m:r>
                            </m:e>
                          </m:mr>
                          <m:m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&gt;0</m:t>
                              </m:r>
                            </m:e>
                          </m:mr>
                        </m:m>
                      </m:lim>
                    </m:limLow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ln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fr-FR" sz="20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DA4E314-490C-44DB-B3AB-C34FE4040F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972" y="1468358"/>
                <a:ext cx="2447850" cy="693331"/>
              </a:xfrm>
              <a:prstGeom prst="rect">
                <a:avLst/>
              </a:prstGeom>
              <a:blipFill>
                <a:blip r:embed="rId3"/>
                <a:stretch>
                  <a:fillRect l="-2743" t="-5263" b="-35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0EF2AD4-FD31-46F9-8387-50FFD00FBC9F}"/>
                  </a:ext>
                </a:extLst>
              </p:cNvPr>
              <p:cNvSpPr/>
              <p:nvPr/>
            </p:nvSpPr>
            <p:spPr>
              <a:xfrm>
                <a:off x="443481" y="2772757"/>
                <a:ext cx="10324832" cy="29256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b="1" u="sng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Preuve :</a:t>
                </a:r>
              </a:p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endParaRPr lang="fr-FR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Times New Roman" panose="02020603050405020304" pitchFamily="18" charset="0"/>
                  <a:buChar char="•"/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Pour tout réel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</a:t>
                </a:r>
              </a:p>
              <a:p>
                <a:pPr indent="457200" algn="just">
                  <a:lnSpc>
                    <a:spcPct val="115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ln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 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</m:t>
                    </m:r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e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donc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ln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)=+∞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Times New Roman" panose="02020603050405020304" pitchFamily="18" charset="0"/>
                  <a:buChar char="•"/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Pour tout réel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on pose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𝑋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On a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𝑋</m:t>
                        </m:r>
                      </m:den>
                    </m:f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donc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ln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ln</m:t>
                    </m:r>
                    <m:f>
                      <m:f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𝑋</m:t>
                        </m:r>
                      </m:den>
                    </m:f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ln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𝑋</m:t>
                    </m:r>
                  </m:oMath>
                </a14:m>
                <a:endParaRPr lang="fr-FR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457200"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→0</m:t>
                              </m:r>
                            </m:e>
                          </m:mr>
                          <m:m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&gt;0</m:t>
                              </m:r>
                            </m:e>
                          </m:mr>
                        </m:m>
                      </m:lim>
                    </m:limLow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𝑋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=+∞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𝑋</m:t>
                        </m:r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ln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𝑋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donc par limite d’une composée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→0</m:t>
                              </m:r>
                            </m:e>
                          </m:mr>
                          <m:m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sz="20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&gt;0</m:t>
                              </m:r>
                            </m:e>
                          </m:mr>
                        </m:m>
                      </m:lim>
                    </m:limLow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ln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0EF2AD4-FD31-46F9-8387-50FFD00FBC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81" y="2772757"/>
                <a:ext cx="10324832" cy="2925609"/>
              </a:xfrm>
              <a:prstGeom prst="rect">
                <a:avLst/>
              </a:prstGeom>
              <a:blipFill>
                <a:blip r:embed="rId4"/>
                <a:stretch>
                  <a:fillRect l="-650" t="-1250" b="-2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178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37E52A6-459E-479C-BECF-3B4FEA31206D}"/>
              </a:ext>
            </a:extLst>
          </p:cNvPr>
          <p:cNvSpPr/>
          <p:nvPr/>
        </p:nvSpPr>
        <p:spPr>
          <a:xfrm>
            <a:off x="952604" y="2921168"/>
            <a:ext cx="1028679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 algn="ctr">
              <a:spcAft>
                <a:spcPts val="0"/>
              </a:spcAft>
              <a:tabLst>
                <a:tab pos="3048000" algn="ctr"/>
                <a:tab pos="6032500" algn="r"/>
              </a:tabLst>
            </a:pPr>
            <a:r>
              <a:rPr lang="fr-FR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LOGARITHME NÉPÉRIEN</a:t>
            </a:r>
            <a:endParaRPr lang="fr-FR" sz="60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77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4C5B6B4-A7A7-4A1B-9012-7C78D234042A}"/>
                  </a:ext>
                </a:extLst>
              </p:cNvPr>
              <p:cNvSpPr/>
              <p:nvPr/>
            </p:nvSpPr>
            <p:spPr>
              <a:xfrm>
                <a:off x="398974" y="489093"/>
                <a:ext cx="928433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On peut alors dresser le tableau de variation de la fonction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ln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représenter sa courbe.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4C5B6B4-A7A7-4A1B-9012-7C78D23404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974" y="489093"/>
                <a:ext cx="9284335" cy="369332"/>
              </a:xfrm>
              <a:prstGeom prst="rect">
                <a:avLst/>
              </a:prstGeom>
              <a:blipFill>
                <a:blip r:embed="rId2"/>
                <a:stretch>
                  <a:fillRect l="-525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 3">
            <a:extLst>
              <a:ext uri="{FF2B5EF4-FFF2-40B4-BE49-F238E27FC236}">
                <a16:creationId xmlns:a16="http://schemas.microsoft.com/office/drawing/2014/main" id="{34016FFA-0C7C-42A6-9ABC-5420DED9B1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5839512" y="1105158"/>
            <a:ext cx="5953514" cy="37577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EA2F4CE-D064-4880-8825-40E41104E4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526" y="1419225"/>
            <a:ext cx="4087300" cy="17077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DF5C91F-73D2-4D9A-B5EE-6E0D315361E6}"/>
                  </a:ext>
                </a:extLst>
              </p:cNvPr>
              <p:cNvSpPr/>
              <p:nvPr/>
            </p:nvSpPr>
            <p:spPr>
              <a:xfrm>
                <a:off x="398974" y="4824779"/>
                <a:ext cx="8573575" cy="12890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b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Remarques :</a:t>
                </a:r>
                <a:endParaRPr lang="fr-F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Une équation de la tangente à la courbe de la fonction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ln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en 1 est :</a:t>
                </a:r>
              </a:p>
              <a:p>
                <a:pPr lvl="2" algn="just">
                  <a:lnSpc>
                    <a:spcPct val="150000"/>
                  </a:lnSpc>
                  <a:tabLst>
                    <a:tab pos="3048000" algn="ctr"/>
                    <a:tab pos="6032500" algn="r"/>
                  </a:tabLst>
                </a:pP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ln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(1)(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1)+</m:t>
                    </m:r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ln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soit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DF5C91F-73D2-4D9A-B5EE-6E0D315361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974" y="4824779"/>
                <a:ext cx="8573575" cy="1289071"/>
              </a:xfrm>
              <a:prstGeom prst="rect">
                <a:avLst/>
              </a:prstGeom>
              <a:blipFill>
                <a:blip r:embed="rId5"/>
                <a:stretch>
                  <a:fillRect l="-569" b="-660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5709883-A8EE-43F0-BBAF-1B31328E41D9}"/>
                  </a:ext>
                </a:extLst>
              </p:cNvPr>
              <p:cNvSpPr/>
              <p:nvPr/>
            </p:nvSpPr>
            <p:spPr>
              <a:xfrm>
                <a:off x="4263712" y="5744518"/>
                <a:ext cx="120712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fr-FR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fr-FR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fr-FR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fr-FR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5709883-A8EE-43F0-BBAF-1B31328E41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3712" y="5744518"/>
                <a:ext cx="1207125" cy="369332"/>
              </a:xfrm>
              <a:prstGeom prst="rect">
                <a:avLst/>
              </a:prstGeom>
              <a:blipFill>
                <a:blip r:embed="rId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555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FD2DD789-C91E-45BD-BC50-22332A2934BE}"/>
              </a:ext>
            </a:extLst>
          </p:cNvPr>
          <p:cNvSpPr txBox="1"/>
          <p:nvPr/>
        </p:nvSpPr>
        <p:spPr>
          <a:xfrm>
            <a:off x="388692" y="215380"/>
            <a:ext cx="4279561" cy="1476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lvl="0" indent="-514350" algn="just">
              <a:lnSpc>
                <a:spcPct val="107000"/>
              </a:lnSpc>
              <a:buClr>
                <a:srgbClr val="FF0000"/>
              </a:buClr>
              <a:buSzPct val="100000"/>
              <a:buFont typeface="+mj-lt"/>
              <a:buAutoNum type="romanUcPeriod" startAt="5"/>
              <a:tabLst>
                <a:tab pos="540385" algn="ctr"/>
                <a:tab pos="6032500" algn="r"/>
              </a:tabLst>
            </a:pPr>
            <a:r>
              <a:rPr lang="fr-FR" sz="24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Autres limites</a:t>
            </a:r>
            <a:endParaRPr lang="fr-F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tabLst>
                <a:tab pos="540385" algn="ctr"/>
                <a:tab pos="6032500" algn="r"/>
              </a:tabLst>
            </a:pP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50000"/>
              </a:lnSpc>
              <a:tabLst>
                <a:tab pos="540385" algn="ctr"/>
                <a:tab pos="6032500" algn="r"/>
              </a:tabLst>
            </a:pPr>
            <a:r>
              <a:rPr lang="fr-FR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PROPRIÉTÉS : 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Croissances comparées</a:t>
            </a:r>
          </a:p>
          <a:p>
            <a:pPr algn="just">
              <a:tabLst>
                <a:tab pos="3048000" algn="ctr"/>
                <a:tab pos="6032500" algn="r"/>
              </a:tabLst>
            </a:pP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CEE7ABBA-0065-4D22-AF73-FE99E7F8B8E4}"/>
                  </a:ext>
                </a:extLst>
              </p:cNvPr>
              <p:cNvSpPr txBox="1"/>
              <p:nvPr/>
            </p:nvSpPr>
            <p:spPr>
              <a:xfrm>
                <a:off x="522621" y="4540208"/>
                <a:ext cx="9276347" cy="8731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tabLst>
                    <a:tab pos="3048000" algn="ctr"/>
                    <a:tab pos="6032500" algn="r"/>
                  </a:tabLst>
                </a:pPr>
                <a:r>
                  <a:rPr lang="fr-FR" sz="1800" b="1" u="sng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Preuve :</a:t>
                </a:r>
              </a:p>
              <a:p>
                <a:pPr lvl="0">
                  <a:lnSpc>
                    <a:spcPct val="150000"/>
                  </a:lnSpc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Pour tout réel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on effectue le changement de variable :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𝑋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ln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on a alors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e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𝑋</m:t>
                        </m:r>
                      </m:sup>
                    </m:sSup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CEE7ABBA-0065-4D22-AF73-FE99E7F8B8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621" y="4540208"/>
                <a:ext cx="9276347" cy="873188"/>
              </a:xfrm>
              <a:prstGeom prst="rect">
                <a:avLst/>
              </a:prstGeom>
              <a:blipFill>
                <a:blip r:embed="rId3"/>
                <a:stretch>
                  <a:fillRect l="-592" b="-104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B82263FB-9859-45B9-81F1-53F555483136}"/>
                  </a:ext>
                </a:extLst>
              </p:cNvPr>
              <p:cNvSpPr txBox="1"/>
              <p:nvPr/>
            </p:nvSpPr>
            <p:spPr>
              <a:xfrm>
                <a:off x="1106905" y="1708064"/>
                <a:ext cx="2422358" cy="5701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fr-FR" sz="20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fr-FR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f>
                      <m:fPr>
                        <m:ctrlPr>
                          <a:rPr lang="fr-FR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sz="20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ln</m:t>
                        </m:r>
                        <m:r>
                          <a:rPr lang="fr-FR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fr-FR" sz="2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fr-FR" sz="20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fr-FR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fr-FR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B82263FB-9859-45B9-81F1-53F5554831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905" y="1708064"/>
                <a:ext cx="2422358" cy="5701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C14F0424-7E1D-42D8-B131-90DC0B9333BC}"/>
                  </a:ext>
                </a:extLst>
              </p:cNvPr>
              <p:cNvSpPr txBox="1"/>
              <p:nvPr/>
            </p:nvSpPr>
            <p:spPr>
              <a:xfrm>
                <a:off x="522621" y="2776641"/>
                <a:ext cx="2759241" cy="4605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fr-F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fr-FR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  <m:r>
                            <a:rPr lang="fr-FR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fr-FR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fr-FR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r>
                        <a:rPr lang="fr-F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m:rPr>
                          <m:sty m:val="p"/>
                        </m:rPr>
                        <a:rPr lang="fr-FR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ln</m:t>
                      </m:r>
                      <m:r>
                        <a:rPr lang="fr-F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fr-FR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fr-FR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C14F0424-7E1D-42D8-B131-90DC0B933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621" y="2776641"/>
                <a:ext cx="2759241" cy="4605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Objet 11">
            <a:extLst>
              <a:ext uri="{FF2B5EF4-FFF2-40B4-BE49-F238E27FC236}">
                <a16:creationId xmlns:a16="http://schemas.microsoft.com/office/drawing/2014/main" id="{73AEEA84-D7CF-4B4C-8AAF-2674C31E13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5019663"/>
              </p:ext>
            </p:extLst>
          </p:nvPr>
        </p:nvGraphicFramePr>
        <p:xfrm>
          <a:off x="5576237" y="1668247"/>
          <a:ext cx="1218493" cy="638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6" imgW="800100" imgH="419100" progId="Equation.DSMT4">
                  <p:embed/>
                </p:oleObj>
              </mc:Choice>
              <mc:Fallback>
                <p:oleObj name="Equation" r:id="rId6" imgW="800100" imgH="419100" progId="Equation.DSMT4">
                  <p:embed/>
                  <p:pic>
                    <p:nvPicPr>
                      <p:cNvPr id="5" name="Obje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6237" y="1668247"/>
                        <a:ext cx="1218493" cy="6382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6">
            <a:extLst>
              <a:ext uri="{FF2B5EF4-FFF2-40B4-BE49-F238E27FC236}">
                <a16:creationId xmlns:a16="http://schemas.microsoft.com/office/drawing/2014/main" id="{475B6955-EE32-435A-8A6E-916C56C4E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9585" y="1808476"/>
            <a:ext cx="32195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et pour tout entier non nul </a:t>
            </a:r>
            <a:r>
              <a:rPr kumimoji="0" lang="fr-FR" altLang="fr-FR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B6A60ADF-D694-45EE-A30A-A12106F25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9585" y="2780692"/>
            <a:ext cx="24086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et pour tout entier </a:t>
            </a:r>
            <a:r>
              <a:rPr kumimoji="0" lang="fr-FR" altLang="fr-FR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5" name="Objet 14">
            <a:extLst>
              <a:ext uri="{FF2B5EF4-FFF2-40B4-BE49-F238E27FC236}">
                <a16:creationId xmlns:a16="http://schemas.microsoft.com/office/drawing/2014/main" id="{582ADD43-EB45-432A-BF16-6F77C22413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1026840"/>
              </p:ext>
            </p:extLst>
          </p:nvPr>
        </p:nvGraphicFramePr>
        <p:xfrm>
          <a:off x="4850943" y="2780910"/>
          <a:ext cx="1334540" cy="623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8" imgW="876300" imgH="406400" progId="Equation.DSMT4">
                  <p:embed/>
                </p:oleObj>
              </mc:Choice>
              <mc:Fallback>
                <p:oleObj name="Equation" r:id="rId8" imgW="876300" imgH="406400" progId="Equation.DSMT4">
                  <p:embed/>
                  <p:pic>
                    <p:nvPicPr>
                      <p:cNvPr id="7" name="Obje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0943" y="2780910"/>
                        <a:ext cx="1334540" cy="6237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A5BABA45-25C2-431E-A92A-B9BBE325E23E}"/>
              </a:ext>
            </a:extLst>
          </p:cNvPr>
          <p:cNvSpPr/>
          <p:nvPr/>
        </p:nvSpPr>
        <p:spPr>
          <a:xfrm>
            <a:off x="522621" y="3661601"/>
            <a:ext cx="96956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u="sng" dirty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Remarque :</a:t>
            </a:r>
            <a:r>
              <a:rPr lang="fr-FR" dirty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Les fonctions puissances imposent leur limite devant la fonction logarithme népérien.</a:t>
            </a:r>
            <a:endParaRPr lang="fr-FR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665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4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A546AC9F-9A85-46AB-A0ED-E157253FDC15}"/>
                  </a:ext>
                </a:extLst>
              </p:cNvPr>
              <p:cNvSpPr txBox="1"/>
              <p:nvPr/>
            </p:nvSpPr>
            <p:spPr>
              <a:xfrm>
                <a:off x="587228" y="1365524"/>
                <a:ext cx="10570129" cy="31034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1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PROPRIÉTÉS : </a:t>
                </a:r>
                <a:r>
                  <a:rPr lang="fr-FR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Limite et taux d’accroissement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fr-FR" sz="18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fr-FR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h</m:t>
                          </m:r>
                          <m:r>
                            <a:rPr lang="fr-FR" sz="18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→0</m:t>
                          </m:r>
                        </m:lim>
                      </m:limLow>
                      <m:f>
                        <m:fPr>
                          <m:ctrlPr>
                            <a:rPr lang="fr-F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 sz="18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ln</m:t>
                          </m:r>
                          <m:r>
                            <a:rPr lang="fr-FR" sz="18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(1+</m:t>
                          </m:r>
                          <m:r>
                            <a:rPr lang="fr-FR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h</m:t>
                          </m:r>
                          <m:r>
                            <a:rPr lang="fr-FR" sz="18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fr-FR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h</m:t>
                          </m:r>
                        </m:den>
                      </m:f>
                      <m:r>
                        <a:rPr lang="fr-FR" sz="18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=1</m:t>
                      </m:r>
                    </m:oMath>
                  </m:oMathPara>
                </a14:m>
                <a:endParaRPr lang="fr-F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tabLst>
                    <a:tab pos="3048000" algn="ctr"/>
                    <a:tab pos="6032500" algn="r"/>
                  </a:tabLst>
                </a:pPr>
                <a:r>
                  <a:rPr lang="fr-FR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algn="just">
                  <a:tabLst>
                    <a:tab pos="3048000" algn="ctr"/>
                    <a:tab pos="6032500" algn="r"/>
                  </a:tabLst>
                </a:pPr>
                <a:endParaRPr lang="fr-FR" sz="1800" b="1" u="sng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tabLst>
                    <a:tab pos="3048000" algn="ctr"/>
                    <a:tab pos="6032500" algn="r"/>
                  </a:tabLst>
                </a:pPr>
                <a:r>
                  <a:rPr lang="fr-FR" sz="1800" b="1" u="sng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Preuve :</a:t>
                </a:r>
                <a:endParaRPr lang="fr-F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lvl="2" algn="just">
                  <a:lnSpc>
                    <a:spcPct val="150000"/>
                  </a:lnSpc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La fonction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ln</m:t>
                    </m:r>
                  </m:oMath>
                </a14:m>
                <a:r>
                  <a:rPr lang="fr-FR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est dérivable en 1 donc, par définition,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fr-F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fr-FR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h</m:t>
                        </m:r>
                        <m:r>
                          <a:rPr lang="fr-FR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→0</m:t>
                        </m:r>
                      </m:lim>
                    </m:limLow>
                    <m:f>
                      <m:fPr>
                        <m:ctrlPr>
                          <a:rPr lang="fr-F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ln</m:t>
                        </m:r>
                        <m:r>
                          <a:rPr lang="fr-FR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(1+</m:t>
                        </m:r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h</m:t>
                        </m:r>
                        <m:r>
                          <a:rPr lang="fr-FR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fr-FR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ln</m:t>
                        </m:r>
                        <m:r>
                          <a:rPr lang="fr-FR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h</m:t>
                        </m:r>
                      </m:den>
                    </m:f>
                    <m:r>
                      <a:rPr lang="fr-FR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fr-F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ln</m:t>
                        </m:r>
                      </m:e>
                      <m:sup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fr-FR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(1)</m:t>
                    </m:r>
                  </m:oMath>
                </a14:m>
                <a:r>
                  <a:rPr lang="fr-FR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lvl="2" algn="just">
                  <a:lnSpc>
                    <a:spcPct val="150000"/>
                  </a:lnSpc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ln</m:t>
                    </m:r>
                    <m:r>
                      <a:rPr lang="fr-FR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1=0</m:t>
                    </m:r>
                  </m:oMath>
                </a14:m>
                <a:r>
                  <a:rPr lang="fr-FR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ln</m:t>
                        </m:r>
                      </m:e>
                      <m:sup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fr-FR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(1)=</m:t>
                    </m:r>
                    <m:f>
                      <m:fPr>
                        <m:ctrlPr>
                          <a:rPr lang="fr-F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fr-FR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fr-FR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on obtient donc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fr-F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fr-FR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h</m:t>
                        </m:r>
                        <m:r>
                          <a:rPr lang="fr-FR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→0</m:t>
                        </m:r>
                      </m:lim>
                    </m:limLow>
                    <m:f>
                      <m:fPr>
                        <m:ctrlPr>
                          <a:rPr lang="fr-F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ln</m:t>
                        </m:r>
                        <m:r>
                          <a:rPr lang="fr-FR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(1+</m:t>
                        </m:r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h</m:t>
                        </m:r>
                        <m:r>
                          <a:rPr lang="fr-FR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h</m:t>
                        </m:r>
                      </m:den>
                    </m:f>
                    <m:r>
                      <a:rPr lang="fr-FR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fr-FR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A546AC9F-9A85-46AB-A0ED-E157253FDC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228" y="1365524"/>
                <a:ext cx="10570129" cy="3103414"/>
              </a:xfrm>
              <a:prstGeom prst="rect">
                <a:avLst/>
              </a:prstGeom>
              <a:blipFill>
                <a:blip r:embed="rId2"/>
                <a:stretch>
                  <a:fillRect l="-46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5481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068162B9-0825-4F38-9AC6-F5250D376C98}"/>
              </a:ext>
            </a:extLst>
          </p:cNvPr>
          <p:cNvSpPr txBox="1"/>
          <p:nvPr/>
        </p:nvSpPr>
        <p:spPr>
          <a:xfrm>
            <a:off x="623581" y="536549"/>
            <a:ext cx="7421461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048000" algn="ctr"/>
                <a:tab pos="6032500" algn="r"/>
              </a:tabLst>
            </a:pPr>
            <a:r>
              <a:rPr lang="fr-FR" sz="1800" b="1" dirty="0">
                <a:solidFill>
                  <a:srgbClr val="0070C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MÉTHODE 4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fr-FR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Lever une indétermination pour étudier une limite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au 5">
                <a:extLst>
                  <a:ext uri="{FF2B5EF4-FFF2-40B4-BE49-F238E27FC236}">
                    <a16:creationId xmlns:a16="http://schemas.microsoft.com/office/drawing/2014/main" id="{F16E5494-0DE7-4C01-BBA1-9A6040DEA3F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3758846"/>
                  </p:ext>
                </p:extLst>
              </p:nvPr>
            </p:nvGraphicFramePr>
            <p:xfrm>
              <a:off x="1966579" y="1494925"/>
              <a:ext cx="8430177" cy="1058164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8430177">
                      <a:extLst>
                        <a:ext uri="{9D8B030D-6E8A-4147-A177-3AD203B41FA5}">
                          <a16:colId xmlns:a16="http://schemas.microsoft.com/office/drawing/2014/main" val="1434057960"/>
                        </a:ext>
                      </a:extLst>
                    </a:gridCol>
                  </a:tblGrid>
                  <a:tr h="532130">
                    <a:tc>
                      <a:txBody>
                        <a:bodyPr/>
                        <a:lstStyle/>
                        <a:p>
                          <a:pPr marL="52705" algn="just">
                            <a:lnSpc>
                              <a:spcPct val="150000"/>
                            </a:lnSpc>
                            <a:tabLst>
                              <a:tab pos="3048000" algn="ctr"/>
                              <a:tab pos="6032500" algn="r"/>
                            </a:tabLst>
                          </a:pPr>
                          <a:r>
                            <a:rPr lang="fr-FR" sz="1600" dirty="0">
                              <a:effectLst/>
                            </a:rPr>
                            <a:t>Dans le cas d’une forme indéterminée qui fait intervenir la fonction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fr-FR" sz="1600">
                                  <a:effectLst/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oMath>
                          </a14:m>
                          <a:r>
                            <a:rPr lang="fr-FR" sz="1600" dirty="0">
                              <a:effectLst/>
                            </a:rPr>
                            <a:t>, on peut:  </a:t>
                          </a:r>
                        </a:p>
                        <a:p>
                          <a:pPr marL="800100" lvl="1" indent="-342900">
                            <a:lnSpc>
                              <a:spcPct val="150000"/>
                            </a:lnSpc>
                            <a:buFont typeface="Times New Roman" panose="02020603050405020304" pitchFamily="18" charset="0"/>
                            <a:buChar char="•"/>
                            <a:tabLst>
                              <a:tab pos="3048000" algn="ctr"/>
                              <a:tab pos="6032500" algn="r"/>
                            </a:tabLst>
                          </a:pPr>
                          <a:r>
                            <a:rPr lang="fr-FR" sz="1600" dirty="0">
                              <a:effectLst/>
                            </a:rPr>
                            <a:t>factoriser et faire apparaître des limites déjà connues ;</a:t>
                          </a:r>
                        </a:p>
                        <a:p>
                          <a:pPr marL="800100" lvl="1" indent="-342900">
                            <a:lnSpc>
                              <a:spcPct val="150000"/>
                            </a:lnSpc>
                            <a:buFont typeface="Times New Roman" panose="02020603050405020304" pitchFamily="18" charset="0"/>
                            <a:buChar char="•"/>
                            <a:tabLst>
                              <a:tab pos="3048000" algn="ctr"/>
                              <a:tab pos="6032500" algn="r"/>
                            </a:tabLst>
                          </a:pPr>
                          <a:r>
                            <a:rPr lang="fr-FR" sz="1600" dirty="0">
                              <a:effectLst/>
                            </a:rPr>
                            <a:t>effectuer un changement de variable.</a:t>
                          </a:r>
                          <a:endParaRPr lang="fr-FR" sz="16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/>
                    </a:tc>
                    <a:extLst>
                      <a:ext uri="{0D108BD9-81ED-4DB2-BD59-A6C34878D82A}">
                        <a16:rowId xmlns:a16="http://schemas.microsoft.com/office/drawing/2014/main" val="13059759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au 5">
                <a:extLst>
                  <a:ext uri="{FF2B5EF4-FFF2-40B4-BE49-F238E27FC236}">
                    <a16:creationId xmlns:a16="http://schemas.microsoft.com/office/drawing/2014/main" id="{F16E5494-0DE7-4C01-BBA1-9A6040DEA3F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3758846"/>
                  </p:ext>
                </p:extLst>
              </p:nvPr>
            </p:nvGraphicFramePr>
            <p:xfrm>
              <a:off x="1966579" y="1494925"/>
              <a:ext cx="8430177" cy="1058164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8430177">
                      <a:extLst>
                        <a:ext uri="{9D8B030D-6E8A-4147-A177-3AD203B41FA5}">
                          <a16:colId xmlns:a16="http://schemas.microsoft.com/office/drawing/2014/main" val="1434057960"/>
                        </a:ext>
                      </a:extLst>
                    </a:gridCol>
                  </a:tblGrid>
                  <a:tr h="105816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44450" marR="44450" marT="0" marB="0">
                        <a:blipFill>
                          <a:blip r:embed="rId2"/>
                          <a:stretch>
                            <a:fillRect l="-72" t="-575" r="-145" b="-120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597590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34136876-973E-4A2A-A227-6A44622CAFE9}"/>
                  </a:ext>
                </a:extLst>
              </p:cNvPr>
              <p:cNvSpPr txBox="1"/>
              <p:nvPr/>
            </p:nvSpPr>
            <p:spPr>
              <a:xfrm>
                <a:off x="1024156" y="2840501"/>
                <a:ext cx="9067800" cy="26652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tabLst>
                    <a:tab pos="3048000" algn="ctr"/>
                    <a:tab pos="6032500" algn="r"/>
                  </a:tabLst>
                </a:pPr>
                <a:r>
                  <a:rPr lang="fr-FR" sz="18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EXEMPLE </a:t>
                </a:r>
                <a:endParaRPr lang="fr-F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tabLst>
                    <a:tab pos="3048000" algn="ctr"/>
                    <a:tab pos="6032500" algn="r"/>
                  </a:tabLst>
                </a:pPr>
                <a:r>
                  <a:rPr lang="fr-FR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Déterminer les limites suivantes:</a:t>
                </a:r>
              </a:p>
              <a:p>
                <a:pPr>
                  <a:tabLst>
                    <a:tab pos="3048000" algn="ctr"/>
                    <a:tab pos="6032500" algn="r"/>
                  </a:tabLst>
                </a:pPr>
                <a:r>
                  <a:rPr lang="fr-FR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 marL="1257300" lvl="2" indent="-342900">
                  <a:lnSpc>
                    <a:spcPct val="150000"/>
                  </a:lnSpc>
                  <a:buFont typeface="+mj-lt"/>
                  <a:buAutoNum type="arabicPeriod"/>
                  <a:tabLst>
                    <a:tab pos="1524000" algn="ctr"/>
                    <a:tab pos="3016250" algn="r"/>
                  </a:tabLst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fr-F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fr-FR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fr-FR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d>
                      <m:dPr>
                        <m:ctrlPr>
                          <a:rPr lang="fr-F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FR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ln</m:t>
                        </m:r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fr-FR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fr-FR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</a:p>
              <a:p>
                <a:pPr marL="1257300" lvl="2" indent="-342900">
                  <a:lnSpc>
                    <a:spcPct val="150000"/>
                  </a:lnSpc>
                  <a:buFont typeface="+mj-lt"/>
                  <a:buAutoNum type="arabicPeriod"/>
                  <a:tabLst>
                    <a:tab pos="1524000" algn="ctr"/>
                    <a:tab pos="3016250" algn="r"/>
                  </a:tabLst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fr-F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fr-FR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fr-F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fr-FR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r>
                      <a:rPr lang="fr-FR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m:rPr>
                        <m:sty m:val="p"/>
                      </m:rPr>
                      <a:rPr lang="fr-FR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ln</m:t>
                    </m:r>
                    <m:d>
                      <m:dPr>
                        <m:ctrlPr>
                          <a:rPr lang="fr-FR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fr-FR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den>
                        </m:f>
                      </m:e>
                    </m:d>
                  </m:oMath>
                </a14:m>
                <a:r>
                  <a:rPr lang="fr-FR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</a:p>
              <a:p>
                <a:br>
                  <a:rPr lang="fr-FR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</a:br>
                <a:endParaRPr lang="fr-FR" dirty="0"/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34136876-973E-4A2A-A227-6A44622CAF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156" y="2840501"/>
                <a:ext cx="9067800" cy="2665281"/>
              </a:xfrm>
              <a:prstGeom prst="rect">
                <a:avLst/>
              </a:prstGeom>
              <a:blipFill>
                <a:blip r:embed="rId3"/>
                <a:stretch>
                  <a:fillRect l="-538" t="-137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 9">
            <a:extLst>
              <a:ext uri="{FF2B5EF4-FFF2-40B4-BE49-F238E27FC236}">
                <a16:creationId xmlns:a16="http://schemas.microsoft.com/office/drawing/2014/main" id="{E164A79B-2030-4D97-A347-231EB159F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4814" y="5018019"/>
            <a:ext cx="9315190" cy="161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364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A8F5D522-37B7-42E9-8D20-5E4C7005AB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044894"/>
              </p:ext>
            </p:extLst>
          </p:nvPr>
        </p:nvGraphicFramePr>
        <p:xfrm>
          <a:off x="1260710" y="2362295"/>
          <a:ext cx="8614809" cy="1957548"/>
        </p:xfrm>
        <a:graphic>
          <a:graphicData uri="http://schemas.openxmlformats.org/drawingml/2006/table">
            <a:tbl>
              <a:tblPr/>
              <a:tblGrid>
                <a:gridCol w="8614809">
                  <a:extLst>
                    <a:ext uri="{9D8B030D-6E8A-4147-A177-3AD203B41FA5}">
                      <a16:colId xmlns:a16="http://schemas.microsoft.com/office/drawing/2014/main" val="2794245150"/>
                    </a:ext>
                  </a:extLst>
                </a:gridCol>
              </a:tblGrid>
              <a:tr h="195754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5381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DB77DFF-8686-4803-9D02-6B558848CD40}"/>
                  </a:ext>
                </a:extLst>
              </p:cNvPr>
              <p:cNvSpPr/>
              <p:nvPr/>
            </p:nvSpPr>
            <p:spPr>
              <a:xfrm>
                <a:off x="787153" y="372589"/>
                <a:ext cx="9519822" cy="24327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lvl="0" indent="-514350" algn="just">
                  <a:lnSpc>
                    <a:spcPct val="107000"/>
                  </a:lnSpc>
                  <a:spcAft>
                    <a:spcPts val="0"/>
                  </a:spcAft>
                  <a:buClr>
                    <a:srgbClr val="FF0000"/>
                  </a:buClr>
                  <a:buSzPct val="100000"/>
                  <a:buFont typeface="+mj-lt"/>
                  <a:buAutoNum type="romanUcPeriod" startAt="5"/>
                  <a:tabLst>
                    <a:tab pos="540385" algn="ctr"/>
                    <a:tab pos="6032500" algn="r"/>
                  </a:tabLst>
                </a:pPr>
                <a:r>
                  <a:rPr lang="fr-FR" sz="2400" b="1" u="sng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Fonction </a:t>
                </a:r>
                <a14:m>
                  <m:oMath xmlns:m="http://schemas.openxmlformats.org/officeDocument/2006/math">
                    <m:r>
                      <a:rPr lang="fr-FR" sz="2400" b="1" i="1" u="sng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𝐥𝐧</m:t>
                    </m:r>
                    <m:r>
                      <a:rPr lang="fr-FR" sz="2400" b="1" u="sng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sz="2400" b="1" i="1" u="sng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𝒖</m:t>
                    </m:r>
                    <m:r>
                      <a:rPr lang="fr-FR" sz="2400" b="1" u="sng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fr-FR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lvl="1" algn="just">
                  <a:lnSpc>
                    <a:spcPct val="150000"/>
                  </a:lnSpc>
                  <a:tabLst>
                    <a:tab pos="3048000" algn="ctr"/>
                    <a:tab pos="6032500" algn="r"/>
                  </a:tabLst>
                </a:pPr>
                <a:r>
                  <a:rPr lang="fr-FR" sz="2000" u="sng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NOTATION :</a:t>
                </a: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est une fonction strictement positive sur un intervalle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  <a:p>
                <a:pPr lvl="1" algn="just">
                  <a:lnSpc>
                    <a:spcPct val="150000"/>
                  </a:lnSpc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La fonction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↦</m:t>
                    </m:r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ln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𝑢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))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est notée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ln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𝑢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ou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ln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lvl="1" algn="just">
                  <a:lnSpc>
                    <a:spcPct val="150000"/>
                  </a:lnSpc>
                  <a:tabLst>
                    <a:tab pos="3048000" algn="ctr"/>
                    <a:tab pos="6032500" algn="r"/>
                  </a:tabLst>
                </a:pPr>
                <a:r>
                  <a:rPr lang="fr-FR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PROPRIÉTÉS : </a:t>
                </a: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Dérivée de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ln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𝑢</m:t>
                    </m:r>
                  </m:oMath>
                </a14:m>
                <a:endParaRPr lang="fr-FR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DB77DFF-8686-4803-9D02-6B558848CD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153" y="372589"/>
                <a:ext cx="9519822" cy="2432717"/>
              </a:xfrm>
              <a:prstGeom prst="rect">
                <a:avLst/>
              </a:prstGeom>
              <a:blipFill>
                <a:blip r:embed="rId2"/>
                <a:stretch>
                  <a:fillRect l="-832" t="-2005" b="-35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0F2E3C0-E40D-4BC5-A796-11BC65766802}"/>
                  </a:ext>
                </a:extLst>
              </p:cNvPr>
              <p:cNvSpPr/>
              <p:nvPr/>
            </p:nvSpPr>
            <p:spPr>
              <a:xfrm>
                <a:off x="1501800" y="2781409"/>
                <a:ext cx="10192331" cy="9662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est une fonction dérivable et strictement positive sur un intervalle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alors: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la fonction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ln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est dérivable sur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et </a:t>
                </a:r>
                <a:endParaRPr lang="fr-FR" sz="20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0F2E3C0-E40D-4BC5-A796-11BC657668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800" y="2781409"/>
                <a:ext cx="10192331" cy="966290"/>
              </a:xfrm>
              <a:prstGeom prst="rect">
                <a:avLst/>
              </a:prstGeom>
              <a:blipFill>
                <a:blip r:embed="rId3"/>
                <a:stretch>
                  <a:fillRect l="-598" b="-943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A78C496-4DC2-4FFF-96BE-E65F0DE85FD1}"/>
                  </a:ext>
                </a:extLst>
              </p:cNvPr>
              <p:cNvSpPr/>
              <p:nvPr/>
            </p:nvSpPr>
            <p:spPr>
              <a:xfrm>
                <a:off x="1260711" y="4551240"/>
                <a:ext cx="10674507" cy="1421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CONSÉQUENCE</a:t>
                </a:r>
                <a:endParaRPr lang="fr-FR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lvl="1" algn="just">
                  <a:lnSpc>
                    <a:spcPct val="150000"/>
                  </a:lnSpc>
                  <a:tabLst>
                    <a:tab pos="3048000" algn="ctr"/>
                    <a:tab pos="6032500" algn="r"/>
                  </a:tabLst>
                </a:pP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étant strictement positive, </a:t>
                </a:r>
                <a14:m>
                  <m:oMath xmlns:m="http://schemas.openxmlformats.org/officeDocument/2006/math"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ln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𝑢</m:t>
                    </m:r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𝑢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sont de même signe.</a:t>
                </a:r>
              </a:p>
              <a:p>
                <a:pPr lvl="1" algn="just">
                  <a:lnSpc>
                    <a:spcPct val="150000"/>
                  </a:lnSpc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On en déduit que les fonctions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ln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ont le même sens de variation sur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A78C496-4DC2-4FFF-96BE-E65F0DE85F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711" y="4551240"/>
                <a:ext cx="10674507" cy="1421992"/>
              </a:xfrm>
              <a:prstGeom prst="rect">
                <a:avLst/>
              </a:prstGeom>
              <a:blipFill>
                <a:blip r:embed="rId4"/>
                <a:stretch>
                  <a:fillRect l="-628" b="-68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196F638-A638-4A7B-AE60-301FED00647E}"/>
                  </a:ext>
                </a:extLst>
              </p:cNvPr>
              <p:cNvSpPr/>
              <p:nvPr/>
            </p:nvSpPr>
            <p:spPr>
              <a:xfrm>
                <a:off x="4960812" y="3747699"/>
                <a:ext cx="1437317" cy="5721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ln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𝑢</m:t>
                    </m:r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den>
                    </m:f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fr-FR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196F638-A638-4A7B-AE60-301FED0064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0812" y="3747699"/>
                <a:ext cx="1437317" cy="572144"/>
              </a:xfrm>
              <a:prstGeom prst="rect">
                <a:avLst/>
              </a:prstGeom>
              <a:blipFill>
                <a:blip r:embed="rId5"/>
                <a:stretch>
                  <a:fillRect r="-3390" b="-638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16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A8F5D522-37B7-42E9-8D20-5E4C7005AB62}"/>
              </a:ext>
            </a:extLst>
          </p:cNvPr>
          <p:cNvGraphicFramePr>
            <a:graphicFrameLocks noGrp="1"/>
          </p:cNvGraphicFramePr>
          <p:nvPr/>
        </p:nvGraphicFramePr>
        <p:xfrm>
          <a:off x="6892031" y="4991653"/>
          <a:ext cx="4967669" cy="1380572"/>
        </p:xfrm>
        <a:graphic>
          <a:graphicData uri="http://schemas.openxmlformats.org/drawingml/2006/table">
            <a:tbl>
              <a:tblPr/>
              <a:tblGrid>
                <a:gridCol w="4967669">
                  <a:extLst>
                    <a:ext uri="{9D8B030D-6E8A-4147-A177-3AD203B41FA5}">
                      <a16:colId xmlns:a16="http://schemas.microsoft.com/office/drawing/2014/main" val="2794245150"/>
                    </a:ext>
                  </a:extLst>
                </a:gridCol>
              </a:tblGrid>
              <a:tr h="138057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5381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27B2416-0BAC-43B9-8F3C-29308C92D64A}"/>
                  </a:ext>
                </a:extLst>
              </p:cNvPr>
              <p:cNvSpPr/>
              <p:nvPr/>
            </p:nvSpPr>
            <p:spPr>
              <a:xfrm>
                <a:off x="630314" y="485775"/>
                <a:ext cx="10262586" cy="3268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b="1" dirty="0">
                    <a:solidFill>
                      <a:srgbClr val="0070C0"/>
                    </a:solidFill>
                    <a:highlight>
                      <a:srgbClr val="00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MÉTHODE 5</a:t>
                </a:r>
                <a:r>
                  <a:rPr lang="fr-FR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</a:t>
                </a:r>
                <a:r>
                  <a:rPr lang="fr-FR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Calculer la dérivée d’une fonction du type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ln</m:t>
                    </m:r>
                    <m:r>
                      <a:rPr lang="fr-FR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𝑢</m:t>
                    </m:r>
                  </m:oMath>
                </a14:m>
                <a:endParaRPr lang="fr-FR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lvl="1" algn="just">
                  <a:lnSpc>
                    <a:spcPct val="150000"/>
                  </a:lnSpc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Pour dériver une fonction du type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ln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sur un intervalle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</a:t>
                </a:r>
              </a:p>
              <a:p>
                <a:pPr lvl="1" algn="just">
                  <a:lnSpc>
                    <a:spcPct val="150000"/>
                  </a:lnSpc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on s’assure que la fonction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est dérivable et strictement positive sur l’intervalle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b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EXEMPLE </a:t>
                </a:r>
                <a:endParaRPr lang="fr-FR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lvl="1" algn="just">
                  <a:lnSpc>
                    <a:spcPct val="150000"/>
                  </a:lnSpc>
                  <a:tabLst>
                    <a:tab pos="3048000" algn="ctr"/>
                    <a:tab pos="6032500" algn="r"/>
                  </a:tabLst>
                </a:pP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est la fonction définie sur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par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ln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+3)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lvl="1" algn="just">
                  <a:lnSpc>
                    <a:spcPct val="150000"/>
                  </a:lnSpc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Calculer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27B2416-0BAC-43B9-8F3C-29308C92D6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14" y="485775"/>
                <a:ext cx="10262586" cy="3268652"/>
              </a:xfrm>
              <a:prstGeom prst="rect">
                <a:avLst/>
              </a:prstGeom>
              <a:blipFill>
                <a:blip r:embed="rId2"/>
                <a:stretch>
                  <a:fillRect l="-594" b="-242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 4">
            <a:extLst>
              <a:ext uri="{FF2B5EF4-FFF2-40B4-BE49-F238E27FC236}">
                <a16:creationId xmlns:a16="http://schemas.microsoft.com/office/drawing/2014/main" id="{FE15E42C-E687-441A-BBF6-83AC58F15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129" y="4080837"/>
            <a:ext cx="10877741" cy="182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85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F072E41-AAD8-4018-AAA4-7EBB009F8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59" y="785319"/>
            <a:ext cx="11590082" cy="300976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0C2E9A0-F73D-4679-AF86-E45BCE56CBD4}"/>
              </a:ext>
            </a:extLst>
          </p:cNvPr>
          <p:cNvSpPr txBox="1"/>
          <p:nvPr/>
        </p:nvSpPr>
        <p:spPr>
          <a:xfrm>
            <a:off x="300959" y="142438"/>
            <a:ext cx="8743950" cy="498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048000" algn="ctr"/>
                <a:tab pos="6032500" algn="r"/>
              </a:tabLst>
            </a:pPr>
            <a:r>
              <a:rPr lang="fr-FR" sz="2000" b="1" dirty="0">
                <a:solidFill>
                  <a:srgbClr val="0070C0"/>
                </a:solidFill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MÉTHODE 5</a:t>
            </a:r>
            <a:r>
              <a:rPr lang="fr-FR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fr-FR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Étudier une fonction à l’aide d’une fonction auxiliaire</a:t>
            </a:r>
            <a:endParaRPr lang="fr-F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46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D9A16D-71AA-44D5-8961-EA46D3795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0901414-C0B3-445D-869A-CE0D1ADCD1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813" b="14671"/>
          <a:stretch/>
        </p:blipFill>
        <p:spPr>
          <a:xfrm>
            <a:off x="588725" y="839171"/>
            <a:ext cx="5951158" cy="517965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E32C653-D5E9-46DC-8F4C-AF664D196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9358" y="839171"/>
            <a:ext cx="5556927" cy="3310676"/>
          </a:xfrm>
          <a:prstGeom prst="rect">
            <a:avLst/>
          </a:prstGeom>
        </p:spPr>
      </p:pic>
      <p:sp>
        <p:nvSpPr>
          <p:cNvPr id="6" name="Titre 5">
            <a:extLst>
              <a:ext uri="{FF2B5EF4-FFF2-40B4-BE49-F238E27FC236}">
                <a16:creationId xmlns:a16="http://schemas.microsoft.com/office/drawing/2014/main" id="{DDE12B50-D237-46BB-B528-859B76CC07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62921" y="200495"/>
            <a:ext cx="4233009" cy="4247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70C0"/>
                </a:solidFill>
              </a:rPr>
              <a:t>Exercices page 186 (</a:t>
            </a:r>
            <a:r>
              <a:rPr lang="fr-FR" sz="2400" dirty="0" err="1">
                <a:solidFill>
                  <a:srgbClr val="0070C0"/>
                </a:solidFill>
              </a:rPr>
              <a:t>Sésamath</a:t>
            </a:r>
            <a:r>
              <a:rPr lang="fr-FR" sz="2400" dirty="0">
                <a:solidFill>
                  <a:srgbClr val="0070C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740368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86DABCA-8323-4905-B7A1-C085915E1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728" y="855170"/>
            <a:ext cx="5556927" cy="331067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C88F5FC-18D1-4E79-BECC-6AE50A993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6294" y="233734"/>
            <a:ext cx="5783282" cy="606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351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1FA6F47A-8744-47E4-827C-7874B5C7F8F1}"/>
              </a:ext>
            </a:extLst>
          </p:cNvPr>
          <p:cNvSpPr txBox="1"/>
          <p:nvPr/>
        </p:nvSpPr>
        <p:spPr>
          <a:xfrm>
            <a:off x="370061" y="463839"/>
            <a:ext cx="320883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Exercices page 186 (</a:t>
            </a:r>
            <a:r>
              <a:rPr lang="fr-FR" dirty="0" err="1"/>
              <a:t>Sésamath</a:t>
            </a:r>
            <a:r>
              <a:rPr lang="fr-FR" dirty="0"/>
              <a:t>)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7B33B59-EF02-4243-B969-7FF7FE65ED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813"/>
          <a:stretch/>
        </p:blipFill>
        <p:spPr>
          <a:xfrm>
            <a:off x="6664011" y="761871"/>
            <a:ext cx="4810125" cy="533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223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au 15">
            <a:extLst>
              <a:ext uri="{FF2B5EF4-FFF2-40B4-BE49-F238E27FC236}">
                <a16:creationId xmlns:a16="http://schemas.microsoft.com/office/drawing/2014/main" id="{B1EC0995-FD53-48C0-87A2-5AE66D1C49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280518"/>
              </p:ext>
            </p:extLst>
          </p:nvPr>
        </p:nvGraphicFramePr>
        <p:xfrm>
          <a:off x="776877" y="4587638"/>
          <a:ext cx="10663283" cy="1509204"/>
        </p:xfrm>
        <a:graphic>
          <a:graphicData uri="http://schemas.openxmlformats.org/drawingml/2006/table">
            <a:tbl>
              <a:tblPr/>
              <a:tblGrid>
                <a:gridCol w="10663283">
                  <a:extLst>
                    <a:ext uri="{9D8B030D-6E8A-4147-A177-3AD203B41FA5}">
                      <a16:colId xmlns:a16="http://schemas.microsoft.com/office/drawing/2014/main" val="2794245150"/>
                    </a:ext>
                  </a:extLst>
                </a:gridCol>
              </a:tblGrid>
              <a:tr h="150920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53817"/>
                  </a:ext>
                </a:extLst>
              </a:tr>
            </a:tbl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76580B0C-1F0A-480B-BCED-7B9508FE26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087008" y="927215"/>
            <a:ext cx="3949935" cy="315416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D9CFB43-E38F-4B81-B342-584A3573CC12}"/>
              </a:ext>
            </a:extLst>
          </p:cNvPr>
          <p:cNvSpPr/>
          <p:nvPr/>
        </p:nvSpPr>
        <p:spPr>
          <a:xfrm>
            <a:off x="353238" y="466320"/>
            <a:ext cx="7356630" cy="46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Clr>
                <a:srgbClr val="FF0000"/>
              </a:buClr>
              <a:buSzPct val="100000"/>
              <a:buFont typeface="+mj-lt"/>
              <a:buAutoNum type="romanUcPeriod"/>
              <a:tabLst>
                <a:tab pos="3048000" algn="ctr"/>
                <a:tab pos="6032500" algn="r"/>
              </a:tabLst>
            </a:pPr>
            <a:r>
              <a:rPr lang="fr-FR" sz="24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Fonction logarithme népérien</a:t>
            </a:r>
            <a:endParaRPr lang="fr-F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2410267-2B09-4FFF-B17D-E550BA7D9DD5}"/>
                  </a:ext>
                </a:extLst>
              </p:cNvPr>
              <p:cNvSpPr/>
              <p:nvPr/>
            </p:nvSpPr>
            <p:spPr>
              <a:xfrm>
                <a:off x="903514" y="4578038"/>
                <a:ext cx="10536646" cy="4178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On appelle logarithme népérien du réel strictement positif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l’unique solution de l’équation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e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2410267-2B09-4FFF-B17D-E550BA7D9D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514" y="4578038"/>
                <a:ext cx="10536646" cy="417871"/>
              </a:xfrm>
              <a:prstGeom prst="rect">
                <a:avLst/>
              </a:prstGeom>
              <a:blipFill>
                <a:blip r:embed="rId3"/>
                <a:stretch>
                  <a:fillRect l="-578" t="-4348" b="-246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F4730C0D-6DF7-4460-A7F5-283BDF7136A8}"/>
              </a:ext>
            </a:extLst>
          </p:cNvPr>
          <p:cNvSpPr/>
          <p:nvPr/>
        </p:nvSpPr>
        <p:spPr>
          <a:xfrm>
            <a:off x="630863" y="4157493"/>
            <a:ext cx="1640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DÉFINITION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775AE31-58C7-4F13-AB42-7DF24C251932}"/>
                  </a:ext>
                </a:extLst>
              </p:cNvPr>
              <p:cNvSpPr/>
              <p:nvPr/>
            </p:nvSpPr>
            <p:spPr>
              <a:xfrm>
                <a:off x="730379" y="2183057"/>
                <a:ext cx="6178644" cy="960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Donc, d’après le théorème des valeurs intermédiaires, pour tout réel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d>
                      <m:dPr>
                        <m:begChr m:val="]"/>
                        <m:endChr m:val="["/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 ;+∞</m:t>
                        </m:r>
                      </m:e>
                    </m:d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775AE31-58C7-4F13-AB42-7DF24C2519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379" y="2183057"/>
                <a:ext cx="6178644" cy="960328"/>
              </a:xfrm>
              <a:prstGeom prst="rect">
                <a:avLst/>
              </a:prstGeom>
              <a:blipFill>
                <a:blip r:embed="rId4"/>
                <a:stretch>
                  <a:fillRect l="-1086" r="-987" b="-101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BCAAD52-BA91-4122-BEF3-3BE14C41B440}"/>
                  </a:ext>
                </a:extLst>
              </p:cNvPr>
              <p:cNvSpPr/>
              <p:nvPr/>
            </p:nvSpPr>
            <p:spPr>
              <a:xfrm>
                <a:off x="730379" y="1052208"/>
                <a:ext cx="7356629" cy="960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La fonction exponentielle est continue et strictement croissante sur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BCAAD52-BA91-4122-BEF3-3BE14C41B4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379" y="1052208"/>
                <a:ext cx="7356629" cy="960328"/>
              </a:xfrm>
              <a:prstGeom prst="rect">
                <a:avLst/>
              </a:prstGeom>
              <a:blipFill>
                <a:blip r:embed="rId5"/>
                <a:stretch>
                  <a:fillRect l="-911" b="-108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E08C2BE-DDA5-406D-B204-51BC33B1A86D}"/>
                  </a:ext>
                </a:extLst>
              </p:cNvPr>
              <p:cNvSpPr/>
              <p:nvPr/>
            </p:nvSpPr>
            <p:spPr>
              <a:xfrm>
                <a:off x="2194109" y="1581302"/>
                <a:ext cx="3977728" cy="4928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fr-FR" sz="20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→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∞</m:t>
                        </m:r>
                      </m:lim>
                    </m:limLow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e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et 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e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=+∞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fr-FR" sz="20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E08C2BE-DDA5-406D-B204-51BC33B1A8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4109" y="1581302"/>
                <a:ext cx="3977728" cy="492892"/>
              </a:xfrm>
              <a:prstGeom prst="rect">
                <a:avLst/>
              </a:prstGeom>
              <a:blipFill>
                <a:blip r:embed="rId6"/>
                <a:stretch>
                  <a:fillRect t="-6173" b="-246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12DF409-B81F-47D1-A982-F6AAB89BB552}"/>
                  </a:ext>
                </a:extLst>
              </p:cNvPr>
              <p:cNvSpPr/>
              <p:nvPr/>
            </p:nvSpPr>
            <p:spPr>
              <a:xfrm>
                <a:off x="1745751" y="3243344"/>
                <a:ext cx="604586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l’équation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e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admet une unique solution dans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fr-FR" sz="20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12DF409-B81F-47D1-A982-F6AAB89BB5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5751" y="3243344"/>
                <a:ext cx="6045867" cy="400110"/>
              </a:xfrm>
              <a:prstGeom prst="rect">
                <a:avLst/>
              </a:prstGeom>
              <a:blipFill>
                <a:blip r:embed="rId7"/>
                <a:stretch>
                  <a:fillRect l="-1008" t="-9091" b="-242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1125F57-BBAB-4257-BDE7-D02620F13878}"/>
                  </a:ext>
                </a:extLst>
              </p:cNvPr>
              <p:cNvSpPr/>
              <p:nvPr/>
            </p:nvSpPr>
            <p:spPr>
              <a:xfrm>
                <a:off x="934114" y="5647261"/>
                <a:ext cx="1095235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La fonction logarithme népérien, notée ln, est la fonction qui, à tout réel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associe le réel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ln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endParaRPr lang="fr-FR" sz="20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1125F57-BBAB-4257-BDE7-D02620F138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114" y="5647261"/>
                <a:ext cx="10952353" cy="400110"/>
              </a:xfrm>
              <a:prstGeom prst="rect">
                <a:avLst/>
              </a:prstGeom>
              <a:blipFill>
                <a:blip r:embed="rId8"/>
                <a:stretch>
                  <a:fillRect l="-556" t="-9091" b="-242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CFC9390-46F0-4837-856E-BB3D45094B12}"/>
                  </a:ext>
                </a:extLst>
              </p:cNvPr>
              <p:cNvSpPr/>
              <p:nvPr/>
            </p:nvSpPr>
            <p:spPr>
              <a:xfrm>
                <a:off x="934114" y="5120664"/>
                <a:ext cx="583775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Le logarithme népérien de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est noté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ln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ou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ln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endParaRPr lang="fr-FR" sz="20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CFC9390-46F0-4837-856E-BB3D45094B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114" y="5120664"/>
                <a:ext cx="5837751" cy="400110"/>
              </a:xfrm>
              <a:prstGeom prst="rect">
                <a:avLst/>
              </a:prstGeom>
              <a:blipFill>
                <a:blip r:embed="rId9"/>
                <a:stretch>
                  <a:fillRect l="-1044" t="-9091" b="-242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193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4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02B8324-2E49-4BD2-9BF5-DCDBA7D0C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044" y="591163"/>
            <a:ext cx="5271559" cy="538081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F899574-DA3E-4BCF-AB7D-92858026F3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84667"/>
            <a:ext cx="6010317" cy="379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9104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612DDD69-A068-42F5-A72A-022221142F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44078"/>
              </p:ext>
            </p:extLst>
          </p:nvPr>
        </p:nvGraphicFramePr>
        <p:xfrm>
          <a:off x="455670" y="2743034"/>
          <a:ext cx="11104359" cy="1910245"/>
        </p:xfrm>
        <a:graphic>
          <a:graphicData uri="http://schemas.openxmlformats.org/drawingml/2006/table">
            <a:tbl>
              <a:tblPr/>
              <a:tblGrid>
                <a:gridCol w="11104359">
                  <a:extLst>
                    <a:ext uri="{9D8B030D-6E8A-4147-A177-3AD203B41FA5}">
                      <a16:colId xmlns:a16="http://schemas.microsoft.com/office/drawing/2014/main" val="2794245150"/>
                    </a:ext>
                  </a:extLst>
                </a:gridCol>
              </a:tblGrid>
              <a:tr h="191024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53817"/>
                  </a:ext>
                </a:extLst>
              </a:tr>
            </a:tbl>
          </a:graphicData>
        </a:graphic>
      </p:graphicFrame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A8F5D522-37B7-42E9-8D20-5E4C7005AB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307224"/>
              </p:ext>
            </p:extLst>
          </p:nvPr>
        </p:nvGraphicFramePr>
        <p:xfrm>
          <a:off x="468149" y="943376"/>
          <a:ext cx="9224491" cy="1371930"/>
        </p:xfrm>
        <a:graphic>
          <a:graphicData uri="http://schemas.openxmlformats.org/drawingml/2006/table">
            <a:tbl>
              <a:tblPr/>
              <a:tblGrid>
                <a:gridCol w="9224491">
                  <a:extLst>
                    <a:ext uri="{9D8B030D-6E8A-4147-A177-3AD203B41FA5}">
                      <a16:colId xmlns:a16="http://schemas.microsoft.com/office/drawing/2014/main" val="2794245150"/>
                    </a:ext>
                  </a:extLst>
                </a:gridCol>
              </a:tblGrid>
              <a:tr h="137193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53817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8889A4B7-0BFD-4C99-8245-F2E6508C653C}"/>
              </a:ext>
            </a:extLst>
          </p:cNvPr>
          <p:cNvSpPr/>
          <p:nvPr/>
        </p:nvSpPr>
        <p:spPr>
          <a:xfrm>
            <a:off x="468149" y="269919"/>
            <a:ext cx="6096000" cy="1064394"/>
          </a:xfrm>
          <a:prstGeom prst="rect">
            <a:avLst/>
          </a:prstGeom>
        </p:spPr>
        <p:txBody>
          <a:bodyPr>
            <a:spAutoFit/>
          </a:bodyPr>
          <a:lstStyle/>
          <a:p>
            <a:pPr marL="400050" lvl="0" indent="-400050" algn="just">
              <a:lnSpc>
                <a:spcPct val="107000"/>
              </a:lnSpc>
              <a:spcAft>
                <a:spcPts val="0"/>
              </a:spcAft>
              <a:buClr>
                <a:srgbClr val="FF0000"/>
              </a:buClr>
              <a:buSzPct val="100000"/>
              <a:buFont typeface="+mj-lt"/>
              <a:buAutoNum type="romanUcPeriod" startAt="6"/>
              <a:tabLst>
                <a:tab pos="540385" algn="ctr"/>
                <a:tab pos="6032500" algn="r"/>
              </a:tabLst>
            </a:pPr>
            <a:r>
              <a:rPr lang="fr-FR" sz="2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Fonction logarithme décimal</a:t>
            </a:r>
            <a:endParaRPr lang="fr-F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3048000" algn="ctr"/>
                <a:tab pos="6032500" algn="r"/>
              </a:tabLst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048000" algn="ctr"/>
                <a:tab pos="6032500" algn="r"/>
              </a:tabLst>
            </a:pPr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DÉFINITION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  <a:endParaRPr lang="fr-F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9AE89AD-616D-4DBD-B4F8-BC06D2F2A1E9}"/>
                  </a:ext>
                </a:extLst>
              </p:cNvPr>
              <p:cNvSpPr/>
              <p:nvPr/>
            </p:nvSpPr>
            <p:spPr>
              <a:xfrm>
                <a:off x="961746" y="1330677"/>
                <a:ext cx="9505025" cy="9846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La fonction logarithme décimal, notée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log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est la fonction définie sur </a:t>
                </a:r>
                <a14:m>
                  <m:oMath xmlns:m="http://schemas.openxmlformats.org/officeDocument/2006/math">
                    <m:d>
                      <m:dPr>
                        <m:begChr m:val="]"/>
                        <m:endChr m:val="["/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 ;+∞</m:t>
                        </m:r>
                      </m:e>
                    </m:d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par : </a:t>
                </a:r>
              </a:p>
              <a:p>
                <a:pPr indent="457200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0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log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  <m:r>
                        <a:rPr lang="fr-FR" sz="20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 sz="2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ln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(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fr-FR" sz="2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ln</m:t>
                          </m:r>
                          <m:r>
                            <a:rPr lang="fr-FR" sz="2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  <m:r>
                        <a:rPr lang="fr-FR" sz="20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fr-FR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9AE89AD-616D-4DBD-B4F8-BC06D2F2A1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746" y="1330677"/>
                <a:ext cx="9505025" cy="984629"/>
              </a:xfrm>
              <a:prstGeom prst="rect">
                <a:avLst/>
              </a:prstGeom>
              <a:blipFill>
                <a:blip r:embed="rId2"/>
                <a:stretch>
                  <a:fillRect l="-706" t="-308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4AACAF77-BBCC-4759-8BDC-BE2F6BD20225}"/>
              </a:ext>
            </a:extLst>
          </p:cNvPr>
          <p:cNvSpPr/>
          <p:nvPr/>
        </p:nvSpPr>
        <p:spPr>
          <a:xfrm>
            <a:off x="468149" y="2598548"/>
            <a:ext cx="1975221" cy="498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048000" algn="ctr"/>
                <a:tab pos="6032500" algn="r"/>
              </a:tabLst>
            </a:pPr>
            <a:r>
              <a:rPr lang="fr-FR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PROPRIÉTÉS :</a:t>
            </a:r>
            <a:endParaRPr lang="fr-F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6B9986C-D336-43DD-85EF-69298E2F4490}"/>
                  </a:ext>
                </a:extLst>
              </p:cNvPr>
              <p:cNvSpPr/>
              <p:nvPr/>
            </p:nvSpPr>
            <p:spPr>
              <a:xfrm>
                <a:off x="931955" y="3092131"/>
                <a:ext cx="10791896" cy="1649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lvl="1" indent="-285750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rabicPeriod"/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Pour tout entier relatif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log</m:t>
                    </m:r>
                    <m:r>
                      <a:rPr lang="fr-FR" sz="2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(1</m:t>
                    </m:r>
                    <m:sSup>
                      <m:sSup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fr-FR" sz="2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  <a:p>
                <a:pPr marL="742950" lvl="1" indent="-285750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rabicPeriod"/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La fonction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log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est strictement croissante sur </a:t>
                </a:r>
                <a14:m>
                  <m:oMath xmlns:m="http://schemas.openxmlformats.org/officeDocument/2006/math">
                    <m:d>
                      <m:dPr>
                        <m:begChr m:val="]"/>
                        <m:endChr m:val="["/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 ;+∞</m:t>
                        </m:r>
                      </m:e>
                    </m:d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742950" lvl="1" indent="-285750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rabicPeriod"/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Pour tous les réels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fr-FR" sz="2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fr-FR" sz="2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 b="0" i="0" smtClean="0">
                        <a:effectLst/>
                        <a:latin typeface="Cambria Math" panose="02040503050406030204" pitchFamily="18" charset="0"/>
                      </a:rPr>
                      <m:t>log</m:t>
                    </m:r>
                    <m:d>
                      <m:d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𝑎𝑏</m:t>
                        </m:r>
                      </m:e>
                    </m:d>
                    <m:r>
                      <a:rPr lang="fr-FR" sz="2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fr-FR" sz="2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d>
                      </m:e>
                    </m:func>
                    <m:r>
                      <a:rPr lang="fr-FR" sz="2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fr-FR" sz="2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fr-FR" sz="2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2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et</m:t>
                    </m:r>
                    <m:r>
                      <a:rPr lang="fr-FR" sz="2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m:rPr>
                        <m:sty m:val="p"/>
                      </m:rPr>
                      <a:rPr lang="fr-FR" sz="2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log</m:t>
                    </m:r>
                    <m:d>
                      <m:d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sz="2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fr-FR" sz="2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fr-FR" sz="2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d>
                      </m:e>
                    </m:func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unc>
                      <m:func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fr-FR" sz="2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</m:oMath>
                </a14:m>
                <a:endParaRPr lang="fr-FR" sz="20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6B9986C-D336-43DD-85EF-69298E2F44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955" y="3092131"/>
                <a:ext cx="10791896" cy="1649041"/>
              </a:xfrm>
              <a:prstGeom prst="rect">
                <a:avLst/>
              </a:prstGeom>
              <a:blipFill>
                <a:blip r:embed="rId3"/>
                <a:stretch>
                  <a:fillRect b="-7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9F19F3CF-256A-46EE-AD13-86E5D17F49A9}"/>
              </a:ext>
            </a:extLst>
          </p:cNvPr>
          <p:cNvSpPr/>
          <p:nvPr/>
        </p:nvSpPr>
        <p:spPr>
          <a:xfrm>
            <a:off x="455671" y="5238722"/>
            <a:ext cx="10882890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048000" algn="ctr"/>
                <a:tab pos="6032500" algn="r"/>
              </a:tabLst>
            </a:pP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Les logarithmes décimaux trouvent toute leur utilité en chimie (calcul de pH), en acoustique (mesure du son), en sismologie (magnitude d’un séisme), en astronomie (magnitude apparente d’un astre)... </a:t>
            </a:r>
          </a:p>
        </p:txBody>
      </p:sp>
    </p:spTree>
    <p:extLst>
      <p:ext uri="{BB962C8B-B14F-4D97-AF65-F5344CB8AC3E}">
        <p14:creationId xmlns:p14="http://schemas.microsoft.com/office/powerpoint/2010/main" val="380239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726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64112F82-16E8-4B67-8BD6-1EFAB3B104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939876"/>
              </p:ext>
            </p:extLst>
          </p:nvPr>
        </p:nvGraphicFramePr>
        <p:xfrm>
          <a:off x="1800760" y="5055356"/>
          <a:ext cx="3846170" cy="966290"/>
        </p:xfrm>
        <a:graphic>
          <a:graphicData uri="http://schemas.openxmlformats.org/drawingml/2006/table">
            <a:tbl>
              <a:tblPr/>
              <a:tblGrid>
                <a:gridCol w="3846170">
                  <a:extLst>
                    <a:ext uri="{9D8B030D-6E8A-4147-A177-3AD203B41FA5}">
                      <a16:colId xmlns:a16="http://schemas.microsoft.com/office/drawing/2014/main" val="2794245150"/>
                    </a:ext>
                  </a:extLst>
                </a:gridCol>
              </a:tblGrid>
              <a:tr h="96629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5381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D91A59F-29FF-4838-8510-9FED15823127}"/>
                  </a:ext>
                </a:extLst>
              </p:cNvPr>
              <p:cNvSpPr/>
              <p:nvPr/>
            </p:nvSpPr>
            <p:spPr>
              <a:xfrm>
                <a:off x="739806" y="415901"/>
                <a:ext cx="834205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b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Exemple</a:t>
                </a:r>
                <a:endParaRPr lang="fr-FR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lvl="1" algn="just"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D’après la calculatrice: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ln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(0,8)≈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0,223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;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ln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(2,5)≈0,916</m:t>
                    </m:r>
                  </m:oMath>
                </a14:m>
                <a:endParaRPr lang="fr-FR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D91A59F-29FF-4838-8510-9FED158231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806" y="415901"/>
                <a:ext cx="8342050" cy="707886"/>
              </a:xfrm>
              <a:prstGeom prst="rect">
                <a:avLst/>
              </a:prstGeom>
              <a:blipFill>
                <a:blip r:embed="rId2"/>
                <a:stretch>
                  <a:fillRect l="-730" t="-4310" b="-1465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8CD4113-77D5-4309-865C-77F01FD4AB3B}"/>
                  </a:ext>
                </a:extLst>
              </p:cNvPr>
              <p:cNvSpPr/>
              <p:nvPr/>
            </p:nvSpPr>
            <p:spPr>
              <a:xfrm>
                <a:off x="739806" y="1552516"/>
                <a:ext cx="10011052" cy="35572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CONSÉQUENCE</a:t>
                </a:r>
                <a:endParaRPr lang="fr-FR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257300" lvl="2" indent="-342900">
                  <a:lnSpc>
                    <a:spcPct val="115000"/>
                  </a:lnSpc>
                  <a:buFont typeface="Times New Roman" panose="02020603050405020304" pitchFamily="18" charset="0"/>
                  <a:buChar char="•"/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Pour tout réel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pour tout réel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on a l’équivalence:  </a:t>
                </a:r>
              </a:p>
              <a:p>
                <a:pPr marL="1257300" lvl="2" indent="-342900">
                  <a:lnSpc>
                    <a:spcPct val="115000"/>
                  </a:lnSpc>
                  <a:buFont typeface="Times New Roman" panose="02020603050405020304" pitchFamily="18" charset="0"/>
                  <a:buChar char="•"/>
                  <a:tabLst>
                    <a:tab pos="3048000" algn="ctr"/>
                    <a:tab pos="6032500" algn="r"/>
                  </a:tabLs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ln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(1)=0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car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e</m:t>
                        </m:r>
                      </m:e>
                      <m:sup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</m:t>
                    </m:r>
                  </m:oMath>
                </a14:m>
                <a:endParaRPr lang="fr-FR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257300" lvl="2" indent="-342900">
                  <a:lnSpc>
                    <a:spcPct val="115000"/>
                  </a:lnSpc>
                  <a:buFont typeface="Times New Roman" panose="02020603050405020304" pitchFamily="18" charset="0"/>
                  <a:buChar char="•"/>
                  <a:tabLst>
                    <a:tab pos="3048000" algn="ctr"/>
                    <a:tab pos="6032500" algn="r"/>
                  </a:tabLs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ln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e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)=1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car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e</m:t>
                        </m:r>
                      </m:e>
                      <m:sup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e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b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Exemple</a:t>
                </a:r>
                <a:endParaRPr lang="fr-FR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lvl="1" algn="just"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Résoudre l’équation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e</m:t>
                        </m:r>
                      </m:e>
                      <m:sup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=5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indent="457200"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Pour tout réel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e</m:t>
                        </m:r>
                      </m:e>
                      <m:sup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=5⇔ 3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1=</m:t>
                    </m:r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ln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5⇔ 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ln</m:t>
                        </m:r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5+1</m:t>
                        </m:r>
                      </m:num>
                      <m:den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PROPRIÉTÉS : </a:t>
                </a: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Réciprocité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8CD4113-77D5-4309-865C-77F01FD4AB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806" y="1552516"/>
                <a:ext cx="10011052" cy="3557256"/>
              </a:xfrm>
              <a:prstGeom prst="rect">
                <a:avLst/>
              </a:prstGeom>
              <a:blipFill>
                <a:blip r:embed="rId3"/>
                <a:stretch>
                  <a:fillRect l="-609" t="-1029" b="-20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44621F8-0E3E-44DF-9042-67D6141FC5EA}"/>
                  </a:ext>
                </a:extLst>
              </p:cNvPr>
              <p:cNvSpPr/>
              <p:nvPr/>
            </p:nvSpPr>
            <p:spPr>
              <a:xfrm>
                <a:off x="1775632" y="5038909"/>
                <a:ext cx="3070688" cy="9662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Times New Roman" panose="02020603050405020304" pitchFamily="18" charset="0"/>
                  <a:buChar char="•"/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Pour tout réel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,</a:t>
                </a: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Times New Roman" panose="02020603050405020304" pitchFamily="18" charset="0"/>
                  <a:buChar char="•"/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Pour tout réel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, </a:t>
                </a:r>
                <a:endParaRPr lang="fr-FR" sz="20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44621F8-0E3E-44DF-9042-67D6141FC5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632" y="5038909"/>
                <a:ext cx="3070688" cy="966290"/>
              </a:xfrm>
              <a:prstGeom prst="rect">
                <a:avLst/>
              </a:prstGeom>
              <a:blipFill>
                <a:blip r:embed="rId4"/>
                <a:stretch>
                  <a:fillRect l="-1587" b="-101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CE47B9A-4EA5-4C3E-B9A5-453B12A1092A}"/>
                  </a:ext>
                </a:extLst>
              </p:cNvPr>
              <p:cNvSpPr/>
              <p:nvPr/>
            </p:nvSpPr>
            <p:spPr>
              <a:xfrm>
                <a:off x="4440614" y="5008387"/>
                <a:ext cx="1155253" cy="5136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e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ln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CE47B9A-4EA5-4C3E-B9A5-453B12A109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0614" y="5008387"/>
                <a:ext cx="1155253" cy="513667"/>
              </a:xfrm>
              <a:prstGeom prst="rect">
                <a:avLst/>
              </a:prstGeom>
              <a:blipFill>
                <a:blip r:embed="rId5"/>
                <a:stretch>
                  <a:fillRect r="-4737" b="-214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24986EF-5DB4-4287-819F-87A7BB2B6C9A}"/>
                  </a:ext>
                </a:extLst>
              </p:cNvPr>
              <p:cNvSpPr/>
              <p:nvPr/>
            </p:nvSpPr>
            <p:spPr>
              <a:xfrm>
                <a:off x="4174732" y="5574412"/>
                <a:ext cx="147219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ln</m:t>
                    </m:r>
                    <m:r>
                      <a:rPr lang="fr-FR" sz="20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e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endParaRPr lang="fr-FR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24986EF-5DB4-4287-819F-87A7BB2B6C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4732" y="5574412"/>
                <a:ext cx="1472198" cy="400110"/>
              </a:xfrm>
              <a:prstGeom prst="rect">
                <a:avLst/>
              </a:prstGeom>
              <a:blipFill>
                <a:blip r:embed="rId6"/>
                <a:stretch>
                  <a:fillRect t="-9091" r="-3320" b="-242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A7D4BE9-CAD6-4CF1-9680-271A2F7EC249}"/>
                  </a:ext>
                </a:extLst>
              </p:cNvPr>
              <p:cNvSpPr/>
              <p:nvPr/>
            </p:nvSpPr>
            <p:spPr>
              <a:xfrm>
                <a:off x="8080639" y="1895348"/>
                <a:ext cx="2566023" cy="4056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ln</m:t>
                    </m:r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</m:d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 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e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endParaRPr lang="fr-FR" sz="20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A7D4BE9-CAD6-4CF1-9680-271A2F7EC2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0639" y="1895348"/>
                <a:ext cx="2566023" cy="405624"/>
              </a:xfrm>
              <a:prstGeom prst="rect">
                <a:avLst/>
              </a:prstGeom>
              <a:blipFill>
                <a:blip r:embed="rId7"/>
                <a:stretch>
                  <a:fillRect t="-9091" r="-1667" b="-257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887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D57D255-F47D-436E-A171-C80418DC02B3}"/>
                  </a:ext>
                </a:extLst>
              </p:cNvPr>
              <p:cNvSpPr/>
              <p:nvPr/>
            </p:nvSpPr>
            <p:spPr>
              <a:xfrm>
                <a:off x="773837" y="1632841"/>
                <a:ext cx="11538011" cy="38266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400" b="1" u="sng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Preuve :</a:t>
                </a:r>
                <a:endParaRPr lang="fr-FR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Times New Roman" panose="02020603050405020304" pitchFamily="18" charset="0"/>
                  <a:buChar char="•"/>
                  <a:tabLst>
                    <a:tab pos="3048000" algn="ctr"/>
                    <a:tab pos="6032500" algn="r"/>
                  </a:tabLst>
                </a:pPr>
                <a:r>
                  <a:rPr lang="fr-FR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Pour tout réel </a:t>
                </a:r>
                <a14:m>
                  <m:oMath xmlns:m="http://schemas.openxmlformats.org/officeDocument/2006/math">
                    <m:r>
                      <a:rPr lang="fr-FR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fr-FR" sz="24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fr-FR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l’équation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e</m:t>
                        </m:r>
                      </m:e>
                      <m:sup>
                        <m:r>
                          <a:rPr lang="fr-F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</m:sup>
                    </m:sSup>
                    <m:r>
                      <a:rPr lang="fr-FR" sz="24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fr-FR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d’inconnue </a:t>
                </a:r>
                <a14:m>
                  <m:oMath xmlns:m="http://schemas.openxmlformats.org/officeDocument/2006/math">
                    <m:r>
                      <a:rPr lang="fr-FR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fr-FR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a pour solution </a:t>
                </a:r>
                <a14:m>
                  <m:oMath xmlns:m="http://schemas.openxmlformats.org/officeDocument/2006/math">
                    <m:r>
                      <a:rPr lang="fr-FR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  <m:r>
                      <a:rPr lang="fr-FR" sz="24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 sz="24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ln</m:t>
                    </m:r>
                    <m:r>
                      <a:rPr lang="fr-FR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fr-FR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457200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Donc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e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ln</m:t>
                        </m:r>
                        <m:r>
                          <a:rPr lang="fr-F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fr-FR" sz="24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fr-FR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Times New Roman" panose="02020603050405020304" pitchFamily="18" charset="0"/>
                  <a:buChar char="•"/>
                  <a:tabLst>
                    <a:tab pos="3048000" algn="ctr"/>
                    <a:tab pos="6032500" algn="r"/>
                  </a:tabLst>
                </a:pPr>
                <a:r>
                  <a:rPr lang="fr-FR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Pour tout réel </a:t>
                </a:r>
                <a14:m>
                  <m:oMath xmlns:m="http://schemas.openxmlformats.org/officeDocument/2006/math">
                    <m:r>
                      <a:rPr lang="fr-FR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fr-FR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par définition,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4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ln</m:t>
                    </m:r>
                    <m:r>
                      <a:rPr lang="fr-FR" sz="24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fr-F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e</m:t>
                        </m:r>
                      </m:e>
                      <m:sup>
                        <m:r>
                          <a:rPr lang="fr-F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fr-FR" sz="24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est l’unique solution de l’équation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e</m:t>
                        </m:r>
                      </m:e>
                      <m:sup>
                        <m:r>
                          <a:rPr lang="fr-F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</m:sup>
                    </m:sSup>
                    <m:r>
                      <a:rPr lang="fr-FR" sz="24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fr-F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e</m:t>
                        </m:r>
                      </m:e>
                      <m:sup>
                        <m:r>
                          <a:rPr lang="fr-F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fr-FR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d’inconnue </a:t>
                </a:r>
                <a14:m>
                  <m:oMath xmlns:m="http://schemas.openxmlformats.org/officeDocument/2006/math">
                    <m:r>
                      <a:rPr lang="fr-FR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fr-FR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400" b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Exemple</a:t>
                </a:r>
                <a:endParaRPr lang="fr-FR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4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ln</m:t>
                    </m:r>
                    <m:r>
                      <a:rPr lang="fr-FR" sz="24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fr-F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e</m:t>
                        </m:r>
                      </m:e>
                      <m:sup>
                        <m:r>
                          <a:rPr lang="fr-FR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24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)=2</m:t>
                    </m:r>
                  </m:oMath>
                </a14:m>
                <a:r>
                  <a:rPr lang="fr-FR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e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ln</m:t>
                        </m:r>
                        <m:r>
                          <a:rPr lang="fr-FR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24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fr-FR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D57D255-F47D-436E-A171-C80418DC02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837" y="1632841"/>
                <a:ext cx="11538011" cy="3826689"/>
              </a:xfrm>
              <a:prstGeom prst="rect">
                <a:avLst/>
              </a:prstGeom>
              <a:blipFill>
                <a:blip r:embed="rId2"/>
                <a:stretch>
                  <a:fillRect l="-845" t="-1274" b="-27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8ECA381-93F6-4572-9351-A03372B313AC}"/>
                  </a:ext>
                </a:extLst>
              </p:cNvPr>
              <p:cNvSpPr/>
              <p:nvPr/>
            </p:nvSpPr>
            <p:spPr>
              <a:xfrm>
                <a:off x="446843" y="250561"/>
                <a:ext cx="6096000" cy="96629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>
                <a:spAutoFit/>
              </a:bodyPr>
              <a:lstStyle/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Times New Roman" panose="02020603050405020304" pitchFamily="18" charset="0"/>
                  <a:buChar char="•"/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Pour tout réel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,</a:t>
                </a: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Times New Roman" panose="02020603050405020304" pitchFamily="18" charset="0"/>
                  <a:buChar char="•"/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Pour tout réel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, </a:t>
                </a:r>
                <a:endParaRPr lang="fr-FR" sz="20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8ECA381-93F6-4572-9351-A03372B313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43" y="250561"/>
                <a:ext cx="6096000" cy="966290"/>
              </a:xfrm>
              <a:prstGeom prst="rect">
                <a:avLst/>
              </a:prstGeom>
              <a:blipFill>
                <a:blip r:embed="rId3"/>
                <a:stretch>
                  <a:fillRect l="-800" b="-943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744BDEE-A9A3-48A8-9746-3B808061A679}"/>
                  </a:ext>
                </a:extLst>
              </p:cNvPr>
              <p:cNvSpPr/>
              <p:nvPr/>
            </p:nvSpPr>
            <p:spPr>
              <a:xfrm>
                <a:off x="3014037" y="238991"/>
                <a:ext cx="1155253" cy="51366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e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ln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744BDEE-A9A3-48A8-9746-3B808061A6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4037" y="238991"/>
                <a:ext cx="1155253" cy="513667"/>
              </a:xfrm>
              <a:prstGeom prst="rect">
                <a:avLst/>
              </a:prstGeom>
              <a:blipFill>
                <a:blip r:embed="rId4"/>
                <a:stretch>
                  <a:fillRect r="-4737" b="-214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C839C66-10DC-43B5-9B55-86C791893519}"/>
                  </a:ext>
                </a:extLst>
              </p:cNvPr>
              <p:cNvSpPr/>
              <p:nvPr/>
            </p:nvSpPr>
            <p:spPr>
              <a:xfrm>
                <a:off x="2697092" y="784947"/>
                <a:ext cx="1472198" cy="4001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ln</m:t>
                    </m:r>
                    <m:r>
                      <a:rPr lang="fr-FR" sz="20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e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endParaRPr lang="fr-FR" sz="20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C839C66-10DC-43B5-9B55-86C7918935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7092" y="784947"/>
                <a:ext cx="1472198" cy="400110"/>
              </a:xfrm>
              <a:prstGeom prst="rect">
                <a:avLst/>
              </a:prstGeom>
              <a:blipFill>
                <a:blip r:embed="rId5"/>
                <a:stretch>
                  <a:fillRect t="-10769" r="-3306" b="-261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41116FB-4314-4C71-AA6C-1B1E4D923B7B}"/>
                  </a:ext>
                </a:extLst>
              </p:cNvPr>
              <p:cNvSpPr/>
              <p:nvPr/>
            </p:nvSpPr>
            <p:spPr>
              <a:xfrm>
                <a:off x="2965595" y="3805035"/>
                <a:ext cx="240739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donc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4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ln</m:t>
                    </m:r>
                    <m:r>
                      <a:rPr lang="fr-FR" sz="24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fr-F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e</m:t>
                        </m:r>
                      </m:e>
                      <m:sup>
                        <m:r>
                          <a:rPr lang="fr-F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fr-FR" sz="24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fr-FR" sz="2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fr-FR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endParaRPr lang="fr-FR" sz="24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41116FB-4314-4C71-AA6C-1B1E4D923B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5595" y="3805035"/>
                <a:ext cx="2407390" cy="461665"/>
              </a:xfrm>
              <a:prstGeom prst="rect">
                <a:avLst/>
              </a:prstGeom>
              <a:blipFill>
                <a:blip r:embed="rId6"/>
                <a:stretch>
                  <a:fillRect l="-3797" t="-11842" r="-3038" b="-276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769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DE22128-8850-4612-BF25-D54D967C2F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557421" y="11097"/>
            <a:ext cx="6634579" cy="442773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2396725-F7AD-4293-B66C-981FE8899B4F}"/>
              </a:ext>
            </a:extLst>
          </p:cNvPr>
          <p:cNvSpPr/>
          <p:nvPr/>
        </p:nvSpPr>
        <p:spPr>
          <a:xfrm>
            <a:off x="0" y="362990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tabLst>
                <a:tab pos="3048000" algn="ctr"/>
                <a:tab pos="6032500" algn="r"/>
              </a:tabLst>
            </a:pPr>
            <a:r>
              <a:rPr lang="fr-FR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PROPRIÉTÉS : 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Courbes des fonctions ln et </a:t>
            </a:r>
            <a:r>
              <a:rPr lang="fr-FR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exp</a:t>
            </a:r>
            <a:endParaRPr lang="fr-F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C00AC6B2-5369-4789-B766-5E5164FEEE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87800"/>
              </p:ext>
            </p:extLst>
          </p:nvPr>
        </p:nvGraphicFramePr>
        <p:xfrm>
          <a:off x="91440" y="1007374"/>
          <a:ext cx="5465981" cy="1452553"/>
        </p:xfrm>
        <a:graphic>
          <a:graphicData uri="http://schemas.openxmlformats.org/drawingml/2006/table">
            <a:tbl>
              <a:tblPr/>
              <a:tblGrid>
                <a:gridCol w="5465981">
                  <a:extLst>
                    <a:ext uri="{9D8B030D-6E8A-4147-A177-3AD203B41FA5}">
                      <a16:colId xmlns:a16="http://schemas.microsoft.com/office/drawing/2014/main" val="2794245150"/>
                    </a:ext>
                  </a:extLst>
                </a:gridCol>
              </a:tblGrid>
              <a:tr h="145255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5381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10EAE0D-C5E4-43B5-8A9C-A1B8C463CBCB}"/>
                  </a:ext>
                </a:extLst>
              </p:cNvPr>
              <p:cNvSpPr/>
              <p:nvPr/>
            </p:nvSpPr>
            <p:spPr>
              <a:xfrm>
                <a:off x="91440" y="932121"/>
                <a:ext cx="5699760" cy="14279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Dans un repère orthonormé, les courbes représentatives des fonctions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ln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exp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sont symétriques par rapport à la droite d’équation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fr-FR" sz="20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10EAE0D-C5E4-43B5-8A9C-A1B8C463CB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" y="932121"/>
                <a:ext cx="5699760" cy="1427955"/>
              </a:xfrm>
              <a:prstGeom prst="rect">
                <a:avLst/>
              </a:prstGeom>
              <a:blipFill>
                <a:blip r:embed="rId3"/>
                <a:stretch>
                  <a:fillRect l="-1070" b="-641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FAD3A6F-92AB-49AC-AA36-669AEF061B81}"/>
                  </a:ext>
                </a:extLst>
              </p:cNvPr>
              <p:cNvSpPr/>
              <p:nvPr/>
            </p:nvSpPr>
            <p:spPr>
              <a:xfrm>
                <a:off x="393083" y="4165111"/>
                <a:ext cx="9922276" cy="20209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b="1" u="sng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Preuve :</a:t>
                </a:r>
                <a:endParaRPr lang="fr-FR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On note respectivement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exp</m:t>
                        </m:r>
                      </m:sub>
                    </m:sSub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ln</m:t>
                        </m:r>
                      </m:sub>
                    </m:sSub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les courbes représentatives des fonctions </a:t>
                </a:r>
                <a:r>
                  <a:rPr lang="fr-FR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exp</a:t>
                </a: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ln.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Pour tous les réels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sz="2000" dirty="0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  <m: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;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</m:d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exp</m:t>
                        </m:r>
                      </m:sub>
                    </m:sSub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endParaRPr lang="fr-FR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FAD3A6F-92AB-49AC-AA36-669AEF061B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83" y="4165111"/>
                <a:ext cx="9922276" cy="2020938"/>
              </a:xfrm>
              <a:prstGeom prst="rect">
                <a:avLst/>
              </a:prstGeom>
              <a:blipFill>
                <a:blip r:embed="rId4"/>
                <a:stretch>
                  <a:fillRect l="-61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BFBA85C-8410-405F-BEE2-3750E057D6C9}"/>
                  </a:ext>
                </a:extLst>
              </p:cNvPr>
              <p:cNvSpPr/>
              <p:nvPr/>
            </p:nvSpPr>
            <p:spPr>
              <a:xfrm>
                <a:off x="2227022" y="5682705"/>
                <a:ext cx="1428596" cy="4056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⇔  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fr-FR" sz="20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2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fr-F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BFBA85C-8410-405F-BEE2-3750E057D6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022" y="5682705"/>
                <a:ext cx="1428596" cy="4056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EEF0D5D-6C26-4952-80CD-85C3EB66A3D8}"/>
                  </a:ext>
                </a:extLst>
              </p:cNvPr>
              <p:cNvSpPr/>
              <p:nvPr/>
            </p:nvSpPr>
            <p:spPr>
              <a:xfrm>
                <a:off x="3637435" y="5700851"/>
                <a:ext cx="153080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⇔  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fr-FR" sz="20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fr-FR" sz="20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ln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EEF0D5D-6C26-4952-80CD-85C3EB66A3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7435" y="5700851"/>
                <a:ext cx="1530804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0ECF360-D9DA-40B6-A490-BE5B9B99C996}"/>
                  </a:ext>
                </a:extLst>
              </p:cNvPr>
              <p:cNvSpPr/>
              <p:nvPr/>
            </p:nvSpPr>
            <p:spPr>
              <a:xfrm>
                <a:off x="5168239" y="5718997"/>
                <a:ext cx="237231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  </m:t>
                    </m:r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;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)∈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ln</m:t>
                        </m:r>
                      </m:sub>
                    </m:sSub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endParaRPr lang="fr-FR" sz="20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0ECF360-D9DA-40B6-A490-BE5B9B99C9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239" y="5718997"/>
                <a:ext cx="2372316" cy="400110"/>
              </a:xfrm>
              <a:prstGeom prst="rect">
                <a:avLst/>
              </a:prstGeom>
              <a:blipFill>
                <a:blip r:embed="rId7"/>
                <a:stretch>
                  <a:fillRect t="-9091" r="-1799" b="-242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153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036B0C96-547B-4B2D-8164-39E6BD183F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761579"/>
              </p:ext>
            </p:extLst>
          </p:nvPr>
        </p:nvGraphicFramePr>
        <p:xfrm>
          <a:off x="999472" y="638929"/>
          <a:ext cx="5096528" cy="486461"/>
        </p:xfrm>
        <a:graphic>
          <a:graphicData uri="http://schemas.openxmlformats.org/drawingml/2006/table">
            <a:tbl>
              <a:tblPr/>
              <a:tblGrid>
                <a:gridCol w="5096528">
                  <a:extLst>
                    <a:ext uri="{9D8B030D-6E8A-4147-A177-3AD203B41FA5}">
                      <a16:colId xmlns:a16="http://schemas.microsoft.com/office/drawing/2014/main" val="2794245150"/>
                    </a:ext>
                  </a:extLst>
                </a:gridCol>
              </a:tblGrid>
              <a:tr h="48646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53817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39FD0875-0793-4670-BED8-8616549D6A2B}"/>
              </a:ext>
            </a:extLst>
          </p:cNvPr>
          <p:cNvSpPr/>
          <p:nvPr/>
        </p:nvSpPr>
        <p:spPr>
          <a:xfrm>
            <a:off x="207146" y="155732"/>
            <a:ext cx="3441968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048000" algn="ctr"/>
                <a:tab pos="6032500" algn="r"/>
              </a:tabLst>
            </a:pPr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PROPRIÉTÉS :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Sens de variation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C497A0A-1CE3-4442-95E2-991E4F361A24}"/>
                  </a:ext>
                </a:extLst>
              </p:cNvPr>
              <p:cNvSpPr/>
              <p:nvPr/>
            </p:nvSpPr>
            <p:spPr>
              <a:xfrm>
                <a:off x="1039317" y="719756"/>
                <a:ext cx="51472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La fonction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ln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est strictement croissante sur </a:t>
                </a:r>
                <a14:m>
                  <m:oMath xmlns:m="http://schemas.openxmlformats.org/officeDocument/2006/math">
                    <m:d>
                      <m:dPr>
                        <m:begChr m:val="]"/>
                        <m:endChr m:val="["/>
                        <m:ctrlPr>
                          <a:rPr lang="fr-FR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 ;+∞</m:t>
                        </m:r>
                      </m:e>
                    </m:d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fr-FR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C497A0A-1CE3-4442-95E2-991E4F361A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317" y="719756"/>
                <a:ext cx="5147243" cy="369332"/>
              </a:xfrm>
              <a:prstGeom prst="rect">
                <a:avLst/>
              </a:prstGeom>
              <a:blipFill>
                <a:blip r:embed="rId2"/>
                <a:stretch>
                  <a:fillRect l="-947" t="-9836" b="-229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850D518-E5D8-4CE0-86A1-4C47570C7B88}"/>
                  </a:ext>
                </a:extLst>
              </p:cNvPr>
              <p:cNvSpPr/>
              <p:nvPr/>
            </p:nvSpPr>
            <p:spPr>
              <a:xfrm>
                <a:off x="477719" y="1600672"/>
                <a:ext cx="10459570" cy="20000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b="1" u="sng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Preuve :</a:t>
                </a:r>
                <a:endParaRPr lang="fr-F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deux réels tels que </a:t>
                </a: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0&lt;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Donc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e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ln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sup>
                    </m:sSup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e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ln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Comme la fonction </a:t>
                </a:r>
                <a:r>
                  <a:rPr lang="fr-FR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exp</a:t>
                </a: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est strictement croissante sur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on en déduit que :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850D518-E5D8-4CE0-86A1-4C47570C7B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719" y="1600672"/>
                <a:ext cx="10459570" cy="2000035"/>
              </a:xfrm>
              <a:prstGeom prst="rect">
                <a:avLst/>
              </a:prstGeom>
              <a:blipFill>
                <a:blip r:embed="rId3"/>
                <a:stretch>
                  <a:fillRect l="-466" t="-18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 8">
            <a:extLst>
              <a:ext uri="{FF2B5EF4-FFF2-40B4-BE49-F238E27FC236}">
                <a16:creationId xmlns:a16="http://schemas.microsoft.com/office/drawing/2014/main" id="{2593E59D-EFA1-4F3B-A111-168F47152912}"/>
              </a:ext>
            </a:extLst>
          </p:cNvPr>
          <p:cNvPicPr/>
          <p:nvPr/>
        </p:nvPicPr>
        <p:blipFill rotWithShape="1">
          <a:blip r:embed="rId4"/>
          <a:srcRect l="5533" t="12523" r="11197" b="7215"/>
          <a:stretch/>
        </p:blipFill>
        <p:spPr bwMode="auto">
          <a:xfrm>
            <a:off x="7634795" y="3784907"/>
            <a:ext cx="4350059" cy="26011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3096053-06EA-45D9-BFD2-1BA68F7B9F60}"/>
                  </a:ext>
                </a:extLst>
              </p:cNvPr>
              <p:cNvSpPr/>
              <p:nvPr/>
            </p:nvSpPr>
            <p:spPr>
              <a:xfrm>
                <a:off x="207146" y="3413464"/>
                <a:ext cx="7750205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CONSÉQUENCE</a:t>
                </a:r>
                <a:endParaRPr lang="fr-F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lvl="1" algn="just">
                  <a:lnSpc>
                    <a:spcPct val="150000"/>
                  </a:lnSpc>
                  <a:tabLst>
                    <a:tab pos="1524000" algn="ctr"/>
                    <a:tab pos="301625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Pour tous les réels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 </a:t>
                </a:r>
              </a:p>
              <a:p>
                <a:pPr marL="1257300" lvl="2" indent="-342900" algn="just">
                  <a:lnSpc>
                    <a:spcPct val="150000"/>
                  </a:lnSpc>
                  <a:buFont typeface="Times New Roman" panose="02020603050405020304" pitchFamily="18" charset="0"/>
                  <a:buChar char="•"/>
                  <a:tabLst>
                    <a:tab pos="3048000" algn="ctr"/>
                    <a:tab pos="6032500" algn="r"/>
                  </a:tabLs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ln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ln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⇔  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 marL="1257300" lvl="2" indent="-342900" algn="just">
                  <a:lnSpc>
                    <a:spcPct val="150000"/>
                  </a:lnSpc>
                  <a:buFont typeface="Times New Roman" panose="02020603050405020304" pitchFamily="18" charset="0"/>
                  <a:buChar char="•"/>
                  <a:tabLst>
                    <a:tab pos="3048000" algn="ctr"/>
                    <a:tab pos="6032500" algn="r"/>
                  </a:tabLs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ln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ln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 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</a:p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b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</a:br>
                <a:r>
                  <a:rPr lang="fr-FR" b="1" u="sng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Preuve :</a:t>
                </a:r>
                <a:endParaRPr lang="fr-F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lvl="1" algn="just"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En particulier, pour tout réel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on a :</a:t>
                </a:r>
              </a:p>
              <a:p>
                <a:pPr indent="457200"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ln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&gt;0⇔ </m:t>
                    </m:r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ln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</m:t>
                    </m:r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ln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1⇔ 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&gt;1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ln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&lt;0</m:t>
                    </m:r>
                  </m:oMath>
                </a14:m>
                <a:endParaRPr lang="fr-F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3096053-06EA-45D9-BFD2-1BA68F7B9F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146" y="3413464"/>
                <a:ext cx="7750205" cy="2862322"/>
              </a:xfrm>
              <a:prstGeom prst="rect">
                <a:avLst/>
              </a:prstGeom>
              <a:blipFill>
                <a:blip r:embed="rId5"/>
                <a:stretch>
                  <a:fillRect l="-708" b="-255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38D2F61-089F-46B2-81F8-BBBD8B8A45E5}"/>
                  </a:ext>
                </a:extLst>
              </p:cNvPr>
              <p:cNvSpPr/>
              <p:nvPr/>
            </p:nvSpPr>
            <p:spPr>
              <a:xfrm>
                <a:off x="2766121" y="6280662"/>
                <a:ext cx="15333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⇔ </m:t>
                      </m:r>
                      <m:r>
                        <m:rPr>
                          <m:sty m:val="p"/>
                        </m:rPr>
                        <a:rPr lang="fr-FR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ln</m:t>
                      </m:r>
                      <m:r>
                        <a:rPr lang="fr-FR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fr-FR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&lt;</m:t>
                      </m:r>
                      <m:r>
                        <m:rPr>
                          <m:sty m:val="p"/>
                        </m:rPr>
                        <a:rPr lang="fr-FR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ln</m:t>
                      </m:r>
                      <m:r>
                        <a:rPr lang="fr-FR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38D2F61-089F-46B2-81F8-BBBD8B8A45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6121" y="6280662"/>
                <a:ext cx="153336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1B23EBE-57C1-4C9D-BE1A-86C66AE8B1FA}"/>
                  </a:ext>
                </a:extLst>
              </p:cNvPr>
              <p:cNvSpPr/>
              <p:nvPr/>
            </p:nvSpPr>
            <p:spPr>
              <a:xfrm>
                <a:off x="4385682" y="6300909"/>
                <a:ext cx="15814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⇔ 0&lt;</m:t>
                      </m:r>
                      <m:r>
                        <a:rPr lang="fr-FR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fr-FR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&lt;1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1B23EBE-57C1-4C9D-BE1A-86C66AE8B1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682" y="6300909"/>
                <a:ext cx="158145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B146976-14C6-4B0D-B333-B5E61695C923}"/>
                  </a:ext>
                </a:extLst>
              </p:cNvPr>
              <p:cNvSpPr/>
              <p:nvPr/>
            </p:nvSpPr>
            <p:spPr>
              <a:xfrm>
                <a:off x="4385682" y="1856230"/>
                <a:ext cx="2789482" cy="4714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On a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e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ln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sup>
                    </m:sSup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e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ln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sup>
                    </m:sSup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B146976-14C6-4B0D-B333-B5E61695C9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682" y="1856230"/>
                <a:ext cx="2789482" cy="471411"/>
              </a:xfrm>
              <a:prstGeom prst="rect">
                <a:avLst/>
              </a:prstGeom>
              <a:blipFill>
                <a:blip r:embed="rId8"/>
                <a:stretch>
                  <a:fillRect l="-1747" r="-1092" b="-192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C469D26-79E9-4B2A-93ED-E4834FED3095}"/>
                  </a:ext>
                </a:extLst>
              </p:cNvPr>
              <p:cNvSpPr/>
              <p:nvPr/>
            </p:nvSpPr>
            <p:spPr>
              <a:xfrm>
                <a:off x="7412709" y="2806491"/>
                <a:ext cx="11892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ln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ln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fr-FR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C469D26-79E9-4B2A-93ED-E4834FED30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2709" y="2806491"/>
                <a:ext cx="1189236" cy="369332"/>
              </a:xfrm>
              <a:prstGeom prst="rect">
                <a:avLst/>
              </a:prstGeom>
              <a:blipFill>
                <a:blip r:embed="rId9"/>
                <a:stretch>
                  <a:fillRect t="-9836" r="-3590" b="-229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668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339ACEC3-7033-4E12-A77B-65F0DC1074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164653"/>
              </p:ext>
            </p:extLst>
          </p:nvPr>
        </p:nvGraphicFramePr>
        <p:xfrm>
          <a:off x="573689" y="2501647"/>
          <a:ext cx="6627211" cy="1452553"/>
        </p:xfrm>
        <a:graphic>
          <a:graphicData uri="http://schemas.openxmlformats.org/drawingml/2006/table">
            <a:tbl>
              <a:tblPr/>
              <a:tblGrid>
                <a:gridCol w="6627211">
                  <a:extLst>
                    <a:ext uri="{9D8B030D-6E8A-4147-A177-3AD203B41FA5}">
                      <a16:colId xmlns:a16="http://schemas.microsoft.com/office/drawing/2014/main" val="2794245150"/>
                    </a:ext>
                  </a:extLst>
                </a:gridCol>
              </a:tblGrid>
              <a:tr h="145255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53817"/>
                  </a:ext>
                </a:extLst>
              </a:tr>
            </a:tbl>
          </a:graphicData>
        </a:graphic>
      </p:graphicFrame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7D3C916E-762C-4FF9-A55F-8BD1D2B765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67001"/>
              </p:ext>
            </p:extLst>
          </p:nvPr>
        </p:nvGraphicFramePr>
        <p:xfrm>
          <a:off x="438150" y="225512"/>
          <a:ext cx="3943350" cy="1452553"/>
        </p:xfrm>
        <a:graphic>
          <a:graphicData uri="http://schemas.openxmlformats.org/drawingml/2006/table">
            <a:tbl>
              <a:tblPr/>
              <a:tblGrid>
                <a:gridCol w="3943350">
                  <a:extLst>
                    <a:ext uri="{9D8B030D-6E8A-4147-A177-3AD203B41FA5}">
                      <a16:colId xmlns:a16="http://schemas.microsoft.com/office/drawing/2014/main" val="2794245150"/>
                    </a:ext>
                  </a:extLst>
                </a:gridCol>
              </a:tblGrid>
              <a:tr h="145255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53817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9FB458C2-E79A-4809-B55E-573EBF1F7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4725" y="0"/>
            <a:ext cx="4746202" cy="29956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E97DC1B-BC16-4A0D-A4E0-E1F784DC6A62}"/>
                  </a:ext>
                </a:extLst>
              </p:cNvPr>
              <p:cNvSpPr/>
              <p:nvPr/>
            </p:nvSpPr>
            <p:spPr>
              <a:xfrm>
                <a:off x="438149" y="238968"/>
                <a:ext cx="6096000" cy="128907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CONSÉQUENCE</a:t>
                </a:r>
                <a:endParaRPr lang="fr-F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257300" lvl="2" indent="-342900" algn="just">
                  <a:lnSpc>
                    <a:spcPct val="150000"/>
                  </a:lnSpc>
                  <a:buFont typeface="Times New Roman" panose="02020603050405020304" pitchFamily="18" charset="0"/>
                  <a:buChar char="•"/>
                  <a:tabLst>
                    <a:tab pos="3048000" algn="ctr"/>
                    <a:tab pos="6032500" algn="r"/>
                  </a:tabLs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ln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&gt;0⇔ 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&gt;1</m:t>
                    </m:r>
                  </m:oMath>
                </a14:m>
                <a:endParaRPr lang="fr-F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257300" lvl="2" indent="-342900" algn="just">
                  <a:lnSpc>
                    <a:spcPct val="150000"/>
                  </a:lnSpc>
                  <a:buFont typeface="Times New Roman" panose="02020603050405020304" pitchFamily="18" charset="0"/>
                  <a:buChar char="•"/>
                  <a:tabLst>
                    <a:tab pos="3048000" algn="ctr"/>
                    <a:tab pos="6032500" algn="r"/>
                  </a:tabLs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ln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&lt;0⇔ 0&lt;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fr-FR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endParaRPr lang="fr-F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E97DC1B-BC16-4A0D-A4E0-E1F784DC6A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49" y="238968"/>
                <a:ext cx="6096000" cy="1289071"/>
              </a:xfrm>
              <a:prstGeom prst="rect">
                <a:avLst/>
              </a:prstGeom>
              <a:blipFill>
                <a:blip r:embed="rId3"/>
                <a:stretch>
                  <a:fillRect l="-900" b="-51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A41207A-A4DA-460C-BBFB-CBB479B508C2}"/>
                  </a:ext>
                </a:extLst>
              </p:cNvPr>
              <p:cNvSpPr/>
              <p:nvPr/>
            </p:nvSpPr>
            <p:spPr>
              <a:xfrm>
                <a:off x="573689" y="2501647"/>
                <a:ext cx="7229476" cy="1294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3495"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Pour résoudre une équation du type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ln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𝑢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))=</m:t>
                    </m:r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ln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𝑣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))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:  </a:t>
                </a: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Times New Roman" panose="02020603050405020304" pitchFamily="18" charset="0"/>
                  <a:buChar char="•"/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Rechercher l’ensemble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des réels tels que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𝑢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)&gt;0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𝑣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)&gt;0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; </a:t>
                </a: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Times New Roman" panose="02020603050405020304" pitchFamily="18" charset="0"/>
                  <a:buChar char="•"/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Résoudre dans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l’équation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. </a:t>
                </a:r>
                <a:endParaRPr lang="fr-FR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A41207A-A4DA-460C-BBFB-CBB479B508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689" y="2501647"/>
                <a:ext cx="7229476" cy="1294393"/>
              </a:xfrm>
              <a:prstGeom prst="rect">
                <a:avLst/>
              </a:prstGeom>
              <a:blipFill>
                <a:blip r:embed="rId4"/>
                <a:stretch>
                  <a:fillRect l="-506" b="-610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668F4A8-BA5D-4294-827B-1B662EDA970E}"/>
                  </a:ext>
                </a:extLst>
              </p:cNvPr>
              <p:cNvSpPr/>
              <p:nvPr/>
            </p:nvSpPr>
            <p:spPr>
              <a:xfrm>
                <a:off x="121073" y="1977469"/>
                <a:ext cx="4619341" cy="4580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b="1" dirty="0">
                    <a:solidFill>
                      <a:srgbClr val="0070C0"/>
                    </a:solidFill>
                    <a:highlight>
                      <a:srgbClr val="00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MÉTHODE 1</a:t>
                </a:r>
                <a:r>
                  <a:rPr lang="fr-FR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</a:t>
                </a:r>
                <a:r>
                  <a:rPr lang="fr-FR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Résoudre une équation avec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𝑙𝑛</m:t>
                    </m:r>
                  </m:oMath>
                </a14:m>
                <a:endParaRPr lang="fr-F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668F4A8-BA5D-4294-827B-1B662EDA97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73" y="1977469"/>
                <a:ext cx="4619341" cy="458074"/>
              </a:xfrm>
              <a:prstGeom prst="rect">
                <a:avLst/>
              </a:prstGeom>
              <a:blipFill>
                <a:blip r:embed="rId5"/>
                <a:stretch>
                  <a:fillRect l="-1187" b="-1973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46B0CFF-23D8-4069-B187-434B17A12498}"/>
                  </a:ext>
                </a:extLst>
              </p:cNvPr>
              <p:cNvSpPr/>
              <p:nvPr/>
            </p:nvSpPr>
            <p:spPr>
              <a:xfrm>
                <a:off x="281802" y="4061537"/>
                <a:ext cx="781325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b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EXEMPLE </a:t>
                </a:r>
                <a:endParaRPr lang="fr-F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Résoudre l’équation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ln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+2)=</m:t>
                    </m:r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ln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(3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46B0CFF-23D8-4069-B187-434B17A124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802" y="4061537"/>
                <a:ext cx="7813251" cy="646331"/>
              </a:xfrm>
              <a:prstGeom prst="rect">
                <a:avLst/>
              </a:prstGeom>
              <a:blipFill>
                <a:blip r:embed="rId6"/>
                <a:stretch>
                  <a:fillRect l="-624" t="-4717" b="-14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67382B2-A423-4283-B53C-7685B0255857}"/>
                  </a:ext>
                </a:extLst>
              </p:cNvPr>
              <p:cNvSpPr/>
              <p:nvPr/>
            </p:nvSpPr>
            <p:spPr>
              <a:xfrm>
                <a:off x="281802" y="4937190"/>
                <a:ext cx="10687050" cy="1726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Correction</a:t>
                </a:r>
              </a:p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Conditions d’existence :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+2&gt;0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C’est-à -dire :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3&gt;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D’où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𝐸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begChr m:val="]"/>
                        <m:endChr m:val="[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 ;3</m:t>
                        </m:r>
                      </m:e>
                    </m:d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Pour tout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ln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+2)=</m:t>
                    </m:r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ln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(3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équivaut à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+2=3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c’est-à -dire </a:t>
                </a:r>
                <a14:m>
                  <m:oMath xmlns:m="http://schemas.openxmlformats.org/officeDocument/2006/math"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ou encore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Ce nombre appartient bien à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Donc l’ensemble des solutions est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67382B2-A423-4283-B53C-7685B02558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802" y="4937190"/>
                <a:ext cx="10687050" cy="1726498"/>
              </a:xfrm>
              <a:prstGeom prst="rect">
                <a:avLst/>
              </a:prstGeom>
              <a:blipFill>
                <a:blip r:embed="rId7"/>
                <a:stretch>
                  <a:fillRect l="-456" t="-2120" b="-7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101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467C6E04-164A-4552-8F20-46C9664514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727650"/>
              </p:ext>
            </p:extLst>
          </p:nvPr>
        </p:nvGraphicFramePr>
        <p:xfrm>
          <a:off x="1153794" y="762437"/>
          <a:ext cx="7486650" cy="1452553"/>
        </p:xfrm>
        <a:graphic>
          <a:graphicData uri="http://schemas.openxmlformats.org/drawingml/2006/table">
            <a:tbl>
              <a:tblPr/>
              <a:tblGrid>
                <a:gridCol w="7486650">
                  <a:extLst>
                    <a:ext uri="{9D8B030D-6E8A-4147-A177-3AD203B41FA5}">
                      <a16:colId xmlns:a16="http://schemas.microsoft.com/office/drawing/2014/main" val="2794245150"/>
                    </a:ext>
                  </a:extLst>
                </a:gridCol>
              </a:tblGrid>
              <a:tr h="145255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5381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E2A2111-C9C6-46B8-8E63-EE4441DA94D0}"/>
                  </a:ext>
                </a:extLst>
              </p:cNvPr>
              <p:cNvSpPr/>
              <p:nvPr/>
            </p:nvSpPr>
            <p:spPr>
              <a:xfrm>
                <a:off x="372336" y="304363"/>
                <a:ext cx="4798878" cy="4580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b="1" dirty="0">
                    <a:solidFill>
                      <a:srgbClr val="0070C0"/>
                    </a:solidFill>
                    <a:highlight>
                      <a:srgbClr val="00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MÉTHODE 2</a:t>
                </a:r>
                <a:r>
                  <a:rPr lang="fr-FR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</a:t>
                </a:r>
                <a:r>
                  <a:rPr lang="fr-FR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Résoudre une inéquation avec </a:t>
                </a:r>
                <a14:m>
                  <m:oMath xmlns:m="http://schemas.openxmlformats.org/officeDocument/2006/math">
                    <m:r>
                      <a:rPr lang="fr-FR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𝑙𝑛</m:t>
                    </m:r>
                  </m:oMath>
                </a14:m>
                <a:endParaRPr lang="fr-F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E2A2111-C9C6-46B8-8E63-EE4441DA94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336" y="304363"/>
                <a:ext cx="4798878" cy="458074"/>
              </a:xfrm>
              <a:prstGeom prst="rect">
                <a:avLst/>
              </a:prstGeom>
              <a:blipFill>
                <a:blip r:embed="rId2"/>
                <a:stretch>
                  <a:fillRect l="-1017" b="-21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44FB470-4B73-413C-9ABE-069DB388E2C0}"/>
                  </a:ext>
                </a:extLst>
              </p:cNvPr>
              <p:cNvSpPr/>
              <p:nvPr/>
            </p:nvSpPr>
            <p:spPr>
              <a:xfrm>
                <a:off x="1285874" y="762437"/>
                <a:ext cx="7486651" cy="13478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3495"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Pour résoudre une équation du type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ln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ln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𝑣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))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:  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Rechercher l’ensemble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des réels tels que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𝑢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)&gt;0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𝑣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)&gt;0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;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Résoudre dans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l’équation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𝑢</m:t>
                    </m:r>
                    <m:d>
                      <m:dPr>
                        <m:ctrlPr>
                          <a:rPr lang="fr-FR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. </a:t>
                </a:r>
                <a:endParaRPr lang="fr-FR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44FB470-4B73-413C-9ABE-069DB388E2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874" y="762437"/>
                <a:ext cx="7486651" cy="1347869"/>
              </a:xfrm>
              <a:prstGeom prst="rect">
                <a:avLst/>
              </a:prstGeom>
              <a:blipFill>
                <a:blip r:embed="rId3"/>
                <a:stretch>
                  <a:fillRect l="-407" b="-58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9CF5FBE-9F0B-4B48-A698-928F18591EB6}"/>
                  </a:ext>
                </a:extLst>
              </p:cNvPr>
              <p:cNvSpPr/>
              <p:nvPr/>
            </p:nvSpPr>
            <p:spPr>
              <a:xfrm>
                <a:off x="372336" y="2720780"/>
                <a:ext cx="10987518" cy="35050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b="1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EXEMPLE </a:t>
                </a:r>
                <a:endParaRPr lang="fr-F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Résoudre l’inéquation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ln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+3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)&lt;</m:t>
                    </m:r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ln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18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endParaRPr lang="fr-FR" dirty="0">
                  <a:solidFill>
                    <a:srgbClr val="00B05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Correction :</a:t>
                </a:r>
                <a:endParaRPr lang="fr-F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Condition d’existence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+3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soit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+3)&gt;0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D’où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𝐸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begChr m:val="]"/>
                        <m:endChr m:val="[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∞ ;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e>
                    </m:d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∪</m:t>
                    </m:r>
                    <m:d>
                      <m:dPr>
                        <m:begChr m:val="]"/>
                        <m:endChr m:val="[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 ;+∞</m:t>
                        </m:r>
                      </m:e>
                    </m:d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Pour tout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ln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+3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)&lt;</m:t>
                    </m:r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ln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18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équivaut 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+3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&lt;18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ou encore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+3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18&lt;0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Le trinôme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+3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18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 pour discriminant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=81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pour racines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3. 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Donc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+3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18&lt;0⇔ 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d>
                      <m:dPr>
                        <m:begChr m:val="]"/>
                        <m:endChr m:val="[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 ;3</m:t>
                        </m:r>
                      </m:e>
                    </m:d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3048000" algn="ctr"/>
                    <a:tab pos="6032500" algn="r"/>
                  </a:tabLs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En tenant compte du fait que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appartient à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on a finalement,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begChr m:val="]"/>
                        <m:endChr m:val="[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 ;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e>
                    </m:d>
                    <m:r>
                      <a:rPr lang="fr-FR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∪</m:t>
                    </m:r>
                    <m:d>
                      <m:dPr>
                        <m:begChr m:val="]"/>
                        <m:endChr m:val="["/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 ;3</m:t>
                        </m:r>
                      </m:e>
                    </m:d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9CF5FBE-9F0B-4B48-A698-928F18591E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336" y="2720780"/>
                <a:ext cx="10987518" cy="3505062"/>
              </a:xfrm>
              <a:prstGeom prst="rect">
                <a:avLst/>
              </a:prstGeom>
              <a:blipFill>
                <a:blip r:embed="rId4"/>
                <a:stretch>
                  <a:fillRect l="-444" t="-870" b="-19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329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2189</Words>
  <Application>Microsoft Office PowerPoint</Application>
  <PresentationFormat>Grand écran</PresentationFormat>
  <Paragraphs>234</Paragraphs>
  <Slides>32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Calibri Light</vt:lpstr>
      <vt:lpstr>Cambria</vt:lpstr>
      <vt:lpstr>Cambria Math</vt:lpstr>
      <vt:lpstr>Times New Roman</vt:lpstr>
      <vt:lpstr>Thème Office</vt:lpstr>
      <vt:lpstr>Equation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Exercices page 186 (Sésamath)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Christophe DEFOSSE</dc:creator>
  <cp:lastModifiedBy>Christophe DEFOSSE</cp:lastModifiedBy>
  <cp:revision>47</cp:revision>
  <dcterms:created xsi:type="dcterms:W3CDTF">2018-12-03T10:12:54Z</dcterms:created>
  <dcterms:modified xsi:type="dcterms:W3CDTF">2021-12-13T03:06:40Z</dcterms:modified>
</cp:coreProperties>
</file>