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57" r:id="rId5"/>
    <p:sldId id="265" r:id="rId6"/>
    <p:sldId id="258" r:id="rId7"/>
    <p:sldId id="259" r:id="rId8"/>
    <p:sldId id="260" r:id="rId9"/>
    <p:sldId id="266" r:id="rId10"/>
    <p:sldId id="261" r:id="rId11"/>
    <p:sldId id="271" r:id="rId12"/>
    <p:sldId id="272" r:id="rId13"/>
    <p:sldId id="262" r:id="rId14"/>
    <p:sldId id="269" r:id="rId15"/>
    <p:sldId id="273" r:id="rId16"/>
    <p:sldId id="275" r:id="rId17"/>
    <p:sldId id="276" r:id="rId18"/>
    <p:sldId id="274" r:id="rId19"/>
    <p:sldId id="277" r:id="rId20"/>
    <p:sldId id="263" r:id="rId21"/>
    <p:sldId id="267" r:id="rId22"/>
    <p:sldId id="26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DEFOSSE" initials="CD" lastIdx="1" clrIdx="0">
    <p:extLst>
      <p:ext uri="{19B8F6BF-5375-455C-9EA6-DF929625EA0E}">
        <p15:presenceInfo xmlns:p15="http://schemas.microsoft.com/office/powerpoint/2012/main" userId="fc0b617856d86c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CBBF1-96B0-435C-A4F1-115E85157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ADD812-504E-486F-BE13-A94C2FB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D789A7-1FD0-433C-9A56-B813B95E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D70C7D-E5A8-4090-BDC8-904F174C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4781ED-F498-4083-BCEA-E3A467EC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92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3AB5E-D231-4887-BD12-758FF1A2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273DD0-F8B7-4327-8C82-250825CF0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403A87-F1F2-4163-A456-83787A92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4441CC-B8FC-45AF-BE2A-2F20A3B5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373812-9576-48B2-BBBD-0FA23820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02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B7D381-E270-46B0-8F8B-6C57F17AF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4B19C3-2539-4004-B459-5A896B96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8BCCEB-16D4-4FF1-B7DA-C4F2C805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07A900-326E-4842-94E6-0102F5EC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B1E6B-FAA3-4BE8-90BF-15298598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68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25441-8957-4752-843C-8E1A2EA4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85628A-D200-42AD-B7E9-A1A018AE0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109D34-D694-4D23-B6B0-92DC3D6C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9A36D-3FDF-47AE-BA70-AC42D703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38D146-70D6-4124-B327-AE395350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74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72605-1333-4338-A09D-F14A39BD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4A0521-C656-4619-8496-61CF02D63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85EDDD-D8DC-460A-AB72-FBEC7AF7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FF8C72-C56E-4693-B54E-AB43482A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15A39E-2A6F-4A63-AE82-9728610B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9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2EB0D-092B-4358-B352-CF8ECF0D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540796-31C2-4C5A-9334-E07862368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169E81-5EEE-429C-A82A-D21503138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168EA1-E2AF-4058-811A-1169C546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26FED6-1EC7-41C7-8741-3C4B267B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5B9CCC-4FFC-4878-B844-2869D359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8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4F78B6-57F6-47D3-AED2-4E90AE40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06882C-3D81-4F33-B5A8-3B44BF72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29B605-EA17-4B79-8918-9AD6BA86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08B61C-7150-4FB8-AA68-CE036DE86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5C4723-03D0-4422-BEB6-88E611B54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BEF1B1-375F-4740-A568-3C63A2BC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758F43-FE10-4CDE-9678-6F6FBB99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2D2DD5-AB6E-48FE-B35F-9E657FCC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93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CC8506-F96E-4A2D-9D66-75CBE3C6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2FACA0-2F6B-4A61-AF7A-4878DCE8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E90882-0416-4EAA-BA8F-89780487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67D497-6BAB-4E4A-8DD2-B340A47E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74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2ECDFB-B50F-4FC7-AF44-8B60E531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FB82AA-7D3E-49CB-A6C9-C2782DDC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DCDC2D-EDBE-4B8C-A58F-67C0A789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96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E6E0A-5B8F-4447-ACAE-DA0EA27F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BA70BA-5823-4EA5-AD14-4A34CBDF7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DC98BC-0D2B-4BE6-A63F-48F46D5C3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B87B3C-3E26-426E-A5E3-6AFD8DC6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8B06F1-3DD9-4BDD-ADDD-C62183B3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D875AD-E378-4E8D-80B2-13E5AC79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1A7DF-E61D-4CE6-8EB1-FA1C2F37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BB412E-0B04-4E4C-8BBE-573A06661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FFF1AD-6536-4192-A91B-1933ADDCC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7414E9-9531-451B-B043-AF9E40E0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56BCBC-EA54-4D87-84E3-12568071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DFBFFC-D56D-48B3-9CCC-71E0B570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11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F6D760-6713-4FBC-BB70-87F7DA53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781F5B-AF2A-4892-9A30-B11B0EA5D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600761-B7F7-41A2-BF62-839E54427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58DD2-408E-4101-BA61-2B2350072FC8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37114F-8FA1-469C-BCF1-FEDC1E1D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7B466F-512D-47F6-85F3-D04D9ECEE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F16F-E721-490C-8F15-2A9BEDF99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7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07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36C3C0B-F448-4618-BD38-94B9CA98CDA2}"/>
                  </a:ext>
                </a:extLst>
              </p:cNvPr>
              <p:cNvSpPr txBox="1"/>
              <p:nvPr/>
            </p:nvSpPr>
            <p:spPr>
              <a:xfrm>
                <a:off x="705852" y="682235"/>
                <a:ext cx="11245515" cy="5615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u="sng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:</a:t>
                </a:r>
                <a:r>
                  <a:rPr lang="fr-FR" sz="2000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Étudier la convexité d’une fonction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Étudier la convexité de la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Correction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 :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−18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 :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′′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−18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qui s’annule pour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≤9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′′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≤0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≥9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′′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onc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concave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]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 ;9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convexe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 ; +∞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36C3C0B-F448-4618-BD38-94B9CA98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2" y="682235"/>
                <a:ext cx="11245515" cy="5615768"/>
              </a:xfrm>
              <a:prstGeom prst="rect">
                <a:avLst/>
              </a:prstGeom>
              <a:blipFill>
                <a:blip r:embed="rId2"/>
                <a:stretch>
                  <a:fillRect l="-596" t="-651" b="-10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3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91644-BC35-45E1-9C70-8EC1C2F1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5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u="sng" dirty="0">
                <a:solidFill>
                  <a:srgbClr val="0070C0"/>
                </a:solidFill>
              </a:rPr>
              <a:t>Exercices page 147 (</a:t>
            </a:r>
            <a:r>
              <a:rPr lang="fr-FR" sz="2800" b="1" u="sng" dirty="0" err="1">
                <a:solidFill>
                  <a:srgbClr val="0070C0"/>
                </a:solidFill>
              </a:rPr>
              <a:t>Sésamath</a:t>
            </a:r>
            <a:r>
              <a:rPr lang="fr-FR" sz="2800" b="1" u="sng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D8F619-4411-4232-A4BD-F7FB91A2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88" y="1153211"/>
            <a:ext cx="10360421" cy="31435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86ADB5-947A-40A0-80E2-41D0FA373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88" y="4557281"/>
            <a:ext cx="10360421" cy="9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2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2B679B-EE50-4874-9E5D-0A08AA7C4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02" y="483879"/>
            <a:ext cx="5452398" cy="58902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E7679A-ACDD-4EC6-89F2-7D14CAF8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258" y="0"/>
            <a:ext cx="4745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0E7D27-9392-401B-BCB1-65EF8420BABA}"/>
              </a:ext>
            </a:extLst>
          </p:cNvPr>
          <p:cNvSpPr txBox="1"/>
          <p:nvPr/>
        </p:nvSpPr>
        <p:spPr>
          <a:xfrm>
            <a:off x="0" y="385129"/>
            <a:ext cx="6096000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228600">
              <a:spcAft>
                <a:spcPts val="10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III. Point d'inflexion</a:t>
            </a:r>
            <a:endParaRPr lang="fr-FR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x-non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fr-FR" sz="2400" dirty="0">
              <a:effectLst/>
              <a:latin typeface="Consolas" panose="020B0609020204030204" pitchFamily="49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B45CB55-D31C-4449-AC58-BA46D28364AE}"/>
                  </a:ext>
                </a:extLst>
              </p:cNvPr>
              <p:cNvSpPr txBox="1"/>
              <p:nvPr/>
            </p:nvSpPr>
            <p:spPr>
              <a:xfrm>
                <a:off x="1331493" y="947899"/>
                <a:ext cx="6962273" cy="188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4958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une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dérivable sur un intervalle I.</a:t>
                </a:r>
              </a:p>
              <a:p>
                <a:pPr marL="44958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 </a:t>
                </a:r>
                <a:r>
                  <a:rPr lang="fr-F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point d'inflexion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 point où la courbe traverse sa tangente en ce point.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B45CB55-D31C-4449-AC58-BA46D283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93" y="947899"/>
                <a:ext cx="6962273" cy="1883657"/>
              </a:xfrm>
              <a:prstGeom prst="rect">
                <a:avLst/>
              </a:prstGeom>
              <a:blipFill>
                <a:blip r:embed="rId2"/>
                <a:stretch>
                  <a:fillRect l="-875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 descr="Capture d’écran 2012-05-16 à 16">
            <a:extLst>
              <a:ext uri="{FF2B5EF4-FFF2-40B4-BE49-F238E27FC236}">
                <a16:creationId xmlns:a16="http://schemas.microsoft.com/office/drawing/2014/main" id="{F7D25214-7D3E-4C39-8AE3-80F2ABD64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"/>
          <a:stretch>
            <a:fillRect/>
          </a:stretch>
        </p:blipFill>
        <p:spPr bwMode="auto">
          <a:xfrm>
            <a:off x="8036181" y="385128"/>
            <a:ext cx="3830547" cy="30438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867BFFD-CA67-4F03-9731-839B26226DAD}"/>
              </a:ext>
            </a:extLst>
          </p:cNvPr>
          <p:cNvSpPr txBox="1"/>
          <p:nvPr/>
        </p:nvSpPr>
        <p:spPr>
          <a:xfrm>
            <a:off x="1331493" y="3785209"/>
            <a:ext cx="7202905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Remarque importante :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 point d'inflexion, la fonction change de convexité.</a:t>
            </a:r>
          </a:p>
        </p:txBody>
      </p:sp>
    </p:spTree>
    <p:extLst>
      <p:ext uri="{BB962C8B-B14F-4D97-AF65-F5344CB8AC3E}">
        <p14:creationId xmlns:p14="http://schemas.microsoft.com/office/powerpoint/2010/main" val="9735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0E7D27-9392-401B-BCB1-65EF8420BABA}"/>
              </a:ext>
            </a:extLst>
          </p:cNvPr>
          <p:cNvSpPr txBox="1"/>
          <p:nvPr/>
        </p:nvSpPr>
        <p:spPr>
          <a:xfrm>
            <a:off x="-192505" y="233719"/>
            <a:ext cx="6096000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228600">
              <a:spcAft>
                <a:spcPts val="10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III. Point d'inflexion</a:t>
            </a:r>
            <a:endParaRPr lang="fr-FR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x-non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fr-FR" sz="2400" dirty="0">
              <a:effectLst/>
              <a:latin typeface="Consolas" panose="020B0609020204030204" pitchFamily="49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B45CB55-D31C-4449-AC58-BA46D28364AE}"/>
                  </a:ext>
                </a:extLst>
              </p:cNvPr>
              <p:cNvSpPr txBox="1"/>
              <p:nvPr/>
            </p:nvSpPr>
            <p:spPr>
              <a:xfrm>
                <a:off x="674683" y="691863"/>
                <a:ext cx="696227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</a:t>
                </a:r>
                <a:endParaRPr lang="fr-F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49580"/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une fonction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dérivable sur un intervalle I.</a:t>
                </a:r>
              </a:p>
              <a:p>
                <a:pPr marL="449580"/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 </a:t>
                </a:r>
                <a:r>
                  <a:rPr lang="fr-FR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point d'inflexion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 point où la courbe traverse sa tangente en ce point.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B45CB55-D31C-4449-AC58-BA46D283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3" y="691863"/>
                <a:ext cx="6962273" cy="1200329"/>
              </a:xfrm>
              <a:prstGeom prst="rect">
                <a:avLst/>
              </a:prstGeom>
              <a:blipFill>
                <a:blip r:embed="rId2"/>
                <a:stretch>
                  <a:fillRect l="-788" t="-2538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 descr="Capture d’écran 2012-05-16 à 16">
            <a:extLst>
              <a:ext uri="{FF2B5EF4-FFF2-40B4-BE49-F238E27FC236}">
                <a16:creationId xmlns:a16="http://schemas.microsoft.com/office/drawing/2014/main" id="{F7D25214-7D3E-4C39-8AE3-80F2ABD64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"/>
          <a:stretch>
            <a:fillRect/>
          </a:stretch>
        </p:blipFill>
        <p:spPr bwMode="auto">
          <a:xfrm>
            <a:off x="8673483" y="146949"/>
            <a:ext cx="3239491" cy="25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867BFFD-CA67-4F03-9731-839B26226DAD}"/>
              </a:ext>
            </a:extLst>
          </p:cNvPr>
          <p:cNvSpPr txBox="1"/>
          <p:nvPr/>
        </p:nvSpPr>
        <p:spPr>
          <a:xfrm>
            <a:off x="674683" y="1892192"/>
            <a:ext cx="720290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Remarque importante :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 point d'inflexion, la fonction 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change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convexité.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47BB604-0877-41D2-AFC4-E4428390ACE0}"/>
                  </a:ext>
                </a:extLst>
              </p:cNvPr>
              <p:cNvSpPr txBox="1"/>
              <p:nvPr/>
            </p:nvSpPr>
            <p:spPr>
              <a:xfrm>
                <a:off x="621416" y="3017557"/>
                <a:ext cx="8149389" cy="3268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 :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considère la fonction cube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⟼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tangente au point O(0 ; 0) est l'axe des abscisses.</a:t>
                </a:r>
              </a:p>
              <a:p>
                <a:pPr lvl="1"/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1"/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≤0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la courbe est en dessous de sa tangente.</a:t>
                </a:r>
              </a:p>
              <a:p>
                <a:pPr lvl="1"/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la courbe est au-dessus de sa tangente.</a:t>
                </a:r>
              </a:p>
              <a:p>
                <a:pPr lvl="1"/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1"/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tangente à la courbe en O traverse donc la courbe.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point O est un point d'inflexion de la courbe de la fonction cube.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47BB604-0877-41D2-AFC4-E4428390A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16" y="3017557"/>
                <a:ext cx="8149389" cy="3268652"/>
              </a:xfrm>
              <a:prstGeom prst="rect">
                <a:avLst/>
              </a:prstGeom>
              <a:blipFill>
                <a:blip r:embed="rId4"/>
                <a:stretch>
                  <a:fillRect l="-823" b="-24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BE2B1951-971B-4B27-9DFC-9758F677A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089" y="3154636"/>
            <a:ext cx="3335802" cy="29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84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A34D85-C618-47BE-B5E6-8EA02F058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02" y="798990"/>
            <a:ext cx="11756995" cy="23259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7B9F6AE-E4BC-4CFB-8DF0-ECC8315BFEAD}"/>
              </a:ext>
            </a:extLst>
          </p:cNvPr>
          <p:cNvSpPr txBox="1"/>
          <p:nvPr/>
        </p:nvSpPr>
        <p:spPr>
          <a:xfrm>
            <a:off x="785672" y="263655"/>
            <a:ext cx="861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Méthode page 149 :</a:t>
            </a:r>
            <a:r>
              <a:rPr lang="fr-FR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Lire les points d’inflexion sur une représentation graphique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2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A34D85-C618-47BE-B5E6-8EA02F058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" t="15087" r="656" b="995"/>
          <a:stretch/>
        </p:blipFill>
        <p:spPr>
          <a:xfrm>
            <a:off x="217502" y="798990"/>
            <a:ext cx="11756995" cy="46785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7B9F6AE-E4BC-4CFB-8DF0-ECC8315BFEAD}"/>
              </a:ext>
            </a:extLst>
          </p:cNvPr>
          <p:cNvSpPr txBox="1"/>
          <p:nvPr/>
        </p:nvSpPr>
        <p:spPr>
          <a:xfrm>
            <a:off x="785671" y="263655"/>
            <a:ext cx="10480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Méthode page 149 :</a:t>
            </a:r>
            <a:r>
              <a:rPr lang="fr-FR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Lire les points d’inflexion sur une représentation graphique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95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2F5A3D-D51B-484F-9DAE-D0A964C4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03" y="53140"/>
            <a:ext cx="9623394" cy="33758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6C535F-9F8F-414C-B9FD-C59A5A96C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77" y="3703931"/>
            <a:ext cx="5061226" cy="25814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9347C2-607C-4467-81F9-77A506D26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613" y="3703931"/>
            <a:ext cx="5423830" cy="23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9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381D7B-4538-4C69-99B7-8B208026B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" b="80497"/>
          <a:stretch/>
        </p:blipFill>
        <p:spPr>
          <a:xfrm>
            <a:off x="340307" y="656948"/>
            <a:ext cx="11626792" cy="10386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67514DA-79BA-4818-9B2E-2A7F19DDD8F2}"/>
              </a:ext>
            </a:extLst>
          </p:cNvPr>
          <p:cNvSpPr txBox="1"/>
          <p:nvPr/>
        </p:nvSpPr>
        <p:spPr>
          <a:xfrm>
            <a:off x="713909" y="103857"/>
            <a:ext cx="10994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Méthode page 149 :</a:t>
            </a:r>
            <a:r>
              <a:rPr lang="fr-FR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Déterminer algébriquement les coordonnées des points d’inflexion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F54892-F4CE-4A2D-B2B4-1F9AC9603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03"/>
          <a:stretch/>
        </p:blipFill>
        <p:spPr>
          <a:xfrm>
            <a:off x="224900" y="1695635"/>
            <a:ext cx="11742199" cy="42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6AD4B58-7A23-4D8E-91EE-963DB347C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395"/>
          <a:stretch/>
        </p:blipFill>
        <p:spPr>
          <a:xfrm>
            <a:off x="883482" y="185185"/>
            <a:ext cx="5132619" cy="61680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00D484-3ADC-4D43-89E8-1D712BC80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05"/>
          <a:stretch/>
        </p:blipFill>
        <p:spPr>
          <a:xfrm>
            <a:off x="6315292" y="904277"/>
            <a:ext cx="5132619" cy="45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ED030D2-6D7B-4403-985C-DAF83359CF8D}"/>
              </a:ext>
            </a:extLst>
          </p:cNvPr>
          <p:cNvSpPr txBox="1"/>
          <p:nvPr/>
        </p:nvSpPr>
        <p:spPr>
          <a:xfrm>
            <a:off x="1704975" y="2497976"/>
            <a:ext cx="878205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CONVEXITÉ</a:t>
            </a:r>
            <a:endParaRPr lang="fr-FR" sz="1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12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C775752-4B5D-47AD-A507-00516CB2A0E3}"/>
              </a:ext>
            </a:extLst>
          </p:cNvPr>
          <p:cNvSpPr txBox="1"/>
          <p:nvPr/>
        </p:nvSpPr>
        <p:spPr>
          <a:xfrm>
            <a:off x="368968" y="505144"/>
            <a:ext cx="8181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Méthode :</a:t>
            </a:r>
            <a:r>
              <a:rPr lang="fr-FR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Étudier la convexité pour résoudre un problème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C6C536E-ADE2-4A8E-ABEE-0A9DC6BB221D}"/>
                  </a:ext>
                </a:extLst>
              </p:cNvPr>
              <p:cNvSpPr txBox="1"/>
              <p:nvPr/>
            </p:nvSpPr>
            <p:spPr>
              <a:xfrm>
                <a:off x="991887" y="1563841"/>
                <a:ext cx="11504913" cy="3730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Une entreprise fabrique des clés USB avec un maximum de 10 000 par mois.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coût de fabrication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(en milliers d'euros)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milliers de clés produites s'exprime par :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=0,05</m:t>
                      </m:r>
                      <m:sSup>
                        <m:sSup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−1,05</m:t>
                      </m:r>
                      <m:sSup>
                        <m:sSup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+8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1) À l'aide de la calculatrice graphique, conjecturer la convexité de la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déduire si la courbe possède un point d'inflexion.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2) Démontrer ces résultats.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 Interpréter les résultats obtenus au regard du contexte de l’exercice.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C6C536E-ADE2-4A8E-ABEE-0A9DC6BB2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87" y="1563841"/>
                <a:ext cx="11504913" cy="3730317"/>
              </a:xfrm>
              <a:prstGeom prst="rect">
                <a:avLst/>
              </a:prstGeom>
              <a:blipFill>
                <a:blip r:embed="rId2"/>
                <a:stretch>
                  <a:fillRect l="-583" b="-2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876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44FAE0-FC00-4A4B-9AC8-A9C9B1CC5C40}"/>
                  </a:ext>
                </a:extLst>
              </p:cNvPr>
              <p:cNvSpPr txBox="1"/>
              <p:nvPr/>
            </p:nvSpPr>
            <p:spPr>
              <a:xfrm>
                <a:off x="1628273" y="1736229"/>
                <a:ext cx="8935453" cy="2345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x-non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Étudier la convexité de la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Déterminer l’équation de la tangente à la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–1.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En déduire que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négatif, on a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≤7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44FAE0-FC00-4A4B-9AC8-A9C9B1CC5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273" y="1736229"/>
                <a:ext cx="8935453" cy="23453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0F72DD91-BAE2-4A2A-A642-83B192B387ED}"/>
              </a:ext>
            </a:extLst>
          </p:cNvPr>
          <p:cNvSpPr txBox="1"/>
          <p:nvPr/>
        </p:nvSpPr>
        <p:spPr>
          <a:xfrm>
            <a:off x="882315" y="671445"/>
            <a:ext cx="9881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Méthode :</a:t>
            </a:r>
            <a:r>
              <a:rPr lang="fr-FR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Prouver une inégalité en utilisant la convexité d’une fonction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60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A0A83F-EA33-4996-9795-16249BEA872B}"/>
              </a:ext>
            </a:extLst>
          </p:cNvPr>
          <p:cNvSpPr txBox="1"/>
          <p:nvPr/>
        </p:nvSpPr>
        <p:spPr>
          <a:xfrm>
            <a:off x="2192786" y="2423603"/>
            <a:ext cx="10244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</a:rPr>
              <a:t>THIS THE END …</a:t>
            </a:r>
          </a:p>
        </p:txBody>
      </p:sp>
    </p:spTree>
    <p:extLst>
      <p:ext uri="{BB962C8B-B14F-4D97-AF65-F5344CB8AC3E}">
        <p14:creationId xmlns:p14="http://schemas.microsoft.com/office/powerpoint/2010/main" val="184046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ED030D2-6D7B-4403-985C-DAF83359CF8D}"/>
              </a:ext>
            </a:extLst>
          </p:cNvPr>
          <p:cNvSpPr txBox="1"/>
          <p:nvPr/>
        </p:nvSpPr>
        <p:spPr>
          <a:xfrm>
            <a:off x="2157663" y="235240"/>
            <a:ext cx="7876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CONVEXITÉ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570AB2F-21E2-4CE4-B1F8-17FF38206495}"/>
                  </a:ext>
                </a:extLst>
              </p:cNvPr>
              <p:cNvSpPr txBox="1"/>
              <p:nvPr/>
            </p:nvSpPr>
            <p:spPr>
              <a:xfrm>
                <a:off x="1187117" y="1343814"/>
                <a:ext cx="10058400" cy="5045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4958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une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dérivable sur un intervalle I dont la dérivée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dérivable sur I.</a:t>
                </a:r>
              </a:p>
              <a:p>
                <a:pPr marL="44958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appelle </a:t>
                </a:r>
                <a:r>
                  <a:rPr lang="fr-F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fonction dérivée seconde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sur I la dérivée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et on note :</a:t>
                </a:r>
              </a:p>
              <a:p>
                <a:pPr marL="4495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 :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la fonction </a:t>
                </a:r>
                <a:r>
                  <a:rPr lang="fr-F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:r>
                  <a:rPr lang="fr-F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 :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−10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:r>
                  <a:rPr lang="fr-F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 :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′′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′=18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−10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570AB2F-21E2-4CE4-B1F8-17FF38206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7" y="1343814"/>
                <a:ext cx="10058400" cy="5045484"/>
              </a:xfrm>
              <a:prstGeom prst="rect">
                <a:avLst/>
              </a:prstGeom>
              <a:blipFill>
                <a:blip r:embed="rId2"/>
                <a:stretch>
                  <a:fillRect l="-667" b="-1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4B1F6D77-1E79-483A-A850-028E9703E8CD}"/>
              </a:ext>
            </a:extLst>
          </p:cNvPr>
          <p:cNvSpPr txBox="1"/>
          <p:nvPr/>
        </p:nvSpPr>
        <p:spPr>
          <a:xfrm>
            <a:off x="-288758" y="111298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228600">
              <a:spcAft>
                <a:spcPts val="10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I. Dérivée seconde</a:t>
            </a:r>
            <a:endParaRPr lang="fr-FR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19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4B5C3D0-DB9E-470F-9F1A-4D37D02733D4}"/>
              </a:ext>
            </a:extLst>
          </p:cNvPr>
          <p:cNvSpPr txBox="1"/>
          <p:nvPr/>
        </p:nvSpPr>
        <p:spPr>
          <a:xfrm>
            <a:off x="882315" y="748176"/>
            <a:ext cx="7218947" cy="2319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fr-FR" sz="2000" dirty="0">
              <a:effectLst/>
              <a:latin typeface="Consolas" panose="020B0609020204030204" pitchFamily="49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arenR"/>
            </a:pPr>
            <a:r>
              <a:rPr lang="fr-FR" sz="2000" u="sng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Définitions avec les cordes</a:t>
            </a:r>
            <a:endParaRPr lang="fr-F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1">
              <a:lnSpc>
                <a:spcPct val="150000"/>
              </a:lnSpc>
            </a:pPr>
            <a:r>
              <a:rPr lang="fr-FR" sz="2000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Définition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6780" lvl="1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 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corde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est un segment reliant deux points d'une 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courbe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A2B951-8090-4458-BC6E-65724307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67" y="3429000"/>
            <a:ext cx="4546465" cy="29963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C19F83-E6C0-4577-B512-F45556D4AA2B}"/>
              </a:ext>
            </a:extLst>
          </p:cNvPr>
          <p:cNvSpPr txBox="1"/>
          <p:nvPr/>
        </p:nvSpPr>
        <p:spPr>
          <a:xfrm>
            <a:off x="0" y="4730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228600">
              <a:spcAft>
                <a:spcPts val="10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II. Fonction convexe et fonction concave</a:t>
            </a:r>
            <a:endParaRPr lang="fr-FR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70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4B5C3D0-DB9E-470F-9F1A-4D37D02733D4}"/>
              </a:ext>
            </a:extLst>
          </p:cNvPr>
          <p:cNvSpPr txBox="1"/>
          <p:nvPr/>
        </p:nvSpPr>
        <p:spPr>
          <a:xfrm>
            <a:off x="753978" y="286511"/>
            <a:ext cx="7218947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fr-FR" dirty="0">
              <a:effectLst/>
              <a:latin typeface="Consolas" panose="020B0609020204030204" pitchFamily="49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arenR"/>
            </a:pPr>
            <a:r>
              <a:rPr lang="fr-FR" u="sng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Définitions avec les cordes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fr-FR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Définition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6780" lvl="1"/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 </a:t>
            </a:r>
            <a:r>
              <a:rPr lang="fr-F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corde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est un segment reliant deux points d'une 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courbe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A2B951-8090-4458-BC6E-657243075A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86086" y="342050"/>
            <a:ext cx="2781835" cy="14781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C19F83-E6C0-4577-B512-F45556D4AA2B}"/>
              </a:ext>
            </a:extLst>
          </p:cNvPr>
          <p:cNvSpPr txBox="1"/>
          <p:nvPr/>
        </p:nvSpPr>
        <p:spPr>
          <a:xfrm>
            <a:off x="-176463" y="28651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228600">
              <a:spcAft>
                <a:spcPts val="10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II. Fonction convexe et fonction concave</a:t>
            </a:r>
            <a:endParaRPr lang="fr-FR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E6C6A0-B793-4134-99DB-4D18A15E840B}"/>
              </a:ext>
            </a:extLst>
          </p:cNvPr>
          <p:cNvSpPr txBox="1"/>
          <p:nvPr/>
        </p:nvSpPr>
        <p:spPr>
          <a:xfrm>
            <a:off x="523574" y="2392850"/>
            <a:ext cx="7706027" cy="237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Définitions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Soit une fonction  </a:t>
            </a:r>
            <a:r>
              <a:rPr lang="fr-F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définie sur un intervalle I.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fonction </a:t>
            </a:r>
            <a:r>
              <a:rPr lang="fr-FR" sz="2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conVexe</a:t>
            </a: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I si, sur l'intervalle I, </a:t>
            </a:r>
          </a:p>
          <a:p>
            <a:pPr lvl="0">
              <a:lnSpc>
                <a:spcPct val="150000"/>
              </a:lnSpc>
            </a:pP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courbe représentative est entièrement située en dessous de chacune de ses cordes.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C15FAB-E709-4293-B67B-7F3CF3EF6D9B}"/>
              </a:ext>
            </a:extLst>
          </p:cNvPr>
          <p:cNvSpPr txBox="1"/>
          <p:nvPr/>
        </p:nvSpPr>
        <p:spPr>
          <a:xfrm>
            <a:off x="523574" y="4981122"/>
            <a:ext cx="6811946" cy="1640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fonction </a:t>
            </a:r>
            <a:r>
              <a:rPr lang="fr-FR" sz="2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concAve</a:t>
            </a: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I si, sur l'intervalle I,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courbe représentative est entièrement située au-dessus de chacune de ses cordes.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D7A10B-E924-4107-B236-9737D0659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" t="4878" b="1181"/>
          <a:stretch/>
        </p:blipFill>
        <p:spPr bwMode="auto">
          <a:xfrm>
            <a:off x="8087611" y="2045966"/>
            <a:ext cx="2130694" cy="2422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373B681-9994-4F4C-B936-289A1ED3BD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3"/>
          <a:stretch/>
        </p:blipFill>
        <p:spPr bwMode="auto">
          <a:xfrm>
            <a:off x="9961629" y="4379513"/>
            <a:ext cx="2198944" cy="2478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2832CFE-50D7-418C-A98D-FCD678F47AA4}"/>
              </a:ext>
            </a:extLst>
          </p:cNvPr>
          <p:cNvSpPr txBox="1"/>
          <p:nvPr/>
        </p:nvSpPr>
        <p:spPr>
          <a:xfrm>
            <a:off x="10368679" y="3072496"/>
            <a:ext cx="2256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Fonction convexe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6DFB51B-7112-47E5-9D64-27BB34A1CF4E}"/>
              </a:ext>
            </a:extLst>
          </p:cNvPr>
          <p:cNvSpPr txBox="1"/>
          <p:nvPr/>
        </p:nvSpPr>
        <p:spPr>
          <a:xfrm>
            <a:off x="7972925" y="5928366"/>
            <a:ext cx="2395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Fonction concave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422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D6CDFA-09F8-44A6-85C3-18CF2A282299}"/>
              </a:ext>
            </a:extLst>
          </p:cNvPr>
          <p:cNvSpPr txBox="1"/>
          <p:nvPr/>
        </p:nvSpPr>
        <p:spPr>
          <a:xfrm>
            <a:off x="610988" y="230712"/>
            <a:ext cx="8543172" cy="3118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+mj-lt"/>
              <a:buAutoNum type="arabicParenR" startAt="2"/>
            </a:pPr>
            <a:r>
              <a:rPr lang="fr-FR" sz="2000" u="sng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Définitions avec les tangentes</a:t>
            </a:r>
            <a:endParaRPr lang="fr-F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fr-FR" sz="2000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Définitions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Soit une fonction </a:t>
            </a:r>
            <a:r>
              <a:rPr lang="fr-F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dérivable sur un intervalle I.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fonction </a:t>
            </a:r>
            <a:r>
              <a:rPr lang="fr-FR" sz="2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FR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convexe</a:t>
            </a: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I si, sur l'intervalle I,</a:t>
            </a:r>
          </a:p>
          <a:p>
            <a:pPr lvl="0">
              <a:lnSpc>
                <a:spcPct val="150000"/>
              </a:lnSpc>
            </a:pP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courbe représentative est entièrement située au-dessus de chacune de ses tangentes.</a:t>
            </a:r>
          </a:p>
        </p:txBody>
      </p:sp>
      <p:pic>
        <p:nvPicPr>
          <p:cNvPr id="4" name="Image 3" descr="Capture d’écran 2012-05-16 à 16">
            <a:extLst>
              <a:ext uri="{FF2B5EF4-FFF2-40B4-BE49-F238E27FC236}">
                <a16:creationId xmlns:a16="http://schemas.microsoft.com/office/drawing/2014/main" id="{EA0AD574-64C1-446C-B8E9-8830847C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421" y="3616591"/>
            <a:ext cx="2390273" cy="324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apture d’écran 2012-05-16 à 15">
            <a:extLst>
              <a:ext uri="{FF2B5EF4-FFF2-40B4-BE49-F238E27FC236}">
                <a16:creationId xmlns:a16="http://schemas.microsoft.com/office/drawing/2014/main" id="{8885C746-5BEB-4F77-8398-92B5387A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395" y="0"/>
            <a:ext cx="2500605" cy="3183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CC4B19B-A079-4FC6-912D-EE49624873CD}"/>
              </a:ext>
            </a:extLst>
          </p:cNvPr>
          <p:cNvSpPr txBox="1"/>
          <p:nvPr/>
        </p:nvSpPr>
        <p:spPr>
          <a:xfrm>
            <a:off x="721894" y="4055693"/>
            <a:ext cx="7922474" cy="1640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fonction </a:t>
            </a:r>
            <a:r>
              <a:rPr lang="fr-FR" sz="2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FR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concave</a:t>
            </a: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I si, sur l'intervalle I,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fr-F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courbe représentative est entièrement située en dessous de chacune de ses tangentes.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4BF475F-6EF6-4E44-A5D0-11EB4669A7F0}"/>
              </a:ext>
            </a:extLst>
          </p:cNvPr>
          <p:cNvSpPr txBox="1"/>
          <p:nvPr/>
        </p:nvSpPr>
        <p:spPr>
          <a:xfrm>
            <a:off x="7481316" y="233233"/>
            <a:ext cx="2326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Fonction convexe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B2560E-3FCD-4E32-811A-C8F4504ACE48}"/>
              </a:ext>
            </a:extLst>
          </p:cNvPr>
          <p:cNvSpPr txBox="1"/>
          <p:nvPr/>
        </p:nvSpPr>
        <p:spPr>
          <a:xfrm>
            <a:off x="7891749" y="6440101"/>
            <a:ext cx="2406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Fonction concave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6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40D7632-37C5-40AE-9DF9-38ECC8550252}"/>
                  </a:ext>
                </a:extLst>
              </p:cNvPr>
              <p:cNvSpPr txBox="1"/>
              <p:nvPr/>
            </p:nvSpPr>
            <p:spPr>
              <a:xfrm>
                <a:off x="513347" y="545013"/>
                <a:ext cx="10876548" cy="3687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1000"/>
                  </a:spcAft>
                  <a:buFont typeface="+mj-lt"/>
                  <a:buAutoNum type="arabicPeriod" startAt="3"/>
                </a:pPr>
                <a:r>
                  <a:rPr lang="fr-FR" sz="2000" u="sng" dirty="0">
                    <a:solidFill>
                      <a:srgbClr val="7030A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Propriétés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Propriétés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363980" lvl="2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La fonction carré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⟼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convexe sur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1363980" lvl="2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La fonction cube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⟼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concave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]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 ;0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convexe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1363980" lvl="2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La fonction inverse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⟼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concave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 ;0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convexe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1363980" lvl="2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La fonction racine carrée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⟼</m:t>
                    </m:r>
                    <m:rad>
                      <m:radPr>
                        <m:degHide m:val="on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concave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Admis -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40D7632-37C5-40AE-9DF9-38ECC8550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" y="545013"/>
                <a:ext cx="10876548" cy="3687100"/>
              </a:xfrm>
              <a:prstGeom prst="rect">
                <a:avLst/>
              </a:prstGeom>
              <a:blipFill>
                <a:blip r:embed="rId2"/>
                <a:stretch>
                  <a:fillRect l="-561" t="-826" b="-28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1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206C431-683E-49EB-9EAD-5612BA95C1A6}"/>
                  </a:ext>
                </a:extLst>
              </p:cNvPr>
              <p:cNvSpPr txBox="1"/>
              <p:nvPr/>
            </p:nvSpPr>
            <p:spPr>
              <a:xfrm>
                <a:off x="409073" y="751452"/>
                <a:ext cx="11622505" cy="4613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21180" lvl="3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une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et dérivable sur un intervalle I.</a:t>
                </a:r>
              </a:p>
              <a:p>
                <a:pPr marL="1714500" lvl="3" indent="-342900">
                  <a:lnSpc>
                    <a:spcPct val="200000"/>
                  </a:lnSpc>
                  <a:buFont typeface="Times New Roman" panose="02020603050405020304" pitchFamily="18" charset="0"/>
                  <a:buChar char="-"/>
                </a:pPr>
                <a:r>
                  <a:rPr lang="fr-FR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Dire que la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convexe sur I, revient à dire que </a:t>
                </a:r>
              </a:p>
              <a:p>
                <a:pPr lvl="3">
                  <a:lnSpc>
                    <a:spcPct val="200000"/>
                  </a:lnSpc>
                </a:pPr>
                <a:r>
                  <a:rPr lang="fr-FR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 dérivée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croissante sur I, soit :</a:t>
                </a:r>
              </a:p>
              <a:p>
                <a:pPr lvl="3"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′′(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)≥0</m:t>
                    </m:r>
                  </m:oMath>
                </a14:m>
                <a:r>
                  <a:rPr lang="fr-FR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pour tout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 I.</a:t>
                </a:r>
              </a:p>
              <a:p>
                <a:pPr marL="1714500" lvl="3" indent="-342900">
                  <a:lnSpc>
                    <a:spcPct val="200000"/>
                  </a:lnSpc>
                  <a:buFont typeface="Times New Roman" panose="02020603050405020304" pitchFamily="18" charset="0"/>
                  <a:buChar char="-"/>
                </a:pPr>
                <a:r>
                  <a:rPr lang="fr-FR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Dire que la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concave sur I, revient à dire que </a:t>
                </a:r>
              </a:p>
              <a:p>
                <a:pPr lvl="3">
                  <a:lnSpc>
                    <a:spcPct val="200000"/>
                  </a:lnSpc>
                </a:pPr>
                <a:r>
                  <a:rPr lang="fr-FR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 dérivée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décroissante sur I, soit :</a:t>
                </a:r>
              </a:p>
              <a:p>
                <a:pPr lvl="3"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′′(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)≤0</m:t>
                    </m:r>
                  </m:oMath>
                </a14:m>
                <a:r>
                  <a:rPr lang="fr-FR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pour tout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 I.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206C431-683E-49EB-9EAD-5612BA95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73" y="751452"/>
                <a:ext cx="11622505" cy="4613442"/>
              </a:xfrm>
              <a:prstGeom prst="rect">
                <a:avLst/>
              </a:prstGeom>
              <a:blipFill>
                <a:blip r:embed="rId2"/>
                <a:stretch>
                  <a:fillRect l="-524" b="-13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2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206C431-683E-49EB-9EAD-5612BA95C1A6}"/>
                  </a:ext>
                </a:extLst>
              </p:cNvPr>
              <p:cNvSpPr txBox="1"/>
              <p:nvPr/>
            </p:nvSpPr>
            <p:spPr>
              <a:xfrm>
                <a:off x="284747" y="142960"/>
                <a:ext cx="1162250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</a:t>
                </a:r>
                <a:endParaRPr lang="fr-F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6780" lvl="1"/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une fonction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et dérivable sur un intervalle I.</a:t>
                </a:r>
              </a:p>
              <a:p>
                <a:pPr marL="800100" lvl="1" indent="-342900">
                  <a:buFont typeface="Times New Roman" panose="02020603050405020304" pitchFamily="18" charset="0"/>
                  <a:buChar char="-"/>
                </a:pPr>
                <a:r>
                  <a:rPr lang="fr-FR" sz="16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Dire que la fonction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6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convexe sur I, revient à dire que sa dérivée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6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croissante sur I, soit :</a:t>
                </a:r>
              </a:p>
              <a:p>
                <a:pPr marL="1135380" lvl="1" algn="ctr"/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′′(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)≥0</m:t>
                    </m:r>
                  </m:oMath>
                </a14:m>
                <a:r>
                  <a:rPr lang="fr-FR" sz="1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pour tout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1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 I.</a:t>
                </a:r>
              </a:p>
              <a:p>
                <a:pPr marL="800100" lvl="1" indent="-342900">
                  <a:buFont typeface="Times New Roman" panose="02020603050405020304" pitchFamily="18" charset="0"/>
                  <a:buChar char="-"/>
                </a:pPr>
                <a:r>
                  <a:rPr lang="fr-FR" sz="16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Dire que la fonction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6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concave sur I, revient à dire que sa dérivée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6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décroissante sur I, soit :</a:t>
                </a:r>
              </a:p>
              <a:p>
                <a:pPr marL="1135380" lvl="1"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′′(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)≤0</m:t>
                    </m:r>
                  </m:oMath>
                </a14:m>
                <a:r>
                  <a:rPr lang="fr-FR" sz="1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pour tout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1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 I.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206C431-683E-49EB-9EAD-5612BA95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47" y="142960"/>
                <a:ext cx="11622505" cy="1569660"/>
              </a:xfrm>
              <a:prstGeom prst="rect">
                <a:avLst/>
              </a:prstGeom>
              <a:blipFill>
                <a:blip r:embed="rId2"/>
                <a:stretch>
                  <a:fillRect l="-315" t="-1163" b="-3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0FCFE65-D2F8-433E-BF82-68E4B9EACF1A}"/>
                  </a:ext>
                </a:extLst>
              </p:cNvPr>
              <p:cNvSpPr txBox="1"/>
              <p:nvPr/>
            </p:nvSpPr>
            <p:spPr>
              <a:xfrm>
                <a:off x="284746" y="1905561"/>
                <a:ext cx="10960769" cy="2739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Démonstration au programme :</a:t>
                </a:r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Démontrons que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convexe, si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croissante :</a:t>
                </a: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considère la fonction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dérivable sur I et définie par 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Alors :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croissante sur I, donc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également croissante.</a:t>
                </a: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 plus,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Donc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négative pour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positive pour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peut donc compléter le tableau de variations de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0FCFE65-D2F8-433E-BF82-68E4B9EAC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46" y="1905561"/>
                <a:ext cx="10960769" cy="2739211"/>
              </a:xfrm>
              <a:prstGeom prst="rect">
                <a:avLst/>
              </a:prstGeom>
              <a:blipFill>
                <a:blip r:embed="rId3"/>
                <a:stretch>
                  <a:fillRect l="-501" t="-13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B68C8597-0209-45AE-9861-FC8DFCCA2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137" y="2592696"/>
            <a:ext cx="3854115" cy="19704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4AF9ECF-0E01-484C-98A2-3D7181290C9F}"/>
                  </a:ext>
                </a:extLst>
              </p:cNvPr>
              <p:cNvSpPr txBox="1"/>
              <p:nvPr/>
            </p:nvSpPr>
            <p:spPr>
              <a:xfrm>
                <a:off x="284746" y="4749481"/>
                <a:ext cx="12051633" cy="1877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effet : 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sur I.</a:t>
                </a: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en déduit que la courbe représentative de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au-dessus de ses tangentes sur I et donc que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convexe sur I.</a:t>
                </a:r>
              </a:p>
              <a:p>
                <a:r>
                  <a:rPr lang="fr-FR" sz="800" u="none" strike="noStrik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Démonstration analogue pour prouver que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concave, si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décroissante.</a:t>
                </a:r>
              </a:p>
              <a:p>
                <a:r>
                  <a:rPr lang="fr-FR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4AF9ECF-0E01-484C-98A2-3D7181290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46" y="4749481"/>
                <a:ext cx="12051633" cy="1877437"/>
              </a:xfrm>
              <a:prstGeom prst="rect">
                <a:avLst/>
              </a:prstGeom>
              <a:blipFill>
                <a:blip r:embed="rId5"/>
                <a:stretch>
                  <a:fillRect l="-455" t="-16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535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Grand écran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Consolas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Exercices page 147 (Sésamath)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19</cp:revision>
  <dcterms:created xsi:type="dcterms:W3CDTF">2021-02-03T04:13:12Z</dcterms:created>
  <dcterms:modified xsi:type="dcterms:W3CDTF">2021-02-03T15:29:46Z</dcterms:modified>
</cp:coreProperties>
</file>