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6" r:id="rId5"/>
    <p:sldId id="258" r:id="rId6"/>
    <p:sldId id="257" r:id="rId7"/>
    <p:sldId id="259" r:id="rId8"/>
    <p:sldId id="260" r:id="rId9"/>
    <p:sldId id="262" r:id="rId10"/>
    <p:sldId id="263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93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80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27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55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19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07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08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46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98D5-02C9-4229-9A62-4941DF265DCB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D11A-F531-4B25-90FD-502DDBAFF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FCBD06-7275-405C-A8C3-35F959BBF3FD}"/>
              </a:ext>
            </a:extLst>
          </p:cNvPr>
          <p:cNvSpPr/>
          <p:nvPr/>
        </p:nvSpPr>
        <p:spPr>
          <a:xfrm>
            <a:off x="77639" y="260648"/>
            <a:ext cx="8886849" cy="2720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4472C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Énoncé du problème</a:t>
            </a:r>
            <a:endParaRPr lang="fr-F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Soit une population de bactéries qui se développent dans un milieu favorable (listeria dans du fromage au lait cru).</a:t>
            </a:r>
          </a:p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veut connaître le nombre de bactéries au cours du temps afin de déterminer une date limite de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consommation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(= temps au-delà duquel le nombre de bactéries devient dangereux pour la santé).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7B34C04-220A-4944-95F9-43DF78B8A53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52304" y="4005064"/>
            <a:ext cx="5239392" cy="23762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31653B-BFB5-40DE-8DB0-1A93FF28E9F2}"/>
              </a:ext>
            </a:extLst>
          </p:cNvPr>
          <p:cNvSpPr/>
          <p:nvPr/>
        </p:nvSpPr>
        <p:spPr>
          <a:xfrm>
            <a:off x="77639" y="3386618"/>
            <a:ext cx="3179909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4472C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Schéma du problème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6"/>
            <a:ext cx="9144000" cy="1411850"/>
          </a:xfrm>
        </p:spPr>
        <p:txBody>
          <a:bodyPr>
            <a:normAutofit/>
          </a:bodyPr>
          <a:lstStyle/>
          <a:p>
            <a:r>
              <a:rPr lang="fr-FR" sz="3400" b="1" u="sng" dirty="0">
                <a:solidFill>
                  <a:srgbClr val="0070C0"/>
                </a:solidFill>
              </a:rPr>
              <a:t>2 ) RESOLUTON DE L'EQUATION DIFFERENTIELLE</a:t>
            </a:r>
            <a:r>
              <a:rPr lang="fr-FR" sz="3400" dirty="0">
                <a:solidFill>
                  <a:srgbClr val="0070C0"/>
                </a:solidFill>
              </a:rPr>
              <a:t> : </a:t>
            </a:r>
          </a:p>
          <a:p>
            <a:r>
              <a:rPr lang="fr-FR" sz="3400" i="1" dirty="0">
                <a:solidFill>
                  <a:srgbClr val="0070C0"/>
                </a:solidFill>
              </a:rPr>
              <a:t>y '  = a y + b</a:t>
            </a:r>
            <a:r>
              <a:rPr lang="fr-FR" sz="3400" dirty="0">
                <a:solidFill>
                  <a:srgbClr val="0070C0"/>
                </a:solidFill>
              </a:rPr>
              <a:t>  ( </a:t>
            </a:r>
            <a:r>
              <a:rPr lang="fr-FR" sz="3400" i="1" dirty="0">
                <a:solidFill>
                  <a:srgbClr val="0070C0"/>
                </a:solidFill>
              </a:rPr>
              <a:t>a≠</a:t>
            </a:r>
            <a:r>
              <a:rPr lang="fr-FR" sz="3400" dirty="0">
                <a:solidFill>
                  <a:srgbClr val="0070C0"/>
                </a:solidFill>
              </a:rPr>
              <a:t> 0 )</a:t>
            </a:r>
          </a:p>
          <a:p>
            <a:endParaRPr lang="fr-FR" sz="2800" dirty="0">
              <a:solidFill>
                <a:srgbClr val="0070C0"/>
              </a:solidFill>
            </a:endParaRPr>
          </a:p>
          <a:p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45724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u="sng" dirty="0">
                <a:solidFill>
                  <a:srgbClr val="00B050"/>
                </a:solidFill>
              </a:rPr>
              <a:t>A ) SOLUTION GENERALE </a:t>
            </a:r>
            <a:endParaRPr lang="fr-FR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/>
              <p:cNvSpPr txBox="1">
                <a:spLocks/>
              </p:cNvSpPr>
              <p:nvPr/>
            </p:nvSpPr>
            <p:spPr>
              <a:xfrm>
                <a:off x="445724" y="2446040"/>
                <a:ext cx="8229600" cy="38632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b="1" u="sng" dirty="0">
                    <a:solidFill>
                      <a:schemeClr val="tx1"/>
                    </a:solidFill>
                  </a:rPr>
                  <a:t>Propriété</a:t>
                </a:r>
              </a:p>
              <a:p>
                <a:endParaRPr lang="fr-FR" sz="1000" dirty="0"/>
              </a:p>
              <a:p>
                <a:pPr>
                  <a:lnSpc>
                    <a:spcPct val="150000"/>
                  </a:lnSpc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Les solutions dans IR de l'équation différentielle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 ' = </a:t>
                </a:r>
                <a:r>
                  <a:rPr lang="fr-FR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y + </a:t>
                </a:r>
                <a:r>
                  <a:rPr lang="fr-FR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≠ 0 )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sont les fonctions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fr-FR" sz="20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définies par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fr-FR" sz="1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) =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fr-FR" sz="2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où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est un réel.</a:t>
                </a:r>
              </a:p>
              <a:p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24" y="2446040"/>
                <a:ext cx="8229600" cy="3863280"/>
              </a:xfrm>
              <a:prstGeom prst="rect">
                <a:avLst/>
              </a:prstGeom>
              <a:blipFill rotWithShape="1">
                <a:blip r:embed="rId2"/>
                <a:stretch>
                  <a:fillRect t="-33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Démonstration</a:t>
            </a:r>
            <a:endParaRPr lang="fr-FR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964488" cy="56166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Pour  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a ≠ 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l’équation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’ = </m:t>
                    </m:r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fr-FR" sz="24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est donc équivalente à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fr-FR" sz="2400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fr-FR" sz="2400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fr-FR" dirty="0"/>
                  <a:t>.</a:t>
                </a:r>
              </a:p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Si on note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, alors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′=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et l’équation devient</a:t>
                </a:r>
              </a:p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</m:e>
                      <m:sup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𝑎𝑧</m:t>
                    </m:r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Les solutions  de cette deuxième équation sont les fonctions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de la forme</a:t>
                </a:r>
              </a:p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𝑘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𝑎𝑥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où  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est un réel.</a:t>
                </a:r>
              </a:p>
              <a:p>
                <a:pPr marL="0" indent="0" algn="ctr">
                  <a:buNone/>
                </a:pPr>
                <a:endParaRPr lang="fr-FR" sz="1000" dirty="0"/>
              </a:p>
              <a:p>
                <a:pPr marL="0" indent="0" algn="ctr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Les solutions  de  </a:t>
                </a:r>
                <a14:m>
                  <m:oMath xmlns:m="http://schemas.openxmlformats.org/officeDocument/2006/math"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’ = </m:t>
                    </m:r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fr-FR" sz="2400" dirty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sont donc les fonctions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telles que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400" b="0" i="1" smtClean="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c’est-à-dire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fr-FR" sz="240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fr-FR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fr-FR" sz="24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fr-FR" sz="24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964488" cy="5616624"/>
              </a:xfrm>
              <a:blipFill rotWithShape="1">
                <a:blip r:embed="rId2"/>
                <a:stretch>
                  <a:fillRect t="-8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70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B050"/>
                </a:solidFill>
              </a:rPr>
              <a:t>B ) Condition initiale</a:t>
            </a:r>
            <a:endParaRPr lang="fr-FR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72816"/>
                <a:ext cx="8229600" cy="3196951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fr-FR" b="1" u="sng" dirty="0"/>
                  <a:t>Propriété</a:t>
                </a:r>
              </a:p>
              <a:p>
                <a:pPr marL="0" indent="0" algn="ctr">
                  <a:buNone/>
                </a:pPr>
                <a:endParaRPr lang="fr-FR" sz="10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Pour tout couple de réel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; </m:t>
                    </m:r>
                    <m:sSub>
                      <m:sSub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l'équation différentielle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y ' = a y + b  ( a ≠ 0 ) admet une solution et une seule telle que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72816"/>
                <a:ext cx="8229600" cy="3196951"/>
              </a:xfrm>
              <a:blipFill rotWithShape="1">
                <a:blip r:embed="rId2"/>
                <a:stretch>
                  <a:fillRect l="-1407" t="-2481" r="-2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43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Démonstration</a:t>
            </a:r>
            <a:endParaRPr lang="fr-FR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412776"/>
                <a:ext cx="8733656" cy="4637112"/>
              </a:xfrm>
            </p:spPr>
            <p:txBody>
              <a:bodyPr>
                <a:normAutofit/>
              </a:bodyPr>
              <a:lstStyle/>
              <a:p>
                <a:pPr marL="0" indent="0" hangingPunc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latin typeface="Cambria Math"/>
                        </a:rPr>
                        <m:t>𝑓</m:t>
                      </m:r>
                      <m:r>
                        <a:rPr lang="fr-FR" sz="2400" i="1" baseline="-25000" dirty="0" err="1">
                          <a:latin typeface="Cambria Math"/>
                        </a:rPr>
                        <m:t>𝑘</m:t>
                      </m:r>
                      <m:r>
                        <a:rPr lang="fr-FR" sz="2400" i="1" dirty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i="1" dirty="0">
                              <a:latin typeface="Cambria Math"/>
                            </a:rPr>
                            <m:t> 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𝑥</m:t>
                          </m:r>
                          <m:r>
                            <a:rPr lang="fr-FR" sz="2400" i="1" baseline="-25000" dirty="0">
                              <a:latin typeface="Cambria Math"/>
                            </a:rPr>
                            <m:t>0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fr-FR" sz="2400" i="1" dirty="0">
                          <a:latin typeface="Cambria Math"/>
                        </a:rPr>
                        <m:t>=</m:t>
                      </m:r>
                      <m:r>
                        <a:rPr lang="fr-FR" sz="2400" i="1" dirty="0">
                          <a:latin typeface="Cambria Math"/>
                        </a:rPr>
                        <m:t>𝑦</m:t>
                      </m:r>
                      <m:r>
                        <a:rPr lang="fr-FR" sz="2400" i="1" baseline="-25000" dirty="0">
                          <a:latin typeface="Cambria Math"/>
                        </a:rPr>
                        <m:t>0</m:t>
                      </m:r>
                      <m:r>
                        <a:rPr lang="fr-FR" sz="2400" i="1" dirty="0">
                          <a:latin typeface="Cambria Math"/>
                        </a:rPr>
                        <m:t>  </m:t>
                      </m:r>
                      <m:groupChr>
                        <m:groupChrPr>
                          <m:chr m:val="⇔"/>
                          <m:pos m:val="top"/>
                          <m:ctrlPr>
                            <a:rPr lang="fr-FR" sz="24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fr-FR" sz="2400" b="0" i="1" dirty="0" smtClean="0">
                          <a:latin typeface="Cambria Math"/>
                        </a:rPr>
                        <m:t> </m:t>
                      </m:r>
                      <m:r>
                        <a:rPr lang="fr-FR" sz="2400" i="1" dirty="0">
                          <a:latin typeface="Cambria Math"/>
                        </a:rPr>
                        <m:t>𝑘</m:t>
                      </m:r>
                      <m:r>
                        <a:rPr lang="fr-FR" sz="240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fr-FR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dirty="0" smtClean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fr-FR" sz="2400" b="0" i="1" dirty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dirty="0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fr-FR" sz="2400" b="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fr-FR" sz="2400" b="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fr-FR" sz="24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fr-FR" sz="2400" i="1" dirty="0">
                          <a:latin typeface="Cambria Math"/>
                        </a:rPr>
                        <m:t> </m:t>
                      </m:r>
                      <m:groupChr>
                        <m:groupChrPr>
                          <m:chr m:val="⇔"/>
                          <m:pos m:val="top"/>
                          <m:ctrlPr>
                            <a:rPr lang="fr-FR" sz="24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fr-FR" sz="2400" i="1" dirty="0">
                          <a:latin typeface="Cambria Math"/>
                        </a:rPr>
                        <m:t>𝑘</m:t>
                      </m:r>
                      <m:r>
                        <a:rPr lang="fr-FR" sz="2400" i="1" dirty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fr-FR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fr-FR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400" b="0" i="1" dirty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sz="2400" b="0" i="1" dirty="0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  <a:p>
                <a:pPr marL="0" indent="0" hangingPunct="0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Ainsi il n'y a qu'une seule valeur possible pour 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et </a:t>
                </a:r>
              </a:p>
              <a:p>
                <a:pPr marL="0" indent="0" hangingPunc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>
                          <a:latin typeface="Cambria Math"/>
                        </a:rPr>
                        <m:t>𝑘</m:t>
                      </m:r>
                      <m:r>
                        <a:rPr lang="fr-FR" sz="2400" i="1" dirty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i="1" dirty="0">
                              <a:latin typeface="Cambria Math"/>
                            </a:rPr>
                            <m:t>=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fr-FR" sz="2400" i="1" dirty="0">
                              <a:latin typeface="Cambria Math"/>
                            </a:rPr>
                            <m:t>−</m:t>
                          </m:r>
                          <m:r>
                            <a:rPr lang="fr-FR" sz="2400" i="1" dirty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fr-FR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sz="2400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 dirty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sz="2400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400" i="1" dirty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 dirty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sz="2400" i="1" dirty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hangingPunct="0">
                  <a:buNone/>
                </a:pP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La fonction  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 est donc définie sur IR par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ctr" hangingPunct="0">
                  <a:buNone/>
                </a:pP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fr-FR" sz="2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fr-FR" sz="2400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fr-FR" sz="2400" i="1" dirty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fr-FR" sz="2400" i="1" dirty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i="1" dirty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fr-FR" sz="2400" i="1" dirty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fr-FR" sz="2400" i="1" dirty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fr-FR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fr-FR" sz="24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fr-FR" sz="24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 dirty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sup>
                    </m:sSup>
                    <m:r>
                      <a:rPr lang="fr-FR" sz="2400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fr-FR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endParaRPr lang="fr-FR" sz="2400" dirty="0"/>
              </a:p>
              <a:p>
                <a:pPr marL="0" indent="0" algn="ctr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412776"/>
                <a:ext cx="8733656" cy="4637112"/>
              </a:xfrm>
              <a:blipFill rotWithShape="1">
                <a:blip r:embed="rId2"/>
                <a:stretch>
                  <a:fillRect l="-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4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745DD6E-B3AF-4FD7-9DB1-AFE1CD42A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89763"/>
              </p:ext>
            </p:extLst>
          </p:nvPr>
        </p:nvGraphicFramePr>
        <p:xfrm>
          <a:off x="107504" y="436707"/>
          <a:ext cx="8712968" cy="72008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421483184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6226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7469C58-A107-468D-8224-19D424CFA58A}"/>
              </a:ext>
            </a:extLst>
          </p:cNvPr>
          <p:cNvSpPr/>
          <p:nvPr/>
        </p:nvSpPr>
        <p:spPr>
          <a:xfrm>
            <a:off x="-80003" y="32890"/>
            <a:ext cx="9252520" cy="1123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4472C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Hypothèse simple :</a:t>
            </a:r>
            <a:endParaRPr lang="fr-F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"Production" de bactéries est proportionnelle au nombre de bactéries présentes à chaque instant.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4781FC-21C3-41CE-BA2C-3146D0B79FB9}"/>
              </a:ext>
            </a:extLst>
          </p:cNvPr>
          <p:cNvSpPr/>
          <p:nvPr/>
        </p:nvSpPr>
        <p:spPr>
          <a:xfrm>
            <a:off x="-108013" y="5359089"/>
            <a:ext cx="91440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 qui, pour un intervalle de temps très petit (en théorie aussi petit soit-il !) peut s’écrire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E7A927-D890-4315-845A-858A18EE237C}"/>
                  </a:ext>
                </a:extLst>
              </p:cNvPr>
              <p:cNvSpPr/>
              <p:nvPr/>
            </p:nvSpPr>
            <p:spPr>
              <a:xfrm>
                <a:off x="168769" y="1484784"/>
                <a:ext cx="898243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 nombre de bactéries à un instant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les nouvelles bactéries produites au bout d’un temps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Δ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sont données par :</a:t>
                </a:r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E7A927-D890-4315-845A-858A18EE23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69" y="1484784"/>
                <a:ext cx="8982434" cy="646331"/>
              </a:xfrm>
              <a:prstGeom prst="rect">
                <a:avLst/>
              </a:prstGeom>
              <a:blipFill>
                <a:blip r:embed="rId2"/>
                <a:stretch>
                  <a:fillRect l="-611" t="-5660" b="-132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7BCE94-AA38-4F13-9D62-01F26DDDD5F9}"/>
                  </a:ext>
                </a:extLst>
              </p:cNvPr>
              <p:cNvSpPr/>
              <p:nvPr/>
            </p:nvSpPr>
            <p:spPr>
              <a:xfrm>
                <a:off x="3504943" y="2112452"/>
                <a:ext cx="1918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d>
                        <m:d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fr-F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d>
                        <m:d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7BCE94-AA38-4F13-9D62-01F26DDDD5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943" y="2112452"/>
                <a:ext cx="191808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10A1093-C449-486C-858A-01DE1CC478DB}"/>
              </a:ext>
            </a:extLst>
          </p:cNvPr>
          <p:cNvSpPr/>
          <p:nvPr/>
        </p:nvSpPr>
        <p:spPr>
          <a:xfrm>
            <a:off x="251520" y="2522493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donc, par unité de temps, la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est égale à: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8F72095-5061-483A-B9EF-19E53A5986D2}"/>
                  </a:ext>
                </a:extLst>
              </p:cNvPr>
              <p:cNvSpPr/>
              <p:nvPr/>
            </p:nvSpPr>
            <p:spPr>
              <a:xfrm>
                <a:off x="3700941" y="3003842"/>
                <a:ext cx="1918089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fr-F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8F72095-5061-483A-B9EF-19E53A59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941" y="3003842"/>
                <a:ext cx="1918089" cy="629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0F86044-77D6-4DAE-B303-855BB9949EE0}"/>
                  </a:ext>
                </a:extLst>
              </p:cNvPr>
              <p:cNvSpPr/>
              <p:nvPr/>
            </p:nvSpPr>
            <p:spPr>
              <a:xfrm>
                <a:off x="107505" y="3885087"/>
                <a:ext cx="8712968" cy="665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Étant donné que la production est </a:t>
                </a: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proportionnelle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au nombre de bactéries, il existe un réel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tel que  :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0F86044-77D6-4DAE-B303-855BB9949E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3885087"/>
                <a:ext cx="8712968" cy="665118"/>
              </a:xfrm>
              <a:prstGeom prst="rect">
                <a:avLst/>
              </a:prstGeom>
              <a:blipFill>
                <a:blip r:embed="rId5"/>
                <a:stretch>
                  <a:fillRect t="-4587" b="-137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76FE374-881D-4661-80D4-22CD78334022}"/>
                  </a:ext>
                </a:extLst>
              </p:cNvPr>
              <p:cNvSpPr/>
              <p:nvPr/>
            </p:nvSpPr>
            <p:spPr>
              <a:xfrm>
                <a:off x="3504943" y="4384761"/>
                <a:ext cx="3304045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fr-F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Δ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76FE374-881D-4661-80D4-22CD78334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943" y="4384761"/>
                <a:ext cx="3304045" cy="6674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1484D7-9FB6-46D6-87EC-43FE1B01184C}"/>
                  </a:ext>
                </a:extLst>
              </p:cNvPr>
              <p:cNvSpPr/>
              <p:nvPr/>
            </p:nvSpPr>
            <p:spPr>
              <a:xfrm>
                <a:off x="2674076" y="5851291"/>
                <a:ext cx="3795847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fr-FR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Δ</m:t>
                                  </m:r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fr-FR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1484D7-9FB6-46D6-87EC-43FE1B011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076" y="5851291"/>
                <a:ext cx="3795847" cy="6674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60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A9A381-0C50-4BEE-9AC1-273B0C3DDFC6}"/>
                  </a:ext>
                </a:extLst>
              </p:cNvPr>
              <p:cNvSpPr/>
              <p:nvPr/>
            </p:nvSpPr>
            <p:spPr>
              <a:xfrm>
                <a:off x="467544" y="3861048"/>
                <a:ext cx="8352928" cy="863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(0) = </m:t>
                    </m:r>
                    <m:sSub>
                      <m:sSubPr>
                        <m:ctrlP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et 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coefficient de proportionnalité (réel)</a:t>
                </a:r>
                <a:endParaRPr lang="fr-FR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A9A381-0C50-4BEE-9AC1-273B0C3DD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61048"/>
                <a:ext cx="8352928" cy="863250"/>
              </a:xfrm>
              <a:prstGeom prst="rect">
                <a:avLst/>
              </a:prstGeom>
              <a:blipFill>
                <a:blip r:embed="rId2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A08BD6-1E90-4A5F-96B6-CE03C6FBCC1E}"/>
                  </a:ext>
                </a:extLst>
              </p:cNvPr>
              <p:cNvSpPr/>
              <p:nvPr/>
            </p:nvSpPr>
            <p:spPr>
              <a:xfrm>
                <a:off x="2058426" y="1340345"/>
                <a:ext cx="4883132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fr-FR" sz="2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fr-FR" sz="2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  <m: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4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Δ</m:t>
                                  </m:r>
                                  <m: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fr-FR" sz="2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Δ</m:t>
                              </m:r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A08BD6-1E90-4A5F-96B6-CE03C6FBC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426" y="1340345"/>
                <a:ext cx="4883132" cy="8592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0CC0B5-EC85-4795-B067-A58CC25F2801}"/>
                  </a:ext>
                </a:extLst>
              </p:cNvPr>
              <p:cNvSpPr/>
              <p:nvPr/>
            </p:nvSpPr>
            <p:spPr>
              <a:xfrm>
                <a:off x="251520" y="2564481"/>
                <a:ext cx="7144742" cy="1277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Ou encore (plus mathématiquement !):</a:t>
                </a: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𝑘𝐵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0CC0B5-EC85-4795-B067-A58CC25F2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564481"/>
                <a:ext cx="7144742" cy="1277850"/>
              </a:xfrm>
              <a:prstGeom prst="rect">
                <a:avLst/>
              </a:prstGeom>
              <a:blipFill>
                <a:blip r:embed="rId4"/>
                <a:stretch>
                  <a:fillRect t="-38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8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fr-FR" b="1" u="sng" dirty="0">
                <a:solidFill>
                  <a:srgbClr val="FF0000"/>
                </a:solidFill>
              </a:rPr>
              <a:t>EQUATIONS DIFFERENTIELLES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8964488" cy="3888432"/>
          </a:xfrm>
        </p:spPr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1 ) RESOLUTON DE L'EQUATION DIFFERENTIELLE</a:t>
            </a:r>
            <a:r>
              <a:rPr lang="fr-FR" sz="2800" dirty="0">
                <a:solidFill>
                  <a:srgbClr val="0070C0"/>
                </a:solidFill>
              </a:rPr>
              <a:t> : </a:t>
            </a:r>
          </a:p>
          <a:p>
            <a:r>
              <a:rPr lang="fr-FR" sz="4000" i="1" dirty="0">
                <a:solidFill>
                  <a:srgbClr val="0070C0"/>
                </a:solidFill>
              </a:rPr>
              <a:t>y '  = a y</a:t>
            </a:r>
            <a:r>
              <a:rPr lang="fr-FR" sz="4000" dirty="0">
                <a:solidFill>
                  <a:srgbClr val="0070C0"/>
                </a:solidFill>
              </a:rPr>
              <a:t>  ( </a:t>
            </a:r>
            <a:r>
              <a:rPr lang="fr-FR" sz="4000" i="1" dirty="0">
                <a:solidFill>
                  <a:srgbClr val="0070C0"/>
                </a:solidFill>
              </a:rPr>
              <a:t>a≠</a:t>
            </a:r>
            <a:r>
              <a:rPr lang="fr-FR" sz="4000" dirty="0">
                <a:solidFill>
                  <a:srgbClr val="0070C0"/>
                </a:solidFill>
              </a:rPr>
              <a:t> 0 )</a:t>
            </a:r>
          </a:p>
          <a:p>
            <a:endParaRPr lang="fr-FR" sz="2800" dirty="0">
              <a:solidFill>
                <a:srgbClr val="0070C0"/>
              </a:solidFill>
            </a:endParaRPr>
          </a:p>
          <a:p>
            <a:endParaRPr lang="fr-FR" sz="2800" dirty="0">
              <a:solidFill>
                <a:srgbClr val="0070C0"/>
              </a:solidFill>
            </a:endParaRPr>
          </a:p>
          <a:p>
            <a:r>
              <a:rPr lang="fr-FR" sz="2800" b="1" u="sng" dirty="0">
                <a:solidFill>
                  <a:srgbClr val="0070C0"/>
                </a:solidFill>
              </a:rPr>
              <a:t>2 )  RESOLUTION DE L'EQUATION DIFFERENTIELLE :</a:t>
            </a:r>
            <a:r>
              <a:rPr lang="fr-FR" sz="2800" dirty="0">
                <a:solidFill>
                  <a:srgbClr val="0070C0"/>
                </a:solidFill>
              </a:rPr>
              <a:t>   </a:t>
            </a:r>
          </a:p>
          <a:p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sz="4000" i="1" dirty="0">
                <a:solidFill>
                  <a:srgbClr val="0070C0"/>
                </a:solidFill>
              </a:rPr>
              <a:t>y '  = a y + b</a:t>
            </a:r>
            <a:r>
              <a:rPr lang="fr-FR" sz="4000" dirty="0">
                <a:solidFill>
                  <a:srgbClr val="0070C0"/>
                </a:solidFill>
              </a:rPr>
              <a:t> ( </a:t>
            </a:r>
            <a:r>
              <a:rPr lang="fr-FR" sz="4000" i="1" dirty="0">
                <a:solidFill>
                  <a:srgbClr val="0070C0"/>
                </a:solidFill>
              </a:rPr>
              <a:t>a≠</a:t>
            </a:r>
            <a:r>
              <a:rPr lang="fr-FR" sz="4000" dirty="0">
                <a:solidFill>
                  <a:srgbClr val="0070C0"/>
                </a:solidFill>
              </a:rPr>
              <a:t> 0 )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02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926"/>
                <a:ext cx="9144000" cy="6668434"/>
              </a:xfrm>
            </p:spPr>
            <p:txBody>
              <a:bodyPr>
                <a:normAutofit/>
              </a:bodyPr>
              <a:lstStyle/>
              <a:p>
                <a:r>
                  <a:rPr lang="fr-FR" sz="3400" b="1" u="sng" dirty="0">
                    <a:solidFill>
                      <a:srgbClr val="0070C0"/>
                    </a:solidFill>
                  </a:rPr>
                  <a:t>1 ) RESOLUTON DE L'EQUATION DIFFERENTIELLE</a:t>
                </a:r>
                <a:r>
                  <a:rPr lang="fr-FR" sz="3400" dirty="0">
                    <a:solidFill>
                      <a:srgbClr val="0070C0"/>
                    </a:solidFill>
                  </a:rPr>
                  <a:t> : </a:t>
                </a:r>
              </a:p>
              <a:p>
                <a:r>
                  <a:rPr lang="fr-FR" sz="3400" i="1" dirty="0">
                    <a:solidFill>
                      <a:srgbClr val="0070C0"/>
                    </a:solidFill>
                  </a:rPr>
                  <a:t>y '  = a y</a:t>
                </a:r>
                <a:r>
                  <a:rPr lang="fr-FR" sz="3400" dirty="0">
                    <a:solidFill>
                      <a:srgbClr val="0070C0"/>
                    </a:solidFill>
                  </a:rPr>
                  <a:t>  ( </a:t>
                </a:r>
                <a:r>
                  <a:rPr lang="fr-FR" sz="3400" i="1" dirty="0">
                    <a:solidFill>
                      <a:srgbClr val="0070C0"/>
                    </a:solidFill>
                  </a:rPr>
                  <a:t>a≠</a:t>
                </a:r>
                <a:r>
                  <a:rPr lang="fr-FR" sz="3400" dirty="0">
                    <a:solidFill>
                      <a:srgbClr val="0070C0"/>
                    </a:solidFill>
                  </a:rPr>
                  <a:t> 0 )</a:t>
                </a:r>
              </a:p>
              <a:p>
                <a:endParaRPr lang="fr-FR" sz="2800" dirty="0">
                  <a:solidFill>
                    <a:srgbClr val="0070C0"/>
                  </a:solidFill>
                </a:endParaRPr>
              </a:p>
              <a:p>
                <a:endParaRPr lang="fr-FR" sz="2800" dirty="0">
                  <a:solidFill>
                    <a:srgbClr val="0070C0"/>
                  </a:solidFill>
                </a:endParaRPr>
              </a:p>
              <a:p>
                <a:pPr hangingPunct="0"/>
                <a:r>
                  <a:rPr lang="fr-FR" sz="2800" dirty="0">
                    <a:solidFill>
                      <a:schemeClr val="tx1"/>
                    </a:solidFill>
                  </a:rPr>
                  <a:t>Résoudre dans un intervalle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I </a:t>
                </a:r>
                <a:r>
                  <a:rPr lang="fr-FR" sz="2800" dirty="0">
                    <a:solidFill>
                      <a:schemeClr val="tx1"/>
                    </a:solidFill>
                  </a:rPr>
                  <a:t> l'équation différentielle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y ' = a y</a:t>
                </a:r>
                <a:r>
                  <a:rPr lang="fr-FR" sz="2800" dirty="0">
                    <a:solidFill>
                      <a:schemeClr val="tx1"/>
                    </a:solidFill>
                  </a:rPr>
                  <a:t>  (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a</a:t>
                </a:r>
                <a:r>
                  <a:rPr lang="fr-FR" sz="2800" dirty="0">
                    <a:solidFill>
                      <a:schemeClr val="tx1"/>
                    </a:solidFill>
                  </a:rPr>
                  <a:t> ≠0 ) d'inconnue la fonction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y</a:t>
                </a:r>
                <a:r>
                  <a:rPr lang="fr-FR" sz="2800" dirty="0">
                    <a:solidFill>
                      <a:schemeClr val="tx1"/>
                    </a:solidFill>
                  </a:rPr>
                  <a:t>, c'est trouver toutes les fonctions 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f  </a:t>
                </a:r>
                <a:r>
                  <a:rPr lang="fr-FR" sz="2800" dirty="0">
                    <a:solidFill>
                      <a:schemeClr val="tx1"/>
                    </a:solidFill>
                  </a:rPr>
                  <a:t>dérivables sur I , telles que pour tout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x</a:t>
                </a:r>
                <a:r>
                  <a:rPr lang="fr-FR" sz="2800" dirty="0">
                    <a:solidFill>
                      <a:schemeClr val="tx1"/>
                    </a:solidFill>
                  </a:rPr>
                  <a:t> de I ,</a:t>
                </a:r>
              </a:p>
              <a:p>
                <a:pPr hangingPunct="0"/>
                <a:r>
                  <a:rPr lang="fr-FR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fr-FR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 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) 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fr-FR" sz="2800" dirty="0">
                    <a:solidFill>
                      <a:schemeClr val="tx1"/>
                    </a:solidFill>
                  </a:rPr>
                  <a:t>Une telle fonction est dite solution sur I de l'équation différentielle </a:t>
                </a:r>
                <a:r>
                  <a:rPr lang="fr-FR" sz="2800" i="1" dirty="0">
                    <a:solidFill>
                      <a:schemeClr val="tx1"/>
                    </a:solidFill>
                  </a:rPr>
                  <a:t>y ' = a y</a:t>
                </a:r>
                <a:r>
                  <a:rPr lang="fr-FR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926"/>
                <a:ext cx="9144000" cy="6668434"/>
              </a:xfrm>
              <a:blipFill>
                <a:blip r:embed="rId2"/>
                <a:stretch>
                  <a:fillRect l="-867" t="-1280" r="-18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8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B050"/>
                </a:solidFill>
              </a:rPr>
              <a:t>A ) SOLUTION GENERALE </a:t>
            </a:r>
            <a:endParaRPr lang="fr-FR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2050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fr-FR" b="1" u="sng" dirty="0"/>
                  <a:t>Propriété</a:t>
                </a:r>
              </a:p>
              <a:p>
                <a:pPr marL="0" indent="0" algn="ctr">
                  <a:buNone/>
                </a:pPr>
                <a:endParaRPr lang="fr-FR" sz="10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Les solutions dans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ℝ</m:t>
                    </m:r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de l'équation différentielle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 ' = </a:t>
                </a:r>
                <a:r>
                  <a:rPr lang="fr-FR" sz="2800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y  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 a ≠ 0 )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sont les fonctions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fr-FR" sz="20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définies par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fr-FR" sz="1800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) =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où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est un réel.</a:t>
                </a:r>
              </a:p>
              <a:p>
                <a:pPr marL="0" indent="0" algn="ctr"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205063"/>
              </a:xfrm>
              <a:blipFill>
                <a:blip r:embed="rId2"/>
                <a:stretch>
                  <a:fillRect t="-3048" b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6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Démonstration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Montrons que les fonctions 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28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sont solutions de l’équation différentielle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y ' = a 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Démontrons que les fonctions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28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sont les seules solutions.</a:t>
            </a:r>
          </a:p>
          <a:p>
            <a:pPr marL="0" indent="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Pour cela, supposons qu'une fonction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est solution de</a:t>
            </a:r>
          </a:p>
          <a:p>
            <a:pPr marL="0" indent="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y ' = a 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et notons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la fonction définie pour tout réel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 :</a:t>
            </a:r>
          </a:p>
          <a:p>
            <a:pPr marL="0" indent="0" algn="ctr">
              <a:buNone/>
            </a:pP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) =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) e 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baseline="30000" dirty="0">
                <a:latin typeface="Times New Roman" pitchFamily="18" charset="0"/>
                <a:cs typeface="Times New Roman" pitchFamily="18" charset="0"/>
              </a:rPr>
              <a:t>a x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fr-FR" sz="2800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41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B050"/>
                </a:solidFill>
              </a:rPr>
              <a:t>B ) Condition initiale</a:t>
            </a:r>
            <a:endParaRPr lang="fr-FR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72816"/>
                <a:ext cx="8229600" cy="3196951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fr-FR" b="1" u="sng" dirty="0"/>
                  <a:t>Propriété</a:t>
                </a:r>
              </a:p>
              <a:p>
                <a:pPr marL="0" indent="0" algn="ctr">
                  <a:buNone/>
                </a:pPr>
                <a:endParaRPr lang="fr-FR" sz="10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Pour tout couple de réel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; </m:t>
                    </m:r>
                    <m:sSub>
                      <m:sSub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l'équation différentielle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 ' = a y  </a:t>
                </a:r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 a ≠ 0 ) admet une solution et une seule telle que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  <a:p>
                <a:pPr marL="0" indent="0" algn="ctr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72816"/>
                <a:ext cx="8229600" cy="3196951"/>
              </a:xfrm>
              <a:blipFill rotWithShape="1">
                <a:blip r:embed="rId2"/>
                <a:stretch>
                  <a:fillRect l="-1407" t="-2481" r="-2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1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Démonstration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3268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Ainsi il n’y a qu’une seule valeur possible pour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et </a:t>
            </a:r>
            <a:endParaRPr lang="fr-FR" sz="2400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sz="1000" dirty="0"/>
          </a:p>
          <a:p>
            <a:pPr marL="0" indent="0"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fonction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donc définie sur IR par: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775915"/>
              </p:ext>
            </p:extLst>
          </p:nvPr>
        </p:nvGraphicFramePr>
        <p:xfrm>
          <a:off x="2123728" y="1628800"/>
          <a:ext cx="47577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2387520" imgH="406080" progId="Equation.DSMT4">
                  <p:embed/>
                </p:oleObj>
              </mc:Choice>
              <mc:Fallback>
                <p:oleObj name="Equation" r:id="rId3" imgW="2387520" imgH="406080" progId="Equation.DSMT4">
                  <p:embed/>
                  <p:pic>
                    <p:nvPicPr>
                      <p:cNvPr id="0" name="Obje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28800"/>
                        <a:ext cx="47577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413484"/>
              </p:ext>
            </p:extLst>
          </p:nvPr>
        </p:nvGraphicFramePr>
        <p:xfrm>
          <a:off x="3347864" y="3284984"/>
          <a:ext cx="19240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5" imgW="965160" imgH="342720" progId="Equation.DSMT4">
                  <p:embed/>
                </p:oleObj>
              </mc:Choice>
              <mc:Fallback>
                <p:oleObj name="Equation" r:id="rId5" imgW="965160" imgH="342720" progId="Equation.DSMT4">
                  <p:embed/>
                  <p:pic>
                    <p:nvPicPr>
                      <p:cNvPr id="0" name="Obje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284984"/>
                        <a:ext cx="19240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96267"/>
              </p:ext>
            </p:extLst>
          </p:nvPr>
        </p:nvGraphicFramePr>
        <p:xfrm>
          <a:off x="3131840" y="4509120"/>
          <a:ext cx="2726016" cy="883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7" imgW="1371600" imgH="444240" progId="Equation.DSMT4">
                  <p:embed/>
                </p:oleObj>
              </mc:Choice>
              <mc:Fallback>
                <p:oleObj name="Equation" r:id="rId7" imgW="1371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1840" y="4509120"/>
                        <a:ext cx="2726016" cy="883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3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778</Words>
  <Application>Microsoft Office PowerPoint</Application>
  <PresentationFormat>Affichage à l'écran (4:3)</PresentationFormat>
  <Paragraphs>95</Paragraphs>
  <Slides>13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Thème Office</vt:lpstr>
      <vt:lpstr>Equation</vt:lpstr>
      <vt:lpstr>Présentation PowerPoint</vt:lpstr>
      <vt:lpstr>Présentation PowerPoint</vt:lpstr>
      <vt:lpstr>Présentation PowerPoint</vt:lpstr>
      <vt:lpstr>EQUATIONS DIFFERENTIELLES</vt:lpstr>
      <vt:lpstr>Présentation PowerPoint</vt:lpstr>
      <vt:lpstr>A ) SOLUTION GENERALE </vt:lpstr>
      <vt:lpstr>Démonstration</vt:lpstr>
      <vt:lpstr>B ) Condition initiale</vt:lpstr>
      <vt:lpstr>Démonstration</vt:lpstr>
      <vt:lpstr>Présentation PowerPoint</vt:lpstr>
      <vt:lpstr>Démonstration</vt:lpstr>
      <vt:lpstr>B ) Condition initiale</vt:lpstr>
      <vt:lpstr>Démonstration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DIFFERENTIELLES</dc:title>
  <dc:creator>Tof</dc:creator>
  <cp:lastModifiedBy>Christophe DEFOSSE</cp:lastModifiedBy>
  <cp:revision>28</cp:revision>
  <dcterms:created xsi:type="dcterms:W3CDTF">2011-10-29T05:13:49Z</dcterms:created>
  <dcterms:modified xsi:type="dcterms:W3CDTF">2019-11-28T03:07:31Z</dcterms:modified>
</cp:coreProperties>
</file>