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1" r:id="rId3"/>
    <p:sldId id="277" r:id="rId4"/>
    <p:sldId id="278" r:id="rId5"/>
    <p:sldId id="276" r:id="rId6"/>
    <p:sldId id="265" r:id="rId7"/>
    <p:sldId id="266" r:id="rId8"/>
    <p:sldId id="270" r:id="rId9"/>
    <p:sldId id="281" r:id="rId10"/>
    <p:sldId id="271" r:id="rId11"/>
    <p:sldId id="279" r:id="rId12"/>
    <p:sldId id="289" r:id="rId13"/>
    <p:sldId id="294" r:id="rId14"/>
    <p:sldId id="282" r:id="rId15"/>
    <p:sldId id="297" r:id="rId16"/>
    <p:sldId id="290" r:id="rId17"/>
    <p:sldId id="292" r:id="rId18"/>
    <p:sldId id="298" r:id="rId19"/>
    <p:sldId id="272" r:id="rId20"/>
    <p:sldId id="274" r:id="rId21"/>
    <p:sldId id="283" r:id="rId22"/>
    <p:sldId id="284" r:id="rId23"/>
    <p:sldId id="285" r:id="rId24"/>
    <p:sldId id="286" r:id="rId25"/>
    <p:sldId id="287" r:id="rId26"/>
    <p:sldId id="295" r:id="rId27"/>
    <p:sldId id="296" r:id="rId28"/>
    <p:sldId id="288" r:id="rId29"/>
    <p:sldId id="293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4C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91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03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5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0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6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64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4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30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E993-834B-4792-8020-22B1DD65FA53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58E4-B720-494E-AFF2-EFD9E19138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06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3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9113" y="328066"/>
                <a:ext cx="9872870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 – Linéarité des primitives</a:t>
                </a:r>
                <a:endParaRPr lang="fr-FR" sz="2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u="sng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sont deux fonctions continues sur [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Si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sur [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 alors :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-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-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𝑘𝐹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est une primitive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avec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réel.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u="sng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Démonstration :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28066"/>
                <a:ext cx="9872870" cy="3016210"/>
              </a:xfrm>
              <a:prstGeom prst="rect">
                <a:avLst/>
              </a:prstGeom>
              <a:blipFill>
                <a:blip r:embed="rId2"/>
                <a:stretch>
                  <a:fillRect l="-617" b="-26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3E847CA3-F64A-4B5A-9894-37C142681032}"/>
              </a:ext>
            </a:extLst>
          </p:cNvPr>
          <p:cNvSpPr txBox="1"/>
          <p:nvPr/>
        </p:nvSpPr>
        <p:spPr>
          <a:xfrm>
            <a:off x="-3048000" y="3450061"/>
            <a:ext cx="609600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Méthode 3 page 209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22B7195-9B0B-43AD-9085-1FF5ED03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6493"/>
            <a:ext cx="12192000" cy="29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stsspe_2020/93076-1">
            <a:extLst>
              <a:ext uri="{FF2B5EF4-FFF2-40B4-BE49-F238E27FC236}">
                <a16:creationId xmlns:a16="http://schemas.microsoft.com/office/drawing/2014/main" id="{6F19EF62-13E2-4C13-A7D7-DDF60CA6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5" y="796954"/>
            <a:ext cx="5432571" cy="36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stsspe_2020/93077-1">
            <a:extLst>
              <a:ext uri="{FF2B5EF4-FFF2-40B4-BE49-F238E27FC236}">
                <a16:creationId xmlns:a16="http://schemas.microsoft.com/office/drawing/2014/main" id="{8121BB7F-419F-4571-8DDA-779B21C9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37" y="1075421"/>
            <a:ext cx="5432571" cy="31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912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3E81FC-B648-43B4-BD7E-1D1FAFEC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2" y="150225"/>
            <a:ext cx="11552808" cy="27151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2AA26B-0F8F-4D3F-93AF-7CAE9B7C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2" y="3176171"/>
            <a:ext cx="5779363" cy="2297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35CE16-8790-4C9D-8BCA-AFF61E772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114" y="3906683"/>
            <a:ext cx="62293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93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27325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530" y="496413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Propriétés - Opérations et fonctions composées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fr-FR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est une fonction dérivable sur un intervalle I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633" y="422131"/>
            <a:ext cx="6379555" cy="3079058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7986019" y="754588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0046725" y="747964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8072159" y="1397316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0006973" y="1384067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999271" y="2054424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046725" y="2059926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025775" y="2698280"/>
            <a:ext cx="1722782" cy="18556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8072159" y="2969948"/>
            <a:ext cx="1722782" cy="18556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8085411" y="3248242"/>
            <a:ext cx="1722782" cy="18556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F06EEB-DDBA-4318-B1B8-F05C2485F441}"/>
              </a:ext>
            </a:extLst>
          </p:cNvPr>
          <p:cNvSpPr txBox="1"/>
          <p:nvPr/>
        </p:nvSpPr>
        <p:spPr>
          <a:xfrm>
            <a:off x="59820" y="2957166"/>
            <a:ext cx="2532377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Méthode 4 page 207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03E9EA8-9418-49EE-9BF7-079A98CD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900812"/>
            <a:ext cx="110109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986019" y="754588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8072159" y="1397316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999271" y="2054424"/>
            <a:ext cx="1722782" cy="543339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025775" y="2698280"/>
            <a:ext cx="1722782" cy="18556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8072159" y="2969948"/>
            <a:ext cx="1722782" cy="18556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F06EEB-DDBA-4318-B1B8-F05C2485F441}"/>
              </a:ext>
            </a:extLst>
          </p:cNvPr>
          <p:cNvSpPr txBox="1"/>
          <p:nvPr/>
        </p:nvSpPr>
        <p:spPr>
          <a:xfrm>
            <a:off x="113608" y="-153587"/>
            <a:ext cx="2532377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Méthode 4 page 207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03E9EA8-9418-49EE-9BF7-079A98CD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03" y="616680"/>
            <a:ext cx="110109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E3A0AD-624B-4D73-92B5-60579C4E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5" y="165874"/>
            <a:ext cx="11464030" cy="29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tsspe_2020/93048-1">
            <a:extLst>
              <a:ext uri="{FF2B5EF4-FFF2-40B4-BE49-F238E27FC236}">
                <a16:creationId xmlns:a16="http://schemas.microsoft.com/office/drawing/2014/main" id="{709A10B0-C27B-43A5-A757-62DB502FD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5"/>
          <a:stretch/>
        </p:blipFill>
        <p:spPr bwMode="auto">
          <a:xfrm>
            <a:off x="0" y="735106"/>
            <a:ext cx="12216979" cy="50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8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tsspe_2020/93048-1">
            <a:extLst>
              <a:ext uri="{FF2B5EF4-FFF2-40B4-BE49-F238E27FC236}">
                <a16:creationId xmlns:a16="http://schemas.microsoft.com/office/drawing/2014/main" id="{709A10B0-C27B-43A5-A757-62DB502FD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5"/>
          <a:stretch/>
        </p:blipFill>
        <p:spPr bwMode="auto">
          <a:xfrm>
            <a:off x="2386013" y="0"/>
            <a:ext cx="7419975" cy="30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1EE486-86F8-40EF-9CE8-8D0608CC9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153300"/>
            <a:ext cx="97917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7BE4CEC-10FD-40CF-9759-4042916E0CD6}"/>
                  </a:ext>
                </a:extLst>
              </p:cNvPr>
              <p:cNvSpPr txBox="1"/>
              <p:nvPr/>
            </p:nvSpPr>
            <p:spPr>
              <a:xfrm>
                <a:off x="385011" y="279935"/>
                <a:ext cx="11806989" cy="3520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0" indent="-514350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romanUcPeriod" startAt="2"/>
                </a:pPr>
                <a:r>
                  <a:rPr lang="fr-FR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Résolution des équations différentielles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fr-FR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Résolution de l’équation différentielle 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′  = 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fr-FR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 0 </m:t>
                        </m:r>
                      </m:e>
                    </m:d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 hangingPunct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b="1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Solution Générale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solutions dans </a:t>
                </a:r>
                <a:r>
                  <a:rPr lang="fr-FR" sz="20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l'équation différentielle 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' = a y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0 ) sont les fonctions </a:t>
                </a:r>
                <a:r>
                  <a:rPr lang="fr-FR" sz="20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i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définies par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000" i="1" baseline="-25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sz="2000" i="1" baseline="-25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</m:sup>
                      </m:sSup>
                      <m:r>
                        <a:rPr lang="fr-FR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ù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:r>
                  <a:rPr lang="fr-FR" sz="2000" b="1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7BE4CEC-10FD-40CF-9759-4042916E0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" y="279935"/>
                <a:ext cx="11806989" cy="3520259"/>
              </a:xfrm>
              <a:prstGeom prst="rect">
                <a:avLst/>
              </a:prstGeom>
              <a:blipFill>
                <a:blip r:embed="rId2"/>
                <a:stretch>
                  <a:fillRect l="-5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4EAD656-E840-4866-94BD-E534E682D367}"/>
                  </a:ext>
                </a:extLst>
              </p:cNvPr>
              <p:cNvSpPr txBox="1"/>
              <p:nvPr/>
            </p:nvSpPr>
            <p:spPr>
              <a:xfrm>
                <a:off x="385011" y="4424974"/>
                <a:ext cx="10736178" cy="152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Condition Initiale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fontAlgn="base" hangingPunct="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tout couple de réel (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, l'équation  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' = a y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0 ) admet une solution et une seule telle que 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=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4EAD656-E840-4866-94BD-E534E682D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" y="4424974"/>
                <a:ext cx="10736178" cy="1524585"/>
              </a:xfrm>
              <a:prstGeom prst="rect">
                <a:avLst/>
              </a:prstGeom>
              <a:blipFill>
                <a:blip r:embed="rId3"/>
                <a:stretch>
                  <a:fillRect l="-568" b="-64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69DC7C2D-37C1-41D9-95BA-58FC39873950}"/>
              </a:ext>
            </a:extLst>
          </p:cNvPr>
          <p:cNvSpPr txBox="1"/>
          <p:nvPr/>
        </p:nvSpPr>
        <p:spPr>
          <a:xfrm>
            <a:off x="385011" y="6249700"/>
            <a:ext cx="6152146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323850" algn="l"/>
              </a:tabLst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Preuve</a:t>
            </a:r>
            <a:endParaRPr lang="fr-FR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FAF706-1677-4EB7-A7CB-A6A9A41476AB}"/>
              </a:ext>
            </a:extLst>
          </p:cNvPr>
          <p:cNvSpPr txBox="1"/>
          <p:nvPr/>
        </p:nvSpPr>
        <p:spPr>
          <a:xfrm>
            <a:off x="385011" y="3559451"/>
            <a:ext cx="6152146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323850" algn="l"/>
              </a:tabLst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Preuve</a:t>
            </a:r>
            <a:endParaRPr lang="fr-FR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B96EA1E-D50D-4683-9D3B-CA34FB6A4034}"/>
              </a:ext>
            </a:extLst>
          </p:cNvPr>
          <p:cNvSpPr txBox="1"/>
          <p:nvPr/>
        </p:nvSpPr>
        <p:spPr>
          <a:xfrm>
            <a:off x="328863" y="2058689"/>
            <a:ext cx="11534274" cy="274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Équations différentielles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primitives</a:t>
            </a:r>
            <a:endParaRPr lang="fr-FR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7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4D085B1-537F-4E9E-BA5F-1D9D46DA98A7}"/>
              </a:ext>
            </a:extLst>
          </p:cNvPr>
          <p:cNvSpPr txBox="1"/>
          <p:nvPr/>
        </p:nvSpPr>
        <p:spPr>
          <a:xfrm>
            <a:off x="-2807368" y="778149"/>
            <a:ext cx="609600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Méthode 5 page 211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91E967-E24D-4FFC-B8F7-74A0CF29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14" y="1306679"/>
            <a:ext cx="7905750" cy="24479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961BD7-9F50-4EBD-AAF0-473D46845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2" y="3914379"/>
            <a:ext cx="12192000" cy="25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8F6D93D-FABC-4473-B209-6EC85AAB5604}"/>
                  </a:ext>
                </a:extLst>
              </p:cNvPr>
              <p:cNvSpPr txBox="1"/>
              <p:nvPr/>
            </p:nvSpPr>
            <p:spPr>
              <a:xfrm>
                <a:off x="874295" y="506025"/>
                <a:ext cx="10443409" cy="3880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>
                  <a:lnSpc>
                    <a:spcPct val="107000"/>
                  </a:lnSpc>
                  <a:spcAft>
                    <a:spcPts val="800"/>
                  </a:spcAft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fr-FR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Résolution de l'équation différentielle :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′  = 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 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≠0 )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Solution générale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solutions dans </a:t>
                </a:r>
                <a:r>
                  <a:rPr lang="fr-FR" sz="20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l'équation différentielle 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′ 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(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0 )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sont les fonctions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2000" i="1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0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définies par</a:t>
                </a:r>
                <a:r>
                  <a:rPr lang="fr-FR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000" i="1" baseline="-25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sz="2000" i="1" baseline="-25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</m:sup>
                      </m:sSup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– </m:t>
                      </m:r>
                      <m:f>
                        <m:f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ù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fr-FR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:r>
                  <a:rPr lang="fr-FR" sz="20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Preuve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8F6D93D-FABC-4473-B209-6EC85AAB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5" y="506025"/>
                <a:ext cx="10443409" cy="3880871"/>
              </a:xfrm>
              <a:prstGeom prst="rect">
                <a:avLst/>
              </a:prstGeom>
              <a:blipFill>
                <a:blip r:embed="rId2"/>
                <a:stretch>
                  <a:fillRect l="-583" t="-785" r="-583" b="-1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0DD1737-8584-483D-8510-4C2D8E7851FC}"/>
                  </a:ext>
                </a:extLst>
              </p:cNvPr>
              <p:cNvSpPr txBox="1"/>
              <p:nvPr/>
            </p:nvSpPr>
            <p:spPr>
              <a:xfrm>
                <a:off x="874295" y="4489990"/>
                <a:ext cx="10804358" cy="2100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Condition initiale</a:t>
                </a:r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fontAlgn="base" hangingPunct="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tout couple de réel ( </a:t>
                </a:r>
                <a:r>
                  <a:rPr lang="fr-FR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fr-FR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, l'équation  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′ =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(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0 )</m:t>
                    </m:r>
                  </m:oMath>
                </a14:m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admet une solution et une seule telle que 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 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) =</m:t>
                    </m:r>
                    <m:sSub>
                      <m:sSubPr>
                        <m:ctrlP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:r>
                  <a:rPr lang="fr-FR" sz="1800" b="1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23850" algn="l"/>
                  </a:tabLst>
                </a:pPr>
                <a:r>
                  <a:rPr lang="fr-FR" sz="18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Preuve</a:t>
                </a:r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0DD1737-8584-483D-8510-4C2D8E785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5" y="4489990"/>
                <a:ext cx="10804358" cy="2100255"/>
              </a:xfrm>
              <a:prstGeom prst="rect">
                <a:avLst/>
              </a:prstGeom>
              <a:blipFill>
                <a:blip r:embed="rId3"/>
                <a:stretch>
                  <a:fillRect l="-451" t="-1744" r="-564" b="-37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C49A0AC-6123-4457-A901-0BE9095043AB}"/>
              </a:ext>
            </a:extLst>
          </p:cNvPr>
          <p:cNvSpPr txBox="1"/>
          <p:nvPr/>
        </p:nvSpPr>
        <p:spPr>
          <a:xfrm>
            <a:off x="280737" y="520436"/>
            <a:ext cx="2518611" cy="368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Méthode 6 page 211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2050" name="Picture 2" descr="mstsspe_2020/93045-1">
            <a:extLst>
              <a:ext uri="{FF2B5EF4-FFF2-40B4-BE49-F238E27FC236}">
                <a16:creationId xmlns:a16="http://schemas.microsoft.com/office/drawing/2014/main" id="{1372D75A-1278-44D8-AA6A-85347E57B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2" b="58299"/>
          <a:stretch/>
        </p:blipFill>
        <p:spPr bwMode="auto">
          <a:xfrm>
            <a:off x="3121220" y="167917"/>
            <a:ext cx="7007552" cy="22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868CC4-07D4-49AA-A37A-254AEF5C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407"/>
            <a:ext cx="12192000" cy="17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tsspe_2020/93053-1">
            <a:extLst>
              <a:ext uri="{FF2B5EF4-FFF2-40B4-BE49-F238E27FC236}">
                <a16:creationId xmlns:a16="http://schemas.microsoft.com/office/drawing/2014/main" id="{905351D8-0211-4CED-BD11-4904076ED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4"/>
          <a:stretch/>
        </p:blipFill>
        <p:spPr bwMode="auto">
          <a:xfrm>
            <a:off x="2204797" y="0"/>
            <a:ext cx="8062137" cy="28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A941B2-ECC2-4324-B448-D6D31B257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46" y="2967562"/>
            <a:ext cx="10913040" cy="37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7C8698-159A-4577-8BD0-020745A7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45" y="1004275"/>
            <a:ext cx="96583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A0A683-BB83-4084-8CEE-9DB59552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23044"/>
            <a:ext cx="97155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2BFBF8-A04C-41B3-9339-C897BD16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0" y="679974"/>
            <a:ext cx="5543890" cy="34392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4A2A15-FD1E-43C3-8870-722816EE8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89" y="1243845"/>
            <a:ext cx="5621508" cy="37331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49BCD23-C4FC-4932-86BB-6D1B0C7CFE99}"/>
              </a:ext>
            </a:extLst>
          </p:cNvPr>
          <p:cNvSpPr txBox="1"/>
          <p:nvPr/>
        </p:nvSpPr>
        <p:spPr>
          <a:xfrm>
            <a:off x="150920" y="168676"/>
            <a:ext cx="304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Exercices page 224</a:t>
            </a:r>
          </a:p>
        </p:txBody>
      </p:sp>
    </p:spTree>
    <p:extLst>
      <p:ext uri="{BB962C8B-B14F-4D97-AF65-F5344CB8AC3E}">
        <p14:creationId xmlns:p14="http://schemas.microsoft.com/office/powerpoint/2010/main" val="657899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49BCD23-C4FC-4932-86BB-6D1B0C7CFE99}"/>
              </a:ext>
            </a:extLst>
          </p:cNvPr>
          <p:cNvSpPr txBox="1"/>
          <p:nvPr/>
        </p:nvSpPr>
        <p:spPr>
          <a:xfrm>
            <a:off x="150920" y="168676"/>
            <a:ext cx="304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Exercices page 224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A3F42F-7080-4221-ACDA-7D8457218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63"/>
          <a:stretch/>
        </p:blipFill>
        <p:spPr>
          <a:xfrm>
            <a:off x="3195961" y="399508"/>
            <a:ext cx="5379868" cy="19924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A72726-18BD-4DD4-B85F-4FDFA5F92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176" y="2454241"/>
            <a:ext cx="6092739" cy="43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3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BBF44F-C504-4FAE-AEEF-5E497133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18" y="1217801"/>
            <a:ext cx="8132763" cy="35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9F7B24-2856-4A80-AE45-D16A889A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38112"/>
            <a:ext cx="96774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B96EA1E-D50D-4683-9D3B-CA34FB6A4034}"/>
              </a:ext>
            </a:extLst>
          </p:cNvPr>
          <p:cNvSpPr txBox="1"/>
          <p:nvPr/>
        </p:nvSpPr>
        <p:spPr>
          <a:xfrm>
            <a:off x="328863" y="342183"/>
            <a:ext cx="1153427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Équations différentielles et primitives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9B65FE3-AB52-49ED-9B58-23E107A73E30}"/>
                  </a:ext>
                </a:extLst>
              </p:cNvPr>
              <p:cNvSpPr txBox="1"/>
              <p:nvPr/>
            </p:nvSpPr>
            <p:spPr>
              <a:xfrm>
                <a:off x="453189" y="1130896"/>
                <a:ext cx="11285621" cy="566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Équations différentielles et primitives</a:t>
                </a:r>
                <a:endPara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fr-FR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Équations différentielles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353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Équation différentielle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Une équation différentielle est une égalité liant une fonction inconnue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la variable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ses dérivées successives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.. et éventuellement d'autres fonctions (constantes,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…).</a:t>
                </a:r>
              </a:p>
              <a:p>
                <a:pPr marL="342900" lvl="0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appelle solution d'une équation différentielle toute fonction dérivable vérifiant l'égalité.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Résoudre une équation différentielle, c'est trouver toutes les fonctions solutions vérifiant l'égalité.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↦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solution de l'équation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car,</a:t>
                </a:r>
              </a:p>
              <a:p>
                <a:pPr marL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 </m:t>
                    </m:r>
                    <m:sSup>
                      <m:sSup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</m:t>
                    </m:r>
                    <m:sSup>
                      <m:sSup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</a:p>
              <a:p>
                <a:pPr marL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9B65FE3-AB52-49ED-9B58-23E107A7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130896"/>
                <a:ext cx="11285621" cy="5664628"/>
              </a:xfrm>
              <a:prstGeom prst="rect">
                <a:avLst/>
              </a:prstGeom>
              <a:blipFill>
                <a:blip r:embed="rId2"/>
                <a:stretch>
                  <a:fillRect l="-702" t="-861" b="-9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658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D357DAC-8198-4578-ADF1-A896BEBD03A2}"/>
              </a:ext>
            </a:extLst>
          </p:cNvPr>
          <p:cNvSpPr txBox="1"/>
          <p:nvPr/>
        </p:nvSpPr>
        <p:spPr>
          <a:xfrm>
            <a:off x="441157" y="3512851"/>
            <a:ext cx="1732548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Exemples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5DE353-4815-4558-B55E-BF240A30DC6D}"/>
              </a:ext>
            </a:extLst>
          </p:cNvPr>
          <p:cNvSpPr txBox="1"/>
          <p:nvPr/>
        </p:nvSpPr>
        <p:spPr>
          <a:xfrm>
            <a:off x="441157" y="478533"/>
            <a:ext cx="152400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Remarques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312FC33-D4CB-4E3D-BE24-5A7B50A29A63}"/>
                  </a:ext>
                </a:extLst>
              </p:cNvPr>
              <p:cNvSpPr txBox="1"/>
              <p:nvPr/>
            </p:nvSpPr>
            <p:spPr>
              <a:xfrm>
                <a:off x="729916" y="1047102"/>
                <a:ext cx="10347157" cy="1830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92480" indent="-342900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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dérivée est associée à un taux de variation,</a:t>
                </a:r>
              </a:p>
              <a:p>
                <a:pPr marL="44958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quotient des variations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sur les variations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d'où le terme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différentiel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4958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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peut être amené à utiliser l'écriture différentielle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312FC33-D4CB-4E3D-BE24-5A7B50A2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6" y="1047102"/>
                <a:ext cx="10347157" cy="1830437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2AE7E3AA-8DD6-4064-AD6A-62AE8C88763D}"/>
              </a:ext>
            </a:extLst>
          </p:cNvPr>
          <p:cNvSpPr txBox="1"/>
          <p:nvPr/>
        </p:nvSpPr>
        <p:spPr>
          <a:xfrm>
            <a:off x="5477479" y="6053685"/>
            <a:ext cx="609600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Méthode 1 page 207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C56E152-3E28-4436-93C8-5BDEF3BA428B}"/>
                  </a:ext>
                </a:extLst>
              </p:cNvPr>
              <p:cNvSpPr txBox="1"/>
              <p:nvPr/>
            </p:nvSpPr>
            <p:spPr>
              <a:xfrm>
                <a:off x="770020" y="4147458"/>
                <a:ext cx="28073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fr-FR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  2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 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C56E152-3E28-4436-93C8-5BDEF3BA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0" y="4147458"/>
                <a:ext cx="2807369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66E52C4-9335-40BF-B351-CCAC82995EF0}"/>
                  </a:ext>
                </a:extLst>
              </p:cNvPr>
              <p:cNvSpPr txBox="1"/>
              <p:nvPr/>
            </p:nvSpPr>
            <p:spPr>
              <a:xfrm>
                <a:off x="3577389" y="4009183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fr-FR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66E52C4-9335-40BF-B351-CCAC8299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389" y="4009183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83C9F91-4AF3-4149-A5EA-DE8ACA92800B}"/>
                  </a:ext>
                </a:extLst>
              </p:cNvPr>
              <p:cNvSpPr txBox="1"/>
              <p:nvPr/>
            </p:nvSpPr>
            <p:spPr>
              <a:xfrm>
                <a:off x="406149" y="5043900"/>
                <a:ext cx="3535110" cy="757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83C9F91-4AF3-4149-A5EA-DE8ACA928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49" y="5043900"/>
                <a:ext cx="3535110" cy="757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E531B6-02B6-48BD-AFCC-87DA2E0AF230}"/>
                  </a:ext>
                </a:extLst>
              </p:cNvPr>
              <p:cNvSpPr txBox="1"/>
              <p:nvPr/>
            </p:nvSpPr>
            <p:spPr>
              <a:xfrm>
                <a:off x="3047288" y="5043900"/>
                <a:ext cx="6097424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fr-F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2E531B6-02B6-48BD-AFCC-87DA2E0A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8" y="5043900"/>
                <a:ext cx="6097424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7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322FA9-FE8B-44D7-A262-FF8944E5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172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DC1132-2AAA-49B8-A2F2-3DD34EE2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46" y="2831977"/>
            <a:ext cx="11501153" cy="35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3095" y="882862"/>
                <a:ext cx="11025809" cy="5464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 :</a:t>
                </a:r>
                <a:endParaRPr lang="fr-FR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considère les fonctions suivantes définies sur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)=2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+3 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²+3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constate que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’(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)=2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+3=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 dit dans ce cas que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sur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Définition</a:t>
                </a:r>
                <a:endParaRPr lang="fr-FR" sz="20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fonction continue sur un intervalle I.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On appelle </a:t>
                </a:r>
                <a:r>
                  <a:rPr lang="fr-FR" sz="2000" u="sng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primitive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sur I, une fonction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dérivable sur I telle que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’=</m:t>
                    </m:r>
                    <m:r>
                      <a:rPr lang="fr-FR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fr-FR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Remarque :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Dans ces conditions, on a l'équivalence :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« 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pour dérivée 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» 	et	 « 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 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pour primitive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».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Exemple :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car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pour tout réel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5" y="882862"/>
                <a:ext cx="11025809" cy="5464445"/>
              </a:xfrm>
              <a:prstGeom prst="rect">
                <a:avLst/>
              </a:prstGeom>
              <a:blipFill>
                <a:blip r:embed="rId2"/>
                <a:stretch>
                  <a:fillRect l="-608" b="-1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6134879E-E5F9-4A7E-8179-537A995A4A1E}"/>
              </a:ext>
            </a:extLst>
          </p:cNvPr>
          <p:cNvSpPr txBox="1"/>
          <p:nvPr/>
        </p:nvSpPr>
        <p:spPr>
          <a:xfrm>
            <a:off x="0" y="483457"/>
            <a:ext cx="609600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rabicPeriod" startAt="2"/>
            </a:pPr>
            <a:r>
              <a:rPr lang="fr-FR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Primitives de fonctions continues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0329" y="182053"/>
                <a:ext cx="11463131" cy="5512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u="sng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est une fonction continue sur un intervalle I.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Si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sur I alors pour tout réel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la fonction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⟼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sur I.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u="sng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Démonstration :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On pose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’(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’(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)+0=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’(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Donc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est une primitive de </a:t>
                </a:r>
                <a:r>
                  <a:rPr lang="fr-FR" sz="20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 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Propriété (admise)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Toute fonction continue sur un intervalle admet des primitives sur cet intervalle.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Remarque :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Bien que l'existence étant assurée, la forme explicite d'une primitive n'est pas toujours connue. Par exemple, la fonction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⟼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ne possède pas de primitive sous forme explicite.</a:t>
                </a:r>
                <a:endParaRPr lang="fr-FR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9" y="182053"/>
                <a:ext cx="11463131" cy="5512471"/>
              </a:xfrm>
              <a:prstGeom prst="rect">
                <a:avLst/>
              </a:prstGeom>
              <a:blipFill>
                <a:blip r:embed="rId2"/>
                <a:stretch>
                  <a:fillRect l="-532" t="-664" r="-478" b="-11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6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981" y="501134"/>
            <a:ext cx="44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Primitives des fonctions usuelles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947" t="473" r="674" b="935"/>
          <a:stretch/>
        </p:blipFill>
        <p:spPr>
          <a:xfrm>
            <a:off x="1974574" y="1126435"/>
            <a:ext cx="7916553" cy="510208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094463" y="1510748"/>
            <a:ext cx="1722782" cy="3048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890052" y="1965932"/>
            <a:ext cx="2120348" cy="60499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890052" y="2721305"/>
            <a:ext cx="2120348" cy="68911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890052" y="3560801"/>
            <a:ext cx="2120348" cy="61824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890052" y="4276418"/>
            <a:ext cx="2120348" cy="61824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094463" y="5104391"/>
            <a:ext cx="1722782" cy="3048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094463" y="5533934"/>
            <a:ext cx="1722782" cy="28492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094463" y="5903986"/>
            <a:ext cx="1722782" cy="28492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645507" y="1510748"/>
            <a:ext cx="1722782" cy="3048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589372" y="2116027"/>
            <a:ext cx="1722782" cy="3048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487478" y="2721306"/>
            <a:ext cx="2222242" cy="59173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487478" y="3476680"/>
            <a:ext cx="2222242" cy="59173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7390589" y="4289959"/>
            <a:ext cx="2120348" cy="61824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459976" y="5129743"/>
            <a:ext cx="1722782" cy="3048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487478" y="5503684"/>
            <a:ext cx="1722782" cy="30480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7645507" y="5903986"/>
            <a:ext cx="1722782" cy="280315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4839A90-B8AA-495C-ADB7-4475A7AD2BF9}"/>
              </a:ext>
            </a:extLst>
          </p:cNvPr>
          <p:cNvSpPr txBox="1"/>
          <p:nvPr/>
        </p:nvSpPr>
        <p:spPr>
          <a:xfrm>
            <a:off x="-2855494" y="377096"/>
            <a:ext cx="609600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Wingdings" panose="05000000000000000000" pitchFamily="2" charset="2"/>
              </a:rPr>
              <a:t>Méthode 2 page 207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9193A0-44BD-46FC-932D-662AFD33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6" y="745851"/>
            <a:ext cx="11487150" cy="2476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DD5BFD-4489-4928-9400-4D6AF6276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21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Grand écran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64</cp:revision>
  <dcterms:created xsi:type="dcterms:W3CDTF">2015-02-20T05:07:40Z</dcterms:created>
  <dcterms:modified xsi:type="dcterms:W3CDTF">2022-02-21T05:55:38Z</dcterms:modified>
</cp:coreProperties>
</file>