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6" r:id="rId4"/>
    <p:sldId id="257" r:id="rId5"/>
    <p:sldId id="271" r:id="rId6"/>
    <p:sldId id="258" r:id="rId7"/>
    <p:sldId id="259" r:id="rId8"/>
    <p:sldId id="272" r:id="rId9"/>
    <p:sldId id="273" r:id="rId10"/>
    <p:sldId id="260" r:id="rId11"/>
    <p:sldId id="261" r:id="rId12"/>
    <p:sldId id="262" r:id="rId13"/>
    <p:sldId id="263" r:id="rId14"/>
    <p:sldId id="274" r:id="rId15"/>
    <p:sldId id="264" r:id="rId16"/>
    <p:sldId id="265" r:id="rId17"/>
    <p:sldId id="266" r:id="rId18"/>
    <p:sldId id="275" r:id="rId19"/>
    <p:sldId id="267" r:id="rId20"/>
    <p:sldId id="268" r:id="rId21"/>
    <p:sldId id="276" r:id="rId22"/>
    <p:sldId id="278" r:id="rId23"/>
    <p:sldId id="277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BF36B-1CD2-49F6-9D5E-2D3159387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5A50A9-7DDF-41CA-87CA-78D686D27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AB2352-DC94-4ED9-8835-48C4FE4B0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A596-2C13-4DDB-8332-F7524A062E3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05C054-9F9B-41D8-8F1A-AD01835D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189709-C33F-48DE-B629-B53ED3A2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1C2F-4DA1-4420-9DD1-2A3CAE141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96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E6A88-2F3A-4913-A754-619EB14C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CD379E-9AFE-4CAC-9DE0-5B6F52F99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1317E8-8C4D-4290-85E9-5E16D14B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A596-2C13-4DDB-8332-F7524A062E3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AF0FE1-2660-46B9-B04B-367BB30F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0DF565-5C6A-4AB1-BA58-E3F29E241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1C2F-4DA1-4420-9DD1-2A3CAE141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79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5EFD74-5951-4709-8CBD-E66741F87B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29BB31-BC02-4986-8747-41FE7DA20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57459B-AC88-4858-9211-553137195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A596-2C13-4DDB-8332-F7524A062E3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40FD4B-F46D-4EBE-9FE0-6A660A271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2461F1-9211-47DD-A55C-F571EE4F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1C2F-4DA1-4420-9DD1-2A3CAE141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89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B84FE-0F1B-4339-BDB8-19E8A0F4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48D02A-5474-49FC-B565-88AF9232A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F76DFB-E386-4736-B13C-E028A40F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A596-2C13-4DDB-8332-F7524A062E3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D30CB0-3984-45E0-9E56-5B7F74D3E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BA8B6E-C598-4711-A997-A0266666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1C2F-4DA1-4420-9DD1-2A3CAE141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33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7B9C99-CC0D-4BA6-9FF4-FD2D5496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EB15B4-8DA7-4B54-B55E-1B88337C1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2F6E57-A558-4DA9-9172-5AD16E9B5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A596-2C13-4DDB-8332-F7524A062E3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964B7F-A1AB-4F68-8253-090F9423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27357-4F72-4798-9206-311E9582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1C2F-4DA1-4420-9DD1-2A3CAE141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14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A167B-23DF-4433-9A60-EF37F05E2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17BC85-0812-4447-BFBF-F7510F8B1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1194B2-019B-47A8-8153-D3DD0F66A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18BC9D-3892-48D1-919A-2847E136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A596-2C13-4DDB-8332-F7524A062E3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C7536E-5F02-4E57-919B-61791E85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2E744B-96F5-42B8-887D-0CB34956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1C2F-4DA1-4420-9DD1-2A3CAE141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89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7B826-1E20-448C-9EF6-F50D6D82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2FE2F1-CB52-4588-A3FE-AD316182F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741473-1E78-4300-96D0-57AE7F262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A963211-F52E-4492-A1CA-8458E796C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21A4B82-674B-45D9-8C72-6F990A212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07CE6D4-924B-42CE-AFD9-96096F922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A596-2C13-4DDB-8332-F7524A062E3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754A96-91D7-49C0-BBE6-4E4ED10B9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A86CF6E-25A6-4C6C-AE91-4B27D99A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1C2F-4DA1-4420-9DD1-2A3CAE141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29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A82696-FD48-493F-B2DA-0ABA5C6BC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091DAC-766C-4E19-A32D-40AB87396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A596-2C13-4DDB-8332-F7524A062E3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A268EC-302D-4F3D-87A4-4A16F647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364F00-49F4-47C5-B56F-D8151BC9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1C2F-4DA1-4420-9DD1-2A3CAE141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01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C18B52-2839-48F6-9384-B97888B6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A596-2C13-4DDB-8332-F7524A062E3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DE8D7DA-9AA8-4225-A672-57149806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977205-E011-4BCA-ADA1-34760ADB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1C2F-4DA1-4420-9DD1-2A3CAE141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02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F27349-5A4E-446B-ABA1-29F63520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05C599-51E4-49C9-A149-36CFB9537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BDBEE7-7061-429A-85C0-E690964E0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19769E-EE7D-43FA-8378-A01A8EA9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A596-2C13-4DDB-8332-F7524A062E3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0DBA4E-1703-4CD8-BAB3-D9705896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15F65E-BA74-4A66-810A-E308C07E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1C2F-4DA1-4420-9DD1-2A3CAE141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20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FC4A2A-7AC8-4F09-91C7-1193E79C2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EC4DE2-BC5B-4F1C-BA9B-61D7DBDEB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C18AB8-1B60-46C4-9C03-2C61907D8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F6A4B0-592E-45C2-AD18-A0DDC574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A596-2C13-4DDB-8332-F7524A062E3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F232B4-3DDE-4461-B15E-0AC2CC8A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222B08-0932-46D2-98B1-22A8D0B7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1C2F-4DA1-4420-9DD1-2A3CAE141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58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E15D22-7959-4C07-A578-C4DF0FF0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6DA360-B612-4A4A-BBC4-91B0ED1CF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330D23-A82E-41FB-A47D-067E6AB92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A596-2C13-4DDB-8332-F7524A062E3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F58DD7-14C7-47CA-ABF6-F35524E20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B209C3-B6AC-4EDE-9A48-AD7A4710F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41C2F-4DA1-4420-9DD1-2A3CAE141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64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0.png"/><Relationship Id="rId10" Type="http://schemas.openxmlformats.org/officeDocument/2006/relationships/image" Target="../media/image16.png"/><Relationship Id="rId4" Type="http://schemas.openxmlformats.org/officeDocument/2006/relationships/image" Target="../media/image10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5BA156-A3EC-445A-94B5-C7B76ADE0088}"/>
              </a:ext>
            </a:extLst>
          </p:cNvPr>
          <p:cNvSpPr/>
          <p:nvPr/>
        </p:nvSpPr>
        <p:spPr>
          <a:xfrm>
            <a:off x="1690562" y="2707200"/>
            <a:ext cx="8810875" cy="1443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8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Nombre et calculs</a:t>
            </a:r>
            <a:endParaRPr lang="fr-FR" sz="8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7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15B6118-9458-4D8F-8C28-3B99D2B2FD6F}"/>
                  </a:ext>
                </a:extLst>
              </p:cNvPr>
              <p:cNvSpPr/>
              <p:nvPr/>
            </p:nvSpPr>
            <p:spPr>
              <a:xfrm>
                <a:off x="523876" y="434706"/>
                <a:ext cx="11877674" cy="626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romanUcPeriod" startAt="2"/>
                </a:pPr>
                <a:r>
                  <a:rPr lang="fr-FR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Puissances entières d'un nombre relatif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7300" lvl="2" indent="-342900">
                  <a:lnSpc>
                    <a:spcPct val="107000"/>
                  </a:lnSpc>
                  <a:buFont typeface="+mj-lt"/>
                  <a:buAutoNum type="arabicPeriod"/>
                </a:pPr>
                <a:r>
                  <a:rPr lang="fr-FR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Notations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fr-FR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Définition - Puissances d'un nombre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Pour tout nombre entier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positif non nul, pour tout nombre relatif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FR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r>
                                <a:rPr lang="fr-FR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fr-FR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fr-FR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fr-FR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×…×</m:t>
                              </m:r>
                              <m:r>
                                <a:rPr lang="fr-FR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groupChr>
                        </m:e>
                        <m:lim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𝒇𝒂𝒄𝒕𝒆𝒖𝒓𝒔</m:t>
                          </m:r>
                        </m:lim>
                      </m:limLow>
                    </m:oMath>
                  </m:oMathPara>
                </a14:m>
                <a:endParaRPr lang="fr-FR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Et, si a est non nul,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limLow>
                            <m:limLow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fr-FR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fr-FR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  <m:r>
                                    <a:rPr lang="fr-FR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r>
                                    <a:rPr lang="fr-FR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  <m:r>
                                    <a:rPr lang="fr-FR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×…×</m:t>
                                  </m:r>
                                  <m:r>
                                    <a:rPr lang="fr-FR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𝑓𝑎𝑐𝑡𝑒𝑢𝑟𝑠</m:t>
                              </m:r>
                            </m:lim>
                          </m:limLow>
                        </m:den>
                      </m:f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 convention,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(lu «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puissance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») est appelé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puissance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fr-FR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ième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appelé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l'exposant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15B6118-9458-4D8F-8C28-3B99D2B2F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6" y="434706"/>
                <a:ext cx="11877674" cy="6265177"/>
              </a:xfrm>
              <a:prstGeom prst="rect">
                <a:avLst/>
              </a:prstGeom>
              <a:blipFill>
                <a:blip r:embed="rId2"/>
                <a:stretch>
                  <a:fillRect l="-1181" t="-13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47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2B8945-5BAB-45C7-ACDB-52AB7D8CC488}"/>
                  </a:ext>
                </a:extLst>
              </p:cNvPr>
              <p:cNvSpPr/>
              <p:nvPr/>
            </p:nvSpPr>
            <p:spPr>
              <a:xfrm>
                <a:off x="647700" y="711095"/>
                <a:ext cx="10280712" cy="4869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Remarque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 particulier,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fr-FR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sz="2400" b="1" dirty="0">
                  <a:solidFill>
                    <a:srgbClr val="538135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Exemples 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fr-FR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fr-FR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fr-FR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fr-FR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fr-FR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fr-FR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fr-FR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m:oMathPara>
                </a14:m>
                <a:endParaRPr lang="fr-FR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fr-FR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fr-FR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fr-FR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fr-F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fr-F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fr-F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fr-F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fr-FR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𝟏𝟐𝟓</m:t>
                          </m:r>
                        </m:den>
                      </m:f>
                      <m:r>
                        <a:rPr lang="fr-FR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fr-FR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fr-FR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𝟎𝟎𝟖</m:t>
                      </m:r>
                    </m:oMath>
                  </m:oMathPara>
                </a14:m>
                <a:endParaRPr lang="fr-FR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décomposition de 12 en produits de facteurs premiers est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écrit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12=</m:t>
                    </m:r>
                    <m:sSup>
                      <m:sSupPr>
                        <m:ctrlPr>
                          <a:rPr lang="fr-F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fr-F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2B8945-5BAB-45C7-ACDB-52AB7D8CC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711095"/>
                <a:ext cx="10280712" cy="4869153"/>
              </a:xfrm>
              <a:prstGeom prst="rect">
                <a:avLst/>
              </a:prstGeom>
              <a:blipFill>
                <a:blip r:embed="rId2"/>
                <a:stretch>
                  <a:fillRect l="-889" t="-1003" b="-25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75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A47527-C9DC-4DA8-A893-2417F1AA9081}"/>
                  </a:ext>
                </a:extLst>
              </p:cNvPr>
              <p:cNvSpPr/>
              <p:nvPr/>
            </p:nvSpPr>
            <p:spPr>
              <a:xfrm>
                <a:off x="409574" y="229676"/>
                <a:ext cx="11544301" cy="4622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07000"/>
                  </a:lnSpc>
                  <a:buFont typeface="+mj-lt"/>
                  <a:buAutoNum type="arabicPeriod" startAt="2"/>
                </a:pPr>
                <a:r>
                  <a:rPr lang="fr-FR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Calculs avec les puissances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Dans tout ce paragraphe, on considère deux nombres entiers relatifs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un nombre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Règle - Calculs avec les puissances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Démonstration</a:t>
                </a:r>
                <a:endParaRPr lang="fr-FR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sont positifs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limLow>
                              <m:limLow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×…×</m:t>
                                    </m:r>
                                    <m: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</m:groupChr>
                              </m:e>
                              <m:li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𝑓𝑎𝑐𝑡𝑒𝑢𝑟𝑠</m:t>
                                </m:r>
                              </m:lim>
                            </m:limLow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limLow>
                              <m:limLow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×…×</m:t>
                                    </m:r>
                                    <m: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</m:groupChr>
                              </m:e>
                              <m:li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𝑓𝑎𝑐𝑡𝑒𝑢𝑟𝑠</m:t>
                                </m:r>
                              </m:lim>
                            </m:limLow>
                          </m:e>
                        </m:groupChr>
                      </m:e>
                      <m:li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𝑓𝑎𝑐𝑡𝑒𝑢𝑟𝑠</m:t>
                        </m:r>
                      </m:lim>
                    </m:limLow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A47527-C9DC-4DA8-A893-2417F1AA90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4" y="229676"/>
                <a:ext cx="11544301" cy="4622547"/>
              </a:xfrm>
              <a:prstGeom prst="rect">
                <a:avLst/>
              </a:prstGeom>
              <a:blipFill>
                <a:blip r:embed="rId2"/>
                <a:stretch>
                  <a:fillRect l="-528" t="-7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133969-38D1-4AE4-AEA4-D91630F29A1B}"/>
                  </a:ext>
                </a:extLst>
              </p:cNvPr>
              <p:cNvSpPr/>
              <p:nvPr/>
            </p:nvSpPr>
            <p:spPr>
              <a:xfrm>
                <a:off x="3507906" y="1999072"/>
                <a:ext cx="21604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133969-38D1-4AE4-AEA4-D91630F29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906" y="1999072"/>
                <a:ext cx="216046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FAFAF6-A3D5-4429-A026-9F719AF0DF94}"/>
                  </a:ext>
                </a:extLst>
              </p:cNvPr>
              <p:cNvSpPr/>
              <p:nvPr/>
            </p:nvSpPr>
            <p:spPr>
              <a:xfrm>
                <a:off x="1178986" y="1999072"/>
                <a:ext cx="1902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FAFAF6-A3D5-4429-A026-9F719AF0D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986" y="1999072"/>
                <a:ext cx="190250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00ACF2-92E7-4ADC-A19B-9D2DD410B579}"/>
                  </a:ext>
                </a:extLst>
              </p:cNvPr>
              <p:cNvSpPr/>
              <p:nvPr/>
            </p:nvSpPr>
            <p:spPr>
              <a:xfrm>
                <a:off x="6291922" y="1870960"/>
                <a:ext cx="2237151" cy="625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≠0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00ACF2-92E7-4ADC-A19B-9D2DD410B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922" y="1870960"/>
                <a:ext cx="2237151" cy="6255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BA8171-A4C4-4317-ACAD-01452A1A8967}"/>
                  </a:ext>
                </a:extLst>
              </p:cNvPr>
              <p:cNvSpPr/>
              <p:nvPr/>
            </p:nvSpPr>
            <p:spPr>
              <a:xfrm>
                <a:off x="9330181" y="1999072"/>
                <a:ext cx="16828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BA8171-A4C4-4317-ACAD-01452A1A8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181" y="1999072"/>
                <a:ext cx="168283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D7803A6-CA41-4B02-A973-97340B610968}"/>
                  </a:ext>
                </a:extLst>
              </p:cNvPr>
              <p:cNvSpPr/>
              <p:nvPr/>
            </p:nvSpPr>
            <p:spPr>
              <a:xfrm>
                <a:off x="625011" y="4667557"/>
                <a:ext cx="43834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4+3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D7803A6-CA41-4B02-A973-97340B610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11" y="4667557"/>
                <a:ext cx="438344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3956F43-6C53-4041-B97E-07FA6C874B15}"/>
                  </a:ext>
                </a:extLst>
              </p:cNvPr>
              <p:cNvSpPr/>
              <p:nvPr/>
            </p:nvSpPr>
            <p:spPr>
              <a:xfrm>
                <a:off x="6926199" y="4667557"/>
                <a:ext cx="3576620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−7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−3+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−7</m:t>
                              </m:r>
                            </m:e>
                          </m:d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3956F43-6C53-4041-B97E-07FA6C874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199" y="4667557"/>
                <a:ext cx="3576620" cy="3879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95BC1F-6120-47E3-9BA1-7AF11B957939}"/>
                  </a:ext>
                </a:extLst>
              </p:cNvPr>
              <p:cNvSpPr/>
              <p:nvPr/>
            </p:nvSpPr>
            <p:spPr>
              <a:xfrm>
                <a:off x="625011" y="5244335"/>
                <a:ext cx="4117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−2×5</m:t>
                              </m:r>
                            </m:e>
                          </m:d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−10</m:t>
                              </m:r>
                            </m:e>
                          </m:d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95BC1F-6120-47E3-9BA1-7AF11B9579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11" y="5244335"/>
                <a:ext cx="411798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AEFF97-821C-4CBB-90BF-895C8D57658B}"/>
                  </a:ext>
                </a:extLst>
              </p:cNvPr>
              <p:cNvSpPr/>
              <p:nvPr/>
            </p:nvSpPr>
            <p:spPr>
              <a:xfrm>
                <a:off x="6926199" y="5152046"/>
                <a:ext cx="305057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sup>
                        </m:sSup>
                      </m:den>
                    </m:f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sup>
                        </m:sSup>
                      </m:den>
                    </m:f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AEFF97-821C-4CBB-90BF-895C8D576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199" y="5152046"/>
                <a:ext cx="3050579" cy="523798"/>
              </a:xfrm>
              <a:prstGeom prst="rect">
                <a:avLst/>
              </a:prstGeom>
              <a:blipFill>
                <a:blip r:embed="rId10"/>
                <a:stretch>
                  <a:fillRect l="-1597" b="-69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46B4A54-4D92-405C-B259-24E7E7B822A1}"/>
                  </a:ext>
                </a:extLst>
              </p:cNvPr>
              <p:cNvSpPr/>
              <p:nvPr/>
            </p:nvSpPr>
            <p:spPr>
              <a:xfrm>
                <a:off x="298738" y="5927604"/>
                <a:ext cx="6930888" cy="387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−3×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−7</m:t>
                              </m:r>
                            </m:e>
                          </m:d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2×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d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−6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21+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−6</m:t>
                              </m:r>
                            </m:e>
                          </m:d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46B4A54-4D92-405C-B259-24E7E7B82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38" y="5927604"/>
                <a:ext cx="6930888" cy="3879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52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910219-C92D-4143-83A1-E2CEB5928105}"/>
              </a:ext>
            </a:extLst>
          </p:cNvPr>
          <p:cNvSpPr/>
          <p:nvPr/>
        </p:nvSpPr>
        <p:spPr>
          <a:xfrm>
            <a:off x="857250" y="1700952"/>
            <a:ext cx="11115675" cy="16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Remarque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Attention: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2400" b="1" dirty="0">
              <a:solidFill>
                <a:srgbClr val="53813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C80521-0DC6-49E6-8E1A-62BF4FC491EB}"/>
              </a:ext>
            </a:extLst>
          </p:cNvPr>
          <p:cNvSpPr/>
          <p:nvPr/>
        </p:nvSpPr>
        <p:spPr>
          <a:xfrm>
            <a:off x="2943070" y="2100054"/>
            <a:ext cx="7683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n'y a pas de règle avec 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l'addition ou la soustraction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puissances.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72444D8-0C48-4AB2-B5F7-2CC60E88B57D}"/>
                  </a:ext>
                </a:extLst>
              </p:cNvPr>
              <p:cNvSpPr/>
              <p:nvPr/>
            </p:nvSpPr>
            <p:spPr>
              <a:xfrm>
                <a:off x="1282747" y="3746467"/>
                <a:ext cx="8482690" cy="1041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Exemples 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fr-FR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72444D8-0C48-4AB2-B5F7-2CC60E88B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47" y="3746467"/>
                <a:ext cx="8482690" cy="1041504"/>
              </a:xfrm>
              <a:prstGeom prst="rect">
                <a:avLst/>
              </a:prstGeom>
              <a:blipFill>
                <a:blip r:embed="rId2"/>
                <a:stretch>
                  <a:fillRect l="-1078" t="-47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769323-FBA2-4720-A83A-9B0B956CCD77}"/>
                  </a:ext>
                </a:extLst>
              </p:cNvPr>
              <p:cNvSpPr/>
              <p:nvPr/>
            </p:nvSpPr>
            <p:spPr>
              <a:xfrm>
                <a:off x="4121689" y="5187073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3−2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    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𝑒𝑡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3−2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769323-FBA2-4720-A83A-9B0B956CC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689" y="5187073"/>
                <a:ext cx="60960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06E19D-8A61-454E-89C8-D5FD87073990}"/>
                  </a:ext>
                </a:extLst>
              </p:cNvPr>
              <p:cNvSpPr/>
              <p:nvPr/>
            </p:nvSpPr>
            <p:spPr>
              <a:xfrm>
                <a:off x="6213582" y="3816378"/>
                <a:ext cx="5474704" cy="1133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5×5×5+</m:t>
                      </m:r>
                      <m:f>
                        <m:f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5×5</m:t>
                          </m:r>
                        </m:den>
                      </m:f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=125+</m:t>
                      </m:r>
                      <m:f>
                        <m:f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=125,04</m:t>
                      </m:r>
                    </m:oMath>
                  </m:oMathPara>
                </a14:m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06E19D-8A61-454E-89C8-D5FD870739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582" y="3816378"/>
                <a:ext cx="5474704" cy="11331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5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0625E1-687F-4BBA-BA9B-890CC95FA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253"/>
            <a:ext cx="5981700" cy="39814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1A90CFA-321C-45A1-AE12-F55AE3B170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732"/>
          <a:stretch/>
        </p:blipFill>
        <p:spPr>
          <a:xfrm>
            <a:off x="0" y="4839703"/>
            <a:ext cx="5981700" cy="20182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9FE7943-3866-4C5C-B3FB-2848CE3F4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5" y="2085975"/>
            <a:ext cx="5857875" cy="47720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0505401-F507-4D0A-8690-CF83197B05A7}"/>
              </a:ext>
            </a:extLst>
          </p:cNvPr>
          <p:cNvSpPr txBox="1"/>
          <p:nvPr/>
        </p:nvSpPr>
        <p:spPr>
          <a:xfrm>
            <a:off x="4018547" y="0"/>
            <a:ext cx="4154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Exercices 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Sésamath</a:t>
            </a: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page 55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35070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502DB10-EBBD-4844-BAD2-F5DA5D832AC5}"/>
                  </a:ext>
                </a:extLst>
              </p:cNvPr>
              <p:cNvSpPr/>
              <p:nvPr/>
            </p:nvSpPr>
            <p:spPr>
              <a:xfrm>
                <a:off x="285750" y="234789"/>
                <a:ext cx="11449050" cy="674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romanUcPeriod" startAt="3"/>
                </a:pPr>
                <a:r>
                  <a:rPr lang="fr-FR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Racine carrée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07000"/>
                  </a:lnSpc>
                  <a:buFont typeface="+mj-lt"/>
                  <a:buAutoNum type="arabicPeriod"/>
                </a:pPr>
                <a:r>
                  <a:rPr lang="fr-FR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Définitions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Définition - Racine carrée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racine carrée d'un nombre positif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le nombre positif, noté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dont le carré est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rad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rad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fr-FR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fr-FR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fr-FR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Définition - Carré parfait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 carré parfait est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carré d'un nombre entier. </a:t>
                </a:r>
                <a:endParaRPr lang="fr-FR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Remarques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carré d'un nombre est toujours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positif.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Lorsque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un nombre strictement négatif,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n'existe pas et n'a donc pas de sens. </a:t>
                </a:r>
                <a:endParaRPr lang="fr-FR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  </m:t>
                            </m:r>
                            <m:r>
                              <m:rPr>
                                <m:nor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car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  </m:t>
                            </m:r>
                            <m:r>
                              <m:rPr>
                                <m:nor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et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 </m:t>
                            </m:r>
                            <m:r>
                              <m:rPr>
                                <m:nor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est</m:t>
                            </m:r>
                            <m:r>
                              <m:rPr>
                                <m:nor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positif</m:t>
                            </m:r>
                          </m:e>
                          <m:e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fr-FR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FR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3,6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=3,6 </m:t>
                            </m:r>
                            <m:r>
                              <m:rPr>
                                <m:nor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car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3,6&gt;0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=9  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𝑒𝑡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3 </m:t>
                            </m:r>
                            <m:r>
                              <m:rPr>
                                <m:nor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est</m:t>
                            </m:r>
                            <m:r>
                              <m:rPr>
                                <m:nor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positif</m:t>
                            </m:r>
                            <m:r>
                              <m:rPr>
                                <m:nor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donc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rad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2 </m:t>
                            </m:r>
                            <m:r>
                              <m:rPr>
                                <m:nor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est</m:t>
                            </m:r>
                            <m:r>
                              <m:rPr>
                                <m:nor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positif</m:t>
                            </m:r>
                            <m:r>
                              <m:rPr>
                                <m:nor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donc</m:t>
                            </m:r>
                            <m:r>
                              <m:rPr>
                                <m:nor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fr-FR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FR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e>
                        </m:mr>
                      </m:m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502DB10-EBBD-4844-BAD2-F5DA5D832A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234789"/>
                <a:ext cx="11449050" cy="6749476"/>
              </a:xfrm>
              <a:prstGeom prst="rect">
                <a:avLst/>
              </a:prstGeom>
              <a:blipFill>
                <a:blip r:embed="rId2"/>
                <a:stretch>
                  <a:fillRect l="-1225" t="-12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78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22EB6F-F47D-4D4C-8465-788B169794FE}"/>
                  </a:ext>
                </a:extLst>
              </p:cNvPr>
              <p:cNvSpPr/>
              <p:nvPr/>
            </p:nvSpPr>
            <p:spPr>
              <a:xfrm>
                <a:off x="809625" y="1415846"/>
                <a:ext cx="10820400" cy="3536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Règle - Racine d'un carré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Pour tout nombre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 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et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sz="2000" b="1" dirty="0">
                  <a:solidFill>
                    <a:srgbClr val="538135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1,3</m:t>
                            </m:r>
                          </m:e>
                        </m:d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1,3</m:t>
                            </m:r>
                          </m:e>
                        </m:d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=1,3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car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1,3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est positif.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car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négatif.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En effet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22EB6F-F47D-4D4C-8465-788B169794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5" y="1415846"/>
                <a:ext cx="10820400" cy="3536866"/>
              </a:xfrm>
              <a:prstGeom prst="rect">
                <a:avLst/>
              </a:prstGeom>
              <a:blipFill>
                <a:blip r:embed="rId2"/>
                <a:stretch>
                  <a:fillRect l="-620" t="-862" b="-20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38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F0A2978-D9BD-4903-A5B8-497C75B55616}"/>
                  </a:ext>
                </a:extLst>
              </p:cNvPr>
              <p:cNvSpPr/>
              <p:nvPr/>
            </p:nvSpPr>
            <p:spPr>
              <a:xfrm>
                <a:off x="419100" y="647790"/>
                <a:ext cx="11430000" cy="5761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lvl="1" indent="-457200">
                  <a:lnSpc>
                    <a:spcPct val="107000"/>
                  </a:lnSpc>
                  <a:buFont typeface="+mj-lt"/>
                  <a:buAutoNum type="arabicPeriod" startAt="2"/>
                </a:pPr>
                <a:r>
                  <a:rPr lang="fr-FR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Calculs avec les racines carrées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Règle - Calculs avec les racines carrées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tous nombres positifs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sz="2000" b="1" dirty="0">
                  <a:solidFill>
                    <a:srgbClr val="538135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2×3</m:t>
                          </m:r>
                        </m:e>
                      </m:ra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36</m:t>
                              </m:r>
                            </m:num>
                            <m:den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36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25</m:t>
                              </m:r>
                            </m:e>
                          </m:rad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Attention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 effet, on a par exemple 25 = 16 + 9, mais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16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=4+3=7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donc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16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</m:t>
                        </m:r>
                      </m:e>
                    </m:ra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F0A2978-D9BD-4903-A5B8-497C75B55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647790"/>
                <a:ext cx="11430000" cy="5761257"/>
              </a:xfrm>
              <a:prstGeom prst="rect">
                <a:avLst/>
              </a:prstGeom>
              <a:blipFill>
                <a:blip r:embed="rId2"/>
                <a:stretch>
                  <a:fillRect l="-587" t="-5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4E5C68-5810-4DC7-9CF7-F606A9A2D11C}"/>
                  </a:ext>
                </a:extLst>
              </p:cNvPr>
              <p:cNvSpPr/>
              <p:nvPr/>
            </p:nvSpPr>
            <p:spPr>
              <a:xfrm>
                <a:off x="2344163" y="2050261"/>
                <a:ext cx="2677913" cy="512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rad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rad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ra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4E5C68-5810-4DC7-9CF7-F606A9A2D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163" y="2050261"/>
                <a:ext cx="2677913" cy="512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EDD75A6-D07D-48B1-B072-40BE38F5E5DF}"/>
                  </a:ext>
                </a:extLst>
              </p:cNvPr>
              <p:cNvSpPr/>
              <p:nvPr/>
            </p:nvSpPr>
            <p:spPr>
              <a:xfrm>
                <a:off x="5833944" y="1884606"/>
                <a:ext cx="2461571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≠0)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EDD75A6-D07D-48B1-B072-40BE38F5E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944" y="1884606"/>
                <a:ext cx="2461571" cy="843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3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B2A3A73-AEED-448A-9971-08B9C4864025}"/>
              </a:ext>
            </a:extLst>
          </p:cNvPr>
          <p:cNvSpPr txBox="1"/>
          <p:nvPr/>
        </p:nvSpPr>
        <p:spPr>
          <a:xfrm>
            <a:off x="4235116" y="15842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Exercices 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Sésamath</a:t>
            </a: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page 56</a:t>
            </a:r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186B2E-C13E-4BA9-8D08-50A8DFE07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2" y="648168"/>
            <a:ext cx="5915025" cy="30956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9DA0789-1386-4B15-86F4-FE386E390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72" y="3743793"/>
            <a:ext cx="5886450" cy="30289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3641E6A-2EDB-4B3E-94A5-36D53610D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418" y="702082"/>
            <a:ext cx="5470964" cy="615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60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0E821A6-9111-4745-97A4-B40A878440FD}"/>
                  </a:ext>
                </a:extLst>
              </p:cNvPr>
              <p:cNvSpPr/>
              <p:nvPr/>
            </p:nvSpPr>
            <p:spPr>
              <a:xfrm>
                <a:off x="485775" y="324839"/>
                <a:ext cx="11534775" cy="6415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romanUcPeriod" startAt="4"/>
                </a:pPr>
                <a:r>
                  <a:rPr lang="fr-FR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Ensemble de nombres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Définitions - Ensemble de nombres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L'ensemble des entiers naturels, noté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est l'ensemble des nombres qui peuvent s'écrire sous forme d'un entier positif :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{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 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;…}</m:t>
                    </m:r>
                  </m:oMath>
                </a14:m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L'ensemble des entiers relatifs, noté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est l'ensemble des nombres qui peuvent s'écrire sous forme d'un entier positif ou négatif :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={…; −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 −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 −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;…}</m:t>
                    </m:r>
                  </m:oMath>
                </a14:m>
                <a:endParaRPr lang="fr-FR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L'ensemble des nombres décimaux, noté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𝔻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est l'ensemble des quotients qui peuvent s'écrire sous la forme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sSup>
                          <m:sSupPr>
                            <m:ctrlPr>
                              <a:rPr lang="fr-FR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fr-FR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entier relatif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entier positif.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L'ensemble des nombres rationnels, noté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ℚ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est l'ensemble des nombres qui peuvent s'écrire sous la forme d'un quotient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entier relatif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entier relatif non nul.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sz="2000" b="1" dirty="0">
                  <a:solidFill>
                    <a:srgbClr val="538135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Exemples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car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−45∈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12,45∈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𝔻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12,45=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1245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1245</m:t>
                        </m:r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ℚ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0E821A6-9111-4745-97A4-B40A87844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" y="324839"/>
                <a:ext cx="11534775" cy="6415154"/>
              </a:xfrm>
              <a:prstGeom prst="rect">
                <a:avLst/>
              </a:prstGeom>
              <a:blipFill>
                <a:blip r:embed="rId2"/>
                <a:stretch>
                  <a:fillRect l="-1216" t="-1330" r="-1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0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5BA156-A3EC-445A-94B5-C7B76ADE0088}"/>
              </a:ext>
            </a:extLst>
          </p:cNvPr>
          <p:cNvSpPr/>
          <p:nvPr/>
        </p:nvSpPr>
        <p:spPr>
          <a:xfrm>
            <a:off x="4238119" y="0"/>
            <a:ext cx="3715761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Nombre et calculs</a:t>
            </a:r>
            <a:endParaRPr lang="fr-FR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7A7F065-0313-4B68-963E-CA4C3A93AAC2}"/>
              </a:ext>
            </a:extLst>
          </p:cNvPr>
          <p:cNvSpPr txBox="1"/>
          <p:nvPr/>
        </p:nvSpPr>
        <p:spPr>
          <a:xfrm>
            <a:off x="286305" y="822054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RE" sz="2400" b="1" i="0" dirty="0">
                <a:solidFill>
                  <a:srgbClr val="0070C0"/>
                </a:solidFill>
                <a:effectLst/>
                <a:latin typeface="MemphisLTStd-Bold"/>
              </a:rPr>
              <a:t>Pour prendre un bon départ…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DB678C-893C-48D8-8517-473917022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04" y="1689060"/>
            <a:ext cx="5485395" cy="24332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8C6E1AB-E787-4285-9A8B-60886AA08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14"/>
          <a:stretch/>
        </p:blipFill>
        <p:spPr>
          <a:xfrm>
            <a:off x="514904" y="4274538"/>
            <a:ext cx="5485396" cy="16221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54B3DE6-0880-40E7-9DA1-C0B5342B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745" y="1817794"/>
            <a:ext cx="6109255" cy="35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07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A92803-A4E2-43C8-AEC8-B3ED83C769FD}"/>
                  </a:ext>
                </a:extLst>
              </p:cNvPr>
              <p:cNvSpPr/>
              <p:nvPr/>
            </p:nvSpPr>
            <p:spPr>
              <a:xfrm>
                <a:off x="428625" y="306993"/>
                <a:ext cx="11639550" cy="6180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Définition - Nombres réels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Soit une droite munie d'une origine O et d'une graduation.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L'ensemble des abscisses de l'axe ainsi défini s'appelle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l'ensemble des nombres réels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et se note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 tel axe est appelé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droite des réels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Propriété - Inclusion des ensembles de nombres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Les entiers naturels sont aussi des entiers relatifs qui sont des nombres décimaux qui sont </a:t>
                </a:r>
              </a:p>
              <a:p>
                <a:pPr marL="449580"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des quotients 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ℕ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⊂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ℤ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⊂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𝔻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⊂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ℚ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⊂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D'après l'activité 1 , on peut construire un segment de longueur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et ce n'est pas un quotient :</a:t>
                </a:r>
              </a:p>
              <a:p>
                <a:pPr marL="457200"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c'est un nombre réel. </a:t>
                </a:r>
              </a:p>
              <a:p>
                <a:pPr marL="342900" lvl="0" indent="-342900"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L'écriture décimale de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n'est pas périodique, ce n'est pas un quotient : c'est un nombre réel.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Propriété - Nature des racines carrées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 entier.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soit un entier dans le cas où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carré parfait soit un irrationnel.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un nombre irrationnel et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nombre entier.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A92803-A4E2-43C8-AEC8-B3ED83C76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306993"/>
                <a:ext cx="11639550" cy="6180538"/>
              </a:xfrm>
              <a:prstGeom prst="rect">
                <a:avLst/>
              </a:prstGeom>
              <a:blipFill>
                <a:blip r:embed="rId2"/>
                <a:stretch>
                  <a:fillRect l="-524" t="-493" b="-13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60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53EDB61-17BB-4C02-839F-5F973000B3FD}"/>
              </a:ext>
            </a:extLst>
          </p:cNvPr>
          <p:cNvSpPr txBox="1"/>
          <p:nvPr/>
        </p:nvSpPr>
        <p:spPr>
          <a:xfrm>
            <a:off x="2538779" y="254977"/>
            <a:ext cx="711444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Exercices bilan – </a:t>
            </a:r>
            <a:r>
              <a:rPr lang="fr-FR" sz="3200" b="1" dirty="0" err="1">
                <a:solidFill>
                  <a:srgbClr val="0070C0"/>
                </a:solidFill>
              </a:rPr>
              <a:t>Sésamath</a:t>
            </a:r>
            <a:r>
              <a:rPr lang="fr-FR" sz="3200" b="1" dirty="0">
                <a:solidFill>
                  <a:srgbClr val="0070C0"/>
                </a:solidFill>
              </a:rPr>
              <a:t> page 57 et 58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B838D5-3A28-49DC-BF0E-7DD8682B2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14" y="1304912"/>
            <a:ext cx="5144412" cy="195703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E1CD5C2-038C-4F5F-97A8-10B4D5315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14" y="3429000"/>
            <a:ext cx="5144412" cy="9069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E48B6F7-A44C-4C6D-A0CA-94B12899F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14" y="4503037"/>
            <a:ext cx="5144412" cy="13984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63586DC-F030-46BF-96F3-5468EA443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176" y="1304912"/>
            <a:ext cx="4985216" cy="203126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E93CDBB-536E-41CC-BB25-41FED67976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176" y="3521820"/>
            <a:ext cx="4985216" cy="209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25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53EDB61-17BB-4C02-839F-5F973000B3FD}"/>
              </a:ext>
            </a:extLst>
          </p:cNvPr>
          <p:cNvSpPr txBox="1"/>
          <p:nvPr/>
        </p:nvSpPr>
        <p:spPr>
          <a:xfrm>
            <a:off x="2538779" y="254977"/>
            <a:ext cx="711444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Exercices bilan – </a:t>
            </a:r>
            <a:r>
              <a:rPr lang="fr-FR" sz="3200" b="1" dirty="0" err="1">
                <a:solidFill>
                  <a:srgbClr val="0070C0"/>
                </a:solidFill>
              </a:rPr>
              <a:t>Sésamath</a:t>
            </a:r>
            <a:r>
              <a:rPr lang="fr-FR" sz="3200" b="1" dirty="0">
                <a:solidFill>
                  <a:srgbClr val="0070C0"/>
                </a:solidFill>
              </a:rPr>
              <a:t> page 57 et 58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E48B6F7-A44C-4C6D-A0CA-94B12899F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08" y="1118741"/>
            <a:ext cx="5144412" cy="13984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63586DC-F030-46BF-96F3-5468EA443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176" y="1118741"/>
            <a:ext cx="4985216" cy="203126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53DDF48-E981-4550-9A2D-3211F0911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56" y="2940728"/>
            <a:ext cx="5483930" cy="19814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FFC8299-A6E9-4955-935D-9A0DEF361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927" y="3219542"/>
            <a:ext cx="4935465" cy="357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19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519E01E-5D14-4D36-9E57-31159889A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58" y="328682"/>
            <a:ext cx="5176150" cy="260572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6ADC271-01F3-49E9-9AEA-57CEF62AD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57" y="3168039"/>
            <a:ext cx="5176149" cy="8814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B32F702-28E7-476B-9B8E-67AC6B9F8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56" y="4283164"/>
            <a:ext cx="5176149" cy="1672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4430B4E-BD68-4AC5-842B-AC57E3B81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165" y="328682"/>
            <a:ext cx="5176150" cy="211590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4D80B8B-82A8-49B5-9FD7-92A036786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2289" y="2600746"/>
            <a:ext cx="4252543" cy="386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5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A416E6D-D6A6-4BE6-8CC3-182A893F4974}"/>
                  </a:ext>
                </a:extLst>
              </p:cNvPr>
              <p:cNvSpPr/>
              <p:nvPr/>
            </p:nvSpPr>
            <p:spPr>
              <a:xfrm>
                <a:off x="281127" y="0"/>
                <a:ext cx="11629746" cy="6642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romanUcPeriod"/>
                </a:pPr>
                <a:r>
                  <a:rPr lang="fr-FR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Multiples, diviseurs et nombres premiers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07000"/>
                  </a:lnSpc>
                  <a:buFont typeface="+mj-lt"/>
                  <a:buAutoNum type="arabicPeriod"/>
                </a:pPr>
                <a:r>
                  <a:rPr lang="fr-FR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Multiples et diviseurs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Définitions - Multiple et diviseur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deux nombres entiers. S'il existe un nombre entier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tel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𝑏𝑘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on dit que :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7300" lvl="2" indent="-342900">
                  <a:lnSpc>
                    <a:spcPct val="107000"/>
                  </a:lnSpc>
                  <a:buFont typeface="Times New Roman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divise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ou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est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 diviseur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7300" lvl="2" indent="-342900">
                  <a:lnSpc>
                    <a:spcPct val="107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 multiple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est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divisible par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357 est divisible par 3 (car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 + 5 + 7 = 15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qui est divisible par 3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357 = 3×119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: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7300" lvl="2" indent="-342900">
                  <a:lnSpc>
                    <a:spcPct val="107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357 est divisible par 3 (et par 119) et 3 est un diviseur de 357 (et 119 aussi) ;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7300" lvl="2" indent="-342900">
                  <a:lnSpc>
                    <a:spcPct val="107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357 est donc un multiple de 3 (et de 119).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Remarques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①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𝑏𝑘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alors le reste de la division euclidienne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nul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c'est-à-dire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 nombre entier.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②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sont des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diviseurs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A416E6D-D6A6-4BE6-8CC3-182A893F4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27" y="0"/>
                <a:ext cx="11629746" cy="6642203"/>
              </a:xfrm>
              <a:prstGeom prst="rect">
                <a:avLst/>
              </a:prstGeom>
              <a:blipFill>
                <a:blip r:embed="rId2"/>
                <a:stretch>
                  <a:fillRect l="-1153" b="-6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1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4B222E-31FF-44A3-8FC5-58C65F9845DD}"/>
                  </a:ext>
                </a:extLst>
              </p:cNvPr>
              <p:cNvSpPr/>
              <p:nvPr/>
            </p:nvSpPr>
            <p:spPr>
              <a:xfrm>
                <a:off x="561975" y="576103"/>
                <a:ext cx="11068050" cy="5705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Propriété - Nombres pairs et impairs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Soit n un nombre entier.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est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pair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si et seulement s'il existe un entier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tel que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est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impair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si et seulement s'il existe un entier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tel que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Propriété – Carré d’un nombre impair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impair alors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impair</a:t>
                </a:r>
                <a:endParaRPr lang="fr-FR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Démonstration</a:t>
                </a:r>
                <a:endParaRPr lang="fr-FR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un nombre impair. Il existe un entier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tel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+1=2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pose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qui est un entier car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l'est.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Comme il existe un entier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tel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est aussi un nombre impair.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4B222E-31FF-44A3-8FC5-58C65F984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75" y="576103"/>
                <a:ext cx="11068050" cy="5705793"/>
              </a:xfrm>
              <a:prstGeom prst="rect">
                <a:avLst/>
              </a:prstGeom>
              <a:blipFill>
                <a:blip r:embed="rId2"/>
                <a:stretch>
                  <a:fillRect l="-551" t="-642" b="-10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5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39821E9-7490-4917-B9F1-FD9B6D63E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0" y="358667"/>
            <a:ext cx="6228247" cy="31657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5137FA-E2CD-4DB3-871D-DC7E7C8F5C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35"/>
          <a:stretch/>
        </p:blipFill>
        <p:spPr>
          <a:xfrm>
            <a:off x="5953671" y="3790765"/>
            <a:ext cx="6238330" cy="306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7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06F8F66-5227-429D-AC09-D41A7B86C08C}"/>
                  </a:ext>
                </a:extLst>
              </p:cNvPr>
              <p:cNvSpPr/>
              <p:nvPr/>
            </p:nvSpPr>
            <p:spPr>
              <a:xfrm>
                <a:off x="428625" y="0"/>
                <a:ext cx="11334749" cy="6650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lnSpc>
                    <a:spcPct val="107000"/>
                  </a:lnSpc>
                  <a:buFont typeface="+mj-lt"/>
                  <a:buAutoNum type="arabicPeriod" startAt="2"/>
                </a:pPr>
                <a:r>
                  <a:rPr lang="fr-FR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Nombres premiers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Définition - Nombre premier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 nombre premier est un nombre qui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admet exactement deux diviseurs : 1 et lui-même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Remarque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n'est pas premier car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il n'a qu'un seul diviseur, lui-même. </a:t>
                </a:r>
                <a:endParaRPr lang="fr-FR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Voici la liste des 10 premiers nombres premiers ;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; 3 ; 5 ; 7 ; 11 ; 13 ; 17 ; 19 ; 23 ; 29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Propriété - Diviseur premier d'un entier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un nombre entier qui n'est pas premier.</a:t>
                </a: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 plus petit diviseur différent de 1 est un nombre premier plus petit ou égal 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12=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fr-FR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fr-FR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 plus petit diviseur de 12 est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qui est premier.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Chacun des diviseurs premiers de 12 est plus petit que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e>
                    </m:rad>
                  </m:oMath>
                </a14:m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e>
                    </m:rad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𝟒𝟔</m:t>
                    </m:r>
                  </m:oMath>
                </a14:m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endParaRPr lang="fr-FR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06F8F66-5227-429D-AC09-D41A7B86C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0"/>
                <a:ext cx="11334749" cy="6650731"/>
              </a:xfrm>
              <a:prstGeom prst="rect">
                <a:avLst/>
              </a:prstGeom>
              <a:blipFill>
                <a:blip r:embed="rId2"/>
                <a:stretch>
                  <a:fillRect l="-538" b="-12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45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5FF715C-F8FE-44CA-87DD-611AFC63415A}"/>
                  </a:ext>
                </a:extLst>
              </p:cNvPr>
              <p:cNvSpPr/>
              <p:nvPr/>
            </p:nvSpPr>
            <p:spPr>
              <a:xfrm>
                <a:off x="628650" y="698036"/>
                <a:ext cx="10934700" cy="5480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Propriété - Décomposition d'un nombre entier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Tout nombre entier peut se décomposer de manière unique sous la forme d'un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produit de nombres premiers. </a:t>
                </a:r>
                <a:endParaRPr lang="fr-FR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Définition - Fraction irréductible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Une fraction est irréductible si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numérateur et le dénominateur n'admettent qu'un seul diviseur en commun : 1. </a:t>
                </a:r>
                <a:endParaRPr lang="fr-FR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sz="2000" b="1" dirty="0">
                  <a:solidFill>
                    <a:srgbClr val="538135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une fraction irréductible car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seul diviseur commun de 5 et 3 est 1. </a:t>
                </a:r>
                <a:endParaRPr lang="fr-FR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n'est pas une fraction irréductible car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 est un diviseur commun à 12 et 15.</a:t>
                </a:r>
                <a:endParaRPr lang="fr-FR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5FF715C-F8FE-44CA-87DD-611AFC634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98036"/>
                <a:ext cx="10934700" cy="5480539"/>
              </a:xfrm>
              <a:prstGeom prst="rect">
                <a:avLst/>
              </a:prstGeom>
              <a:blipFill>
                <a:blip r:embed="rId2"/>
                <a:stretch>
                  <a:fillRect l="-557" t="-667" r="-8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38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C8C6F58-CED3-48A8-81B2-34C6A2BF7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853"/>
            <a:ext cx="5984672" cy="35926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AA6DAFD-C3F0-4947-94EB-1C415AE1B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6" y="4298532"/>
            <a:ext cx="5984672" cy="13267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CFED251-A397-4EFD-9324-A8AEAC5E8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24100"/>
            <a:ext cx="6096000" cy="45339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6A57284-1115-4B9D-8545-479ED04D344E}"/>
              </a:ext>
            </a:extLst>
          </p:cNvPr>
          <p:cNvSpPr txBox="1"/>
          <p:nvPr/>
        </p:nvSpPr>
        <p:spPr>
          <a:xfrm>
            <a:off x="4235116" y="15842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Exercices 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Sésamath</a:t>
            </a: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page 55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8575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5F799A4-0DFC-449C-B10A-A6E35ED80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207" y="3027448"/>
            <a:ext cx="6573585" cy="33232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0CBAB14-4732-4F42-8189-DC95C928B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207" y="0"/>
            <a:ext cx="6573585" cy="30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085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1457</Words>
  <Application>Microsoft Office PowerPoint</Application>
  <PresentationFormat>Grand écran</PresentationFormat>
  <Paragraphs>193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MemphisLTStd-Bold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29</cp:revision>
  <dcterms:created xsi:type="dcterms:W3CDTF">2019-08-21T07:05:52Z</dcterms:created>
  <dcterms:modified xsi:type="dcterms:W3CDTF">2021-08-30T06:15:44Z</dcterms:modified>
</cp:coreProperties>
</file>