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75A29-68BB-4C54-BA6D-4A32100F0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E30CE3-D63C-4136-85CA-FBF8FD2DC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4D2B52-896B-4B0C-8506-308353D6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E291E-C597-4CB2-9B26-9CC769E4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75038-12E7-4B45-A3E9-3287D51F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6A5EF-F4B7-4647-855B-E46C9A93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FFFCF8-28AD-418B-9B4C-4F8BC1949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BAB9B-4B24-4D14-90B3-90C81EAD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449D2A-1F94-4BEC-BC1B-1F0E2A8B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9E56DC-C12E-458D-A026-6BEB0A6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42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6DC971-911C-42F6-A00E-583794F06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D09767-6BDC-40BA-A815-0C27A343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9EFFA-393E-431D-91F6-F6933BB5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BF5DC-AC21-441B-9791-7E2E41C0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D3F0A-AE00-4E03-84E0-33197569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8518-C302-4537-B37B-3ABDD629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AB704-6CF5-4466-A1F3-CC51E9AE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66ABA7-22E3-4661-A86D-B64ABBAA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BBF911-025E-4AEB-BE90-FBC872D3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1206F-648C-4B06-9EFB-A6CA1062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4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BB301-C398-43D1-988E-DDCDE676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E6C85B-6587-4AA4-B8B8-EFF44083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8A7AEF-E232-4214-92EF-9C2689F7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18CE98-C5FF-42FD-B06A-5AD261D6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86112-EF29-4E70-84FA-980F952F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82D68-1F19-4021-8D46-CFDF88BB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9715E-BBB4-4F1B-8F72-3FCDDFDF9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646355-8699-48DC-875D-C2FE02801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07E98A-AE2F-4196-ADCC-B1ED12DD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482F15-44A3-4A19-8CA0-9EE9883E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6AA74-F663-495B-AEBA-468D21ED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01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0B136-CD9E-4702-9E08-38F85456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024BB2-1ECE-4A78-AD36-47641144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D39FE-2FBA-4284-AF03-FD1E929EA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56CE97-046E-4A4B-AD27-10B8E2E82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56254C7-AE60-4058-9670-B1AA09B26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A74DD1-E39E-498B-960B-AA27AE1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15B9EE-3B6E-4C90-AE65-01212650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740367-2A08-4FF1-B6DE-A78F406E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2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DD784-12DB-4ADB-B4FF-5DB80BBC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F19CC8-0547-492F-B910-33DD3651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03F7ED-8EB4-411F-9E86-9A8055EF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7481CA-9280-40E4-A9E4-18CB50D3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84A1D8-FBED-4924-BE3A-D3A31DB7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EAEB0A-1B99-4E76-9C17-B1C3E838F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E708C2-2FF1-42FC-B8DE-37D04059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32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DF168-6AA5-4524-8C84-01E2EF5C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48938A-6BD8-44B8-B3BC-010C05F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EF0C47-710B-47E2-9FD6-8B36ACBC2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E19BB2-7BA0-43C7-A6AB-41A30E98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812045-74F7-4D0D-8901-E657249A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31729-918A-4579-9FCE-0C97E244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68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AEA2B-A26A-4751-8A8C-72A66B9F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06A33-C046-4C87-ABD3-A154D9600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D9C35B-2783-464A-9EF2-3859EFC41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EC6409-81E4-4DB6-8305-6AA00075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EACD5F-3516-419F-B42E-B41B46C2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1AA83-D505-40F8-B96B-C1C7990F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58BFDD-86BD-4EA8-810A-C9794274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ABFBC-B823-45BB-A50C-B72422B13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72F60-F8BB-4450-B8B7-D23961A57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5BA6-8BD5-4949-9D9D-15CC6BF7A1BF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02A350-496C-4CF6-BFEC-D5FCFAB55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A6619E-F2D4-42E0-BD41-6EAD08C7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4193C-6A58-4542-9849-34639BEB1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7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E6DB03-9F53-4AE3-881F-638166B684B4}"/>
              </a:ext>
            </a:extLst>
          </p:cNvPr>
          <p:cNvSpPr/>
          <p:nvPr/>
        </p:nvSpPr>
        <p:spPr>
          <a:xfrm>
            <a:off x="819807" y="2726816"/>
            <a:ext cx="7213213" cy="23142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s2_2019/82726-1">
            <a:extLst>
              <a:ext uri="{FF2B5EF4-FFF2-40B4-BE49-F238E27FC236}">
                <a16:creationId xmlns:a16="http://schemas.microsoft.com/office/drawing/2014/main" id="{9ADF817D-F421-44ED-81A3-307C11C0816C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0" t="36065"/>
          <a:stretch/>
        </p:blipFill>
        <p:spPr bwMode="auto">
          <a:xfrm>
            <a:off x="8194452" y="2582865"/>
            <a:ext cx="3720353" cy="2411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ED86B-43A0-4A46-BC32-559C703F3658}"/>
              </a:ext>
            </a:extLst>
          </p:cNvPr>
          <p:cNvSpPr/>
          <p:nvPr/>
        </p:nvSpPr>
        <p:spPr>
          <a:xfrm>
            <a:off x="502024" y="1614996"/>
            <a:ext cx="7987552" cy="2475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Géométrie sans repère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Projeté orthogonal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06780"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appelle projeté orthogonal d'un point M sur une droite d </a:t>
            </a:r>
          </a:p>
          <a:p>
            <a:pPr marL="906780" lvl="1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M extérieur à cette droite,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8F154-34E5-4659-8883-E1AFFCB9683A}"/>
              </a:ext>
            </a:extLst>
          </p:cNvPr>
          <p:cNvSpPr/>
          <p:nvPr/>
        </p:nvSpPr>
        <p:spPr>
          <a:xfrm>
            <a:off x="2650377" y="520151"/>
            <a:ext cx="656198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Repérage et Problèmes de géométrie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A0785B-5A93-4AAA-8334-0A5549C01A81}"/>
                  </a:ext>
                </a:extLst>
              </p:cNvPr>
              <p:cNvSpPr/>
              <p:nvPr/>
            </p:nvSpPr>
            <p:spPr>
              <a:xfrm>
                <a:off x="502024" y="5212969"/>
                <a:ext cx="10482470" cy="728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Remarque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le point M appartient à la droite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alors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A0785B-5A93-4AAA-8334-0A5549C01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4" y="5212969"/>
                <a:ext cx="10482470" cy="728726"/>
              </a:xfrm>
              <a:prstGeom prst="rect">
                <a:avLst/>
              </a:prstGeom>
              <a:blipFill>
                <a:blip r:embed="rId3"/>
                <a:stretch>
                  <a:fillRect t="-4167" b="-1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A9A2C52-2C4E-44A7-A8AD-AA11481D9C3B}"/>
              </a:ext>
            </a:extLst>
          </p:cNvPr>
          <p:cNvSpPr/>
          <p:nvPr/>
        </p:nvSpPr>
        <p:spPr>
          <a:xfrm>
            <a:off x="1445713" y="4028081"/>
            <a:ext cx="6587307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point H intersection de la droite d et de la perpendiculaire à la droite d passant par M.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615419-CD82-4BD4-82D8-2318F6498479}"/>
              </a:ext>
            </a:extLst>
          </p:cNvPr>
          <p:cNvSpPr/>
          <p:nvPr/>
        </p:nvSpPr>
        <p:spPr>
          <a:xfrm>
            <a:off x="5743259" y="5541585"/>
            <a:ext cx="3902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est son propre projeté orthogonal.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778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73C240D-2B2D-41B3-8EC5-AF84663EA331}"/>
              </a:ext>
            </a:extLst>
          </p:cNvPr>
          <p:cNvSpPr/>
          <p:nvPr/>
        </p:nvSpPr>
        <p:spPr>
          <a:xfrm>
            <a:off x="566526" y="1029125"/>
            <a:ext cx="7338596" cy="16993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ms2_2019/82726-1">
            <a:extLst>
              <a:ext uri="{FF2B5EF4-FFF2-40B4-BE49-F238E27FC236}">
                <a16:creationId xmlns:a16="http://schemas.microsoft.com/office/drawing/2014/main" id="{8702CA0B-7EA7-48CD-97E9-9F22ED68A6E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0" t="36065"/>
          <a:stretch/>
        </p:blipFill>
        <p:spPr bwMode="auto">
          <a:xfrm>
            <a:off x="8248894" y="316988"/>
            <a:ext cx="3720353" cy="2411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D7B8A0-B9B7-48A5-8BEA-A77DC94B6B7B}"/>
              </a:ext>
            </a:extLst>
          </p:cNvPr>
          <p:cNvSpPr/>
          <p:nvPr/>
        </p:nvSpPr>
        <p:spPr>
          <a:xfrm>
            <a:off x="222753" y="514410"/>
            <a:ext cx="936850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Distance d'un point à une droite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appelle distance d'un point M à une droite d 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C3A9C2-7EF0-4966-8AFD-863B49A863B7}"/>
                  </a:ext>
                </a:extLst>
              </p:cNvPr>
              <p:cNvSpPr/>
              <p:nvPr/>
            </p:nvSpPr>
            <p:spPr>
              <a:xfrm>
                <a:off x="222753" y="3000141"/>
                <a:ext cx="10004612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Démonstration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point quelconque de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distinct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triangle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𝑀𝐻𝐾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rectangle 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d'après le théorème de Pythagore on a :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C3A9C2-7EF0-4966-8AFD-863B49A86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53" y="3000141"/>
                <a:ext cx="10004612" cy="1421992"/>
              </a:xfrm>
              <a:prstGeom prst="rect">
                <a:avLst/>
              </a:prstGeom>
              <a:blipFill>
                <a:blip r:embed="rId3"/>
                <a:stretch>
                  <a:fillRect l="-670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4500622-28EC-49B5-B95B-E9F0FB2F9CF0}"/>
              </a:ext>
            </a:extLst>
          </p:cNvPr>
          <p:cNvSpPr/>
          <p:nvPr/>
        </p:nvSpPr>
        <p:spPr>
          <a:xfrm>
            <a:off x="222753" y="1907880"/>
            <a:ext cx="7374339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distance est la plus courte distance entre le point M et un point de la droite.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EFC66-4D7C-42FF-A4F7-4AC4FF3755A4}"/>
              </a:ext>
            </a:extLst>
          </p:cNvPr>
          <p:cNvSpPr/>
          <p:nvPr/>
        </p:nvSpPr>
        <p:spPr>
          <a:xfrm>
            <a:off x="222753" y="1525115"/>
            <a:ext cx="7625107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longueur 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où H est le projeté orthogonal de M sur la droite d.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9B3062-9C32-4847-8E3F-F5E64558EAEB}"/>
                  </a:ext>
                </a:extLst>
              </p:cNvPr>
              <p:cNvSpPr/>
              <p:nvPr/>
            </p:nvSpPr>
            <p:spPr>
              <a:xfrm>
                <a:off x="322035" y="5888729"/>
                <a:ext cx="6285186" cy="405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 qui montre que la plus courte distance est bien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9B3062-9C32-4847-8E3F-F5E64558E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5" y="5888729"/>
                <a:ext cx="6285186" cy="405367"/>
              </a:xfrm>
              <a:prstGeom prst="rect">
                <a:avLst/>
              </a:prstGeom>
              <a:blipFill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8BCCB5-7A8B-456C-9576-4DB463E03017}"/>
                  </a:ext>
                </a:extLst>
              </p:cNvPr>
              <p:cNvSpPr/>
              <p:nvPr/>
            </p:nvSpPr>
            <p:spPr>
              <a:xfrm>
                <a:off x="3098406" y="4483142"/>
                <a:ext cx="3164392" cy="398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18BCCB5-7A8B-456C-9576-4DB463E03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06" y="4483142"/>
                <a:ext cx="3164392" cy="398955"/>
              </a:xfrm>
              <a:prstGeom prst="rect">
                <a:avLst/>
              </a:prstGeom>
              <a:blipFill>
                <a:blip r:embed="rId5"/>
                <a:stretch>
                  <a:fillRect t="-7576" r="-115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48B34-0570-4101-8DE0-A28DCC1F8342}"/>
                  </a:ext>
                </a:extLst>
              </p:cNvPr>
              <p:cNvSpPr/>
              <p:nvPr/>
            </p:nvSpPr>
            <p:spPr>
              <a:xfrm>
                <a:off x="670770" y="4956523"/>
                <a:ext cx="52032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conséquent, comme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𝐻𝐾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48B34-0570-4101-8DE0-A28DCC1F8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0" y="4956523"/>
                <a:ext cx="5203284" cy="400110"/>
              </a:xfrm>
              <a:prstGeom prst="rect">
                <a:avLst/>
              </a:prstGeom>
              <a:blipFill>
                <a:blip r:embed="rId6"/>
                <a:stretch>
                  <a:fillRect l="-1171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BC0B2-7430-42FC-B26E-429164CBA006}"/>
                  </a:ext>
                </a:extLst>
              </p:cNvPr>
              <p:cNvSpPr/>
              <p:nvPr/>
            </p:nvSpPr>
            <p:spPr>
              <a:xfrm>
                <a:off x="670770" y="5428765"/>
                <a:ext cx="5912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en déduit que quel que soit le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droite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9BC0B2-7430-42FC-B26E-429164CBA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70" y="5428765"/>
                <a:ext cx="5912068" cy="400110"/>
              </a:xfrm>
              <a:prstGeom prst="rect">
                <a:avLst/>
              </a:prstGeom>
              <a:blipFill>
                <a:blip r:embed="rId7"/>
                <a:stretch>
                  <a:fillRect l="-1031" t="-10769" r="-103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7D6946-5C33-49EE-90CC-8452878F9F96}"/>
                  </a:ext>
                </a:extLst>
              </p:cNvPr>
              <p:cNvSpPr/>
              <p:nvPr/>
            </p:nvSpPr>
            <p:spPr>
              <a:xfrm>
                <a:off x="6454614" y="5428765"/>
                <a:ext cx="15767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𝑀𝐾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C7D6946-5C33-49EE-90CC-8452878F9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614" y="5428765"/>
                <a:ext cx="1576714" cy="400110"/>
              </a:xfrm>
              <a:prstGeom prst="rect">
                <a:avLst/>
              </a:prstGeom>
              <a:blipFill>
                <a:blip r:embed="rId8"/>
                <a:stretch>
                  <a:fillRect t="-10769" r="-3101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2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s2_2019/82727-1">
            <a:extLst>
              <a:ext uri="{FF2B5EF4-FFF2-40B4-BE49-F238E27FC236}">
                <a16:creationId xmlns:a16="http://schemas.microsoft.com/office/drawing/2014/main" id="{4145F692-E3D4-4FEA-84E1-09C5DA1E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8" t="65336" r="2487" b="3162"/>
          <a:stretch/>
        </p:blipFill>
        <p:spPr bwMode="auto">
          <a:xfrm>
            <a:off x="3436326" y="1854488"/>
            <a:ext cx="4740723" cy="2720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E66278-9724-49D9-9329-A316A36BDFF5}"/>
              </a:ext>
            </a:extLst>
          </p:cNvPr>
          <p:cNvSpPr/>
          <p:nvPr/>
        </p:nvSpPr>
        <p:spPr>
          <a:xfrm>
            <a:off x="746234" y="391319"/>
            <a:ext cx="1052085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un rectangle de longueur AB = 7 et de largeur BC = 3. 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5B720-85CB-46D2-9357-8A7D7BEEA3D4}"/>
              </a:ext>
            </a:extLst>
          </p:cNvPr>
          <p:cNvSpPr/>
          <p:nvPr/>
        </p:nvSpPr>
        <p:spPr>
          <a:xfrm>
            <a:off x="1218050" y="4903778"/>
            <a:ext cx="10395881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projeté orthogonal du point D sur la droite (BC) est le point C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donc la distance du point D à la droite (BC) vaut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 = AB = 7.</a:t>
            </a:r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B53BF73-D9D6-4BF1-864A-027404CF2DDA}"/>
              </a:ext>
            </a:extLst>
          </p:cNvPr>
          <p:cNvSpPr/>
          <p:nvPr/>
        </p:nvSpPr>
        <p:spPr>
          <a:xfrm>
            <a:off x="258189" y="439457"/>
            <a:ext cx="10367770" cy="21040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ms2_2019/82728-1">
            <a:extLst>
              <a:ext uri="{FF2B5EF4-FFF2-40B4-BE49-F238E27FC236}">
                <a16:creationId xmlns:a16="http://schemas.microsoft.com/office/drawing/2014/main" id="{6055F86B-D4FC-4A39-810C-F1D909FFF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0" t="7120"/>
          <a:stretch/>
        </p:blipFill>
        <p:spPr bwMode="auto">
          <a:xfrm>
            <a:off x="7362723" y="2363766"/>
            <a:ext cx="4083043" cy="3043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99E6AC-7FB6-4539-8A3B-FC0CAF178933}"/>
                  </a:ext>
                </a:extLst>
              </p:cNvPr>
              <p:cNvSpPr/>
              <p:nvPr/>
            </p:nvSpPr>
            <p:spPr>
              <a:xfrm>
                <a:off x="258189" y="439457"/>
                <a:ext cx="10798693" cy="1924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Ensemble des points à une distance donnée d'une droite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L'ensemble des points à une distance fixée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d'une droite donnée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 composé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 deux droites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parallèles à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situées de part et d'autre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499E6AC-7FB6-4539-8A3B-FC0CAF178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9" y="439457"/>
                <a:ext cx="10798693" cy="1924309"/>
              </a:xfrm>
              <a:prstGeom prst="rect">
                <a:avLst/>
              </a:prstGeom>
              <a:blipFill>
                <a:blip r:embed="rId3"/>
                <a:stretch>
                  <a:fillRect l="-847" t="-2532" b="-63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988DB7-F585-4D13-A752-D734501350B4}"/>
                  </a:ext>
                </a:extLst>
              </p:cNvPr>
              <p:cNvSpPr/>
              <p:nvPr/>
            </p:nvSpPr>
            <p:spPr>
              <a:xfrm>
                <a:off x="258189" y="3885711"/>
                <a:ext cx="6804763" cy="2241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Remarque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droite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est également la droite perpendiculaire à (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MH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passant par M où H est le projeté orthogonal de M sur d.</a:t>
                </a:r>
                <a:endParaRPr lang="fr-FR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988DB7-F585-4D13-A752-D73450135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9" y="3885711"/>
                <a:ext cx="6804763" cy="2241960"/>
              </a:xfrm>
              <a:prstGeom prst="rect">
                <a:avLst/>
              </a:prstGeom>
              <a:blipFill>
                <a:blip r:embed="rId4"/>
                <a:stretch>
                  <a:fillRect l="-1343" r="-806" b="-5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22F0C2D-3002-452B-AB0F-1466C6947C23}"/>
              </a:ext>
            </a:extLst>
          </p:cNvPr>
          <p:cNvSpPr/>
          <p:nvPr/>
        </p:nvSpPr>
        <p:spPr>
          <a:xfrm>
            <a:off x="244543" y="415284"/>
            <a:ext cx="8205370" cy="1883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ms2_2019/82729-1">
            <a:extLst>
              <a:ext uri="{FF2B5EF4-FFF2-40B4-BE49-F238E27FC236}">
                <a16:creationId xmlns:a16="http://schemas.microsoft.com/office/drawing/2014/main" id="{5B807577-5E53-41AC-8406-1E714416E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6" b="68817"/>
          <a:stretch/>
        </p:blipFill>
        <p:spPr bwMode="auto">
          <a:xfrm>
            <a:off x="8587408" y="328076"/>
            <a:ext cx="3273681" cy="1758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3F5E62-BF33-48AF-85BF-0A685E23DE44}"/>
              </a:ext>
            </a:extLst>
          </p:cNvPr>
          <p:cNvSpPr/>
          <p:nvPr/>
        </p:nvSpPr>
        <p:spPr>
          <a:xfrm>
            <a:off x="320224" y="2386147"/>
            <a:ext cx="8978347" cy="171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Remarque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même manière, la hauteur SH d'une pyramide est la plus courte distance entre son sommet et sa base.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ms2_2019/82729-1">
            <a:extLst>
              <a:ext uri="{FF2B5EF4-FFF2-40B4-BE49-F238E27FC236}">
                <a16:creationId xmlns:a16="http://schemas.microsoft.com/office/drawing/2014/main" id="{389259BC-F8D4-4A44-B508-3636E5DBA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7" t="30753" r="6399" b="39355"/>
          <a:stretch/>
        </p:blipFill>
        <p:spPr bwMode="auto">
          <a:xfrm>
            <a:off x="9812570" y="2455816"/>
            <a:ext cx="1624716" cy="168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ms2_2019/82729-1">
            <a:extLst>
              <a:ext uri="{FF2B5EF4-FFF2-40B4-BE49-F238E27FC236}">
                <a16:creationId xmlns:a16="http://schemas.microsoft.com/office/drawing/2014/main" id="{52DFBF57-9DD7-47F8-B2E0-DD199AB84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7" t="60215" r="3362" b="7957"/>
          <a:stretch/>
        </p:blipFill>
        <p:spPr bwMode="auto">
          <a:xfrm>
            <a:off x="9657062" y="4393130"/>
            <a:ext cx="1935732" cy="201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EA3B7-4199-4A9B-B912-A85FDDA466B2}"/>
              </a:ext>
            </a:extLst>
          </p:cNvPr>
          <p:cNvSpPr/>
          <p:nvPr/>
        </p:nvSpPr>
        <p:spPr>
          <a:xfrm>
            <a:off x="320224" y="328076"/>
            <a:ext cx="805400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Hauteur dans un triangle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un triangle ABC, la droite qui passe par le sommet A et qui est perpendiculaire au côté opposé [BC] s'appelle la hauteur issue de A.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longueur AH est la distance du point A à la droite (BC).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88A8E8-9285-437A-9F61-678A0173AB91}"/>
                  </a:ext>
                </a:extLst>
              </p:cNvPr>
              <p:cNvSpPr/>
              <p:nvPr/>
            </p:nvSpPr>
            <p:spPr>
              <a:xfrm>
                <a:off x="320224" y="4102835"/>
                <a:ext cx="9186037" cy="2398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 est un triangle équilatéral de côté 4.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projeté orthogonal H du point A sur la droite (BC) est le milieu du segment [BC] car A est sur la médiatrice de ce segment.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Donc la distance de A à la droite (BC) est la longueur AH.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Pour la calculer on utilise le théorème de Pythagore dans le triangle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AHB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qui donne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88A8E8-9285-437A-9F61-678A0173A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24" y="4102835"/>
                <a:ext cx="9186037" cy="2398926"/>
              </a:xfrm>
              <a:prstGeom prst="rect">
                <a:avLst/>
              </a:prstGeom>
              <a:blipFill>
                <a:blip r:embed="rId3"/>
                <a:stretch>
                  <a:fillRect l="-730" t="-1269" r="-66" b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694F767-EBF0-4C9A-B1FE-61C2CE088B0B}"/>
              </a:ext>
            </a:extLst>
          </p:cNvPr>
          <p:cNvSpPr/>
          <p:nvPr/>
        </p:nvSpPr>
        <p:spPr>
          <a:xfrm>
            <a:off x="673722" y="1124935"/>
            <a:ext cx="6680806" cy="27969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ms2_2019/82730-1">
            <a:extLst>
              <a:ext uri="{FF2B5EF4-FFF2-40B4-BE49-F238E27FC236}">
                <a16:creationId xmlns:a16="http://schemas.microsoft.com/office/drawing/2014/main" id="{C0C6F7B1-95E0-46B8-9667-040533EA1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6" t="15863" r="12978" b="57387"/>
          <a:stretch/>
        </p:blipFill>
        <p:spPr bwMode="auto">
          <a:xfrm>
            <a:off x="7712566" y="1316038"/>
            <a:ext cx="4194298" cy="2642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A66E5D-9820-4573-A604-4E5E83584B7D}"/>
              </a:ext>
            </a:extLst>
          </p:cNvPr>
          <p:cNvSpPr/>
          <p:nvPr/>
        </p:nvSpPr>
        <p:spPr>
          <a:xfrm>
            <a:off x="473765" y="369858"/>
            <a:ext cx="760674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Géométrie avec repère 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FC9A2-C3B7-4448-A6C1-A7146C17D668}"/>
              </a:ext>
            </a:extLst>
          </p:cNvPr>
          <p:cNvSpPr/>
          <p:nvPr/>
        </p:nvSpPr>
        <p:spPr>
          <a:xfrm>
            <a:off x="781878" y="1186092"/>
            <a:ext cx="6680806" cy="267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- Repère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Étant donné trois points distincts O, I et J non alignés, le repère noté (O ; I, J) est le repère d'origine O ayant pour axe des abscisses (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pour axe des ordonnées (</a:t>
            </a:r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et tel que I et J sont les points de coordonnées respectives (1 ; 0) et (0 ; 1). 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77CE7-7570-413E-A0FA-B5633C5F3D7F}"/>
              </a:ext>
            </a:extLst>
          </p:cNvPr>
          <p:cNvSpPr/>
          <p:nvPr/>
        </p:nvSpPr>
        <p:spPr>
          <a:xfrm>
            <a:off x="781878" y="4501066"/>
            <a:ext cx="860728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deux cas particuliers qui sont le plus souvent utilisés sont les suivants.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2" descr="ms2_2019/82730-1">
            <a:extLst>
              <a:ext uri="{FF2B5EF4-FFF2-40B4-BE49-F238E27FC236}">
                <a16:creationId xmlns:a16="http://schemas.microsoft.com/office/drawing/2014/main" id="{BA4BFD89-80C3-41AA-A7FB-7F575C4D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66096" r="60622" b="2956"/>
          <a:stretch>
            <a:fillRect/>
          </a:stretch>
        </p:blipFill>
        <p:spPr bwMode="auto">
          <a:xfrm>
            <a:off x="695922" y="2940729"/>
            <a:ext cx="4614293" cy="29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7" descr="ms2_2019/82730-1">
            <a:extLst>
              <a:ext uri="{FF2B5EF4-FFF2-40B4-BE49-F238E27FC236}">
                <a16:creationId xmlns:a16="http://schemas.microsoft.com/office/drawing/2014/main" id="{1A638702-6382-40A4-9F37-E5CE306E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6" t="66096" r="11465" b="1866"/>
          <a:stretch>
            <a:fillRect/>
          </a:stretch>
        </p:blipFill>
        <p:spPr bwMode="auto">
          <a:xfrm>
            <a:off x="6489293" y="2832444"/>
            <a:ext cx="4614293" cy="30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0A57DA-E638-4281-AF3E-1B1DDFCC3990}"/>
              </a:ext>
            </a:extLst>
          </p:cNvPr>
          <p:cNvSpPr/>
          <p:nvPr/>
        </p:nvSpPr>
        <p:spPr>
          <a:xfrm>
            <a:off x="364435" y="633782"/>
            <a:ext cx="8607287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Remarque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deux cas particuliers qui sont le plus souvent utilisés sont les suivants.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4DE49-91B8-48B6-8E99-EE5D4247D21C}"/>
              </a:ext>
            </a:extLst>
          </p:cNvPr>
          <p:cNvSpPr/>
          <p:nvPr/>
        </p:nvSpPr>
        <p:spPr>
          <a:xfrm>
            <a:off x="519739" y="2129625"/>
            <a:ext cx="496666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• Si le triangle OIJ est rectangle en O, le repère est orthogonal.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63C09-4C47-4C22-9889-69244D8E794C}"/>
              </a:ext>
            </a:extLst>
          </p:cNvPr>
          <p:cNvSpPr/>
          <p:nvPr/>
        </p:nvSpPr>
        <p:spPr>
          <a:xfrm>
            <a:off x="6489293" y="2129625"/>
            <a:ext cx="5255888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• Si le triangle OIJ est isocèle et rectangle en O, le repère est orthonormé (ou orthonormal)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8ACDA84-C2C3-43D6-B11A-A38C037F445C}"/>
              </a:ext>
            </a:extLst>
          </p:cNvPr>
          <p:cNvSpPr/>
          <p:nvPr/>
        </p:nvSpPr>
        <p:spPr>
          <a:xfrm>
            <a:off x="471233" y="521109"/>
            <a:ext cx="7483064" cy="19259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ms2_2019/82731-1">
            <a:extLst>
              <a:ext uri="{FF2B5EF4-FFF2-40B4-BE49-F238E27FC236}">
                <a16:creationId xmlns:a16="http://schemas.microsoft.com/office/drawing/2014/main" id="{5EA065DB-DD5E-4D06-AA17-2EA9FF495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12844" r="7289" b="39144"/>
          <a:stretch/>
        </p:blipFill>
        <p:spPr bwMode="auto">
          <a:xfrm>
            <a:off x="8597348" y="49814"/>
            <a:ext cx="3339548" cy="3256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3AE31B-E8E5-4BF5-90D2-0031EFF7103F}"/>
                  </a:ext>
                </a:extLst>
              </p:cNvPr>
              <p:cNvSpPr/>
              <p:nvPr/>
            </p:nvSpPr>
            <p:spPr>
              <a:xfrm>
                <a:off x="636105" y="410577"/>
                <a:ext cx="7881730" cy="2036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Définition - Distance entre deux points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un repère orthonormé, la longueur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 segment [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donnée par la relation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3AE31B-E8E5-4BF5-90D2-0031EFF71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410577"/>
                <a:ext cx="7881730" cy="2036455"/>
              </a:xfrm>
              <a:prstGeom prst="rect">
                <a:avLst/>
              </a:prstGeom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3AD5F-43D7-4709-9413-2A76644A5BE7}"/>
                  </a:ext>
                </a:extLst>
              </p:cNvPr>
              <p:cNvSpPr/>
              <p:nvPr/>
            </p:nvSpPr>
            <p:spPr>
              <a:xfrm>
                <a:off x="636105" y="4692436"/>
                <a:ext cx="8953362" cy="1149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 ; −2)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(−1 ;−4)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un repère orthonormé alors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3AD5F-43D7-4709-9413-2A76644A5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4692436"/>
                <a:ext cx="8953362" cy="1149802"/>
              </a:xfrm>
              <a:prstGeom prst="rect">
                <a:avLst/>
              </a:prstGeom>
              <a:blipFill>
                <a:blip r:embed="rId4"/>
                <a:stretch>
                  <a:fillRect l="-681" t="-3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76B56-CE15-42DB-9233-FF7E36C1284E}"/>
                  </a:ext>
                </a:extLst>
              </p:cNvPr>
              <p:cNvSpPr/>
              <p:nvPr/>
            </p:nvSpPr>
            <p:spPr>
              <a:xfrm>
                <a:off x="636105" y="2980751"/>
                <a:ext cx="8587408" cy="140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Démonstration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considère le point H tel que ses coordonnées sont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triangle </a:t>
                </a:r>
                <a:r>
                  <a:rPr lang="fr-FR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ABH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donc rectangle en H et le théorème de Pythagore nous donne :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076B56-CE15-42DB-9233-FF7E36C1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5" y="2980751"/>
                <a:ext cx="8587408" cy="1409617"/>
              </a:xfrm>
              <a:prstGeom prst="rect">
                <a:avLst/>
              </a:prstGeom>
              <a:blipFill>
                <a:blip r:embed="rId5"/>
                <a:stretch>
                  <a:fillRect l="-710" t="-2597" r="-355" b="-4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E3BBD3-17C1-460A-9AC7-FB12132ED9EB}"/>
                  </a:ext>
                </a:extLst>
              </p:cNvPr>
              <p:cNvSpPr/>
              <p:nvPr/>
            </p:nvSpPr>
            <p:spPr>
              <a:xfrm>
                <a:off x="8930916" y="6247825"/>
                <a:ext cx="959750" cy="44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9E3BBD3-17C1-460A-9AC7-FB12132ED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916" y="6247825"/>
                <a:ext cx="959750" cy="442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5D20EB-8C6D-46F5-80D5-C08DC783048B}"/>
                  </a:ext>
                </a:extLst>
              </p:cNvPr>
              <p:cNvSpPr/>
              <p:nvPr/>
            </p:nvSpPr>
            <p:spPr>
              <a:xfrm>
                <a:off x="7972239" y="6247825"/>
                <a:ext cx="959750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A5D20EB-8C6D-46F5-80D5-C08DC7830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239" y="6247825"/>
                <a:ext cx="959750" cy="436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84B380-017A-44F4-B2E4-976D20D62671}"/>
                  </a:ext>
                </a:extLst>
              </p:cNvPr>
              <p:cNvSpPr/>
              <p:nvPr/>
            </p:nvSpPr>
            <p:spPr>
              <a:xfrm>
                <a:off x="10191864" y="5811423"/>
                <a:ext cx="1408784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16+4</m:t>
                          </m:r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84B380-017A-44F4-B2E4-976D20D62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864" y="5811423"/>
                <a:ext cx="1408784" cy="436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0B084E-080F-4345-B9CA-7405FC509FDA}"/>
                  </a:ext>
                </a:extLst>
              </p:cNvPr>
              <p:cNvSpPr/>
              <p:nvPr/>
            </p:nvSpPr>
            <p:spPr>
              <a:xfrm>
                <a:off x="7972239" y="5773424"/>
                <a:ext cx="2337948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0B084E-080F-4345-B9CA-7405FC509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239" y="5773424"/>
                <a:ext cx="2337948" cy="4650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C0F74B-71D4-4CD9-99BD-C6B26DD0D86A}"/>
                  </a:ext>
                </a:extLst>
              </p:cNvPr>
              <p:cNvSpPr/>
              <p:nvPr/>
            </p:nvSpPr>
            <p:spPr>
              <a:xfrm>
                <a:off x="8224274" y="5328893"/>
                <a:ext cx="3376374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−4−(−2)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C0F74B-71D4-4CD9-99BD-C6B26DD0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74" y="5328893"/>
                <a:ext cx="3376374" cy="465064"/>
              </a:xfrm>
              <a:prstGeom prst="rect">
                <a:avLst/>
              </a:prstGeom>
              <a:blipFill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728514-88B0-4C3B-8367-85DAC7D178D0}"/>
                  </a:ext>
                </a:extLst>
              </p:cNvPr>
              <p:cNvSpPr/>
              <p:nvPr/>
            </p:nvSpPr>
            <p:spPr>
              <a:xfrm>
                <a:off x="7547508" y="5409176"/>
                <a:ext cx="849463" cy="39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728514-88B0-4C3B-8367-85DAC7D17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508" y="5409176"/>
                <a:ext cx="849463" cy="3994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6529B45-ED37-4744-B0F4-0819C0B46594}"/>
              </a:ext>
            </a:extLst>
          </p:cNvPr>
          <p:cNvSpPr/>
          <p:nvPr/>
        </p:nvSpPr>
        <p:spPr>
          <a:xfrm>
            <a:off x="6994151" y="5409176"/>
            <a:ext cx="553357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endParaRPr lang="fr-FR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0D5E927-A084-4CB0-8C80-6D312115A304}"/>
              </a:ext>
            </a:extLst>
          </p:cNvPr>
          <p:cNvSpPr/>
          <p:nvPr/>
        </p:nvSpPr>
        <p:spPr>
          <a:xfrm>
            <a:off x="604823" y="602353"/>
            <a:ext cx="6690712" cy="23374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54CD1F-CBDF-404E-B4F2-1F4931908560}"/>
                  </a:ext>
                </a:extLst>
              </p:cNvPr>
              <p:cNvSpPr/>
              <p:nvPr/>
            </p:nvSpPr>
            <p:spPr>
              <a:xfrm>
                <a:off x="682487" y="558428"/>
                <a:ext cx="8501270" cy="273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 - Coordonnées du milieu d'un segment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un repère quelconque, le milieu d'un segment [AB]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 pour coordonnées 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;</m:t>
                          </m:r>
                          <m:f>
                            <m:fPr>
                              <m:ctrlP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54CD1F-CBDF-404E-B4F2-1F4931908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7" y="558428"/>
                <a:ext cx="8501270" cy="2731902"/>
              </a:xfrm>
              <a:prstGeom prst="rect">
                <a:avLst/>
              </a:prstGeom>
              <a:blipFill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375FC-8781-4C50-8387-A7B95C61EF62}"/>
                  </a:ext>
                </a:extLst>
              </p:cNvPr>
              <p:cNvSpPr/>
              <p:nvPr/>
            </p:nvSpPr>
            <p:spPr>
              <a:xfrm>
                <a:off x="682486" y="3429000"/>
                <a:ext cx="8835139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538135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(3 ; −1)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 ; 5)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alors le milieu du segment [AB] a pour coordonnées: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375FC-8781-4C50-8387-A7B95C61E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6" y="3429000"/>
                <a:ext cx="8835139" cy="960328"/>
              </a:xfrm>
              <a:prstGeom prst="rect">
                <a:avLst/>
              </a:prstGeom>
              <a:blipFill>
                <a:blip r:embed="rId3"/>
                <a:stretch>
                  <a:fillRect l="-759" b="-101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EC831C-022E-4205-BED5-1B00AB6298E3}"/>
                  </a:ext>
                </a:extLst>
              </p:cNvPr>
              <p:cNvSpPr/>
              <p:nvPr/>
            </p:nvSpPr>
            <p:spPr>
              <a:xfrm>
                <a:off x="1480036" y="4527998"/>
                <a:ext cx="23458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3+(−2)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;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−1+5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EC831C-022E-4205-BED5-1B00AB629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36" y="4527998"/>
                <a:ext cx="234583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47D846F-F70B-40CA-AB70-FB86E5BBCB04}"/>
              </a:ext>
            </a:extLst>
          </p:cNvPr>
          <p:cNvSpPr/>
          <p:nvPr/>
        </p:nvSpPr>
        <p:spPr>
          <a:xfrm>
            <a:off x="3696518" y="4685284"/>
            <a:ext cx="6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74BC38-4CA6-4E98-8EC5-690C359DF591}"/>
                  </a:ext>
                </a:extLst>
              </p:cNvPr>
              <p:cNvSpPr/>
              <p:nvPr/>
            </p:nvSpPr>
            <p:spPr>
              <a:xfrm>
                <a:off x="4313995" y="4527998"/>
                <a:ext cx="94801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;2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74BC38-4CA6-4E98-8EC5-690C359DF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95" y="4527998"/>
                <a:ext cx="948016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Grand écran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23</cp:revision>
  <dcterms:created xsi:type="dcterms:W3CDTF">2019-08-31T13:27:01Z</dcterms:created>
  <dcterms:modified xsi:type="dcterms:W3CDTF">2021-09-29T02:55:54Z</dcterms:modified>
</cp:coreProperties>
</file>