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59" r:id="rId6"/>
    <p:sldId id="260" r:id="rId7"/>
    <p:sldId id="261" r:id="rId8"/>
    <p:sldId id="262" r:id="rId9"/>
    <p:sldId id="263" r:id="rId10"/>
    <p:sldId id="264" r:id="rId11"/>
    <p:sldId id="288" r:id="rId12"/>
    <p:sldId id="289" r:id="rId13"/>
    <p:sldId id="290" r:id="rId14"/>
    <p:sldId id="291" r:id="rId15"/>
    <p:sldId id="265" r:id="rId16"/>
    <p:sldId id="266" r:id="rId17"/>
    <p:sldId id="267" r:id="rId18"/>
    <p:sldId id="268" r:id="rId19"/>
    <p:sldId id="269" r:id="rId20"/>
    <p:sldId id="270" r:id="rId21"/>
    <p:sldId id="272" r:id="rId22"/>
    <p:sldId id="271" r:id="rId23"/>
    <p:sldId id="273" r:id="rId24"/>
    <p:sldId id="274" r:id="rId25"/>
    <p:sldId id="275" r:id="rId26"/>
    <p:sldId id="276" r:id="rId27"/>
    <p:sldId id="277" r:id="rId28"/>
    <p:sldId id="278" r:id="rId29"/>
    <p:sldId id="279" r:id="rId30"/>
    <p:sldId id="293" r:id="rId31"/>
    <p:sldId id="280" r:id="rId32"/>
    <p:sldId id="281" r:id="rId33"/>
    <p:sldId id="282" r:id="rId34"/>
    <p:sldId id="283" r:id="rId35"/>
    <p:sldId id="284" r:id="rId36"/>
    <p:sldId id="285" r:id="rId37"/>
    <p:sldId id="286" r:id="rId38"/>
    <p:sldId id="292"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468C4F-40B5-40D3-8718-405FB63EE3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1A79C8F-0DAF-4B56-B00F-C4D5C106B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CED4A67-FCF3-4C89-B23C-141F0D2C6E81}"/>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97AB60A2-1923-4222-A26A-2280D0F006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D26B03-F4E4-48D5-94B5-521433D13868}"/>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258090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2F9C-A7AE-4B4C-B9BD-C9CAD231A5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74109D-8554-48DD-9966-9DC93D7B144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BC5C30-9EE0-40FB-842C-899CCEFCA0B4}"/>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3B4F28B3-EDE1-4841-BD86-BBE452ED23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8FC981-AB26-46D3-99DA-24D599A8F0E9}"/>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8533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1213AC-9E80-45E5-A563-11F6C99C7C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E281B35-9B10-47C5-B3F3-3B90CFE8F3B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F22FE7-5056-4C02-A5B5-FD1A0C4C563D}"/>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F54250C7-B8D1-4433-AECA-D192862C02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AD1E72-0737-432A-84D0-73C80424A703}"/>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83704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00D2C-235B-4030-ADA3-E883C1A6B7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F06895-0297-441F-B16A-4D962F3252E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A20F6C-44BF-4C93-B0DF-C7A21A016142}"/>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CB398997-7175-49B8-9E26-66EB9E82AD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8904D7-03F8-4508-8DC0-C87FAE2B67A8}"/>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71228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78AC1-7309-425F-A1F1-8DF379E7624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B42E521-2F88-4F66-8B6A-444813552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D82297B-23E6-4FA3-8F5F-2EEF30B93D02}"/>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85E3A98D-0649-4F40-A557-A5033B4754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27664D-F16C-4CD3-9B9F-896F9CCE097D}"/>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305135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2B41C-071A-43E5-82EB-A76CEB0D69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DD7D0B-2B03-40B4-BA3A-5ABE1CB5545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1AB57B3-9FF3-420B-AE55-459F5FDB39A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B097E07-AC53-472C-AE01-02B26781F858}"/>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8B4CF640-B8E6-4FB7-B269-1EE0142942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8B815B-E552-47D7-BC05-CAA3E700BDFC}"/>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23188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E1A72-84A9-4133-A5FF-0BE07D785B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C903DD3-11BA-4E36-BDB8-E7D087229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F4D19C2-E170-4483-BE64-8E1E897F752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A33C50B-49C5-469C-A9E2-66B25AF24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D39DBB1-2EC5-4C16-931F-DFDA4ACD4FF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E3CB23-EEE9-4DA1-B843-A0DB68CAB726}"/>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8" name="Espace réservé du pied de page 7">
            <a:extLst>
              <a:ext uri="{FF2B5EF4-FFF2-40B4-BE49-F238E27FC236}">
                <a16:creationId xmlns:a16="http://schemas.microsoft.com/office/drawing/2014/main" id="{B4F8AAAF-B62C-4F41-B25F-0245819F42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47E8765-B32E-4C0D-8CBE-78469CAA044F}"/>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154704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CD28D-472B-4D06-A7CC-2607E44038E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EA9646-AFFF-435F-B220-7BC9D38473E7}"/>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4" name="Espace réservé du pied de page 3">
            <a:extLst>
              <a:ext uri="{FF2B5EF4-FFF2-40B4-BE49-F238E27FC236}">
                <a16:creationId xmlns:a16="http://schemas.microsoft.com/office/drawing/2014/main" id="{648C3A0A-B97F-4FDD-8099-2040F2E3D2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83537E3-3015-4880-9103-B51EAE03826B}"/>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157887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6CC3B2-D809-4452-B44E-DD7A92CADA47}"/>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3" name="Espace réservé du pied de page 2">
            <a:extLst>
              <a:ext uri="{FF2B5EF4-FFF2-40B4-BE49-F238E27FC236}">
                <a16:creationId xmlns:a16="http://schemas.microsoft.com/office/drawing/2014/main" id="{57FC3158-5132-44B3-AD3B-0AF06667013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DE72EC-1F33-4830-8539-F1DDCEA735BF}"/>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192067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633CE-03FD-4284-9550-4861962A585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F3AC34-9C83-4E53-8FAC-07C140195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99B148-20EA-4AC0-B592-D8BE8DCC4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0FE3FD5-BA81-4023-A70B-1AA0E477556E}"/>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8212A3CE-94A2-4137-91B5-136599EC3A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B5389B-3180-4E57-84B0-23BF14B0EC26}"/>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178711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0E241-BEEE-426F-A101-3EAF31907CC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F16265-26D1-4A85-95C7-54896408A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EB5AAB9-61DC-4754-89D9-00E9F38F8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B640C47-73F1-4651-A0E5-7E31F42339A1}"/>
              </a:ext>
            </a:extLst>
          </p:cNvPr>
          <p:cNvSpPr>
            <a:spLocks noGrp="1"/>
          </p:cNvSpPr>
          <p:nvPr>
            <p:ph type="dt" sz="half" idx="10"/>
          </p:nvPr>
        </p:nvSpPr>
        <p:spPr/>
        <p:txBody>
          <a:bodyPr/>
          <a:lstStyle/>
          <a:p>
            <a:fld id="{3A993DAA-0676-4BEF-BFE3-50D5D77A2C9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DD5284CF-EFBF-4C84-9501-C69EC61F04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076844-B706-4749-90CE-33CAF571F8A6}"/>
              </a:ext>
            </a:extLst>
          </p:cNvPr>
          <p:cNvSpPr>
            <a:spLocks noGrp="1"/>
          </p:cNvSpPr>
          <p:nvPr>
            <p:ph type="sldNum" sz="quarter" idx="12"/>
          </p:nvPr>
        </p:nvSpPr>
        <p:spPr/>
        <p:txBody>
          <a:bodyPr/>
          <a:lstStyle/>
          <a:p>
            <a:fld id="{89DD0D53-5EA5-4E04-81F3-4F3E33D84009}" type="slidenum">
              <a:rPr lang="fr-FR" smtClean="0"/>
              <a:t>‹N°›</a:t>
            </a:fld>
            <a:endParaRPr lang="fr-FR"/>
          </a:p>
        </p:txBody>
      </p:sp>
    </p:spTree>
    <p:extLst>
      <p:ext uri="{BB962C8B-B14F-4D97-AF65-F5344CB8AC3E}">
        <p14:creationId xmlns:p14="http://schemas.microsoft.com/office/powerpoint/2010/main" val="37239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2684F87-686D-43F6-B520-BA6666C2D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CB4FAF6-92BF-4B4C-AC81-248CAB6A4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4658B6-FF4C-4CE4-9990-57420CA35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93DAA-0676-4BEF-BFE3-50D5D77A2C9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5765B027-097C-4670-BE70-E8DAF5364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C87714-D38B-4F05-8CBF-4AAA1A3F8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D0D53-5EA5-4E04-81F3-4F3E33D84009}" type="slidenum">
              <a:rPr lang="fr-FR" smtClean="0"/>
              <a:t>‹N°›</a:t>
            </a:fld>
            <a:endParaRPr lang="fr-FR"/>
          </a:p>
        </p:txBody>
      </p:sp>
    </p:spTree>
    <p:extLst>
      <p:ext uri="{BB962C8B-B14F-4D97-AF65-F5344CB8AC3E}">
        <p14:creationId xmlns:p14="http://schemas.microsoft.com/office/powerpoint/2010/main" val="19501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1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70.png"/><Relationship Id="rId1" Type="http://schemas.openxmlformats.org/officeDocument/2006/relationships/slideLayout" Target="../slideLayouts/slideLayout2.xml"/><Relationship Id="rId4" Type="http://schemas.openxmlformats.org/officeDocument/2006/relationships/image" Target="../media/image590.png"/></Relationships>
</file>

<file path=ppt/slides/_rels/slide32.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D3C363-8FD6-475C-80B7-1B0B9974C655}"/>
              </a:ext>
            </a:extLst>
          </p:cNvPr>
          <p:cNvSpPr/>
          <p:nvPr/>
        </p:nvSpPr>
        <p:spPr>
          <a:xfrm>
            <a:off x="1713204" y="2682738"/>
            <a:ext cx="8765592" cy="1492524"/>
          </a:xfrm>
          <a:prstGeom prst="rect">
            <a:avLst/>
          </a:prstGeom>
          <a:ln>
            <a:solidFill>
              <a:srgbClr val="FF0000"/>
            </a:solidFill>
          </a:ln>
        </p:spPr>
        <p:txBody>
          <a:bodyPr wrap="square">
            <a:spAutoFit/>
          </a:bodyPr>
          <a:lstStyle/>
          <a:p>
            <a:pPr algn="ctr">
              <a:lnSpc>
                <a:spcPct val="107000"/>
              </a:lnSpc>
              <a:spcAft>
                <a:spcPts val="0"/>
              </a:spcAft>
            </a:pPr>
            <a:r>
              <a:rPr lang="fr-FR"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Produit scalaire dans l’espace et applications</a:t>
            </a:r>
            <a:endParaRPr lang="fr-FR"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519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1938E44-22F3-4CA3-A7F6-D4CC136CD388}"/>
                  </a:ext>
                </a:extLst>
              </p:cNvPr>
              <p:cNvSpPr/>
              <p:nvPr/>
            </p:nvSpPr>
            <p:spPr>
              <a:xfrm>
                <a:off x="854181" y="598692"/>
                <a:ext cx="9251844" cy="1087927"/>
              </a:xfrm>
              <a:prstGeom prst="rect">
                <a:avLst/>
              </a:prstGeom>
            </p:spPr>
            <p:txBody>
              <a:bodyPr wrap="square">
                <a:spAutoFit/>
              </a:bodyPr>
              <a:lstStyle/>
              <a:p>
                <a:pPr>
                  <a:lnSpc>
                    <a:spcPct val="107000"/>
                  </a:lnSpc>
                  <a:spcAft>
                    <a:spcPts val="0"/>
                  </a:spcAft>
                </a:pPr>
                <a:r>
                  <a:rPr lang="fr-FR"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se place dans le cube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𝐴𝐵𝐶𝐷𝐸𝐹𝐺𝐻</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comme décrit dans la méthode précédente.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Calculer </a:t>
                </a:r>
                <a14:m>
                  <m:oMath xmlns:m="http://schemas.openxmlformats.org/officeDocument/2006/math">
                    <m:acc>
                      <m:accPr>
                        <m:chr m:val="⃗"/>
                        <m:ctrlPr>
                          <a:rPr lang="fr-FR" sz="2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2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𝐼𝐵</m:t>
                        </m:r>
                      </m:e>
                    </m:acc>
                    <m:r>
                      <a:rPr lang="fr-FR" sz="2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m:t>
                    </m:r>
                    <m:acc>
                      <m:accPr>
                        <m:chr m:val="⃗"/>
                        <m:ctrlPr>
                          <a:rPr lang="fr-FR" sz="2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2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𝐼𝐷</m:t>
                        </m:r>
                      </m:e>
                    </m:acc>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p:txBody>
          </p:sp>
        </mc:Choice>
        <mc:Fallback xmlns="">
          <p:sp>
            <p:nvSpPr>
              <p:cNvPr id="2" name="Rectangle 1">
                <a:extLst>
                  <a:ext uri="{FF2B5EF4-FFF2-40B4-BE49-F238E27FC236}">
                    <a16:creationId xmlns:a16="http://schemas.microsoft.com/office/drawing/2014/main" id="{71938E44-22F3-4CA3-A7F6-D4CC136CD388}"/>
                  </a:ext>
                </a:extLst>
              </p:cNvPr>
              <p:cNvSpPr>
                <a:spLocks noRot="1" noChangeAspect="1" noMove="1" noResize="1" noEditPoints="1" noAdjustHandles="1" noChangeArrowheads="1" noChangeShapeType="1" noTextEdit="1"/>
              </p:cNvSpPr>
              <p:nvPr/>
            </p:nvSpPr>
            <p:spPr>
              <a:xfrm>
                <a:off x="854181" y="598692"/>
                <a:ext cx="9251844" cy="1087927"/>
              </a:xfrm>
              <a:prstGeom prst="rect">
                <a:avLst/>
              </a:prstGeom>
              <a:blipFill>
                <a:blip r:embed="rId2"/>
                <a:stretch>
                  <a:fillRect l="-659" t="-2793" b="-8939"/>
                </a:stretch>
              </a:blipFill>
            </p:spPr>
            <p:txBody>
              <a:bodyPr/>
              <a:lstStyle/>
              <a:p>
                <a:r>
                  <a:rPr lang="fr-FR">
                    <a:noFill/>
                  </a:rPr>
                  <a:t> </a:t>
                </a:r>
              </a:p>
            </p:txBody>
          </p:sp>
        </mc:Fallback>
      </mc:AlternateContent>
      <p:pic>
        <p:nvPicPr>
          <p:cNvPr id="3" name="Image 2">
            <a:extLst>
              <a:ext uri="{FF2B5EF4-FFF2-40B4-BE49-F238E27FC236}">
                <a16:creationId xmlns:a16="http://schemas.microsoft.com/office/drawing/2014/main" id="{4D912CE4-BEED-4FC2-BBFE-33D780A4A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309" y="1250584"/>
            <a:ext cx="2898668" cy="2937915"/>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C2E6254-8CC5-4F5B-B16E-EFDBA1089491}"/>
                  </a:ext>
                </a:extLst>
              </p:cNvPr>
              <p:cNvSpPr/>
              <p:nvPr/>
            </p:nvSpPr>
            <p:spPr>
              <a:xfrm>
                <a:off x="977628" y="4744531"/>
                <a:ext cx="5961665" cy="430118"/>
              </a:xfrm>
              <a:prstGeom prst="rect">
                <a:avLst/>
              </a:prstGeom>
            </p:spPr>
            <p:txBody>
              <a:bodyPr wrap="square">
                <a:spAutoFit/>
              </a:bodyPr>
              <a:lstStyle/>
              <a:p>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Comme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que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𝐻𝐹</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en déduit que </a:t>
                </a:r>
                <a:endParaRPr lang="fr-FR" sz="2000" dirty="0"/>
              </a:p>
            </p:txBody>
          </p:sp>
        </mc:Choice>
        <mc:Fallback xmlns="">
          <p:sp>
            <p:nvSpPr>
              <p:cNvPr id="4" name="Rectangle 3">
                <a:extLst>
                  <a:ext uri="{FF2B5EF4-FFF2-40B4-BE49-F238E27FC236}">
                    <a16:creationId xmlns:a16="http://schemas.microsoft.com/office/drawing/2014/main" id="{CC2E6254-8CC5-4F5B-B16E-EFDBA1089491}"/>
                  </a:ext>
                </a:extLst>
              </p:cNvPr>
              <p:cNvSpPr>
                <a:spLocks noRot="1" noChangeAspect="1" noMove="1" noResize="1" noEditPoints="1" noAdjustHandles="1" noChangeArrowheads="1" noChangeShapeType="1" noTextEdit="1"/>
              </p:cNvSpPr>
              <p:nvPr/>
            </p:nvSpPr>
            <p:spPr>
              <a:xfrm>
                <a:off x="977628" y="4744531"/>
                <a:ext cx="5961665" cy="430118"/>
              </a:xfrm>
              <a:prstGeom prst="rect">
                <a:avLst/>
              </a:prstGeom>
              <a:blipFill>
                <a:blip r:embed="rId4"/>
                <a:stretch>
                  <a:fillRect l="-1022" t="-1408" b="-2253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524D8C4-8739-4D1E-AB91-D85C2C178EBB}"/>
                  </a:ext>
                </a:extLst>
              </p:cNvPr>
              <p:cNvSpPr/>
              <p:nvPr/>
            </p:nvSpPr>
            <p:spPr>
              <a:xfrm>
                <a:off x="977628" y="1842934"/>
                <a:ext cx="4485139"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𝐻𝐹</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e>
                          </m:acc>
                        </m:e>
                      </m:d>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𝐹𝐻</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𝐻𝐷</m:t>
                              </m:r>
                            </m:e>
                          </m:acc>
                        </m:e>
                      </m:d>
                    </m:oMath>
                  </m:oMathPara>
                </a14:m>
                <a:endParaRPr lang="fr-FR" sz="2000" dirty="0"/>
              </a:p>
            </p:txBody>
          </p:sp>
        </mc:Choice>
        <mc:Fallback xmlns="">
          <p:sp>
            <p:nvSpPr>
              <p:cNvPr id="5" name="Rectangle 4">
                <a:extLst>
                  <a:ext uri="{FF2B5EF4-FFF2-40B4-BE49-F238E27FC236}">
                    <a16:creationId xmlns:a16="http://schemas.microsoft.com/office/drawing/2014/main" id="{8524D8C4-8739-4D1E-AB91-D85C2C178EBB}"/>
                  </a:ext>
                </a:extLst>
              </p:cNvPr>
              <p:cNvSpPr>
                <a:spLocks noRot="1" noChangeAspect="1" noMove="1" noResize="1" noEditPoints="1" noAdjustHandles="1" noChangeArrowheads="1" noChangeShapeType="1" noTextEdit="1"/>
              </p:cNvSpPr>
              <p:nvPr/>
            </p:nvSpPr>
            <p:spPr>
              <a:xfrm>
                <a:off x="977628" y="1842934"/>
                <a:ext cx="4485139" cy="78386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85E08F-EA2B-4647-8FF3-1A7350B2FDD3}"/>
                  </a:ext>
                </a:extLst>
              </p:cNvPr>
              <p:cNvSpPr/>
              <p:nvPr/>
            </p:nvSpPr>
            <p:spPr>
              <a:xfrm>
                <a:off x="1705791" y="2840377"/>
                <a:ext cx="3634969"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𝐻𝐹</m:t>
                              </m:r>
                            </m:e>
                          </m:acc>
                        </m:e>
                      </m:d>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e>
                          </m:acc>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𝐻𝐹</m:t>
                              </m:r>
                            </m:e>
                          </m:acc>
                        </m:e>
                      </m:d>
                    </m:oMath>
                  </m:oMathPara>
                </a14:m>
                <a:endParaRPr lang="fr-FR" sz="2000" dirty="0"/>
              </a:p>
            </p:txBody>
          </p:sp>
        </mc:Choice>
        <mc:Fallback xmlns="">
          <p:sp>
            <p:nvSpPr>
              <p:cNvPr id="6" name="Rectangle 5">
                <a:extLst>
                  <a:ext uri="{FF2B5EF4-FFF2-40B4-BE49-F238E27FC236}">
                    <a16:creationId xmlns:a16="http://schemas.microsoft.com/office/drawing/2014/main" id="{DC85E08F-EA2B-4647-8FF3-1A7350B2FDD3}"/>
                  </a:ext>
                </a:extLst>
              </p:cNvPr>
              <p:cNvSpPr>
                <a:spLocks noRot="1" noChangeAspect="1" noMove="1" noResize="1" noEditPoints="1" noAdjustHandles="1" noChangeArrowheads="1" noChangeShapeType="1" noTextEdit="1"/>
              </p:cNvSpPr>
              <p:nvPr/>
            </p:nvSpPr>
            <p:spPr>
              <a:xfrm>
                <a:off x="1705791" y="2840377"/>
                <a:ext cx="3634969" cy="783869"/>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E39CC3A-C274-4B75-8587-E1F6A10F9F12}"/>
                  </a:ext>
                </a:extLst>
              </p:cNvPr>
              <p:cNvSpPr/>
              <p:nvPr/>
            </p:nvSpPr>
            <p:spPr>
              <a:xfrm>
                <a:off x="1705791" y="3736810"/>
                <a:ext cx="192238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e>
                          </m:acc>
                        </m:e>
                        <m:sup>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𝐻𝐹</m:t>
                              </m:r>
                            </m:e>
                          </m:acc>
                        </m:e>
                        <m:sup>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fr-FR" sz="2000" dirty="0"/>
              </a:p>
            </p:txBody>
          </p:sp>
        </mc:Choice>
        <mc:Fallback xmlns="">
          <p:sp>
            <p:nvSpPr>
              <p:cNvPr id="7" name="Rectangle 6">
                <a:extLst>
                  <a:ext uri="{FF2B5EF4-FFF2-40B4-BE49-F238E27FC236}">
                    <a16:creationId xmlns:a16="http://schemas.microsoft.com/office/drawing/2014/main" id="{6E39CC3A-C274-4B75-8587-E1F6A10F9F12}"/>
                  </a:ext>
                </a:extLst>
              </p:cNvPr>
              <p:cNvSpPr>
                <a:spLocks noRot="1" noChangeAspect="1" noMove="1" noResize="1" noEditPoints="1" noAdjustHandles="1" noChangeArrowheads="1" noChangeShapeType="1" noTextEdit="1"/>
              </p:cNvSpPr>
              <p:nvPr/>
            </p:nvSpPr>
            <p:spPr>
              <a:xfrm>
                <a:off x="1705791" y="3736810"/>
                <a:ext cx="1922386" cy="668516"/>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D8210F3-415D-4397-B01B-B5BB12209E4F}"/>
                  </a:ext>
                </a:extLst>
              </p:cNvPr>
              <p:cNvSpPr/>
              <p:nvPr/>
            </p:nvSpPr>
            <p:spPr>
              <a:xfrm>
                <a:off x="6522951" y="4625332"/>
                <a:ext cx="2828147"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00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den>
                      </m:f>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f>
                        <m:f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fr-FR" sz="2000" dirty="0"/>
              </a:p>
            </p:txBody>
          </p:sp>
        </mc:Choice>
        <mc:Fallback xmlns="">
          <p:sp>
            <p:nvSpPr>
              <p:cNvPr id="8" name="Rectangle 7">
                <a:extLst>
                  <a:ext uri="{FF2B5EF4-FFF2-40B4-BE49-F238E27FC236}">
                    <a16:creationId xmlns:a16="http://schemas.microsoft.com/office/drawing/2014/main" id="{1D8210F3-415D-4397-B01B-B5BB12209E4F}"/>
                  </a:ext>
                </a:extLst>
              </p:cNvPr>
              <p:cNvSpPr>
                <a:spLocks noRot="1" noChangeAspect="1" noMove="1" noResize="1" noEditPoints="1" noAdjustHandles="1" noChangeArrowheads="1" noChangeShapeType="1" noTextEdit="1"/>
              </p:cNvSpPr>
              <p:nvPr/>
            </p:nvSpPr>
            <p:spPr>
              <a:xfrm>
                <a:off x="6522951" y="4625332"/>
                <a:ext cx="2828147" cy="668516"/>
              </a:xfrm>
              <a:prstGeom prst="rect">
                <a:avLst/>
              </a:prstGeom>
              <a:blipFill>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615964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0DA55D-DAAA-47A8-B72C-31545C404E87}"/>
              </a:ext>
            </a:extLst>
          </p:cNvPr>
          <p:cNvPicPr>
            <a:picLocks noChangeAspect="1"/>
          </p:cNvPicPr>
          <p:nvPr/>
        </p:nvPicPr>
        <p:blipFill rotWithShape="1">
          <a:blip r:embed="rId2"/>
          <a:srcRect t="36944"/>
          <a:stretch/>
        </p:blipFill>
        <p:spPr>
          <a:xfrm>
            <a:off x="1486567" y="3114509"/>
            <a:ext cx="9218866" cy="3743491"/>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1B2D6AFC-0773-4103-8126-6F8ED3149FDD}"/>
                  </a:ext>
                </a:extLst>
              </p:cNvPr>
              <p:cNvSpPr txBox="1"/>
              <p:nvPr/>
            </p:nvSpPr>
            <p:spPr>
              <a:xfrm>
                <a:off x="379884" y="144272"/>
                <a:ext cx="11373092" cy="2970237"/>
              </a:xfrm>
              <a:prstGeom prst="rect">
                <a:avLst/>
              </a:prstGeom>
              <a:noFill/>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Calculer un produit scalaire (page 311)</a:t>
                </a:r>
              </a:p>
              <a:p>
                <a:pPr>
                  <a:lnSpc>
                    <a:spcPct val="150000"/>
                  </a:lnSpc>
                  <a:spcAft>
                    <a:spcPts val="0"/>
                  </a:spcAft>
                </a:pPr>
                <a:endPar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Énoncé : </a:t>
                </a:r>
              </a:p>
              <a:p>
                <a:pPr marL="342900" indent="-342900">
                  <a:spcAft>
                    <a:spcPts val="0"/>
                  </a:spcAft>
                  <a:buAutoNum type="arabicParenR"/>
                </a:pPr>
                <a:r>
                  <a:rPr lang="fr-F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On donne les vecteurs </a:t>
                </a:r>
                <a14:m>
                  <m:oMath xmlns:m="http://schemas.openxmlformats.org/officeDocument/2006/math">
                    <m:acc>
                      <m:accPr>
                        <m:chr m:val="⃗"/>
                        <m:ctrlPr>
                          <a:rPr lang="fr-FR" i="1" smtClean="0">
                            <a:solidFill>
                              <a:schemeClr val="tx1"/>
                            </a:solidFill>
                            <a:latin typeface="Cambria Math" panose="02040503050406030204" pitchFamily="18" charset="0"/>
                            <a:cs typeface="Times New Roman" panose="02020603050405020304" pitchFamily="18" charset="0"/>
                          </a:rPr>
                        </m:ctrlPr>
                      </m:accPr>
                      <m:e>
                        <m:r>
                          <a:rPr lang="fr-FR" b="0" i="1" smtClean="0">
                            <a:solidFill>
                              <a:schemeClr val="tx1"/>
                            </a:solidFill>
                            <a:latin typeface="Cambria Math" panose="02040503050406030204" pitchFamily="18" charset="0"/>
                            <a:cs typeface="Times New Roman" panose="02020603050405020304" pitchFamily="18" charset="0"/>
                          </a:rPr>
                          <m:t>𝑢</m:t>
                        </m:r>
                      </m:e>
                    </m:acc>
                    <m:d>
                      <m:dPr>
                        <m:ctrlPr>
                          <a:rPr lang="fr-FR" i="1" smtClean="0">
                            <a:solidFill>
                              <a:schemeClr val="tx1"/>
                            </a:solidFill>
                            <a:latin typeface="Cambria Math" panose="02040503050406030204" pitchFamily="18" charset="0"/>
                            <a:cs typeface="Times New Roman" panose="02020603050405020304" pitchFamily="18" charset="0"/>
                          </a:rPr>
                        </m:ctrlPr>
                      </m:dPr>
                      <m:e>
                        <m:m>
                          <m:mPr>
                            <m:mcs>
                              <m:mc>
                                <m:mcPr>
                                  <m:count m:val="1"/>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b="0" i="1" smtClean="0">
                                  <a:solidFill>
                                    <a:schemeClr val="tx1"/>
                                  </a:solidFill>
                                  <a:latin typeface="Cambria Math" panose="02040503050406030204" pitchFamily="18" charset="0"/>
                                  <a:cs typeface="Times New Roman" panose="02020603050405020304" pitchFamily="18" charset="0"/>
                                </a:rPr>
                                <m:t>3</m:t>
                              </m:r>
                            </m:e>
                          </m:mr>
                          <m:mr>
                            <m:e>
                              <m:r>
                                <a:rPr lang="fr-FR" b="0" i="1" smtClean="0">
                                  <a:solidFill>
                                    <a:schemeClr val="tx1"/>
                                  </a:solidFill>
                                  <a:latin typeface="Cambria Math" panose="02040503050406030204" pitchFamily="18" charset="0"/>
                                  <a:cs typeface="Times New Roman" panose="02020603050405020304" pitchFamily="18" charset="0"/>
                                </a:rPr>
                                <m:t>2</m:t>
                              </m:r>
                            </m:e>
                          </m:mr>
                          <m:mr>
                            <m:e>
                              <m:r>
                                <a:rPr lang="fr-FR" b="0" i="1" smtClean="0">
                                  <a:solidFill>
                                    <a:schemeClr val="tx1"/>
                                  </a:solidFill>
                                  <a:latin typeface="Cambria Math" panose="02040503050406030204" pitchFamily="18" charset="0"/>
                                  <a:cs typeface="Times New Roman" panose="02020603050405020304" pitchFamily="18" charset="0"/>
                                </a:rPr>
                                <m:t>−1</m:t>
                              </m:r>
                            </m:e>
                          </m:mr>
                        </m:m>
                      </m:e>
                    </m:d>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acc>
                      <m:accPr>
                        <m:chr m:val="⃗"/>
                        <m:ctrlPr>
                          <a:rPr lang="fr-FR" i="1">
                            <a:solidFill>
                              <a:schemeClr val="tx1"/>
                            </a:solidFill>
                            <a:latin typeface="Cambria Math" panose="02040503050406030204" pitchFamily="18" charset="0"/>
                            <a:cs typeface="Times New Roman" panose="02020603050405020304" pitchFamily="18" charset="0"/>
                          </a:rPr>
                        </m:ctrlPr>
                      </m:accPr>
                      <m:e>
                        <m:r>
                          <a:rPr lang="fr-FR" b="0" i="1" smtClean="0">
                            <a:solidFill>
                              <a:schemeClr val="tx1"/>
                            </a:solidFill>
                            <a:latin typeface="Cambria Math" panose="02040503050406030204" pitchFamily="18" charset="0"/>
                            <a:cs typeface="Times New Roman" panose="02020603050405020304" pitchFamily="18" charset="0"/>
                          </a:rPr>
                          <m:t>𝑣</m:t>
                        </m:r>
                      </m:e>
                    </m:acc>
                    <m:d>
                      <m:dPr>
                        <m:ctrlPr>
                          <a:rPr lang="fr-FR" i="1">
                            <a:solidFill>
                              <a:schemeClr val="tx1"/>
                            </a:solidFill>
                            <a:latin typeface="Cambria Math" panose="02040503050406030204" pitchFamily="18" charset="0"/>
                            <a:cs typeface="Times New Roman" panose="02020603050405020304" pitchFamily="18" charset="0"/>
                          </a:rPr>
                        </m:ctrlPr>
                      </m:dPr>
                      <m:e>
                        <m:m>
                          <m:mPr>
                            <m:mcs>
                              <m:mc>
                                <m:mcPr>
                                  <m:count m:val="1"/>
                                  <m:mcJc m:val="center"/>
                                </m:mcPr>
                              </m:mc>
                            </m:mcs>
                            <m:ctrlPr>
                              <a:rPr lang="fr-FR" i="1">
                                <a:solidFill>
                                  <a:schemeClr val="tx1"/>
                                </a:solidFill>
                                <a:latin typeface="Cambria Math" panose="02040503050406030204" pitchFamily="18" charset="0"/>
                                <a:cs typeface="Times New Roman" panose="02020603050405020304" pitchFamily="18" charset="0"/>
                              </a:rPr>
                            </m:ctrlPr>
                          </m:mPr>
                          <m:mr>
                            <m:e>
                              <m:r>
                                <m:rPr>
                                  <m:brk m:alnAt="7"/>
                                </m:rPr>
                                <a:rPr lang="fr-FR" b="0" i="1" smtClean="0">
                                  <a:solidFill>
                                    <a:schemeClr val="tx1"/>
                                  </a:solidFill>
                                  <a:latin typeface="Cambria Math" panose="02040503050406030204" pitchFamily="18" charset="0"/>
                                  <a:cs typeface="Times New Roman" panose="02020603050405020304" pitchFamily="18" charset="0"/>
                                </a:rPr>
                                <m:t>1</m:t>
                              </m:r>
                            </m:e>
                          </m:mr>
                          <m:mr>
                            <m:e>
                              <m:r>
                                <a:rPr lang="fr-FR" b="0" i="1">
                                  <a:solidFill>
                                    <a:schemeClr val="tx1"/>
                                  </a:solidFill>
                                  <a:latin typeface="Cambria Math" panose="02040503050406030204" pitchFamily="18" charset="0"/>
                                  <a:cs typeface="Times New Roman" panose="02020603050405020304" pitchFamily="18" charset="0"/>
                                </a:rPr>
                                <m:t>2</m:t>
                              </m:r>
                            </m:e>
                          </m:mr>
                          <m:mr>
                            <m:e>
                              <m:r>
                                <a:rPr lang="fr-FR" b="0" i="1" smtClean="0">
                                  <a:solidFill>
                                    <a:schemeClr val="tx1"/>
                                  </a:solidFill>
                                  <a:latin typeface="Cambria Math" panose="02040503050406030204" pitchFamily="18" charset="0"/>
                                  <a:cs typeface="Times New Roman" panose="02020603050405020304" pitchFamily="18" charset="0"/>
                                </a:rPr>
                                <m:t>4</m:t>
                              </m:r>
                            </m:e>
                          </m:mr>
                        </m:m>
                      </m:e>
                    </m:d>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calculer le produit scalaire </a:t>
                </a:r>
                <a14:m>
                  <m:oMath xmlns:m="http://schemas.openxmlformats.org/officeDocument/2006/math">
                    <m:acc>
                      <m:accPr>
                        <m:chr m:val="⃗"/>
                        <m:ctrlPr>
                          <a:rPr lang="fr-FR" i="1" smtClean="0">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𝑢</m:t>
                        </m:r>
                      </m:e>
                    </m:acc>
                    <m:r>
                      <a:rPr lang="fr-FR"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fr-FR"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fr-FR"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𝑣</m:t>
                        </m:r>
                      </m:e>
                    </m:acc>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p>
              <a:p>
                <a:pPr marL="342900" indent="-342900">
                  <a:lnSpc>
                    <a:spcPct val="150000"/>
                  </a:lnSpc>
                  <a:spcAft>
                    <a:spcPts val="0"/>
                  </a:spcAft>
                  <a:buAutoNum type="arabicParenR"/>
                </a:pPr>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On donne les vecteurs </a:t>
                </a:r>
                <a14:m>
                  <m:oMath xmlns:m="http://schemas.openxmlformats.org/officeDocument/2006/math">
                    <m:acc>
                      <m:accPr>
                        <m:chr m:val="⃗"/>
                        <m:ctrlPr>
                          <a:rPr lang="fr-FR" i="1" smtClean="0">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𝑢</m:t>
                        </m:r>
                      </m:e>
                    </m:acc>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acc>
                      <m:accPr>
                        <m:chr m:val="⃗"/>
                        <m:ctrlPr>
                          <a:rPr lang="fr-FR" i="1" smtClean="0">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𝑣</m:t>
                        </m:r>
                      </m:e>
                    </m:acc>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tels que : </a:t>
                </a:r>
                <a14:m>
                  <m:oMath xmlns:m="http://schemas.openxmlformats.org/officeDocument/2006/math">
                    <m:d>
                      <m:dPr>
                        <m:begChr m:val="‖"/>
                        <m:endChr m:val="‖"/>
                        <m:ctrlPr>
                          <a:rPr lang="fr-FR" i="1" smtClean="0">
                            <a:solidFill>
                              <a:schemeClr val="tx1"/>
                            </a:solidFill>
                            <a:latin typeface="Cambria Math" panose="02040503050406030204" pitchFamily="18" charset="0"/>
                            <a:cs typeface="Arial" panose="020B0604020202020204" pitchFamily="34" charset="0"/>
                          </a:rPr>
                        </m:ctrlPr>
                      </m:dPr>
                      <m:e>
                        <m:acc>
                          <m:accPr>
                            <m:chr m:val="⃗"/>
                            <m:ctrlPr>
                              <a:rPr lang="fr-FR" i="1" smtClean="0">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𝑢</m:t>
                            </m:r>
                          </m:e>
                        </m:acc>
                      </m:e>
                    </m:d>
                    <m:r>
                      <a:rPr lang="fr-FR" b="0" i="1" smtClean="0">
                        <a:solidFill>
                          <a:schemeClr val="tx1"/>
                        </a:solidFill>
                        <a:latin typeface="Cambria Math" panose="02040503050406030204" pitchFamily="18" charset="0"/>
                        <a:cs typeface="Arial" panose="020B0604020202020204" pitchFamily="34" charset="0"/>
                      </a:rPr>
                      <m:t>=2</m:t>
                    </m:r>
                    <m:rad>
                      <m:radPr>
                        <m:degHide m:val="on"/>
                        <m:ctrlPr>
                          <a:rPr lang="fr-FR" i="1" smtClean="0">
                            <a:solidFill>
                              <a:schemeClr val="tx1"/>
                            </a:solidFill>
                            <a:latin typeface="Cambria Math" panose="02040503050406030204" pitchFamily="18" charset="0"/>
                            <a:cs typeface="Arial" panose="020B0604020202020204" pitchFamily="34" charset="0"/>
                          </a:rPr>
                        </m:ctrlPr>
                      </m:radPr>
                      <m:deg/>
                      <m:e>
                        <m:r>
                          <a:rPr lang="fr-FR" b="0" i="1" smtClean="0">
                            <a:solidFill>
                              <a:schemeClr val="tx1"/>
                            </a:solidFill>
                            <a:latin typeface="Cambria Math" panose="02040503050406030204" pitchFamily="18" charset="0"/>
                            <a:cs typeface="Arial" panose="020B0604020202020204" pitchFamily="34" charset="0"/>
                          </a:rPr>
                          <m:t>3</m:t>
                        </m:r>
                      </m:e>
                    </m:rad>
                    <m:r>
                      <a:rPr lang="fr-FR" b="0" i="1" smtClean="0">
                        <a:solidFill>
                          <a:schemeClr val="tx1"/>
                        </a:solidFill>
                        <a:latin typeface="Cambria Math" panose="02040503050406030204" pitchFamily="18" charset="0"/>
                        <a:cs typeface="Arial" panose="020B0604020202020204" pitchFamily="34" charset="0"/>
                      </a:rPr>
                      <m:t> ,</m:t>
                    </m:r>
                    <m:d>
                      <m:dPr>
                        <m:begChr m:val="‖"/>
                        <m:endChr m:val="‖"/>
                        <m:ctrlPr>
                          <a:rPr lang="fr-FR" i="1">
                            <a:solidFill>
                              <a:schemeClr val="tx1"/>
                            </a:solidFill>
                            <a:latin typeface="Cambria Math" panose="02040503050406030204" pitchFamily="18" charset="0"/>
                            <a:cs typeface="Arial" panose="020B0604020202020204" pitchFamily="34" charset="0"/>
                          </a:rPr>
                        </m:ctrlPr>
                      </m:dPr>
                      <m:e>
                        <m:acc>
                          <m:accPr>
                            <m:chr m:val="⃗"/>
                            <m:ctrlPr>
                              <a:rPr lang="fr-FR" i="1">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𝑣</m:t>
                            </m:r>
                          </m:e>
                        </m:acc>
                      </m:e>
                    </m:d>
                    <m:r>
                      <a:rPr lang="fr-FR" b="0" i="1">
                        <a:solidFill>
                          <a:schemeClr val="tx1"/>
                        </a:solidFill>
                        <a:latin typeface="Cambria Math" panose="02040503050406030204" pitchFamily="18" charset="0"/>
                        <a:cs typeface="Arial" panose="020B0604020202020204" pitchFamily="34" charset="0"/>
                      </a:rPr>
                      <m:t>=</m:t>
                    </m:r>
                    <m:r>
                      <a:rPr lang="fr-FR" b="0" i="1" smtClean="0">
                        <a:solidFill>
                          <a:schemeClr val="tx1"/>
                        </a:solidFill>
                        <a:latin typeface="Cambria Math" panose="02040503050406030204" pitchFamily="18" charset="0"/>
                        <a:cs typeface="Arial" panose="020B0604020202020204" pitchFamily="34" charset="0"/>
                      </a:rPr>
                      <m:t>3</m:t>
                    </m:r>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acc>
                      <m:accPr>
                        <m:chr m:val="̂"/>
                        <m:ctrlPr>
                          <a:rPr lang="fr-FR" i="1" smtClean="0">
                            <a:solidFill>
                              <a:schemeClr val="tx1"/>
                            </a:solidFill>
                            <a:latin typeface="Cambria Math" panose="02040503050406030204" pitchFamily="18" charset="0"/>
                            <a:cs typeface="Arial" panose="020B0604020202020204" pitchFamily="34" charset="0"/>
                          </a:rPr>
                        </m:ctrlPr>
                      </m:accPr>
                      <m:e>
                        <m:d>
                          <m:dPr>
                            <m:ctrlPr>
                              <a:rPr lang="fr-FR" i="1" smtClean="0">
                                <a:solidFill>
                                  <a:schemeClr val="tx1"/>
                                </a:solidFill>
                                <a:latin typeface="Cambria Math" panose="02040503050406030204" pitchFamily="18" charset="0"/>
                                <a:cs typeface="Arial" panose="020B0604020202020204" pitchFamily="34" charset="0"/>
                              </a:rPr>
                            </m:ctrlPr>
                          </m:dPr>
                          <m:e>
                            <m:acc>
                              <m:accPr>
                                <m:chr m:val="⃗"/>
                                <m:ctrlPr>
                                  <a:rPr lang="fr-FR" i="1" smtClean="0">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𝑢</m:t>
                                </m:r>
                              </m:e>
                            </m:acc>
                            <m:r>
                              <a:rPr lang="fr-FR" b="0" i="1" smtClean="0">
                                <a:solidFill>
                                  <a:schemeClr val="tx1"/>
                                </a:solidFill>
                                <a:latin typeface="Cambria Math" panose="02040503050406030204" pitchFamily="18" charset="0"/>
                                <a:cs typeface="Arial" panose="020B0604020202020204" pitchFamily="34" charset="0"/>
                              </a:rPr>
                              <m:t> , </m:t>
                            </m:r>
                            <m:acc>
                              <m:accPr>
                                <m:chr m:val="⃗"/>
                                <m:ctrlPr>
                                  <a:rPr lang="fr-FR" i="1" smtClean="0">
                                    <a:solidFill>
                                      <a:schemeClr val="tx1"/>
                                    </a:solidFill>
                                    <a:latin typeface="Cambria Math" panose="02040503050406030204" pitchFamily="18" charset="0"/>
                                    <a:cs typeface="Arial" panose="020B0604020202020204" pitchFamily="34" charset="0"/>
                                  </a:rPr>
                                </m:ctrlPr>
                              </m:accPr>
                              <m:e>
                                <m:r>
                                  <a:rPr lang="fr-FR" b="0" i="1" smtClean="0">
                                    <a:solidFill>
                                      <a:schemeClr val="tx1"/>
                                    </a:solidFill>
                                    <a:latin typeface="Cambria Math" panose="02040503050406030204" pitchFamily="18" charset="0"/>
                                    <a:cs typeface="Arial" panose="020B0604020202020204" pitchFamily="34" charset="0"/>
                                  </a:rPr>
                                  <m:t>𝑣</m:t>
                                </m:r>
                              </m:e>
                            </m:acc>
                          </m:e>
                        </m:d>
                      </m:e>
                    </m:acc>
                    <m:r>
                      <a:rPr lang="fr-FR" b="0" i="1" smtClean="0">
                        <a:solidFill>
                          <a:schemeClr val="tx1"/>
                        </a:solidFill>
                        <a:latin typeface="Cambria Math" panose="02040503050406030204" pitchFamily="18" charset="0"/>
                        <a:cs typeface="Arial" panose="020B0604020202020204" pitchFamily="34" charset="0"/>
                      </a:rPr>
                      <m:t>=60°</m:t>
                    </m:r>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Calculer le produit scalaire </a:t>
                </a:r>
                <a14:m>
                  <m:oMath xmlns:m="http://schemas.openxmlformats.org/officeDocument/2006/math">
                    <m:acc>
                      <m:accPr>
                        <m:chr m:val="⃗"/>
                        <m:ctrlPr>
                          <a:rPr lang="fr-FR" i="1">
                            <a:solidFill>
                              <a:schemeClr val="tx1"/>
                            </a:solidFill>
                            <a:latin typeface="Cambria Math" panose="02040503050406030204" pitchFamily="18" charset="0"/>
                            <a:cs typeface="Arial" panose="020B0604020202020204" pitchFamily="34" charset="0"/>
                          </a:rPr>
                        </m:ctrlPr>
                      </m:accPr>
                      <m:e>
                        <m:r>
                          <a:rPr lang="fr-FR" b="0" i="1">
                            <a:solidFill>
                              <a:schemeClr val="tx1"/>
                            </a:solidFill>
                            <a:latin typeface="Cambria Math" panose="02040503050406030204" pitchFamily="18" charset="0"/>
                            <a:cs typeface="Arial" panose="020B0604020202020204" pitchFamily="34" charset="0"/>
                          </a:rPr>
                          <m:t>𝑢</m:t>
                        </m:r>
                      </m:e>
                    </m:acc>
                    <m:r>
                      <a:rPr lang="fr-FR" b="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fr-FR"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fr-FR" b="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𝑣</m:t>
                        </m:r>
                      </m:e>
                    </m:acc>
                  </m:oMath>
                </a14:m>
                <a:endPar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50000"/>
                  </a:lnSpc>
                  <a:spcAft>
                    <a:spcPts val="0"/>
                  </a:spcAft>
                  <a:buAutoNum type="arabicParenR"/>
                </a:pPr>
                <a:r>
                  <a:rPr lang="fr-FR" dirty="0">
                    <a:latin typeface="Times New Roman" panose="02020603050405020304" pitchFamily="18" charset="0"/>
                    <a:ea typeface="Calibri" panose="020F0502020204030204" pitchFamily="34" charset="0"/>
                    <a:cs typeface="Arial" panose="020B0604020202020204" pitchFamily="34" charset="0"/>
                  </a:rPr>
                  <a:t>Dans un cube </a:t>
                </a:r>
                <a14:m>
                  <m:oMath xmlns:m="http://schemas.openxmlformats.org/officeDocument/2006/math">
                    <m:r>
                      <a:rPr lang="fr-FR" b="0" i="1" smtClean="0">
                        <a:latin typeface="Cambria Math" panose="02040503050406030204" pitchFamily="18" charset="0"/>
                        <a:ea typeface="Calibri" panose="020F0502020204030204" pitchFamily="34" charset="0"/>
                        <a:cs typeface="Arial" panose="020B0604020202020204" pitchFamily="34" charset="0"/>
                      </a:rPr>
                      <m:t>𝐴𝐵𝐶𝐷𝐸𝐹𝐺𝐻</m:t>
                    </m:r>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d’arête 4, calculer le produit scalaire </a:t>
                </a:r>
                <a14:m>
                  <m:oMath xmlns:m="http://schemas.openxmlformats.org/officeDocument/2006/math">
                    <m:acc>
                      <m:accPr>
                        <m:chr m:val="⃗"/>
                        <m:ctrlPr>
                          <a:rPr lang="fr-FR" i="1">
                            <a:latin typeface="Cambria Math" panose="02040503050406030204" pitchFamily="18" charset="0"/>
                            <a:cs typeface="Arial" panose="020B0604020202020204" pitchFamily="34" charset="0"/>
                          </a:rPr>
                        </m:ctrlPr>
                      </m:accPr>
                      <m:e>
                        <m:r>
                          <a:rPr lang="fr-FR" b="0" i="1" smtClean="0">
                            <a:latin typeface="Cambria Math" panose="02040503050406030204" pitchFamily="18" charset="0"/>
                            <a:cs typeface="Arial" panose="020B0604020202020204" pitchFamily="34" charset="0"/>
                          </a:rPr>
                          <m:t>𝐴𝐶</m:t>
                        </m:r>
                      </m:e>
                    </m:acc>
                    <m:r>
                      <a:rPr lang="fr-FR" i="1" dirty="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fr-FR" i="1" dirty="0">
                            <a:latin typeface="Cambria Math" panose="02040503050406030204" pitchFamily="18" charset="0"/>
                            <a:ea typeface="Cambria Math" panose="02040503050406030204" pitchFamily="18" charset="0"/>
                            <a:cs typeface="Times New Roman" panose="02020603050405020304" pitchFamily="18" charset="0"/>
                          </a:rPr>
                        </m:ctrlPr>
                      </m:accPr>
                      <m:e>
                        <m:r>
                          <a:rPr lang="fr-FR" b="0" i="1" dirty="0" smtClean="0">
                            <a:latin typeface="Cambria Math" panose="02040503050406030204" pitchFamily="18" charset="0"/>
                            <a:ea typeface="Cambria Math" panose="02040503050406030204" pitchFamily="18" charset="0"/>
                            <a:cs typeface="Times New Roman" panose="02020603050405020304" pitchFamily="18" charset="0"/>
                          </a:rPr>
                          <m:t>𝐴𝐺</m:t>
                        </m:r>
                      </m:e>
                    </m:acc>
                  </m:oMath>
                </a14:m>
                <a:endPar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7" name="ZoneTexte 6">
                <a:extLst>
                  <a:ext uri="{FF2B5EF4-FFF2-40B4-BE49-F238E27FC236}">
                    <a16:creationId xmlns:a16="http://schemas.microsoft.com/office/drawing/2014/main" id="{1B2D6AFC-0773-4103-8126-6F8ED3149FDD}"/>
                  </a:ext>
                </a:extLst>
              </p:cNvPr>
              <p:cNvSpPr txBox="1">
                <a:spLocks noRot="1" noChangeAspect="1" noMove="1" noResize="1" noEditPoints="1" noAdjustHandles="1" noChangeArrowheads="1" noChangeShapeType="1" noTextEdit="1"/>
              </p:cNvSpPr>
              <p:nvPr/>
            </p:nvSpPr>
            <p:spPr>
              <a:xfrm>
                <a:off x="379884" y="144272"/>
                <a:ext cx="11373092" cy="2970237"/>
              </a:xfrm>
              <a:prstGeom prst="rect">
                <a:avLst/>
              </a:prstGeom>
              <a:blipFill>
                <a:blip r:embed="rId3"/>
                <a:stretch>
                  <a:fillRect l="-429" b="-1437"/>
                </a:stretch>
              </a:blipFill>
            </p:spPr>
            <p:txBody>
              <a:bodyPr/>
              <a:lstStyle/>
              <a:p>
                <a:r>
                  <a:rPr lang="fr-FR">
                    <a:noFill/>
                  </a:rPr>
                  <a:t> </a:t>
                </a:r>
              </a:p>
            </p:txBody>
          </p:sp>
        </mc:Fallback>
      </mc:AlternateContent>
    </p:spTree>
    <p:extLst>
      <p:ext uri="{BB962C8B-B14F-4D97-AF65-F5344CB8AC3E}">
        <p14:creationId xmlns:p14="http://schemas.microsoft.com/office/powerpoint/2010/main" val="31120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328CE53-2EAA-42F2-A8E0-11E2CC288B3C}"/>
              </a:ext>
            </a:extLst>
          </p:cNvPr>
          <p:cNvPicPr>
            <a:picLocks noChangeAspect="1"/>
          </p:cNvPicPr>
          <p:nvPr/>
        </p:nvPicPr>
        <p:blipFill>
          <a:blip r:embed="rId2"/>
          <a:stretch>
            <a:fillRect/>
          </a:stretch>
        </p:blipFill>
        <p:spPr>
          <a:xfrm>
            <a:off x="69021" y="663017"/>
            <a:ext cx="3951215" cy="3726619"/>
          </a:xfrm>
          <a:prstGeom prst="rect">
            <a:avLst/>
          </a:prstGeom>
        </p:spPr>
      </p:pic>
      <p:pic>
        <p:nvPicPr>
          <p:cNvPr id="5" name="Image 4">
            <a:extLst>
              <a:ext uri="{FF2B5EF4-FFF2-40B4-BE49-F238E27FC236}">
                <a16:creationId xmlns:a16="http://schemas.microsoft.com/office/drawing/2014/main" id="{665BC5EB-5D65-4056-A274-93E5988B56AB}"/>
              </a:ext>
            </a:extLst>
          </p:cNvPr>
          <p:cNvPicPr>
            <a:picLocks noChangeAspect="1"/>
          </p:cNvPicPr>
          <p:nvPr/>
        </p:nvPicPr>
        <p:blipFill>
          <a:blip r:embed="rId3"/>
          <a:stretch>
            <a:fillRect/>
          </a:stretch>
        </p:blipFill>
        <p:spPr>
          <a:xfrm>
            <a:off x="4020236" y="1436756"/>
            <a:ext cx="4075990" cy="3984488"/>
          </a:xfrm>
          <a:prstGeom prst="rect">
            <a:avLst/>
          </a:prstGeom>
        </p:spPr>
      </p:pic>
      <p:pic>
        <p:nvPicPr>
          <p:cNvPr id="7" name="Image 6">
            <a:extLst>
              <a:ext uri="{FF2B5EF4-FFF2-40B4-BE49-F238E27FC236}">
                <a16:creationId xmlns:a16="http://schemas.microsoft.com/office/drawing/2014/main" id="{2895D2C0-53B6-4875-9830-7719D7F5D826}"/>
              </a:ext>
            </a:extLst>
          </p:cNvPr>
          <p:cNvPicPr>
            <a:picLocks noChangeAspect="1"/>
          </p:cNvPicPr>
          <p:nvPr/>
        </p:nvPicPr>
        <p:blipFill>
          <a:blip r:embed="rId4"/>
          <a:stretch>
            <a:fillRect/>
          </a:stretch>
        </p:blipFill>
        <p:spPr>
          <a:xfrm>
            <a:off x="8138491" y="1768787"/>
            <a:ext cx="3984488" cy="2811601"/>
          </a:xfrm>
          <a:prstGeom prst="rect">
            <a:avLst/>
          </a:prstGeom>
        </p:spPr>
      </p:pic>
    </p:spTree>
    <p:extLst>
      <p:ext uri="{BB962C8B-B14F-4D97-AF65-F5344CB8AC3E}">
        <p14:creationId xmlns:p14="http://schemas.microsoft.com/office/powerpoint/2010/main" val="310965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1B2D6AFC-0773-4103-8126-6F8ED3149FDD}"/>
                  </a:ext>
                </a:extLst>
              </p:cNvPr>
              <p:cNvSpPr txBox="1"/>
              <p:nvPr/>
            </p:nvSpPr>
            <p:spPr>
              <a:xfrm>
                <a:off x="379884" y="144272"/>
                <a:ext cx="11373092" cy="2623603"/>
              </a:xfrm>
              <a:prstGeom prst="rect">
                <a:avLst/>
              </a:prstGeom>
              <a:noFill/>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Utiliser le produit scalaire pour calculer un angle ou une longueur (page 311)</a:t>
                </a:r>
              </a:p>
              <a:p>
                <a:pPr>
                  <a:lnSpc>
                    <a:spcPct val="150000"/>
                  </a:lnSpc>
                  <a:spcAft>
                    <a:spcPts val="0"/>
                  </a:spcAft>
                </a:pPr>
                <a:endPar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Énoncé : </a:t>
                </a:r>
              </a:p>
              <a:p>
                <a:pPr>
                  <a:spcAft>
                    <a:spcPts val="0"/>
                  </a:spcAft>
                </a:pPr>
                <a:r>
                  <a:rPr lang="fr-F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On considère les vecteurs </a:t>
                </a:r>
                <a14:m>
                  <m:oMath xmlns:m="http://schemas.openxmlformats.org/officeDocument/2006/math">
                    <m:acc>
                      <m:accPr>
                        <m:chr m:val="⃗"/>
                        <m:ctrlPr>
                          <a:rPr lang="fr-FR" i="1" smtClean="0">
                            <a:solidFill>
                              <a:schemeClr val="tx1"/>
                            </a:solidFill>
                            <a:latin typeface="Cambria Math" panose="02040503050406030204" pitchFamily="18" charset="0"/>
                            <a:cs typeface="Times New Roman" panose="02020603050405020304" pitchFamily="18" charset="0"/>
                          </a:rPr>
                        </m:ctrlPr>
                      </m:accPr>
                      <m:e>
                        <m:r>
                          <a:rPr lang="fr-FR" b="0" i="1" smtClean="0">
                            <a:solidFill>
                              <a:schemeClr val="tx1"/>
                            </a:solidFill>
                            <a:latin typeface="Cambria Math" panose="02040503050406030204" pitchFamily="18" charset="0"/>
                            <a:cs typeface="Times New Roman" panose="02020603050405020304" pitchFamily="18" charset="0"/>
                          </a:rPr>
                          <m:t>𝑢</m:t>
                        </m:r>
                      </m:e>
                    </m:acc>
                    <m:d>
                      <m:dPr>
                        <m:ctrlPr>
                          <a:rPr lang="fr-FR" i="1" smtClean="0">
                            <a:solidFill>
                              <a:schemeClr val="tx1"/>
                            </a:solidFill>
                            <a:latin typeface="Cambria Math" panose="02040503050406030204" pitchFamily="18" charset="0"/>
                            <a:cs typeface="Times New Roman" panose="02020603050405020304" pitchFamily="18" charset="0"/>
                          </a:rPr>
                        </m:ctrlPr>
                      </m:dPr>
                      <m:e>
                        <m:m>
                          <m:mPr>
                            <m:mcs>
                              <m:mc>
                                <m:mcPr>
                                  <m:count m:val="1"/>
                                  <m:mcJc m:val="center"/>
                                </m:mcPr>
                              </m:mc>
                            </m:mcs>
                            <m:ctrlPr>
                              <a:rPr lang="fr-FR" i="1" smtClean="0">
                                <a:solidFill>
                                  <a:schemeClr val="tx1"/>
                                </a:solidFill>
                                <a:latin typeface="Cambria Math" panose="02040503050406030204" pitchFamily="18" charset="0"/>
                                <a:cs typeface="Times New Roman" panose="02020603050405020304" pitchFamily="18" charset="0"/>
                              </a:rPr>
                            </m:ctrlPr>
                          </m:mPr>
                          <m:mr>
                            <m:e>
                              <m:r>
                                <m:rPr>
                                  <m:brk m:alnAt="7"/>
                                </m:rPr>
                                <a:rPr lang="fr-FR" b="0" i="1" smtClean="0">
                                  <a:solidFill>
                                    <a:schemeClr val="tx1"/>
                                  </a:solidFill>
                                  <a:latin typeface="Cambria Math" panose="02040503050406030204" pitchFamily="18" charset="0"/>
                                  <a:cs typeface="Times New Roman" panose="02020603050405020304" pitchFamily="18" charset="0"/>
                                </a:rPr>
                                <m:t>3</m:t>
                              </m:r>
                            </m:e>
                          </m:mr>
                          <m:mr>
                            <m:e>
                              <m:r>
                                <a:rPr lang="fr-FR" b="0" i="1" smtClean="0">
                                  <a:solidFill>
                                    <a:schemeClr val="tx1"/>
                                  </a:solidFill>
                                  <a:latin typeface="Cambria Math" panose="02040503050406030204" pitchFamily="18" charset="0"/>
                                  <a:cs typeface="Times New Roman" panose="02020603050405020304" pitchFamily="18" charset="0"/>
                                </a:rPr>
                                <m:t>2</m:t>
                              </m:r>
                            </m:e>
                          </m:mr>
                          <m:mr>
                            <m:e>
                              <m:r>
                                <a:rPr lang="fr-FR" b="0" i="1" smtClean="0">
                                  <a:solidFill>
                                    <a:schemeClr val="tx1"/>
                                  </a:solidFill>
                                  <a:latin typeface="Cambria Math" panose="02040503050406030204" pitchFamily="18" charset="0"/>
                                  <a:cs typeface="Times New Roman" panose="02020603050405020304" pitchFamily="18" charset="0"/>
                                </a:rPr>
                                <m:t>−1</m:t>
                              </m:r>
                            </m:e>
                          </m:mr>
                        </m:m>
                      </m:e>
                    </m:d>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acc>
                      <m:accPr>
                        <m:chr m:val="⃗"/>
                        <m:ctrlPr>
                          <a:rPr lang="fr-FR" i="1">
                            <a:solidFill>
                              <a:schemeClr val="tx1"/>
                            </a:solidFill>
                            <a:latin typeface="Cambria Math" panose="02040503050406030204" pitchFamily="18" charset="0"/>
                            <a:cs typeface="Times New Roman" panose="02020603050405020304" pitchFamily="18" charset="0"/>
                          </a:rPr>
                        </m:ctrlPr>
                      </m:accPr>
                      <m:e>
                        <m:r>
                          <a:rPr lang="fr-FR" b="0" i="1" smtClean="0">
                            <a:solidFill>
                              <a:schemeClr val="tx1"/>
                            </a:solidFill>
                            <a:latin typeface="Cambria Math" panose="02040503050406030204" pitchFamily="18" charset="0"/>
                            <a:cs typeface="Times New Roman" panose="02020603050405020304" pitchFamily="18" charset="0"/>
                          </a:rPr>
                          <m:t>𝑣</m:t>
                        </m:r>
                      </m:e>
                    </m:acc>
                    <m:d>
                      <m:dPr>
                        <m:ctrlPr>
                          <a:rPr lang="fr-FR" i="1">
                            <a:solidFill>
                              <a:schemeClr val="tx1"/>
                            </a:solidFill>
                            <a:latin typeface="Cambria Math" panose="02040503050406030204" pitchFamily="18" charset="0"/>
                            <a:cs typeface="Times New Roman" panose="02020603050405020304" pitchFamily="18" charset="0"/>
                          </a:rPr>
                        </m:ctrlPr>
                      </m:dPr>
                      <m:e>
                        <m:m>
                          <m:mPr>
                            <m:mcs>
                              <m:mc>
                                <m:mcPr>
                                  <m:count m:val="1"/>
                                  <m:mcJc m:val="center"/>
                                </m:mcPr>
                              </m:mc>
                            </m:mcs>
                            <m:ctrlPr>
                              <a:rPr lang="fr-FR" i="1">
                                <a:solidFill>
                                  <a:schemeClr val="tx1"/>
                                </a:solidFill>
                                <a:latin typeface="Cambria Math" panose="02040503050406030204" pitchFamily="18" charset="0"/>
                                <a:cs typeface="Times New Roman" panose="02020603050405020304" pitchFamily="18" charset="0"/>
                              </a:rPr>
                            </m:ctrlPr>
                          </m:mPr>
                          <m:mr>
                            <m:e>
                              <m:r>
                                <m:rPr>
                                  <m:brk m:alnAt="7"/>
                                </m:rPr>
                                <a:rPr lang="fr-FR" b="0" i="1" smtClean="0">
                                  <a:solidFill>
                                    <a:schemeClr val="tx1"/>
                                  </a:solidFill>
                                  <a:latin typeface="Cambria Math" panose="02040503050406030204" pitchFamily="18" charset="0"/>
                                  <a:cs typeface="Times New Roman" panose="02020603050405020304" pitchFamily="18" charset="0"/>
                                </a:rPr>
                                <m:t>1</m:t>
                              </m:r>
                            </m:e>
                          </m:mr>
                          <m:mr>
                            <m:e>
                              <m:r>
                                <a:rPr lang="fr-FR" b="0" i="1">
                                  <a:solidFill>
                                    <a:schemeClr val="tx1"/>
                                  </a:solidFill>
                                  <a:latin typeface="Cambria Math" panose="02040503050406030204" pitchFamily="18" charset="0"/>
                                  <a:cs typeface="Times New Roman" panose="02020603050405020304" pitchFamily="18" charset="0"/>
                                </a:rPr>
                                <m:t>2</m:t>
                              </m:r>
                            </m:e>
                          </m:mr>
                          <m:mr>
                            <m:e>
                              <m:r>
                                <a:rPr lang="fr-FR" b="0" i="1" smtClean="0">
                                  <a:solidFill>
                                    <a:schemeClr val="tx1"/>
                                  </a:solidFill>
                                  <a:latin typeface="Cambria Math" panose="02040503050406030204" pitchFamily="18" charset="0"/>
                                  <a:cs typeface="Times New Roman" panose="02020603050405020304" pitchFamily="18" charset="0"/>
                                </a:rPr>
                                <m:t>4</m:t>
                              </m:r>
                            </m:e>
                          </m:mr>
                        </m:m>
                      </m:e>
                    </m:d>
                  </m:oMath>
                </a14:m>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p>
              <a:p>
                <a:pPr>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Déterminer si ces deux vecteurs sont orthogonaux et dans le cas contraire, </a:t>
                </a:r>
                <a:r>
                  <a:rPr lang="fr-FR" dirty="0">
                    <a:solidFill>
                      <a:schemeClr val="tx1"/>
                    </a:solidFill>
                    <a:latin typeface="Times New Roman" panose="02020603050405020304" pitchFamily="18" charset="0"/>
                    <a:ea typeface="Calibri" panose="020F0502020204030204" pitchFamily="34" charset="0"/>
                    <a:cs typeface="Arial" panose="020B0604020202020204" pitchFamily="34" charset="0"/>
                  </a:rPr>
                  <a:t>donner une valeur de leur angle en degré, arrondi à 0,01 près.</a:t>
                </a:r>
              </a:p>
            </p:txBody>
          </p:sp>
        </mc:Choice>
        <mc:Fallback xmlns="">
          <p:sp>
            <p:nvSpPr>
              <p:cNvPr id="7" name="ZoneTexte 6">
                <a:extLst>
                  <a:ext uri="{FF2B5EF4-FFF2-40B4-BE49-F238E27FC236}">
                    <a16:creationId xmlns:a16="http://schemas.microsoft.com/office/drawing/2014/main" id="{1B2D6AFC-0773-4103-8126-6F8ED3149FDD}"/>
                  </a:ext>
                </a:extLst>
              </p:cNvPr>
              <p:cNvSpPr txBox="1">
                <a:spLocks noRot="1" noChangeAspect="1" noMove="1" noResize="1" noEditPoints="1" noAdjustHandles="1" noChangeArrowheads="1" noChangeShapeType="1" noTextEdit="1"/>
              </p:cNvSpPr>
              <p:nvPr/>
            </p:nvSpPr>
            <p:spPr>
              <a:xfrm>
                <a:off x="379884" y="144272"/>
                <a:ext cx="11373092" cy="2623603"/>
              </a:xfrm>
              <a:prstGeom prst="rect">
                <a:avLst/>
              </a:prstGeom>
              <a:blipFill>
                <a:blip r:embed="rId2"/>
                <a:stretch>
                  <a:fillRect l="-429" b="-2791"/>
                </a:stretch>
              </a:blipFill>
            </p:spPr>
            <p:txBody>
              <a:bodyPr/>
              <a:lstStyle/>
              <a:p>
                <a:r>
                  <a:rPr lang="fr-FR">
                    <a:noFill/>
                  </a:rPr>
                  <a:t> </a:t>
                </a:r>
              </a:p>
            </p:txBody>
          </p:sp>
        </mc:Fallback>
      </mc:AlternateContent>
      <p:pic>
        <p:nvPicPr>
          <p:cNvPr id="3" name="Image 2">
            <a:extLst>
              <a:ext uri="{FF2B5EF4-FFF2-40B4-BE49-F238E27FC236}">
                <a16:creationId xmlns:a16="http://schemas.microsoft.com/office/drawing/2014/main" id="{17162BF1-D89B-4B1A-9950-8A396028AE6B}"/>
              </a:ext>
            </a:extLst>
          </p:cNvPr>
          <p:cNvPicPr>
            <a:picLocks noChangeAspect="1"/>
          </p:cNvPicPr>
          <p:nvPr/>
        </p:nvPicPr>
        <p:blipFill rotWithShape="1">
          <a:blip r:embed="rId3"/>
          <a:srcRect t="33332"/>
          <a:stretch/>
        </p:blipFill>
        <p:spPr>
          <a:xfrm>
            <a:off x="1661156" y="2902591"/>
            <a:ext cx="8869687" cy="3811137"/>
          </a:xfrm>
          <a:prstGeom prst="rect">
            <a:avLst/>
          </a:prstGeom>
        </p:spPr>
      </p:pic>
    </p:spTree>
    <p:extLst>
      <p:ext uri="{BB962C8B-B14F-4D97-AF65-F5344CB8AC3E}">
        <p14:creationId xmlns:p14="http://schemas.microsoft.com/office/powerpoint/2010/main" val="6671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8AD3E3B-81A3-40C9-85F6-CEB16D7A7315}"/>
              </a:ext>
            </a:extLst>
          </p:cNvPr>
          <p:cNvPicPr>
            <a:picLocks noChangeAspect="1"/>
          </p:cNvPicPr>
          <p:nvPr/>
        </p:nvPicPr>
        <p:blipFill>
          <a:blip r:embed="rId2"/>
          <a:stretch>
            <a:fillRect/>
          </a:stretch>
        </p:blipFill>
        <p:spPr>
          <a:xfrm>
            <a:off x="-672" y="847182"/>
            <a:ext cx="3822379" cy="4908903"/>
          </a:xfrm>
          <a:prstGeom prst="rect">
            <a:avLst/>
          </a:prstGeom>
        </p:spPr>
      </p:pic>
      <p:pic>
        <p:nvPicPr>
          <p:cNvPr id="7" name="Image 6">
            <a:extLst>
              <a:ext uri="{FF2B5EF4-FFF2-40B4-BE49-F238E27FC236}">
                <a16:creationId xmlns:a16="http://schemas.microsoft.com/office/drawing/2014/main" id="{2EC78ED5-A7BC-4FAE-AB5A-854D279879E0}"/>
              </a:ext>
            </a:extLst>
          </p:cNvPr>
          <p:cNvPicPr>
            <a:picLocks noChangeAspect="1"/>
          </p:cNvPicPr>
          <p:nvPr/>
        </p:nvPicPr>
        <p:blipFill>
          <a:blip r:embed="rId3"/>
          <a:stretch>
            <a:fillRect/>
          </a:stretch>
        </p:blipFill>
        <p:spPr>
          <a:xfrm>
            <a:off x="4139034" y="847182"/>
            <a:ext cx="3798929" cy="2266851"/>
          </a:xfrm>
          <a:prstGeom prst="rect">
            <a:avLst/>
          </a:prstGeom>
        </p:spPr>
      </p:pic>
      <p:pic>
        <p:nvPicPr>
          <p:cNvPr id="9" name="Image 8">
            <a:extLst>
              <a:ext uri="{FF2B5EF4-FFF2-40B4-BE49-F238E27FC236}">
                <a16:creationId xmlns:a16="http://schemas.microsoft.com/office/drawing/2014/main" id="{B7CC31EA-3702-4DBE-9F6A-FF89C87DAA5C}"/>
              </a:ext>
            </a:extLst>
          </p:cNvPr>
          <p:cNvPicPr>
            <a:picLocks noChangeAspect="1"/>
          </p:cNvPicPr>
          <p:nvPr/>
        </p:nvPicPr>
        <p:blipFill>
          <a:blip r:embed="rId4"/>
          <a:stretch>
            <a:fillRect/>
          </a:stretch>
        </p:blipFill>
        <p:spPr>
          <a:xfrm>
            <a:off x="4142942" y="3114033"/>
            <a:ext cx="3791112" cy="2493536"/>
          </a:xfrm>
          <a:prstGeom prst="rect">
            <a:avLst/>
          </a:prstGeom>
        </p:spPr>
      </p:pic>
      <p:pic>
        <p:nvPicPr>
          <p:cNvPr id="11" name="Image 10">
            <a:extLst>
              <a:ext uri="{FF2B5EF4-FFF2-40B4-BE49-F238E27FC236}">
                <a16:creationId xmlns:a16="http://schemas.microsoft.com/office/drawing/2014/main" id="{FA6A9DC3-1AD1-4CDB-B037-4FFD2739A411}"/>
              </a:ext>
            </a:extLst>
          </p:cNvPr>
          <p:cNvPicPr>
            <a:picLocks noChangeAspect="1"/>
          </p:cNvPicPr>
          <p:nvPr/>
        </p:nvPicPr>
        <p:blipFill>
          <a:blip r:embed="rId5"/>
          <a:stretch>
            <a:fillRect/>
          </a:stretch>
        </p:blipFill>
        <p:spPr>
          <a:xfrm>
            <a:off x="8353988" y="956615"/>
            <a:ext cx="3838012" cy="4690036"/>
          </a:xfrm>
          <a:prstGeom prst="rect">
            <a:avLst/>
          </a:prstGeom>
        </p:spPr>
      </p:pic>
    </p:spTree>
    <p:extLst>
      <p:ext uri="{BB962C8B-B14F-4D97-AF65-F5344CB8AC3E}">
        <p14:creationId xmlns:p14="http://schemas.microsoft.com/office/powerpoint/2010/main" val="83325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B2884-621D-4CB7-82B6-CBCAA24591EE}"/>
              </a:ext>
            </a:extLst>
          </p:cNvPr>
          <p:cNvSpPr/>
          <p:nvPr/>
        </p:nvSpPr>
        <p:spPr>
          <a:xfrm>
            <a:off x="346075" y="1450842"/>
            <a:ext cx="7407275" cy="1434598"/>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62E6E7C-9804-44BA-B5C6-D7087BF87AF8}"/>
              </a:ext>
            </a:extLst>
          </p:cNvPr>
          <p:cNvSpPr/>
          <p:nvPr/>
        </p:nvSpPr>
        <p:spPr>
          <a:xfrm>
            <a:off x="346075" y="3506467"/>
            <a:ext cx="11043285" cy="99441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C2AB7B4-1967-43EC-AB57-56DB72993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933" y="1318260"/>
            <a:ext cx="3815242" cy="18630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212B1F8-74EC-4688-A786-34F87199CFB2}"/>
                  </a:ext>
                </a:extLst>
              </p:cNvPr>
              <p:cNvSpPr/>
              <p:nvPr/>
            </p:nvSpPr>
            <p:spPr>
              <a:xfrm>
                <a:off x="346075" y="441403"/>
                <a:ext cx="7407275" cy="2401619"/>
              </a:xfrm>
              <a:prstGeom prst="rect">
                <a:avLst/>
              </a:prstGeom>
            </p:spPr>
            <p:txBody>
              <a:bodyPr wrap="square">
                <a:spAutoFit/>
              </a:bodyPr>
              <a:lstStyle/>
              <a:p>
                <a:pPr marL="514350" lvl="0" indent="-514350">
                  <a:lnSpc>
                    <a:spcPct val="150000"/>
                  </a:lnSpc>
                  <a:spcAft>
                    <a:spcPts val="0"/>
                  </a:spcAft>
                  <a:buClr>
                    <a:srgbClr val="FF0000"/>
                  </a:buClr>
                  <a:buSzPct val="100000"/>
                  <a:buFont typeface="+mj-lt"/>
                  <a:buAutoNum type="romanUcPeriod" startAt="2"/>
                </a:pPr>
                <a:r>
                  <a:rPr lang="fr-FR" sz="2800" u="sng" dirty="0">
                    <a:solidFill>
                      <a:srgbClr val="FF0000"/>
                    </a:solidFill>
                    <a:effectLst/>
                    <a:latin typeface="Times New Roman" panose="02020603050405020304" pitchFamily="18" charset="0"/>
                    <a:ea typeface="Times New Roman" panose="02020603050405020304" pitchFamily="18" charset="0"/>
                  </a:rPr>
                  <a:t>Vecteur normal à un plan</a:t>
                </a:r>
              </a:p>
              <a:p>
                <a:pPr lvl="0">
                  <a:lnSpc>
                    <a:spcPct val="150000"/>
                  </a:lnSpc>
                  <a:spcAft>
                    <a:spcPts val="0"/>
                  </a:spcAft>
                  <a:buClr>
                    <a:srgbClr val="FF0000"/>
                  </a:buClr>
                  <a:buSzPct val="100000"/>
                </a:pPr>
                <a:endParaRPr lang="fr-FR" dirty="0">
                  <a:latin typeface="Times New Roman" panose="02020603050405020304" pitchFamily="18" charset="0"/>
                  <a:ea typeface="Times New Roman" panose="02020603050405020304" pitchFamily="18" charset="0"/>
                </a:endParaRPr>
              </a:p>
              <a:p>
                <a:pPr>
                  <a:lnSpc>
                    <a:spcPct val="150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Définition - Vecteur normal</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vecteur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dit normal à un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s’il est</a:t>
                </a: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nul et orthogonal à tous les vecteurs contenus dans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6212B1F8-74EC-4688-A786-34F87199CFB2}"/>
                  </a:ext>
                </a:extLst>
              </p:cNvPr>
              <p:cNvSpPr>
                <a:spLocks noRot="1" noChangeAspect="1" noMove="1" noResize="1" noEditPoints="1" noAdjustHandles="1" noChangeArrowheads="1" noChangeShapeType="1" noTextEdit="1"/>
              </p:cNvSpPr>
              <p:nvPr/>
            </p:nvSpPr>
            <p:spPr>
              <a:xfrm>
                <a:off x="346075" y="441403"/>
                <a:ext cx="7407275" cy="2401619"/>
              </a:xfrm>
              <a:prstGeom prst="rect">
                <a:avLst/>
              </a:prstGeom>
              <a:blipFill>
                <a:blip r:embed="rId3"/>
                <a:stretch>
                  <a:fillRect l="-1481" b="-10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3F66B55-2731-4478-BC5C-5388D425C281}"/>
                  </a:ext>
                </a:extLst>
              </p:cNvPr>
              <p:cNvSpPr/>
              <p:nvPr/>
            </p:nvSpPr>
            <p:spPr>
              <a:xfrm>
                <a:off x="346075" y="3444029"/>
                <a:ext cx="11341100" cy="3366563"/>
              </a:xfrm>
              <a:prstGeom prst="rect">
                <a:avLst/>
              </a:prstGeom>
            </p:spPr>
            <p:txBody>
              <a:bodyPr wrap="square">
                <a:spAutoFit/>
              </a:bodyPr>
              <a:lstStyle/>
              <a:p>
                <a:pPr>
                  <a:lnSpc>
                    <a:spcPct val="150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 droite est orthogonale à un plan si et seulement si un de ses vecteurs directeurs est un vecteur normal du plan.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b="1" dirty="0">
                    <a:solidFill>
                      <a:srgbClr val="FF7C80"/>
                    </a:solidFill>
                    <a:latin typeface="Times New Roman" panose="02020603050405020304" pitchFamily="18" charset="0"/>
                    <a:ea typeface="Times New Roman" panose="02020603050405020304" pitchFamily="18" charset="0"/>
                    <a:cs typeface="Times New Roman" panose="02020603050405020304" pitchFamily="18" charset="0"/>
                  </a:rPr>
                  <a:t>PREUVE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une droite de vecteur directeur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plan.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 définition,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orthogonale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 et seulement si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orthogonale à toute droite de </a:t>
                </a:r>
                <a14:m>
                  <m:oMath xmlns:m="http://schemas.openxmlformats.org/officeDocument/2006/math">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d>
                    <m:r>
                      <a:rPr lang="fr-FR"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Cela signifie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 à tout vecteur contenu dans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autrement dit,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 vecteur normal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13F66B55-2731-4478-BC5C-5388D425C281}"/>
                  </a:ext>
                </a:extLst>
              </p:cNvPr>
              <p:cNvSpPr>
                <a:spLocks noRot="1" noChangeAspect="1" noMove="1" noResize="1" noEditPoints="1" noAdjustHandles="1" noChangeArrowheads="1" noChangeShapeType="1" noTextEdit="1"/>
              </p:cNvSpPr>
              <p:nvPr/>
            </p:nvSpPr>
            <p:spPr>
              <a:xfrm>
                <a:off x="346075" y="3444029"/>
                <a:ext cx="11341100" cy="3366563"/>
              </a:xfrm>
              <a:prstGeom prst="rect">
                <a:avLst/>
              </a:prstGeom>
              <a:blipFill>
                <a:blip r:embed="rId4"/>
                <a:stretch>
                  <a:fillRect l="-484" b="-1993"/>
                </a:stretch>
              </a:blipFill>
            </p:spPr>
            <p:txBody>
              <a:bodyPr/>
              <a:lstStyle/>
              <a:p>
                <a:r>
                  <a:rPr lang="fr-FR">
                    <a:noFill/>
                  </a:rPr>
                  <a:t> </a:t>
                </a:r>
              </a:p>
            </p:txBody>
          </p:sp>
        </mc:Fallback>
      </mc:AlternateContent>
    </p:spTree>
    <p:extLst>
      <p:ext uri="{BB962C8B-B14F-4D97-AF65-F5344CB8AC3E}">
        <p14:creationId xmlns:p14="http://schemas.microsoft.com/office/powerpoint/2010/main" val="797194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additive="base">
                                        <p:cTn id="4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additive="base">
                                        <p:cTn id="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F9237-D0A6-48F4-9814-4864DDB74B9C}"/>
              </a:ext>
            </a:extLst>
          </p:cNvPr>
          <p:cNvSpPr/>
          <p:nvPr/>
        </p:nvSpPr>
        <p:spPr>
          <a:xfrm>
            <a:off x="485775" y="549863"/>
            <a:ext cx="10887076" cy="943657"/>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93FEBD03-F0E8-4899-BDB7-B368F6935C14}"/>
              </a:ext>
            </a:extLst>
          </p:cNvPr>
          <p:cNvSpPr/>
          <p:nvPr/>
        </p:nvSpPr>
        <p:spPr>
          <a:xfrm>
            <a:off x="561975" y="467407"/>
            <a:ext cx="10810876" cy="1289071"/>
          </a:xfrm>
          <a:prstGeom prst="rect">
            <a:avLst/>
          </a:prstGeom>
        </p:spPr>
        <p:txBody>
          <a:bodyPr wrap="square">
            <a:spAutoFit/>
          </a:bodyPr>
          <a:lstStyle/>
          <a:p>
            <a:pPr>
              <a:lnSpc>
                <a:spcPct val="150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un vecteur est orthogonal à deux vecteurs non colinéaires d’un plan alors c’est un vecteur normal à ce plan.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481210E-4A8C-4966-B47E-BFDC23CB9225}"/>
                  </a:ext>
                </a:extLst>
              </p:cNvPr>
              <p:cNvSpPr/>
              <p:nvPr/>
            </p:nvSpPr>
            <p:spPr>
              <a:xfrm>
                <a:off x="561975" y="2212444"/>
                <a:ext cx="11144250" cy="1289071"/>
              </a:xfrm>
              <a:prstGeom prst="rect">
                <a:avLst/>
              </a:prstGeom>
            </p:spPr>
            <p:txBody>
              <a:bodyPr wrap="square">
                <a:spAutoFit/>
              </a:bodyPr>
              <a:lstStyle/>
              <a:p>
                <a:pPr>
                  <a:lnSpc>
                    <a:spcPct val="150000"/>
                  </a:lnSpc>
                  <a:spcAft>
                    <a:spcPts val="0"/>
                  </a:spcAft>
                </a:pPr>
                <a:r>
                  <a:rPr lang="fr-FR" b="1" dirty="0">
                    <a:solidFill>
                      <a:srgbClr val="FF7C80"/>
                    </a:solidFill>
                    <a:latin typeface="Times New Roman" panose="02020603050405020304" pitchFamily="18" charset="0"/>
                    <a:ea typeface="Times New Roman" panose="02020603050405020304" pitchFamily="18" charset="0"/>
                    <a:cs typeface="Times New Roman" panose="02020603050405020304" pitchFamily="18" charset="0"/>
                  </a:rPr>
                  <a:t>PREUVE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plan,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deux vecteurs non colinéaires de ce plan auxquels est orthogonal un vecteur non nul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Montrons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 à tout vecteur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9481210E-4A8C-4966-B47E-BFDC23CB9225}"/>
                  </a:ext>
                </a:extLst>
              </p:cNvPr>
              <p:cNvSpPr>
                <a:spLocks noRot="1" noChangeAspect="1" noMove="1" noResize="1" noEditPoints="1" noAdjustHandles="1" noChangeArrowheads="1" noChangeShapeType="1" noTextEdit="1"/>
              </p:cNvSpPr>
              <p:nvPr/>
            </p:nvSpPr>
            <p:spPr>
              <a:xfrm>
                <a:off x="561975" y="2212444"/>
                <a:ext cx="11144250" cy="1289071"/>
              </a:xfrm>
              <a:prstGeom prst="rect">
                <a:avLst/>
              </a:prstGeom>
              <a:blipFill>
                <a:blip r:embed="rId2"/>
                <a:stretch>
                  <a:fillRect l="-438" r="-109" b="-71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24B5E73-DD4A-4755-B503-0A229DA155A2}"/>
                  </a:ext>
                </a:extLst>
              </p:cNvPr>
              <p:cNvSpPr/>
              <p:nvPr/>
            </p:nvSpPr>
            <p:spPr>
              <a:xfrm>
                <a:off x="561975" y="3681616"/>
                <a:ext cx="10401300" cy="1289071"/>
              </a:xfrm>
              <a:prstGeom prst="rect">
                <a:avLst/>
              </a:prstGeom>
            </p:spPr>
            <p:txBody>
              <a:bodyPr wrap="square">
                <a:spAutoFit/>
              </a:bodyPr>
              <a:lstStyle/>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Ramenons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une même origine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alors un repère de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tout vecteur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peut s’écrire</a:t>
                </a: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où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deux réels.</a:t>
                </a:r>
              </a:p>
              <a:p>
                <a:pPr lvl="2">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24B5E73-DD4A-4755-B503-0A229DA155A2}"/>
                  </a:ext>
                </a:extLst>
              </p:cNvPr>
              <p:cNvSpPr>
                <a:spLocks noRot="1" noChangeAspect="1" noMove="1" noResize="1" noEditPoints="1" noAdjustHandles="1" noChangeArrowheads="1" noChangeShapeType="1" noTextEdit="1"/>
              </p:cNvSpPr>
              <p:nvPr/>
            </p:nvSpPr>
            <p:spPr>
              <a:xfrm>
                <a:off x="561975" y="3681616"/>
                <a:ext cx="10401300" cy="1289071"/>
              </a:xfrm>
              <a:prstGeom prst="rect">
                <a:avLst/>
              </a:prstGeom>
              <a:blipFill>
                <a:blip r:embed="rId3"/>
                <a:stretch>
                  <a:fillRect b="-7109"/>
                </a:stretch>
              </a:blipFill>
            </p:spPr>
            <p:txBody>
              <a:bodyPr/>
              <a:lstStyle/>
              <a:p>
                <a:r>
                  <a:rPr lang="fr-FR">
                    <a:noFill/>
                  </a:rPr>
                  <a:t> </a:t>
                </a:r>
              </a:p>
            </p:txBody>
          </p:sp>
        </mc:Fallback>
      </mc:AlternateContent>
    </p:spTree>
    <p:extLst>
      <p:ext uri="{BB962C8B-B14F-4D97-AF65-F5344CB8AC3E}">
        <p14:creationId xmlns:p14="http://schemas.microsoft.com/office/powerpoint/2010/main" val="1180160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5DADD08-52BB-4986-A766-4252A6729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1" y="484167"/>
            <a:ext cx="2774950" cy="283045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9EFEE14-A10A-40AB-8805-629031B1EA88}"/>
                  </a:ext>
                </a:extLst>
              </p:cNvPr>
              <p:cNvSpPr/>
              <p:nvPr/>
            </p:nvSpPr>
            <p:spPr>
              <a:xfrm>
                <a:off x="504825" y="926162"/>
                <a:ext cx="8362950" cy="2258823"/>
              </a:xfrm>
              <a:prstGeom prst="rect">
                <a:avLst/>
              </a:prstGeom>
            </p:spPr>
            <p:txBody>
              <a:bodyPr wrap="square">
                <a:spAutoFit/>
              </a:bodyPr>
              <a:lstStyle/>
              <a:p>
                <a:pPr>
                  <a:lnSpc>
                    <a:spcPct val="107000"/>
                  </a:lnSpc>
                  <a:spcAft>
                    <a:spcPts val="0"/>
                  </a:spcAft>
                </a:pPr>
                <a:r>
                  <a:rPr lang="fr-FR"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𝐴𝐵𝐶𝐷𝐸𝐹𝐺𝐻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cube d’arête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&gt;0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faces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𝐴𝐵𝐹𝐸</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𝐵𝐶𝐺𝐹</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étant des carrés, le vecteur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 aux vecteurs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sont deux vecteurs non colinéaires du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 vecteur normal au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peut aussi dire que la droite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𝐹𝐵</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orthogonale au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09EFEE14-A10A-40AB-8805-629031B1EA88}"/>
                  </a:ext>
                </a:extLst>
              </p:cNvPr>
              <p:cNvSpPr>
                <a:spLocks noRot="1" noChangeAspect="1" noMove="1" noResize="1" noEditPoints="1" noAdjustHandles="1" noChangeArrowheads="1" noChangeShapeType="1" noTextEdit="1"/>
              </p:cNvSpPr>
              <p:nvPr/>
            </p:nvSpPr>
            <p:spPr>
              <a:xfrm>
                <a:off x="504825" y="926162"/>
                <a:ext cx="8362950" cy="2258823"/>
              </a:xfrm>
              <a:prstGeom prst="rect">
                <a:avLst/>
              </a:prstGeom>
              <a:blipFill>
                <a:blip r:embed="rId3"/>
                <a:stretch>
                  <a:fillRect l="-656" t="-16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E322C2A-1B11-4D65-8642-29C54B428CBA}"/>
                  </a:ext>
                </a:extLst>
              </p:cNvPr>
              <p:cNvSpPr/>
              <p:nvPr/>
            </p:nvSpPr>
            <p:spPr>
              <a:xfrm>
                <a:off x="504825" y="3543384"/>
                <a:ext cx="11268075" cy="2589170"/>
              </a:xfrm>
              <a:prstGeom prst="rect">
                <a:avLst/>
              </a:prstGeom>
            </p:spPr>
            <p:txBody>
              <a:bodyPr wrap="square">
                <a:spAutoFit/>
              </a:bodyPr>
              <a:lstStyle/>
              <a:p>
                <a:pPr>
                  <a:lnSpc>
                    <a:spcPct val="107000"/>
                  </a:lnSpc>
                  <a:spcAft>
                    <a:spcPts val="0"/>
                  </a:spcAft>
                </a:pPr>
                <a:r>
                  <a:rPr lang="fr-FR"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considère les points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;1 ;1)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 ;0 ;2)</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ainsi que les vecteurs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 sont pas colinéaires donc on peut définir le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engendré par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plus,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 à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 vecteur normal au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DE322C2A-1B11-4D65-8642-29C54B428CBA}"/>
                  </a:ext>
                </a:extLst>
              </p:cNvPr>
              <p:cNvSpPr>
                <a:spLocks noRot="1" noChangeAspect="1" noMove="1" noResize="1" noEditPoints="1" noAdjustHandles="1" noChangeArrowheads="1" noChangeShapeType="1" noTextEdit="1"/>
              </p:cNvSpPr>
              <p:nvPr/>
            </p:nvSpPr>
            <p:spPr>
              <a:xfrm>
                <a:off x="504825" y="3543384"/>
                <a:ext cx="11268075" cy="2589170"/>
              </a:xfrm>
              <a:prstGeom prst="rect">
                <a:avLst/>
              </a:prstGeom>
              <a:blipFill>
                <a:blip r:embed="rId4"/>
                <a:stretch>
                  <a:fillRect l="-487" t="-1176" r="-216"/>
                </a:stretch>
              </a:blipFill>
            </p:spPr>
            <p:txBody>
              <a:bodyPr/>
              <a:lstStyle/>
              <a:p>
                <a:r>
                  <a:rPr lang="fr-FR">
                    <a:noFill/>
                  </a:rPr>
                  <a:t> </a:t>
                </a:r>
              </a:p>
            </p:txBody>
          </p:sp>
        </mc:Fallback>
      </mc:AlternateContent>
    </p:spTree>
    <p:extLst>
      <p:ext uri="{BB962C8B-B14F-4D97-AF65-F5344CB8AC3E}">
        <p14:creationId xmlns:p14="http://schemas.microsoft.com/office/powerpoint/2010/main" val="1212189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655B6A3-62C9-4D61-A609-B5F9F129B600}"/>
                  </a:ext>
                </a:extLst>
              </p:cNvPr>
              <p:cNvSpPr/>
              <p:nvPr/>
            </p:nvSpPr>
            <p:spPr>
              <a:xfrm>
                <a:off x="238125" y="97511"/>
                <a:ext cx="11249025" cy="6662978"/>
              </a:xfrm>
              <a:prstGeom prst="rect">
                <a:avLst/>
              </a:prstGeom>
            </p:spPr>
            <p:txBody>
              <a:bodyPr wrap="square">
                <a:spAutoFit/>
              </a:bodyPr>
              <a:lstStyle/>
              <a:p>
                <a:pPr>
                  <a:lnSpc>
                    <a:spcPct val="107000"/>
                  </a:lnSpc>
                  <a:spcAft>
                    <a:spcPts val="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Démontrer une orthogonalité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𝐴𝐵𝐶𝐷𝐸𝐹𝐺𝐻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cube d’arête 1.</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Démontrons que la droite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𝐹𝐷</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orthogonale au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𝐴𝐶𝐻</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suffit de prouver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𝐹𝐷</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 à deux vecteurs non colinéaires du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𝐴𝐶𝐻</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 exemple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𝐻𝐶</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Démontrer alors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𝐻𝐶</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Calculons le premier produit scalaire en utilisant les propriétés algébriques et le second analytiquement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𝐵𝐷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𝐵𝐷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oMath>
                </a14:m>
                <a:r>
                  <a:rPr lang="fr-FR" dirty="0">
                    <a:latin typeface="Times New Roman" panose="02020603050405020304" pitchFamily="18" charset="0"/>
                    <a:ea typeface="Times New Roman" panose="02020603050405020304" pitchFamily="18" charset="0"/>
                  </a:rPr>
                  <a:t>.</a:t>
                </a:r>
              </a:p>
              <a:p>
                <a:pPr marL="609600">
                  <a:spcAft>
                    <a:spcPts val="0"/>
                  </a:spcAft>
                </a:pPr>
                <a:r>
                  <a:rPr lang="fr-FR" dirty="0">
                    <a:latin typeface="Times New Roman" panose="02020603050405020304" pitchFamily="18" charset="0"/>
                    <a:ea typeface="Times New Roman" panose="02020603050405020304" pitchFamily="18" charset="0"/>
                  </a:rPr>
                  <a:t>D’une part, et d’après l’exemple précédent,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𝐹𝐵</m:t>
                        </m:r>
                      </m:e>
                    </m:acc>
                  </m:oMath>
                </a14:m>
                <a:r>
                  <a:rPr lang="fr-FR" dirty="0">
                    <a:latin typeface="Times New Roman" panose="02020603050405020304" pitchFamily="18" charset="0"/>
                    <a:ea typeface="Times New Roman" panose="02020603050405020304" pitchFamily="18" charset="0"/>
                  </a:rPr>
                  <a:t> est un vecteur normal au plan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𝐴𝐵𝐶</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donc il est orthogonal à tout vecteur à ce plan, en particulier à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oMath>
                </a14:m>
                <a:r>
                  <a:rPr lang="fr-FR" dirty="0">
                    <a:latin typeface="Times New Roman" panose="02020603050405020304" pitchFamily="18" charset="0"/>
                    <a:ea typeface="Times New Roman" panose="02020603050405020304" pitchFamily="18" charset="0"/>
                  </a:rPr>
                  <a:t>. Ainsi,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a:t>
                </a:r>
              </a:p>
              <a:p>
                <a:pPr marL="609600">
                  <a:spcAft>
                    <a:spcPts val="0"/>
                  </a:spcAft>
                </a:pPr>
                <a:r>
                  <a:rPr lang="fr-FR" dirty="0">
                    <a:latin typeface="Times New Roman" panose="02020603050405020304" pitchFamily="18" charset="0"/>
                    <a:ea typeface="Times New Roman" panose="02020603050405020304" pitchFamily="18" charset="0"/>
                  </a:rPr>
                  <a:t>D’autre part,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𝐵𝐷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car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𝐵𝐷</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𝐴𝐶</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sont les diagonales du carré </a:t>
                </a:r>
                <a14:m>
                  <m:oMath xmlns:m="http://schemas.openxmlformats.org/officeDocument/2006/math">
                    <m:r>
                      <a:rPr lang="fr-FR" i="1">
                        <a:latin typeface="Cambria Math" panose="02040503050406030204" pitchFamily="18" charset="0"/>
                        <a:ea typeface="Times New Roman" panose="02020603050405020304" pitchFamily="18" charset="0"/>
                      </a:rPr>
                      <m:t>𝐴𝐵𝐶𝐷</m:t>
                    </m:r>
                  </m:oMath>
                </a14:m>
                <a:r>
                  <a:rPr lang="fr-FR" dirty="0">
                    <a:latin typeface="Times New Roman" panose="02020603050405020304" pitchFamily="18" charset="0"/>
                    <a:ea typeface="Times New Roman" panose="02020603050405020304" pitchFamily="18" charset="0"/>
                  </a:rPr>
                  <a:t>.</a:t>
                </a:r>
              </a:p>
              <a:p>
                <a:pPr marL="609600">
                  <a:spcAft>
                    <a:spcPts val="0"/>
                  </a:spcAft>
                </a:pPr>
                <a:r>
                  <a:rPr lang="fr-FR" dirty="0">
                    <a:latin typeface="Times New Roman" panose="02020603050405020304" pitchFamily="18" charset="0"/>
                    <a:ea typeface="Times New Roman" panose="02020603050405020304" pitchFamily="18" charset="0"/>
                  </a:rPr>
                  <a:t>On en conclut que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𝐴𝐶</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a:t>
                </a: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fr-FR" dirty="0">
                    <a:latin typeface="Times New Roman" panose="02020603050405020304" pitchFamily="18" charset="0"/>
                    <a:ea typeface="Times New Roman" panose="02020603050405020304" pitchFamily="18" charset="0"/>
                  </a:rPr>
                  <a:t>En se plaçant dans le repère orthonormé </a:t>
                </a:r>
                <a14:m>
                  <m:oMath xmlns:m="http://schemas.openxmlformats.org/officeDocument/2006/math">
                    <m:d>
                      <m:dPr>
                        <m:ctrlPr>
                          <a:rPr lang="fr-FR" i="1">
                            <a:latin typeface="Cambria Math" panose="02040503050406030204" pitchFamily="18" charset="0"/>
                            <a:ea typeface="Times New Roman" panose="02020603050405020304" pitchFamily="18" charset="0"/>
                          </a:rPr>
                        </m:ctrlPr>
                      </m:dPr>
                      <m:e>
                        <m:r>
                          <a:rPr lang="fr-FR" i="1">
                            <a:latin typeface="Cambria Math" panose="02040503050406030204" pitchFamily="18" charset="0"/>
                            <a:ea typeface="Times New Roman" panose="02020603050405020304" pitchFamily="18" charset="0"/>
                          </a:rPr>
                          <m:t>𝐴</m:t>
                        </m:r>
                        <m:r>
                          <a:rPr lang="fr-FR">
                            <a:latin typeface="Cambria Math" panose="02040503050406030204" pitchFamily="18" charset="0"/>
                            <a:ea typeface="Times New Roman" panose="02020603050405020304" pitchFamily="18" charset="0"/>
                          </a:rPr>
                          <m:t> ;</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𝐴𝐸</m:t>
                            </m:r>
                          </m:e>
                        </m:acc>
                      </m:e>
                    </m:d>
                  </m:oMath>
                </a14:m>
                <a:r>
                  <a:rPr lang="fr-FR" dirty="0">
                    <a:latin typeface="Times New Roman" panose="02020603050405020304" pitchFamily="18" charset="0"/>
                    <a:ea typeface="Times New Roman" panose="02020603050405020304" pitchFamily="18" charset="0"/>
                  </a:rPr>
                  <a:t>, on a </a:t>
                </a:r>
                <a14:m>
                  <m:oMath xmlns:m="http://schemas.openxmlformats.org/officeDocument/2006/math">
                    <m:r>
                      <a:rPr lang="fr-FR" i="1">
                        <a:latin typeface="Cambria Math" panose="02040503050406030204" pitchFamily="18" charset="0"/>
                        <a:ea typeface="Times New Roman" panose="02020603050405020304" pitchFamily="18" charset="0"/>
                      </a:rPr>
                      <m:t>𝐶</m:t>
                    </m:r>
                    <m:r>
                      <a:rPr lang="fr-FR">
                        <a:latin typeface="Cambria Math" panose="02040503050406030204" pitchFamily="18" charset="0"/>
                        <a:ea typeface="Times New Roman" panose="02020603050405020304" pitchFamily="18" charset="0"/>
                      </a:rPr>
                      <m:t>(1 ;1 ;0)</m:t>
                    </m:r>
                  </m:oMath>
                </a14:m>
                <a:r>
                  <a:rPr lang="fr-FR" dirty="0">
                    <a:latin typeface="Times New Roman" panose="02020603050405020304" pitchFamily="18" charset="0"/>
                    <a:ea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rPr>
                      <m:t>𝐷</m:t>
                    </m:r>
                    <m:r>
                      <a:rPr lang="fr-FR">
                        <a:latin typeface="Cambria Math" panose="02040503050406030204" pitchFamily="18" charset="0"/>
                        <a:ea typeface="Times New Roman" panose="02020603050405020304" pitchFamily="18" charset="0"/>
                      </a:rPr>
                      <m:t>(0 ;1 ;0)</m:t>
                    </m:r>
                  </m:oMath>
                </a14:m>
                <a:r>
                  <a:rPr lang="fr-FR" dirty="0">
                    <a:latin typeface="Times New Roman" panose="02020603050405020304" pitchFamily="18" charset="0"/>
                    <a:ea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rPr>
                      <m:t>𝐹</m:t>
                    </m:r>
                    <m:r>
                      <a:rPr lang="fr-FR">
                        <a:latin typeface="Cambria Math" panose="02040503050406030204" pitchFamily="18" charset="0"/>
                        <a:ea typeface="Times New Roman" panose="02020603050405020304" pitchFamily="18" charset="0"/>
                      </a:rPr>
                      <m:t>(1 ;0 ;1)</m:t>
                    </m:r>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i="1">
                        <a:latin typeface="Cambria Math" panose="02040503050406030204" pitchFamily="18" charset="0"/>
                        <a:ea typeface="Times New Roman" panose="02020603050405020304" pitchFamily="18" charset="0"/>
                      </a:rPr>
                      <m:t>𝐻</m:t>
                    </m:r>
                    <m:r>
                      <a:rPr lang="fr-FR">
                        <a:latin typeface="Cambria Math" panose="02040503050406030204" pitchFamily="18" charset="0"/>
                        <a:ea typeface="Times New Roman" panose="02020603050405020304" pitchFamily="18" charset="0"/>
                      </a:rPr>
                      <m:t>(0 ;1 ;1)</m:t>
                    </m:r>
                  </m:oMath>
                </a14:m>
                <a:r>
                  <a:rPr lang="fr-FR" dirty="0">
                    <a:latin typeface="Times New Roman" panose="02020603050405020304" pitchFamily="18" charset="0"/>
                    <a:ea typeface="Times New Roman" panose="02020603050405020304" pitchFamily="18" charset="0"/>
                  </a:rPr>
                  <a:t> et ainsi,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𝐹𝐷</m:t>
                        </m:r>
                      </m:e>
                    </m:acc>
                    <m:d>
                      <m:dPr>
                        <m:ctrlPr>
                          <a:rPr lang="fr-FR" i="1">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i="1">
                                <a:latin typeface="Cambria Math" panose="02040503050406030204" pitchFamily="18" charset="0"/>
                                <a:ea typeface="Times New Roman" panose="02020603050405020304" pitchFamily="18" charset="0"/>
                              </a:rPr>
                            </m:ctrlPr>
                          </m:mPr>
                          <m:mr>
                            <m:e>
                              <m:r>
                                <a:rPr lang="fr-FR" i="1">
                                  <a:latin typeface="Cambria Math" panose="02040503050406030204" pitchFamily="18" charset="0"/>
                                  <a:ea typeface="Times New Roman" panose="02020603050405020304" pitchFamily="18" charset="0"/>
                                </a:rPr>
                                <m:t>−</m:t>
                              </m:r>
                              <m:r>
                                <a:rPr lang="fr-FR">
                                  <a:latin typeface="Cambria Math" panose="02040503050406030204" pitchFamily="18" charset="0"/>
                                  <a:ea typeface="Times New Roman" panose="02020603050405020304" pitchFamily="18" charset="0"/>
                                </a:rPr>
                                <m:t>1</m:t>
                              </m:r>
                            </m:e>
                          </m:mr>
                          <m:mr>
                            <m:e>
                              <m:r>
                                <a:rPr lang="fr-FR">
                                  <a:latin typeface="Cambria Math" panose="02040503050406030204" pitchFamily="18" charset="0"/>
                                  <a:ea typeface="Times New Roman" panose="02020603050405020304" pitchFamily="18" charset="0"/>
                                </a:rPr>
                                <m:t>1</m:t>
                              </m:r>
                            </m:e>
                          </m:mr>
                          <m:mr>
                            <m:e>
                              <m:r>
                                <a:rPr lang="fr-FR" i="1">
                                  <a:latin typeface="Cambria Math" panose="02040503050406030204" pitchFamily="18" charset="0"/>
                                  <a:ea typeface="Times New Roman" panose="02020603050405020304" pitchFamily="18" charset="0"/>
                                </a:rPr>
                                <m:t>−</m:t>
                              </m:r>
                              <m:r>
                                <a:rPr lang="fr-FR">
                                  <a:latin typeface="Cambria Math" panose="02040503050406030204" pitchFamily="18" charset="0"/>
                                  <a:ea typeface="Times New Roman" panose="02020603050405020304" pitchFamily="18" charset="0"/>
                                </a:rPr>
                                <m:t>1</m:t>
                              </m:r>
                            </m:e>
                          </m:mr>
                        </m:m>
                      </m:e>
                    </m:d>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𝐻𝐶</m:t>
                        </m:r>
                      </m:e>
                    </m:acc>
                    <m:d>
                      <m:dPr>
                        <m:ctrlPr>
                          <a:rPr lang="fr-FR" i="1">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i="1">
                                <a:latin typeface="Cambria Math" panose="02040503050406030204" pitchFamily="18" charset="0"/>
                                <a:ea typeface="Times New Roman" panose="02020603050405020304" pitchFamily="18" charset="0"/>
                              </a:rPr>
                            </m:ctrlPr>
                          </m:mPr>
                          <m:mr>
                            <m:e>
                              <m:r>
                                <a:rPr lang="fr-FR">
                                  <a:latin typeface="Cambria Math" panose="02040503050406030204" pitchFamily="18" charset="0"/>
                                  <a:ea typeface="Times New Roman" panose="02020603050405020304" pitchFamily="18" charset="0"/>
                                </a:rPr>
                                <m:t>1</m:t>
                              </m:r>
                            </m:e>
                          </m:mr>
                          <m:mr>
                            <m:e>
                              <m:r>
                                <a:rPr lang="fr-FR">
                                  <a:latin typeface="Cambria Math" panose="02040503050406030204" pitchFamily="18" charset="0"/>
                                  <a:ea typeface="Times New Roman" panose="02020603050405020304" pitchFamily="18" charset="0"/>
                                </a:rPr>
                                <m:t>0</m:t>
                              </m:r>
                            </m:e>
                          </m:mr>
                          <m:mr>
                            <m:e>
                              <m:r>
                                <a:rPr lang="fr-FR" i="1">
                                  <a:latin typeface="Cambria Math" panose="02040503050406030204" pitchFamily="18" charset="0"/>
                                  <a:ea typeface="Times New Roman" panose="02020603050405020304" pitchFamily="18" charset="0"/>
                                </a:rPr>
                                <m:t>−</m:t>
                              </m:r>
                              <m:r>
                                <a:rPr lang="fr-FR">
                                  <a:latin typeface="Cambria Math" panose="02040503050406030204" pitchFamily="18" charset="0"/>
                                  <a:ea typeface="Times New Roman" panose="02020603050405020304" pitchFamily="18" charset="0"/>
                                </a:rPr>
                                <m:t>1</m:t>
                              </m:r>
                            </m:e>
                          </m:mr>
                        </m:m>
                      </m:e>
                    </m:d>
                  </m:oMath>
                </a14:m>
                <a:r>
                  <a:rPr lang="fr-FR" dirty="0">
                    <a:latin typeface="Times New Roman" panose="02020603050405020304" pitchFamily="18" charset="0"/>
                    <a:ea typeface="Times New Roman" panose="02020603050405020304" pitchFamily="18" charset="0"/>
                  </a:rPr>
                  <a:t>.</a:t>
                </a:r>
              </a:p>
              <a:p>
                <a:pPr marL="609600">
                  <a:spcAft>
                    <a:spcPts val="0"/>
                  </a:spcAft>
                </a:pPr>
                <a:r>
                  <a:rPr lang="fr-FR" dirty="0">
                    <a:latin typeface="Times New Roman" panose="02020603050405020304" pitchFamily="18" charset="0"/>
                    <a:ea typeface="Times New Roman" panose="02020603050405020304" pitchFamily="18" charset="0"/>
                  </a:rPr>
                  <a:t>Par conséquent,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𝐹𝐷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𝐻𝐶</m:t>
                        </m:r>
                      </m:e>
                    </m:acc>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m:t>
                    </m:r>
                    <m:r>
                      <a:rPr lang="fr-FR">
                        <a:latin typeface="Cambria Math" panose="02040503050406030204" pitchFamily="18" charset="0"/>
                        <a:ea typeface="Times New Roman" panose="02020603050405020304" pitchFamily="18" charset="0"/>
                      </a:rPr>
                      <m:t>1+0+1=0</m:t>
                    </m:r>
                  </m:oMath>
                </a14:m>
                <a:r>
                  <a:rPr lang="fr-FR" dirty="0">
                    <a:latin typeface="Times New Roman" panose="02020603050405020304" pitchFamily="18" charset="0"/>
                    <a:ea typeface="Times New Roman" panose="02020603050405020304" pitchFamily="18" charset="0"/>
                  </a:rPr>
                  <a:t>. </a:t>
                </a:r>
              </a:p>
            </p:txBody>
          </p:sp>
        </mc:Choice>
        <mc:Fallback xmlns="">
          <p:sp>
            <p:nvSpPr>
              <p:cNvPr id="3" name="Rectangle 2">
                <a:extLst>
                  <a:ext uri="{FF2B5EF4-FFF2-40B4-BE49-F238E27FC236}">
                    <a16:creationId xmlns:a16="http://schemas.microsoft.com/office/drawing/2014/main" id="{5655B6A3-62C9-4D61-A609-B5F9F129B600}"/>
                  </a:ext>
                </a:extLst>
              </p:cNvPr>
              <p:cNvSpPr>
                <a:spLocks noRot="1" noChangeAspect="1" noMove="1" noResize="1" noEditPoints="1" noAdjustHandles="1" noChangeArrowheads="1" noChangeShapeType="1" noTextEdit="1"/>
              </p:cNvSpPr>
              <p:nvPr/>
            </p:nvSpPr>
            <p:spPr>
              <a:xfrm>
                <a:off x="238125" y="97511"/>
                <a:ext cx="11249025" cy="6662978"/>
              </a:xfrm>
              <a:prstGeom prst="rect">
                <a:avLst/>
              </a:prstGeom>
              <a:blipFill>
                <a:blip r:embed="rId2"/>
                <a:stretch>
                  <a:fillRect l="-434" t="-549" r="-867" b="-549"/>
                </a:stretch>
              </a:blipFill>
            </p:spPr>
            <p:txBody>
              <a:bodyPr/>
              <a:lstStyle/>
              <a:p>
                <a:r>
                  <a:rPr lang="fr-FR">
                    <a:noFill/>
                  </a:rPr>
                  <a:t> </a:t>
                </a:r>
              </a:p>
            </p:txBody>
          </p:sp>
        </mc:Fallback>
      </mc:AlternateContent>
      <p:pic>
        <p:nvPicPr>
          <p:cNvPr id="2" name="Image 1">
            <a:extLst>
              <a:ext uri="{FF2B5EF4-FFF2-40B4-BE49-F238E27FC236}">
                <a16:creationId xmlns:a16="http://schemas.microsoft.com/office/drawing/2014/main" id="{CC312614-9FAD-4089-884B-0B28C03DC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500" y="8056"/>
            <a:ext cx="2533650" cy="2492986"/>
          </a:xfrm>
          <a:prstGeom prst="rect">
            <a:avLst/>
          </a:prstGeom>
        </p:spPr>
      </p:pic>
    </p:spTree>
    <p:extLst>
      <p:ext uri="{BB962C8B-B14F-4D97-AF65-F5344CB8AC3E}">
        <p14:creationId xmlns:p14="http://schemas.microsoft.com/office/powerpoint/2010/main" val="1546329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6" end="16"/>
                                            </p:txEl>
                                          </p:spTgt>
                                        </p:tgtEl>
                                        <p:attrNameLst>
                                          <p:attrName>style.visibility</p:attrName>
                                        </p:attrNameLst>
                                      </p:cBhvr>
                                      <p:to>
                                        <p:strVal val="visible"/>
                                      </p:to>
                                    </p:set>
                                    <p:animEffect transition="in" filter="fade">
                                      <p:cBhvr>
                                        <p:cTn id="68" dur="500"/>
                                        <p:tgtEl>
                                          <p:spTgt spid="3">
                                            <p:txEl>
                                              <p:pRg st="16" end="1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Effect transition="in" filter="fade">
                                      <p:cBhvr>
                                        <p:cTn id="73"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0D8188-E708-46AF-BA29-7CBD25E0C902}"/>
              </a:ext>
            </a:extLst>
          </p:cNvPr>
          <p:cNvSpPr/>
          <p:nvPr/>
        </p:nvSpPr>
        <p:spPr>
          <a:xfrm>
            <a:off x="285750" y="359648"/>
            <a:ext cx="7649210" cy="9082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07DDC95-6D25-44E6-9397-7840BF80A3B4}"/>
                  </a:ext>
                </a:extLst>
              </p:cNvPr>
              <p:cNvSpPr/>
              <p:nvPr/>
            </p:nvSpPr>
            <p:spPr>
              <a:xfrm>
                <a:off x="285750" y="306456"/>
                <a:ext cx="11839575" cy="997645"/>
              </a:xfrm>
              <a:prstGeom prst="rect">
                <a:avLst/>
              </a:prstGeom>
            </p:spPr>
            <p:txBody>
              <a:bodyPr wrap="square">
                <a:spAutoFit/>
              </a:bodyPr>
              <a:lstStyle/>
              <a:p>
                <a:pPr>
                  <a:lnSpc>
                    <a:spcPct val="107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vecteur normal à un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Alors, tout vecteur non nul colinéaire à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aussi un vecteur normal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107DDC95-6D25-44E6-9397-7840BF80A3B4}"/>
                  </a:ext>
                </a:extLst>
              </p:cNvPr>
              <p:cNvSpPr>
                <a:spLocks noRot="1" noChangeAspect="1" noMove="1" noResize="1" noEditPoints="1" noAdjustHandles="1" noChangeArrowheads="1" noChangeShapeType="1" noTextEdit="1"/>
              </p:cNvSpPr>
              <p:nvPr/>
            </p:nvSpPr>
            <p:spPr>
              <a:xfrm>
                <a:off x="285750" y="306456"/>
                <a:ext cx="11839575" cy="997645"/>
              </a:xfrm>
              <a:prstGeom prst="rect">
                <a:avLst/>
              </a:prstGeom>
              <a:blipFill>
                <a:blip r:embed="rId2"/>
                <a:stretch>
                  <a:fillRect l="-463" t="-3049" b="-48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DCBB1A3-1F3C-4B6A-88A7-9C5516DB1E18}"/>
                  </a:ext>
                </a:extLst>
              </p:cNvPr>
              <p:cNvSpPr/>
              <p:nvPr/>
            </p:nvSpPr>
            <p:spPr>
              <a:xfrm>
                <a:off x="-222568" y="4398643"/>
                <a:ext cx="12171045" cy="2158027"/>
              </a:xfrm>
              <a:prstGeom prst="rect">
                <a:avLst/>
              </a:prstGeom>
            </p:spPr>
            <p:txBody>
              <a:bodyPr wrap="square">
                <a:spAutoFit/>
              </a:bodyPr>
              <a:lstStyle/>
              <a:p>
                <a:pPr lvl="1">
                  <a:lnSpc>
                    <a:spcPct val="107000"/>
                  </a:lnSpc>
                </a:pPr>
                <a:r>
                  <a:rPr lang="fr-FR"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2">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reprenant la configuration de la méthode précédente, considérons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centre de gravité de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2">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Alors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𝐻𝐼</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𝐻𝑀</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où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le milieu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𝐻𝐼</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𝐷𝐵</m:t>
                            </m:r>
                          </m:e>
                        </m:acc>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2">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𝐹𝐼</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𝐹𝐻</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𝐻𝐷</m:t>
                        </m:r>
                      </m:e>
                    </m:acc>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𝐹𝐻</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𝐻𝐷</m:t>
                            </m:r>
                          </m:e>
                        </m:acc>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𝐹𝐷</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2">
                  <a:lnSpc>
                    <a:spcPct val="107000"/>
                  </a:lnSpc>
                </a:pPr>
                <a14:m>
                  <m:oMath xmlns:m="http://schemas.openxmlformats.org/officeDocument/2006/math">
                    <m:acc>
                      <m:accPr>
                        <m:chr m:val="⃗"/>
                        <m:ctrlPr>
                          <a:rPr lang="fr-FR"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𝐹𝐼</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donc aussi un vecteur normal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𝐴𝐶𝐻</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comme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𝐴𝐶𝐻</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en déduit que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le projeté orthogonal de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𝐹</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sur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𝐴𝐶𝐻</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4DCBB1A3-1F3C-4B6A-88A7-9C5516DB1E18}"/>
                  </a:ext>
                </a:extLst>
              </p:cNvPr>
              <p:cNvSpPr>
                <a:spLocks noRot="1" noChangeAspect="1" noMove="1" noResize="1" noEditPoints="1" noAdjustHandles="1" noChangeArrowheads="1" noChangeShapeType="1" noTextEdit="1"/>
              </p:cNvSpPr>
              <p:nvPr/>
            </p:nvSpPr>
            <p:spPr>
              <a:xfrm>
                <a:off x="-222568" y="4398643"/>
                <a:ext cx="12171045" cy="2158027"/>
              </a:xfrm>
              <a:prstGeom prst="rect">
                <a:avLst/>
              </a:prstGeom>
              <a:blipFill>
                <a:blip r:embed="rId3"/>
                <a:stretch>
                  <a:fillRect t="-1695" r="-601" b="-367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CF91BC-1A99-41D3-8DEA-92CC80BFA551}"/>
                  </a:ext>
                </a:extLst>
              </p:cNvPr>
              <p:cNvSpPr/>
              <p:nvPr/>
            </p:nvSpPr>
            <p:spPr>
              <a:xfrm>
                <a:off x="285750" y="1672062"/>
                <a:ext cx="9753918" cy="1559529"/>
              </a:xfrm>
              <a:prstGeom prst="rect">
                <a:avLst/>
              </a:prstGeom>
            </p:spPr>
            <p:txBody>
              <a:bodyPr wrap="square">
                <a:spAutoFit/>
              </a:bodyPr>
              <a:lstStyle/>
              <a:p>
                <a:pPr>
                  <a:lnSpc>
                    <a:spcPct val="107000"/>
                  </a:lnSpc>
                  <a:spcAft>
                    <a:spcPts val="0"/>
                  </a:spcAft>
                </a:pPr>
                <a:r>
                  <a:rPr lang="fr-FR" b="1" dirty="0">
                    <a:solidFill>
                      <a:srgbClr val="FF7C80"/>
                    </a:solidFill>
                    <a:latin typeface="Times New Roman" panose="02020603050405020304" pitchFamily="18" charset="0"/>
                    <a:ea typeface="Times New Roman" panose="02020603050405020304" pitchFamily="18" charset="0"/>
                    <a:cs typeface="Times New Roman" panose="02020603050405020304" pitchFamily="18" charset="0"/>
                  </a:rPr>
                  <a:t>PREUVE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vecteur non nul colinéaire à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c’est-à -dire tel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e>
                      <m:sup>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Montrons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 à tout vecteur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vecteur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Alors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mc:Choice>
        <mc:Fallback xmlns="">
          <p:sp>
            <p:nvSpPr>
              <p:cNvPr id="5" name="Rectangle 4">
                <a:extLst>
                  <a:ext uri="{FF2B5EF4-FFF2-40B4-BE49-F238E27FC236}">
                    <a16:creationId xmlns:a16="http://schemas.microsoft.com/office/drawing/2014/main" id="{49CF91BC-1A99-41D3-8DEA-92CC80BFA551}"/>
                  </a:ext>
                </a:extLst>
              </p:cNvPr>
              <p:cNvSpPr>
                <a:spLocks noRot="1" noChangeAspect="1" noMove="1" noResize="1" noEditPoints="1" noAdjustHandles="1" noChangeArrowheads="1" noChangeShapeType="1" noTextEdit="1"/>
              </p:cNvSpPr>
              <p:nvPr/>
            </p:nvSpPr>
            <p:spPr>
              <a:xfrm>
                <a:off x="285750" y="1672062"/>
                <a:ext cx="9753918" cy="1559529"/>
              </a:xfrm>
              <a:prstGeom prst="rect">
                <a:avLst/>
              </a:prstGeom>
              <a:blipFill>
                <a:blip r:embed="rId4"/>
                <a:stretch>
                  <a:fillRect l="-563" t="-1953" b="-50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96D4F52-1F25-4372-A6DE-E14F8475CB0E}"/>
                  </a:ext>
                </a:extLst>
              </p:cNvPr>
              <p:cNvSpPr/>
              <p:nvPr/>
            </p:nvSpPr>
            <p:spPr>
              <a:xfrm>
                <a:off x="285749" y="3320398"/>
                <a:ext cx="11154410" cy="989438"/>
              </a:xfrm>
              <a:prstGeom prst="rect">
                <a:avLst/>
              </a:prstGeom>
            </p:spPr>
            <p:txBody>
              <a:bodyPr wrap="square">
                <a:spAutoFit/>
              </a:bodyPr>
              <a:lstStyle/>
              <a:p>
                <a:pPr>
                  <a:lnSpc>
                    <a:spcPct val="107000"/>
                  </a:lnSpc>
                  <a:spcAft>
                    <a:spcPts val="0"/>
                  </a:spcAft>
                </a:pPr>
                <a:r>
                  <a:rPr lang="fr-FR"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Remarque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projection orthogonale d’un point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sur un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le point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appartenant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tel que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𝐴𝐻</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soit orthogonale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 autrement dit, que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𝐴𝐻</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soit un vecteur normal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696D4F52-1F25-4372-A6DE-E14F8475CB0E}"/>
                  </a:ext>
                </a:extLst>
              </p:cNvPr>
              <p:cNvSpPr>
                <a:spLocks noRot="1" noChangeAspect="1" noMove="1" noResize="1" noEditPoints="1" noAdjustHandles="1" noChangeArrowheads="1" noChangeShapeType="1" noTextEdit="1"/>
              </p:cNvSpPr>
              <p:nvPr/>
            </p:nvSpPr>
            <p:spPr>
              <a:xfrm>
                <a:off x="285749" y="3320398"/>
                <a:ext cx="11154410" cy="989438"/>
              </a:xfrm>
              <a:prstGeom prst="rect">
                <a:avLst/>
              </a:prstGeom>
              <a:blipFill>
                <a:blip r:embed="rId5"/>
                <a:stretch>
                  <a:fillRect l="-492" t="-3704" b="-9259"/>
                </a:stretch>
              </a:blipFill>
            </p:spPr>
            <p:txBody>
              <a:bodyPr/>
              <a:lstStyle/>
              <a:p>
                <a:r>
                  <a:rPr lang="fr-FR">
                    <a:noFill/>
                  </a:rPr>
                  <a:t> </a:t>
                </a:r>
              </a:p>
            </p:txBody>
          </p:sp>
        </mc:Fallback>
      </mc:AlternateContent>
    </p:spTree>
    <p:extLst>
      <p:ext uri="{BB962C8B-B14F-4D97-AF65-F5344CB8AC3E}">
        <p14:creationId xmlns:p14="http://schemas.microsoft.com/office/powerpoint/2010/main" val="954752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additive="base">
                                        <p:cTn id="5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500"/>
                                        <p:tgtEl>
                                          <p:spTgt spid="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5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9772D40-E880-47C7-ADE6-D70223E7529D}"/>
                  </a:ext>
                </a:extLst>
              </p:cNvPr>
              <p:cNvSpPr/>
              <p:nvPr/>
            </p:nvSpPr>
            <p:spPr>
              <a:xfrm>
                <a:off x="535619" y="746556"/>
                <a:ext cx="10730144" cy="404791"/>
              </a:xfrm>
              <a:prstGeom prst="rect">
                <a:avLst/>
              </a:prstGeom>
            </p:spPr>
            <p:txBody>
              <a:bodyPr wrap="square">
                <a:spAutoFit/>
              </a:bodyPr>
              <a:lstStyle/>
              <a:p>
                <a:pPr marL="342900" lvl="0" indent="-342900">
                  <a:spcAft>
                    <a:spcPts val="0"/>
                  </a:spcAft>
                  <a:buFont typeface="+mj-lt"/>
                  <a:buAutoNum type="arabicPeriod"/>
                </a:pPr>
                <a:r>
                  <a:rPr lang="fr-FR" dirty="0">
                    <a:latin typeface="Times New Roman" panose="02020603050405020304" pitchFamily="18" charset="0"/>
                    <a:ea typeface="Times New Roman" panose="02020603050405020304" pitchFamily="18" charset="0"/>
                  </a:rPr>
                  <a:t>Soit </a:t>
                </a:r>
                <a14:m>
                  <m:oMath xmlns:m="http://schemas.openxmlformats.org/officeDocument/2006/math">
                    <m:r>
                      <a:rPr lang="fr-FR" i="1">
                        <a:latin typeface="Cambria Math" panose="02040503050406030204" pitchFamily="18" charset="0"/>
                        <a:ea typeface="Times New Roman" panose="02020603050405020304" pitchFamily="18" charset="0"/>
                      </a:rPr>
                      <m:t>𝐴𝐵𝐶𝐷</m:t>
                    </m:r>
                  </m:oMath>
                </a14:m>
                <a:r>
                  <a:rPr lang="fr-FR" dirty="0">
                    <a:latin typeface="Times New Roman" panose="02020603050405020304" pitchFamily="18" charset="0"/>
                    <a:ea typeface="Times New Roman" panose="02020603050405020304" pitchFamily="18" charset="0"/>
                  </a:rPr>
                  <a:t> un rectangle tel que </a:t>
                </a:r>
                <a14:m>
                  <m:oMath xmlns:m="http://schemas.openxmlformats.org/officeDocument/2006/math">
                    <m:r>
                      <a:rPr lang="fr-FR" i="1">
                        <a:latin typeface="Cambria Math" panose="02040503050406030204" pitchFamily="18" charset="0"/>
                        <a:ea typeface="Times New Roman" panose="02020603050405020304" pitchFamily="18" charset="0"/>
                      </a:rPr>
                      <m:t>𝐴𝐵</m:t>
                    </m:r>
                    <m:r>
                      <a:rPr lang="fr-FR">
                        <a:latin typeface="Cambria Math" panose="02040503050406030204" pitchFamily="18" charset="0"/>
                        <a:ea typeface="Times New Roman" panose="02020603050405020304" pitchFamily="18" charset="0"/>
                      </a:rPr>
                      <m:t>=4</m:t>
                    </m:r>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i="1">
                        <a:latin typeface="Cambria Math" panose="02040503050406030204" pitchFamily="18" charset="0"/>
                        <a:ea typeface="Times New Roman" panose="02020603050405020304" pitchFamily="18" charset="0"/>
                      </a:rPr>
                      <m:t>𝐴𝐷</m:t>
                    </m:r>
                    <m:r>
                      <a:rPr lang="fr-FR">
                        <a:latin typeface="Cambria Math" panose="02040503050406030204" pitchFamily="18" charset="0"/>
                        <a:ea typeface="Times New Roman" panose="02020603050405020304" pitchFamily="18" charset="0"/>
                      </a:rPr>
                      <m:t>=1,5</m:t>
                    </m:r>
                  </m:oMath>
                </a14:m>
                <a:r>
                  <a:rPr lang="fr-FR" dirty="0">
                    <a:latin typeface="Times New Roman" panose="02020603050405020304" pitchFamily="18" charset="0"/>
                    <a:ea typeface="Times New Roman" panose="02020603050405020304" pitchFamily="18" charset="0"/>
                  </a:rPr>
                  <a:t>. Soit </a:t>
                </a:r>
                <a14:m>
                  <m:oMath xmlns:m="http://schemas.openxmlformats.org/officeDocument/2006/math">
                    <m:r>
                      <a:rPr lang="fr-FR" i="1">
                        <a:latin typeface="Cambria Math" panose="02040503050406030204" pitchFamily="18" charset="0"/>
                        <a:ea typeface="Times New Roman" panose="02020603050405020304" pitchFamily="18" charset="0"/>
                      </a:rPr>
                      <m:t>𝐼</m:t>
                    </m:r>
                  </m:oMath>
                </a14:m>
                <a:r>
                  <a:rPr lang="fr-FR" dirty="0">
                    <a:latin typeface="Times New Roman" panose="02020603050405020304" pitchFamily="18" charset="0"/>
                    <a:ea typeface="Times New Roman" panose="02020603050405020304" pitchFamily="18" charset="0"/>
                  </a:rPr>
                  <a:t> le milieu de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𝐴𝐵</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i="1">
                        <a:latin typeface="Cambria Math" panose="02040503050406030204" pitchFamily="18" charset="0"/>
                        <a:ea typeface="Times New Roman" panose="02020603050405020304" pitchFamily="18" charset="0"/>
                      </a:rPr>
                      <m:t>𝐽</m:t>
                    </m:r>
                  </m:oMath>
                </a14:m>
                <a:r>
                  <a:rPr lang="fr-FR" dirty="0">
                    <a:latin typeface="Times New Roman" panose="02020603050405020304" pitchFamily="18" charset="0"/>
                    <a:ea typeface="Times New Roman" panose="02020603050405020304" pitchFamily="18" charset="0"/>
                  </a:rPr>
                  <a:t> le point tel que </a:t>
                </a:r>
                <a14:m>
                  <m:oMath xmlns:m="http://schemas.openxmlformats.org/officeDocument/2006/math">
                    <m:r>
                      <a:rPr lang="fr-FR">
                        <a:latin typeface="Cambria Math" panose="02040503050406030204" pitchFamily="18" charset="0"/>
                        <a:ea typeface="Times New Roman" panose="02020603050405020304" pitchFamily="18" charset="0"/>
                      </a:rPr>
                      <m:t>4</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𝐷𝐽</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𝐷𝐶</m:t>
                        </m:r>
                      </m:e>
                    </m:acc>
                  </m:oMath>
                </a14:m>
                <a:r>
                  <a:rPr lang="fr-FR" dirty="0">
                    <a:latin typeface="Times New Roman" panose="02020603050405020304" pitchFamily="18" charset="0"/>
                    <a:ea typeface="Times New Roman" panose="02020603050405020304" pitchFamily="18" charset="0"/>
                  </a:rPr>
                  <a:t>.  </a:t>
                </a:r>
              </a:p>
            </p:txBody>
          </p:sp>
        </mc:Choice>
        <mc:Fallback xmlns="">
          <p:sp>
            <p:nvSpPr>
              <p:cNvPr id="6" name="Rectangle 5">
                <a:extLst>
                  <a:ext uri="{FF2B5EF4-FFF2-40B4-BE49-F238E27FC236}">
                    <a16:creationId xmlns:a16="http://schemas.microsoft.com/office/drawing/2014/main" id="{B9772D40-E880-47C7-ADE6-D70223E7529D}"/>
                  </a:ext>
                </a:extLst>
              </p:cNvPr>
              <p:cNvSpPr>
                <a:spLocks noRot="1" noChangeAspect="1" noMove="1" noResize="1" noEditPoints="1" noAdjustHandles="1" noChangeArrowheads="1" noChangeShapeType="1" noTextEdit="1"/>
              </p:cNvSpPr>
              <p:nvPr/>
            </p:nvSpPr>
            <p:spPr>
              <a:xfrm>
                <a:off x="535619" y="746556"/>
                <a:ext cx="10730144" cy="404791"/>
              </a:xfrm>
              <a:prstGeom prst="rect">
                <a:avLst/>
              </a:prstGeom>
              <a:blipFill>
                <a:blip r:embed="rId2"/>
                <a:stretch>
                  <a:fillRect l="-398" b="-22388"/>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AA74D455-67EA-44F5-992A-A9C6F0DA307D}"/>
              </a:ext>
            </a:extLst>
          </p:cNvPr>
          <p:cNvPicPr/>
          <p:nvPr/>
        </p:nvPicPr>
        <p:blipFill>
          <a:blip r:embed="rId3"/>
          <a:stretch>
            <a:fillRect/>
          </a:stretch>
        </p:blipFill>
        <p:spPr>
          <a:xfrm>
            <a:off x="8902668" y="1266401"/>
            <a:ext cx="2274318" cy="126867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173B91-27B8-40DC-A98D-584F4F4415F2}"/>
                  </a:ext>
                </a:extLst>
              </p:cNvPr>
              <p:cNvSpPr/>
              <p:nvPr/>
            </p:nvSpPr>
            <p:spPr>
              <a:xfrm>
                <a:off x="793227" y="1270655"/>
                <a:ext cx="7871380" cy="396712"/>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Calculer les produits scalaires suivants :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𝐽𝐼</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𝐽𝐼</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𝐽𝐼</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id="{79173B91-27B8-40DC-A98D-584F4F4415F2}"/>
                  </a:ext>
                </a:extLst>
              </p:cNvPr>
              <p:cNvSpPr>
                <a:spLocks noRot="1" noChangeAspect="1" noMove="1" noResize="1" noEditPoints="1" noAdjustHandles="1" noChangeArrowheads="1" noChangeShapeType="1" noTextEdit="1"/>
              </p:cNvSpPr>
              <p:nvPr/>
            </p:nvSpPr>
            <p:spPr>
              <a:xfrm>
                <a:off x="793227" y="1270655"/>
                <a:ext cx="7871380" cy="396712"/>
              </a:xfrm>
              <a:prstGeom prst="rect">
                <a:avLst/>
              </a:prstGeom>
              <a:blipFill>
                <a:blip r:embed="rId4"/>
                <a:stretch>
                  <a:fillRect b="-2272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6CCDD3E-9E21-436C-B2C8-A668B33C4BE3}"/>
                  </a:ext>
                </a:extLst>
              </p:cNvPr>
              <p:cNvSpPr/>
              <p:nvPr/>
            </p:nvSpPr>
            <p:spPr>
              <a:xfrm>
                <a:off x="535620" y="2959492"/>
                <a:ext cx="7621032" cy="368755"/>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2.  </a:t>
                </a:r>
                <a:r>
                  <a:rPr lang="fr-FR" dirty="0">
                    <a:latin typeface="Times New Roman" panose="02020603050405020304" pitchFamily="18" charset="0"/>
                    <a:ea typeface="Times New Roman" panose="02020603050405020304" pitchFamily="18" charset="0"/>
                  </a:rPr>
                  <a:t>Soit </a:t>
                </a:r>
                <a14:m>
                  <m:oMath xmlns:m="http://schemas.openxmlformats.org/officeDocument/2006/math">
                    <m:r>
                      <a:rPr lang="fr-FR" i="1">
                        <a:latin typeface="Cambria Math" panose="02040503050406030204" pitchFamily="18" charset="0"/>
                        <a:ea typeface="Times New Roman" panose="02020603050405020304" pitchFamily="18" charset="0"/>
                      </a:rPr>
                      <m:t>𝐴𝐵𝐶𝐷</m:t>
                    </m:r>
                  </m:oMath>
                </a14:m>
                <a:r>
                  <a:rPr lang="fr-FR" dirty="0">
                    <a:latin typeface="Times New Roman" panose="02020603050405020304" pitchFamily="18" charset="0"/>
                    <a:ea typeface="Times New Roman" panose="02020603050405020304" pitchFamily="18" charset="0"/>
                  </a:rPr>
                  <a:t> un parallélogramme tel que </a:t>
                </a:r>
                <a14:m>
                  <m:oMath xmlns:m="http://schemas.openxmlformats.org/officeDocument/2006/math">
                    <m:r>
                      <a:rPr lang="fr-FR" i="1">
                        <a:latin typeface="Cambria Math" panose="02040503050406030204" pitchFamily="18" charset="0"/>
                        <a:ea typeface="Times New Roman" panose="02020603050405020304" pitchFamily="18" charset="0"/>
                      </a:rPr>
                      <m:t>𝐴𝐵</m:t>
                    </m:r>
                    <m:r>
                      <a:rPr lang="fr-FR">
                        <a:latin typeface="Cambria Math" panose="02040503050406030204" pitchFamily="18" charset="0"/>
                        <a:ea typeface="Times New Roman" panose="02020603050405020304" pitchFamily="18" charset="0"/>
                      </a:rPr>
                      <m:t>=4</m:t>
                    </m:r>
                  </m:oMath>
                </a14:m>
                <a:r>
                  <a:rPr lang="fr-FR" dirty="0">
                    <a:latin typeface="Times New Roman" panose="02020603050405020304" pitchFamily="18" charset="0"/>
                    <a:ea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rPr>
                      <m:t>𝐴𝐷</m:t>
                    </m:r>
                    <m:r>
                      <a:rPr lang="fr-FR">
                        <a:latin typeface="Cambria Math" panose="02040503050406030204" pitchFamily="18" charset="0"/>
                        <a:ea typeface="Times New Roman" panose="02020603050405020304" pitchFamily="18" charset="0"/>
                      </a:rPr>
                      <m:t>=2</m:t>
                    </m:r>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i="1">
                        <a:latin typeface="Cambria Math" panose="02040503050406030204" pitchFamily="18" charset="0"/>
                        <a:ea typeface="Times New Roman" panose="02020603050405020304" pitchFamily="18" charset="0"/>
                      </a:rPr>
                      <m:t>𝐴𝐶</m:t>
                    </m:r>
                    <m:r>
                      <a:rPr lang="fr-FR">
                        <a:latin typeface="Cambria Math" panose="02040503050406030204" pitchFamily="18" charset="0"/>
                        <a:ea typeface="Times New Roman" panose="02020603050405020304" pitchFamily="18" charset="0"/>
                      </a:rPr>
                      <m:t>=5</m:t>
                    </m:r>
                  </m:oMath>
                </a14:m>
                <a:r>
                  <a:rPr lang="fr-FR" dirty="0">
                    <a:latin typeface="Times New Roman" panose="02020603050405020304" pitchFamily="18" charset="0"/>
                    <a:ea typeface="Times New Roman" panose="02020603050405020304" pitchFamily="18" charset="0"/>
                  </a:rPr>
                  <a:t>.  </a:t>
                </a:r>
              </a:p>
            </p:txBody>
          </p:sp>
        </mc:Choice>
        <mc:Fallback xmlns="">
          <p:sp>
            <p:nvSpPr>
              <p:cNvPr id="9" name="Rectangle 8">
                <a:extLst>
                  <a:ext uri="{FF2B5EF4-FFF2-40B4-BE49-F238E27FC236}">
                    <a16:creationId xmlns:a16="http://schemas.microsoft.com/office/drawing/2014/main" id="{26CCDD3E-9E21-436C-B2C8-A668B33C4BE3}"/>
                  </a:ext>
                </a:extLst>
              </p:cNvPr>
              <p:cNvSpPr>
                <a:spLocks noRot="1" noChangeAspect="1" noMove="1" noResize="1" noEditPoints="1" noAdjustHandles="1" noChangeArrowheads="1" noChangeShapeType="1" noTextEdit="1"/>
              </p:cNvSpPr>
              <p:nvPr/>
            </p:nvSpPr>
            <p:spPr>
              <a:xfrm>
                <a:off x="535620" y="2959492"/>
                <a:ext cx="7621032" cy="368755"/>
              </a:xfrm>
              <a:prstGeom prst="rect">
                <a:avLst/>
              </a:prstGeom>
              <a:blipFill>
                <a:blip r:embed="rId5"/>
                <a:stretch>
                  <a:fillRect t="-8197" b="-24590"/>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00705308-8D9B-40CE-89C3-1BB0D65ABD71}"/>
              </a:ext>
            </a:extLst>
          </p:cNvPr>
          <p:cNvPicPr/>
          <p:nvPr/>
        </p:nvPicPr>
        <p:blipFill>
          <a:blip r:embed="rId6"/>
          <a:stretch>
            <a:fillRect/>
          </a:stretch>
        </p:blipFill>
        <p:spPr>
          <a:xfrm>
            <a:off x="8340695" y="3019255"/>
            <a:ext cx="2836292" cy="1419772"/>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533BCBD-F0B5-4D10-A288-A128CAFEF392}"/>
                  </a:ext>
                </a:extLst>
              </p:cNvPr>
              <p:cNvSpPr/>
              <p:nvPr/>
            </p:nvSpPr>
            <p:spPr>
              <a:xfrm>
                <a:off x="793227" y="3284924"/>
                <a:ext cx="7547468" cy="1001684"/>
              </a:xfrm>
              <a:prstGeom prst="rect">
                <a:avLst/>
              </a:prstGeom>
            </p:spPr>
            <p:txBody>
              <a:bodyPr wrap="square">
                <a:spAutoFit/>
              </a:bodyPr>
              <a:lstStyle/>
              <a:p>
                <a:pPr marL="342900" lvl="0" indent="-342900">
                  <a:spcAft>
                    <a:spcPts val="0"/>
                  </a:spcAft>
                  <a:buFont typeface="+mj-lt"/>
                  <a:buAutoNum type="alphaLcParenR"/>
                </a:pPr>
                <a:r>
                  <a:rPr lang="fr-FR" dirty="0">
                    <a:latin typeface="Times New Roman" panose="02020603050405020304" pitchFamily="18" charset="0"/>
                    <a:ea typeface="Times New Roman" panose="02020603050405020304" pitchFamily="18" charset="0"/>
                  </a:rPr>
                  <a:t>Calculer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𝐴𝐷</m:t>
                        </m:r>
                      </m:e>
                    </m:acc>
                  </m:oMath>
                </a14:m>
                <a:r>
                  <a:rPr lang="fr-FR" dirty="0">
                    <a:latin typeface="Times New Roman" panose="02020603050405020304" pitchFamily="18" charset="0"/>
                    <a:ea typeface="Times New Roman" panose="02020603050405020304" pitchFamily="18" charset="0"/>
                  </a:rPr>
                  <a:t>.</a:t>
                </a:r>
              </a:p>
              <a:p>
                <a:pPr marL="342900" lvl="0" indent="-342900">
                  <a:spcAft>
                    <a:spcPts val="0"/>
                  </a:spcAft>
                  <a:buFont typeface="+mj-lt"/>
                  <a:buAutoNum type="alphaLcParenR"/>
                </a:pPr>
                <a:r>
                  <a:rPr lang="fr-FR" dirty="0">
                    <a:latin typeface="Times New Roman" panose="02020603050405020304" pitchFamily="18" charset="0"/>
                    <a:ea typeface="Times New Roman" panose="02020603050405020304" pitchFamily="18" charset="0"/>
                  </a:rPr>
                  <a:t>En déduire la mesure de l’angle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𝐵𝐴𝐷</m:t>
                        </m:r>
                      </m:e>
                    </m:acc>
                  </m:oMath>
                </a14:m>
                <a:r>
                  <a:rPr lang="fr-FR" dirty="0">
                    <a:latin typeface="Times New Roman" panose="02020603050405020304" pitchFamily="18" charset="0"/>
                    <a:ea typeface="Times New Roman" panose="02020603050405020304" pitchFamily="18" charset="0"/>
                  </a:rPr>
                  <a:t>, au dixième de degré près.</a:t>
                </a:r>
              </a:p>
              <a:p>
                <a:pPr lvl="0">
                  <a:spcAft>
                    <a:spcPts val="0"/>
                  </a:spcAft>
                </a:pPr>
                <a:r>
                  <a:rPr lang="fr-FR" dirty="0">
                    <a:latin typeface="Times New Roman" panose="02020603050405020304" pitchFamily="18" charset="0"/>
                    <a:ea typeface="Times New Roman" panose="02020603050405020304" pitchFamily="18" charset="0"/>
                  </a:rPr>
                  <a:t>	En remarquant que </a:t>
                </a:r>
                <a14:m>
                  <m:oMath xmlns:m="http://schemas.openxmlformats.org/officeDocument/2006/math">
                    <m:r>
                      <a:rPr lang="fr-FR" i="1">
                        <a:latin typeface="Cambria Math" panose="02040503050406030204" pitchFamily="18" charset="0"/>
                        <a:ea typeface="Times New Roman" panose="02020603050405020304" pitchFamily="18" charset="0"/>
                      </a:rPr>
                      <m:t>𝐵</m:t>
                    </m:r>
                    <m:sSup>
                      <m:sSupPr>
                        <m:ctrlPr>
                          <a:rPr lang="fr-FR" i="1">
                            <a:latin typeface="Cambria Math" panose="02040503050406030204" pitchFamily="18" charset="0"/>
                            <a:ea typeface="Times New Roman" panose="02020603050405020304" pitchFamily="18" charset="0"/>
                          </a:rPr>
                        </m:ctrlPr>
                      </m:sSupPr>
                      <m:e>
                        <m:r>
                          <a:rPr lang="fr-FR" i="1">
                            <a:latin typeface="Cambria Math" panose="02040503050406030204" pitchFamily="18" charset="0"/>
                            <a:ea typeface="Times New Roman" panose="02020603050405020304" pitchFamily="18" charset="0"/>
                          </a:rPr>
                          <m:t>𝐷</m:t>
                        </m:r>
                      </m:e>
                      <m:sup>
                        <m:r>
                          <a:rPr lang="fr-FR">
                            <a:latin typeface="Cambria Math" panose="02040503050406030204" pitchFamily="18" charset="0"/>
                            <a:ea typeface="Times New Roman" panose="02020603050405020304" pitchFamily="18" charset="0"/>
                          </a:rPr>
                          <m:t>2</m:t>
                        </m:r>
                      </m:sup>
                    </m:sSup>
                    <m:r>
                      <a:rPr lang="fr-FR">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𝐵𝐷</m:t>
                            </m:r>
                          </m:e>
                        </m:acc>
                      </m:e>
                      <m:sup>
                        <m:r>
                          <a:rPr lang="fr-FR" i="1">
                            <a:latin typeface="Cambria Math" panose="02040503050406030204" pitchFamily="18" charset="0"/>
                            <a:ea typeface="Times New Roman" panose="02020603050405020304" pitchFamily="18" charset="0"/>
                          </a:rPr>
                          <m:t>2</m:t>
                        </m:r>
                      </m:sup>
                    </m:sSup>
                  </m:oMath>
                </a14:m>
                <a:r>
                  <a:rPr lang="fr-FR" dirty="0">
                    <a:latin typeface="Times New Roman" panose="02020603050405020304" pitchFamily="18" charset="0"/>
                    <a:ea typeface="Times New Roman" panose="02020603050405020304" pitchFamily="18" charset="0"/>
                  </a:rPr>
                  <a:t>, en déduire que </a:t>
                </a:r>
                <a14:m>
                  <m:oMath xmlns:m="http://schemas.openxmlformats.org/officeDocument/2006/math">
                    <m:r>
                      <a:rPr lang="fr-FR" i="1">
                        <a:latin typeface="Cambria Math" panose="02040503050406030204" pitchFamily="18" charset="0"/>
                        <a:ea typeface="Times New Roman" panose="02020603050405020304" pitchFamily="18" charset="0"/>
                      </a:rPr>
                      <m:t>𝐵𝐷</m:t>
                    </m:r>
                    <m:r>
                      <a:rPr lang="fr-FR">
                        <a:latin typeface="Cambria Math" panose="02040503050406030204" pitchFamily="18" charset="0"/>
                        <a:ea typeface="Times New Roman" panose="02020603050405020304" pitchFamily="18" charset="0"/>
                      </a:rPr>
                      <m:t>=</m:t>
                    </m:r>
                    <m:rad>
                      <m:radPr>
                        <m:degHide m:val="on"/>
                        <m:ctrlPr>
                          <a:rPr lang="fr-FR" i="1">
                            <a:latin typeface="Cambria Math" panose="02040503050406030204" pitchFamily="18" charset="0"/>
                            <a:ea typeface="Times New Roman" panose="02020603050405020304" pitchFamily="18" charset="0"/>
                          </a:rPr>
                        </m:ctrlPr>
                      </m:radPr>
                      <m:deg/>
                      <m:e>
                        <m:r>
                          <a:rPr lang="fr-FR">
                            <a:latin typeface="Cambria Math" panose="02040503050406030204" pitchFamily="18" charset="0"/>
                            <a:ea typeface="Times New Roman" panose="02020603050405020304" pitchFamily="18" charset="0"/>
                          </a:rPr>
                          <m:t>15</m:t>
                        </m:r>
                      </m:e>
                    </m:rad>
                  </m:oMath>
                </a14:m>
                <a:r>
                  <a:rPr lang="fr-FR" dirty="0">
                    <a:latin typeface="Times New Roman" panose="02020603050405020304" pitchFamily="18" charset="0"/>
                    <a:ea typeface="Times New Roman" panose="02020603050405020304" pitchFamily="18" charset="0"/>
                  </a:rPr>
                  <a:t>.</a:t>
                </a:r>
                <a:endParaRPr lang="fr-FR" dirty="0"/>
              </a:p>
            </p:txBody>
          </p:sp>
        </mc:Choice>
        <mc:Fallback xmlns="">
          <p:sp>
            <p:nvSpPr>
              <p:cNvPr id="11" name="Rectangle 10">
                <a:extLst>
                  <a:ext uri="{FF2B5EF4-FFF2-40B4-BE49-F238E27FC236}">
                    <a16:creationId xmlns:a16="http://schemas.microsoft.com/office/drawing/2014/main" id="{F533BCBD-F0B5-4D10-A288-A128CAFEF392}"/>
                  </a:ext>
                </a:extLst>
              </p:cNvPr>
              <p:cNvSpPr>
                <a:spLocks noRot="1" noChangeAspect="1" noMove="1" noResize="1" noEditPoints="1" noAdjustHandles="1" noChangeArrowheads="1" noChangeShapeType="1" noTextEdit="1"/>
              </p:cNvSpPr>
              <p:nvPr/>
            </p:nvSpPr>
            <p:spPr>
              <a:xfrm>
                <a:off x="793227" y="3284924"/>
                <a:ext cx="7547468" cy="1001684"/>
              </a:xfrm>
              <a:prstGeom prst="rect">
                <a:avLst/>
              </a:prstGeom>
              <a:blipFill>
                <a:blip r:embed="rId7"/>
                <a:stretch>
                  <a:fillRect l="-485" b="-85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E581697-FFBB-4F64-ABB3-DD2B8874235E}"/>
                  </a:ext>
                </a:extLst>
              </p:cNvPr>
              <p:cNvSpPr/>
              <p:nvPr/>
            </p:nvSpPr>
            <p:spPr>
              <a:xfrm>
                <a:off x="535619" y="4900705"/>
                <a:ext cx="6770703" cy="646331"/>
              </a:xfrm>
              <a:prstGeom prst="rect">
                <a:avLst/>
              </a:prstGeom>
            </p:spPr>
            <p:txBody>
              <a:bodyPr wrap="square">
                <a:spAutoFit/>
              </a:bodyPr>
              <a:lstStyle/>
              <a:p>
                <a:pPr marL="342900" lvl="0" indent="-342900">
                  <a:spcAft>
                    <a:spcPts val="0"/>
                  </a:spcAft>
                  <a:buAutoNum type="arabicPeriod" startAt="3"/>
                </a:pPr>
                <a:r>
                  <a:rPr lang="fr-FR" dirty="0">
                    <a:latin typeface="Times New Roman" panose="02020603050405020304" pitchFamily="18" charset="0"/>
                    <a:ea typeface="Times New Roman" panose="02020603050405020304" pitchFamily="18" charset="0"/>
                  </a:rPr>
                  <a:t>On considère un cube </a:t>
                </a:r>
                <a14:m>
                  <m:oMath xmlns:m="http://schemas.openxmlformats.org/officeDocument/2006/math">
                    <m:r>
                      <a:rPr lang="fr-FR" i="1">
                        <a:latin typeface="Cambria Math" panose="02040503050406030204" pitchFamily="18" charset="0"/>
                        <a:ea typeface="Times New Roman" panose="02020603050405020304" pitchFamily="18" charset="0"/>
                      </a:rPr>
                      <m:t>𝐴𝐵𝐶𝐷𝐸𝐹𝐺𝐻</m:t>
                    </m:r>
                  </m:oMath>
                </a14:m>
                <a:r>
                  <a:rPr lang="fr-FR" dirty="0">
                    <a:latin typeface="Times New Roman" panose="02020603050405020304" pitchFamily="18" charset="0"/>
                    <a:ea typeface="Times New Roman" panose="02020603050405020304" pitchFamily="18" charset="0"/>
                  </a:rPr>
                  <a:t> de côté 1.</a:t>
                </a:r>
              </a:p>
              <a:p>
                <a:pPr lvl="0">
                  <a:spcAft>
                    <a:spcPts val="0"/>
                  </a:spcAft>
                </a:pPr>
                <a:r>
                  <a:rPr lang="fr-FR" dirty="0">
                    <a:latin typeface="Times New Roman" panose="02020603050405020304" pitchFamily="18" charset="0"/>
                    <a:ea typeface="Times New Roman" panose="02020603050405020304" pitchFamily="18" charset="0"/>
                  </a:rPr>
                  <a:t>	Soient </a:t>
                </a:r>
                <a14:m>
                  <m:oMath xmlns:m="http://schemas.openxmlformats.org/officeDocument/2006/math">
                    <m:r>
                      <a:rPr lang="fr-FR" i="1">
                        <a:latin typeface="Cambria Math" panose="02040503050406030204" pitchFamily="18" charset="0"/>
                        <a:ea typeface="Times New Roman" panose="02020603050405020304" pitchFamily="18" charset="0"/>
                      </a:rPr>
                      <m:t>𝐼</m:t>
                    </m:r>
                  </m:oMath>
                </a14:m>
                <a:r>
                  <a:rPr lang="fr-FR" dirty="0">
                    <a:latin typeface="Times New Roman" panose="02020603050405020304" pitchFamily="18" charset="0"/>
                    <a:ea typeface="Times New Roman" panose="02020603050405020304" pitchFamily="18" charset="0"/>
                  </a:rPr>
                  <a:t> le milieu de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𝐸𝐻</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i="1">
                        <a:latin typeface="Cambria Math" panose="02040503050406030204" pitchFamily="18" charset="0"/>
                        <a:ea typeface="Times New Roman" panose="02020603050405020304" pitchFamily="18" charset="0"/>
                      </a:rPr>
                      <m:t>𝐽</m:t>
                    </m:r>
                  </m:oMath>
                </a14:m>
                <a:r>
                  <a:rPr lang="fr-FR" dirty="0">
                    <a:latin typeface="Times New Roman" panose="02020603050405020304" pitchFamily="18" charset="0"/>
                    <a:ea typeface="Times New Roman" panose="02020603050405020304" pitchFamily="18" charset="0"/>
                  </a:rPr>
                  <a:t> le centre de la face </a:t>
                </a:r>
                <a14:m>
                  <m:oMath xmlns:m="http://schemas.openxmlformats.org/officeDocument/2006/math">
                    <m:r>
                      <a:rPr lang="fr-FR" i="1">
                        <a:latin typeface="Cambria Math" panose="02040503050406030204" pitchFamily="18" charset="0"/>
                        <a:ea typeface="Times New Roman" panose="02020603050405020304" pitchFamily="18" charset="0"/>
                      </a:rPr>
                      <m:t>𝐶𝐷𝐻𝐺</m:t>
                    </m:r>
                  </m:oMath>
                </a14:m>
                <a:r>
                  <a:rPr lang="fr-FR" dirty="0">
                    <a:latin typeface="Times New Roman" panose="02020603050405020304" pitchFamily="18" charset="0"/>
                    <a:ea typeface="Times New Roman" panose="02020603050405020304" pitchFamily="18" charset="0"/>
                  </a:rPr>
                  <a:t>.   </a:t>
                </a:r>
              </a:p>
            </p:txBody>
          </p:sp>
        </mc:Choice>
        <mc:Fallback xmlns="">
          <p:sp>
            <p:nvSpPr>
              <p:cNvPr id="12" name="Rectangle 11">
                <a:extLst>
                  <a:ext uri="{FF2B5EF4-FFF2-40B4-BE49-F238E27FC236}">
                    <a16:creationId xmlns:a16="http://schemas.microsoft.com/office/drawing/2014/main" id="{EE581697-FFBB-4F64-ABB3-DD2B8874235E}"/>
                  </a:ext>
                </a:extLst>
              </p:cNvPr>
              <p:cNvSpPr>
                <a:spLocks noRot="1" noChangeAspect="1" noMove="1" noResize="1" noEditPoints="1" noAdjustHandles="1" noChangeArrowheads="1" noChangeShapeType="1" noTextEdit="1"/>
              </p:cNvSpPr>
              <p:nvPr/>
            </p:nvSpPr>
            <p:spPr>
              <a:xfrm>
                <a:off x="535619" y="4900705"/>
                <a:ext cx="6770703" cy="646331"/>
              </a:xfrm>
              <a:prstGeom prst="rect">
                <a:avLst/>
              </a:prstGeom>
              <a:blipFill>
                <a:blip r:embed="rId8"/>
                <a:stretch>
                  <a:fillRect l="-630" t="-5660" b="-14151"/>
                </a:stretch>
              </a:blipFill>
            </p:spPr>
            <p:txBody>
              <a:bodyPr/>
              <a:lstStyle/>
              <a:p>
                <a:r>
                  <a:rPr lang="fr-FR">
                    <a:noFill/>
                  </a:rPr>
                  <a:t> </a:t>
                </a:r>
              </a:p>
            </p:txBody>
          </p:sp>
        </mc:Fallback>
      </mc:AlternateContent>
      <p:pic>
        <p:nvPicPr>
          <p:cNvPr id="13" name="Image 12">
            <a:extLst>
              <a:ext uri="{FF2B5EF4-FFF2-40B4-BE49-F238E27FC236}">
                <a16:creationId xmlns:a16="http://schemas.microsoft.com/office/drawing/2014/main" id="{5EFE7009-DEBC-496F-A6ED-3BE7D799D554}"/>
              </a:ext>
            </a:extLst>
          </p:cNvPr>
          <p:cNvPicPr/>
          <p:nvPr/>
        </p:nvPicPr>
        <p:blipFill>
          <a:blip r:embed="rId9"/>
          <a:stretch>
            <a:fillRect/>
          </a:stretch>
        </p:blipFill>
        <p:spPr>
          <a:xfrm>
            <a:off x="9866423" y="4810361"/>
            <a:ext cx="2194713" cy="1946135"/>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2699A7B-DAAC-4AED-92A5-7EAB32136509}"/>
                  </a:ext>
                </a:extLst>
              </p:cNvPr>
              <p:cNvSpPr/>
              <p:nvPr/>
            </p:nvSpPr>
            <p:spPr>
              <a:xfrm>
                <a:off x="1023891" y="5547036"/>
                <a:ext cx="9330804" cy="958789"/>
              </a:xfrm>
              <a:prstGeom prst="rect">
                <a:avLst/>
              </a:prstGeom>
            </p:spPr>
            <p:txBody>
              <a:bodyPr wrap="square">
                <a:spAutoFit/>
              </a:bodyPr>
              <a:lstStyle/>
              <a:p>
                <a:pPr marL="342900" lvl="0" indent="-342900">
                  <a:spcAft>
                    <a:spcPts val="0"/>
                  </a:spcAft>
                  <a:buFont typeface="+mj-lt"/>
                  <a:buAutoNum type="alphaLcParenR"/>
                </a:pPr>
                <a:r>
                  <a:rPr lang="fr-FR" dirty="0">
                    <a:latin typeface="Times New Roman" panose="02020603050405020304" pitchFamily="18" charset="0"/>
                    <a:ea typeface="Times New Roman" panose="02020603050405020304" pitchFamily="18" charset="0"/>
                  </a:rPr>
                  <a:t>Donner les coordonnées du point </a:t>
                </a:r>
                <a14:m>
                  <m:oMath xmlns:m="http://schemas.openxmlformats.org/officeDocument/2006/math">
                    <m:r>
                      <a:rPr lang="fr-FR" i="1">
                        <a:latin typeface="Cambria Math" panose="02040503050406030204" pitchFamily="18" charset="0"/>
                        <a:ea typeface="Times New Roman" panose="02020603050405020304" pitchFamily="18" charset="0"/>
                      </a:rPr>
                      <m:t>𝐺</m:t>
                    </m:r>
                  </m:oMath>
                </a14:m>
                <a:r>
                  <a:rPr lang="fr-FR" dirty="0">
                    <a:latin typeface="Times New Roman" panose="02020603050405020304" pitchFamily="18" charset="0"/>
                    <a:ea typeface="Times New Roman" panose="02020603050405020304" pitchFamily="18" charset="0"/>
                  </a:rPr>
                  <a:t> dans le repère :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𝐴</m:t>
                    </m:r>
                    <m:r>
                      <a:rPr lang="fr-FR">
                        <a:latin typeface="Cambria Math" panose="02040503050406030204" pitchFamily="18" charset="0"/>
                        <a:ea typeface="Times New Roman" panose="02020603050405020304" pitchFamily="18" charset="0"/>
                      </a:rPr>
                      <m:t> ;</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𝐴𝐸</m:t>
                        </m:r>
                      </m:e>
                    </m:acc>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𝐶</m:t>
                    </m:r>
                    <m:r>
                      <a:rPr lang="fr-FR">
                        <a:latin typeface="Cambria Math" panose="02040503050406030204" pitchFamily="18" charset="0"/>
                        <a:ea typeface="Times New Roman" panose="02020603050405020304" pitchFamily="18" charset="0"/>
                      </a:rPr>
                      <m:t> ;</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𝐶𝐵</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𝐶𝐷</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𝐶𝐺</m:t>
                        </m:r>
                      </m:e>
                    </m:acc>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t>
                </a:r>
              </a:p>
              <a:p>
                <a:pPr marL="342900" lvl="0" indent="-342900">
                  <a:spcAft>
                    <a:spcPts val="0"/>
                  </a:spcAft>
                  <a:buFont typeface="+mj-lt"/>
                  <a:buAutoNum type="alphaLcParenR"/>
                </a:pPr>
                <a:r>
                  <a:rPr lang="fr-FR" dirty="0">
                    <a:latin typeface="Times New Roman" panose="02020603050405020304" pitchFamily="18" charset="0"/>
                    <a:ea typeface="Times New Roman" panose="02020603050405020304" pitchFamily="18" charset="0"/>
                  </a:rPr>
                  <a:t>Même question avec le point </a:t>
                </a:r>
                <a14:m>
                  <m:oMath xmlns:m="http://schemas.openxmlformats.org/officeDocument/2006/math">
                    <m:r>
                      <a:rPr lang="fr-FR" i="1">
                        <a:latin typeface="Cambria Math" panose="02040503050406030204" pitchFamily="18" charset="0"/>
                        <a:ea typeface="Times New Roman" panose="02020603050405020304" pitchFamily="18" charset="0"/>
                      </a:rPr>
                      <m:t>𝐵</m:t>
                    </m:r>
                    <m:r>
                      <a:rPr lang="fr-FR" i="1">
                        <a:latin typeface="Cambria Math" panose="02040503050406030204" pitchFamily="18" charset="0"/>
                        <a:ea typeface="Times New Roman" panose="02020603050405020304" pitchFamily="18" charset="0"/>
                      </a:rPr>
                      <m:t>. </m:t>
                    </m:r>
                  </m:oMath>
                </a14:m>
                <a:endParaRPr lang="fr-F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pPr>
                <a14:m>
                  <m:oMath xmlns:m="http://schemas.openxmlformats.org/officeDocument/2006/math">
                    <m:r>
                      <m:rPr>
                        <m:sty m:val="p"/>
                      </m:rPr>
                      <a:rPr lang="fr-FR">
                        <a:latin typeface="Cambria Math" panose="02040503050406030204" pitchFamily="18" charset="0"/>
                        <a:ea typeface="Times New Roman" panose="02020603050405020304" pitchFamily="18" charset="0"/>
                      </a:rPr>
                      <m:t>M</m:t>
                    </m:r>
                    <m:r>
                      <a:rPr lang="fr-FR">
                        <a:latin typeface="Cambria Math" panose="02040503050406030204" pitchFamily="18" charset="0"/>
                        <a:ea typeface="Times New Roman" panose="02020603050405020304" pitchFamily="18" charset="0"/>
                      </a:rPr>
                      <m:t>ê</m:t>
                    </m:r>
                    <m:r>
                      <m:rPr>
                        <m:sty m:val="p"/>
                      </m:rPr>
                      <a:rPr lang="fr-FR">
                        <a:latin typeface="Cambria Math" panose="02040503050406030204" pitchFamily="18" charset="0"/>
                        <a:ea typeface="Times New Roman" panose="02020603050405020304" pitchFamily="18" charset="0"/>
                      </a:rPr>
                      <m:t>me</m:t>
                    </m:r>
                    <m:r>
                      <a:rPr lang="fr-FR">
                        <a:latin typeface="Cambria Math" panose="02040503050406030204" pitchFamily="18" charset="0"/>
                        <a:ea typeface="Times New Roman" panose="02020603050405020304" pitchFamily="18" charset="0"/>
                      </a:rPr>
                      <m:t> </m:t>
                    </m:r>
                    <m:r>
                      <m:rPr>
                        <m:sty m:val="p"/>
                      </m:rPr>
                      <a:rPr lang="fr-FR">
                        <a:latin typeface="Cambria Math" panose="02040503050406030204" pitchFamily="18" charset="0"/>
                        <a:ea typeface="Times New Roman" panose="02020603050405020304" pitchFamily="18" charset="0"/>
                      </a:rPr>
                      <m:t>question</m:t>
                    </m:r>
                    <m:r>
                      <a:rPr lang="fr-FR">
                        <a:latin typeface="Cambria Math" panose="02040503050406030204" pitchFamily="18" charset="0"/>
                        <a:ea typeface="Times New Roman" panose="02020603050405020304" pitchFamily="18" charset="0"/>
                      </a:rPr>
                      <m:t> </m:t>
                    </m:r>
                    <m:r>
                      <m:rPr>
                        <m:sty m:val="p"/>
                      </m:rPr>
                      <a:rPr lang="fr-FR">
                        <a:latin typeface="Cambria Math" panose="02040503050406030204" pitchFamily="18" charset="0"/>
                        <a:ea typeface="Times New Roman" panose="02020603050405020304" pitchFamily="18" charset="0"/>
                      </a:rPr>
                      <m:t>avec</m:t>
                    </m:r>
                    <m:r>
                      <a:rPr lang="fr-FR">
                        <a:latin typeface="Cambria Math" panose="02040503050406030204" pitchFamily="18" charset="0"/>
                        <a:ea typeface="Times New Roman" panose="02020603050405020304" pitchFamily="18" charset="0"/>
                      </a:rPr>
                      <m:t> </m:t>
                    </m:r>
                    <m:r>
                      <m:rPr>
                        <m:sty m:val="p"/>
                      </m:rPr>
                      <a:rPr lang="fr-FR">
                        <a:latin typeface="Cambria Math" panose="02040503050406030204" pitchFamily="18" charset="0"/>
                        <a:ea typeface="Times New Roman" panose="02020603050405020304" pitchFamily="18" charset="0"/>
                      </a:rPr>
                      <m:t>le</m:t>
                    </m:r>
                    <m:r>
                      <a:rPr lang="fr-FR">
                        <a:latin typeface="Cambria Math" panose="02040503050406030204" pitchFamily="18" charset="0"/>
                        <a:ea typeface="Times New Roman" panose="02020603050405020304" pitchFamily="18" charset="0"/>
                      </a:rPr>
                      <m:t> </m:t>
                    </m:r>
                    <m:r>
                      <m:rPr>
                        <m:sty m:val="p"/>
                      </m:rPr>
                      <a:rPr lang="fr-FR">
                        <a:latin typeface="Cambria Math" panose="02040503050406030204" pitchFamily="18" charset="0"/>
                        <a:ea typeface="Times New Roman" panose="02020603050405020304" pitchFamily="18" charset="0"/>
                      </a:rPr>
                      <m:t>point</m:t>
                    </m:r>
                    <m:r>
                      <a:rPr lang="fr-FR">
                        <a:latin typeface="Cambria Math" panose="02040503050406030204" pitchFamily="18" charset="0"/>
                        <a:ea typeface="Times New Roman" panose="02020603050405020304" pitchFamily="18" charset="0"/>
                      </a:rPr>
                      <m:t> </m:t>
                    </m:r>
                    <m:r>
                      <a:rPr lang="fr-FR" i="1">
                        <a:latin typeface="Cambria Math" panose="02040503050406030204" pitchFamily="18" charset="0"/>
                        <a:ea typeface="Times New Roman" panose="02020603050405020304" pitchFamily="18" charset="0"/>
                      </a:rPr>
                      <m:t>𝐽</m:t>
                    </m:r>
                    <m:r>
                      <a:rPr lang="fr-FR">
                        <a:latin typeface="Cambria Math" panose="02040503050406030204" pitchFamily="18" charset="0"/>
                        <a:ea typeface="Times New Roman" panose="02020603050405020304" pitchFamily="18" charset="0"/>
                      </a:rPr>
                      <m:t>.  </m:t>
                    </m:r>
                  </m:oMath>
                </a14:m>
                <a:endParaRPr lang="fr-FR" dirty="0">
                  <a:latin typeface="Times New Roman" panose="02020603050405020304" pitchFamily="18" charset="0"/>
                  <a:ea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F2699A7B-DAAC-4AED-92A5-7EAB32136509}"/>
                  </a:ext>
                </a:extLst>
              </p:cNvPr>
              <p:cNvSpPr>
                <a:spLocks noRot="1" noChangeAspect="1" noMove="1" noResize="1" noEditPoints="1" noAdjustHandles="1" noChangeArrowheads="1" noChangeShapeType="1" noTextEdit="1"/>
              </p:cNvSpPr>
              <p:nvPr/>
            </p:nvSpPr>
            <p:spPr>
              <a:xfrm>
                <a:off x="1023891" y="5547036"/>
                <a:ext cx="9330804" cy="958789"/>
              </a:xfrm>
              <a:prstGeom prst="rect">
                <a:avLst/>
              </a:prstGeom>
              <a:blipFill>
                <a:blip r:embed="rId10"/>
                <a:stretch>
                  <a:fillRect l="-523" b="-8280"/>
                </a:stretch>
              </a:blipFill>
            </p:spPr>
            <p:txBody>
              <a:bodyPr/>
              <a:lstStyle/>
              <a:p>
                <a:r>
                  <a:rPr lang="fr-FR">
                    <a:noFill/>
                  </a:rPr>
                  <a:t> </a:t>
                </a:r>
              </a:p>
            </p:txBody>
          </p:sp>
        </mc:Fallback>
      </mc:AlternateContent>
    </p:spTree>
    <p:extLst>
      <p:ext uri="{BB962C8B-B14F-4D97-AF65-F5344CB8AC3E}">
        <p14:creationId xmlns:p14="http://schemas.microsoft.com/office/powerpoint/2010/main" val="55122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EF39-8223-4A80-B3D9-094BA86EDBE6}"/>
              </a:ext>
            </a:extLst>
          </p:cNvPr>
          <p:cNvSpPr/>
          <p:nvPr/>
        </p:nvSpPr>
        <p:spPr>
          <a:xfrm>
            <a:off x="213360" y="314960"/>
            <a:ext cx="11792902" cy="17622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E1991F2C-D8FA-47DE-B762-B77088FB7496}"/>
              </a:ext>
            </a:extLst>
          </p:cNvPr>
          <p:cNvSpPr/>
          <p:nvPr/>
        </p:nvSpPr>
        <p:spPr>
          <a:xfrm>
            <a:off x="814385" y="618200"/>
            <a:ext cx="11315701" cy="498663"/>
          </a:xfrm>
          <a:prstGeom prst="rect">
            <a:avLst/>
          </a:prstGeom>
        </p:spPr>
        <p:txBody>
          <a:bodyPr wrap="square">
            <a:spAutoFit/>
          </a:bodyPr>
          <a:lstStyle/>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Deux plans sont parallèles si et seulement si tout vecteur normal de l’un est un vecteur normal de l’autre. </a:t>
            </a:r>
          </a:p>
        </p:txBody>
      </p:sp>
      <p:pic>
        <p:nvPicPr>
          <p:cNvPr id="3" name="Image 2">
            <a:extLst>
              <a:ext uri="{FF2B5EF4-FFF2-40B4-BE49-F238E27FC236}">
                <a16:creationId xmlns:a16="http://schemas.microsoft.com/office/drawing/2014/main" id="{88346D86-F71A-4471-B4EE-BD1EF5041202}"/>
              </a:ext>
            </a:extLst>
          </p:cNvPr>
          <p:cNvPicPr>
            <a:picLocks noChangeAspect="1"/>
          </p:cNvPicPr>
          <p:nvPr/>
        </p:nvPicPr>
        <p:blipFill>
          <a:blip r:embed="rId2"/>
          <a:stretch>
            <a:fillRect/>
          </a:stretch>
        </p:blipFill>
        <p:spPr>
          <a:xfrm>
            <a:off x="213360" y="2408802"/>
            <a:ext cx="5882640" cy="2763676"/>
          </a:xfrm>
          <a:prstGeom prst="rect">
            <a:avLst/>
          </a:prstGeom>
        </p:spPr>
      </p:pic>
      <p:pic>
        <p:nvPicPr>
          <p:cNvPr id="4" name="Image 3">
            <a:extLst>
              <a:ext uri="{FF2B5EF4-FFF2-40B4-BE49-F238E27FC236}">
                <a16:creationId xmlns:a16="http://schemas.microsoft.com/office/drawing/2014/main" id="{91C841FF-0FB1-48FF-A6BE-64AB24347337}"/>
              </a:ext>
            </a:extLst>
          </p:cNvPr>
          <p:cNvPicPr>
            <a:picLocks noChangeAspect="1"/>
          </p:cNvPicPr>
          <p:nvPr/>
        </p:nvPicPr>
        <p:blipFill>
          <a:blip r:embed="rId3"/>
          <a:stretch>
            <a:fillRect/>
          </a:stretch>
        </p:blipFill>
        <p:spPr>
          <a:xfrm>
            <a:off x="6634632" y="2408802"/>
            <a:ext cx="5219702" cy="4157472"/>
          </a:xfrm>
          <a:prstGeom prst="rect">
            <a:avLst/>
          </a:prstGeom>
        </p:spPr>
      </p:pic>
      <p:sp>
        <p:nvSpPr>
          <p:cNvPr id="5" name="Rectangle 4">
            <a:extLst>
              <a:ext uri="{FF2B5EF4-FFF2-40B4-BE49-F238E27FC236}">
                <a16:creationId xmlns:a16="http://schemas.microsoft.com/office/drawing/2014/main" id="{1364F4B5-600A-4731-A4C2-5C612A0B55C7}"/>
              </a:ext>
            </a:extLst>
          </p:cNvPr>
          <p:cNvSpPr/>
          <p:nvPr/>
        </p:nvSpPr>
        <p:spPr>
          <a:xfrm>
            <a:off x="814385" y="1116863"/>
            <a:ext cx="11191877" cy="960328"/>
          </a:xfrm>
          <a:prstGeom prst="rect">
            <a:avLst/>
          </a:prstGeom>
        </p:spPr>
        <p:txBody>
          <a:bodyPr wrap="square">
            <a:spAutoFit/>
          </a:bodyPr>
          <a:lstStyle/>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Deux plans sont perpendiculaires si et seulement si un vecteur normal de l’un est orthogonal à un vecteur normal de l’autre. </a:t>
            </a:r>
          </a:p>
        </p:txBody>
      </p:sp>
      <p:sp>
        <p:nvSpPr>
          <p:cNvPr id="7" name="Rectangle 6">
            <a:extLst>
              <a:ext uri="{FF2B5EF4-FFF2-40B4-BE49-F238E27FC236}">
                <a16:creationId xmlns:a16="http://schemas.microsoft.com/office/drawing/2014/main" id="{31500BC4-90A2-4124-AE29-2737048D16E2}"/>
              </a:ext>
            </a:extLst>
          </p:cNvPr>
          <p:cNvSpPr/>
          <p:nvPr/>
        </p:nvSpPr>
        <p:spPr>
          <a:xfrm>
            <a:off x="337667" y="196290"/>
            <a:ext cx="4463722" cy="458074"/>
          </a:xfrm>
          <a:prstGeom prst="rect">
            <a:avLst/>
          </a:prstGeom>
        </p:spPr>
        <p:txBody>
          <a:bodyPr wrap="none">
            <a:spAutoFit/>
          </a:bodyPr>
          <a:lstStyle/>
          <a:p>
            <a:pPr>
              <a:lnSpc>
                <a:spcPct val="150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 - Parallélisme et perpendicularité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119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5534E19-C08B-42E6-BC59-11ADD1165F50}"/>
                  </a:ext>
                </a:extLst>
              </p:cNvPr>
              <p:cNvSpPr/>
              <p:nvPr/>
            </p:nvSpPr>
            <p:spPr>
              <a:xfrm>
                <a:off x="1034097" y="566186"/>
                <a:ext cx="10334625" cy="4780861"/>
              </a:xfrm>
              <a:prstGeom prst="rect">
                <a:avLst/>
              </a:prstGeom>
            </p:spPr>
            <p:txBody>
              <a:bodyPr wrap="square">
                <a:spAutoFit/>
              </a:bodyPr>
              <a:lstStyle/>
              <a:p>
                <a:pPr>
                  <a:lnSpc>
                    <a:spcPct val="150000"/>
                  </a:lnSpc>
                  <a:spcAft>
                    <a:spcPts val="0"/>
                  </a:spcAft>
                </a:pPr>
                <a:r>
                  <a:rPr lang="fr-FR"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se place dans l’espace muni d’un repère orthonormé.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Soient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deux plans de vecteurs normaux respectifs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1</m:t>
                            </m:r>
                          </m:sub>
                        </m:sSub>
                      </m:e>
                    </m:acc>
                    <m:d>
                      <m:dPr>
                        <m:ctrlPr>
                          <a:rPr lang="fr-FR" sz="2000" i="1">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sz="2000" i="1">
                                <a:latin typeface="Cambria Math" panose="02040503050406030204" pitchFamily="18" charset="0"/>
                                <a:ea typeface="Times New Roman" panose="02020603050405020304" pitchFamily="18" charset="0"/>
                              </a:rPr>
                            </m:ctrlPr>
                          </m:mPr>
                          <m:mr>
                            <m:e>
                              <m:r>
                                <a:rPr lang="fr-FR" sz="2000">
                                  <a:latin typeface="Cambria Math" panose="02040503050406030204" pitchFamily="18" charset="0"/>
                                  <a:ea typeface="Times New Roman" panose="02020603050405020304" pitchFamily="18" charset="0"/>
                                </a:rPr>
                                <m:t>6</m:t>
                              </m:r>
                            </m:e>
                          </m:mr>
                          <m:mr>
                            <m:e>
                              <m:r>
                                <a:rPr lang="fr-FR" sz="2000">
                                  <a:latin typeface="Cambria Math" panose="02040503050406030204" pitchFamily="18" charset="0"/>
                                  <a:ea typeface="Times New Roman" panose="02020603050405020304" pitchFamily="18" charset="0"/>
                                </a:rPr>
                                <m:t>4</m:t>
                              </m:r>
                            </m:e>
                          </m:mr>
                          <m:mr>
                            <m:e>
                              <m:r>
                                <a:rPr lang="fr-FR" sz="2000" i="1">
                                  <a:latin typeface="Cambria Math" panose="02040503050406030204" pitchFamily="18" charset="0"/>
                                  <a:ea typeface="Times New Roman" panose="02020603050405020304" pitchFamily="18" charset="0"/>
                                </a:rPr>
                                <m:t>−</m:t>
                              </m:r>
                              <m:r>
                                <a:rPr lang="fr-FR" sz="2000">
                                  <a:latin typeface="Cambria Math" panose="02040503050406030204" pitchFamily="18" charset="0"/>
                                  <a:ea typeface="Times New Roman" panose="02020603050405020304" pitchFamily="18" charset="0"/>
                                </a:rPr>
                                <m:t>2</m:t>
                              </m:r>
                            </m:e>
                          </m:mr>
                        </m:m>
                      </m:e>
                    </m:d>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2</m:t>
                            </m:r>
                          </m:sub>
                        </m:sSub>
                      </m:e>
                    </m:acc>
                    <m:d>
                      <m:dPr>
                        <m:ctrlPr>
                          <a:rPr lang="fr-FR" sz="2000" i="1">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sz="2000" i="1">
                                <a:latin typeface="Cambria Math" panose="02040503050406030204" pitchFamily="18" charset="0"/>
                                <a:ea typeface="Times New Roman" panose="02020603050405020304" pitchFamily="18" charset="0"/>
                              </a:rPr>
                            </m:ctrlPr>
                          </m:mPr>
                          <m:mr>
                            <m:e>
                              <m:r>
                                <a:rPr lang="fr-FR" sz="2000" i="1">
                                  <a:latin typeface="Cambria Math" panose="02040503050406030204" pitchFamily="18" charset="0"/>
                                  <a:ea typeface="Times New Roman" panose="02020603050405020304" pitchFamily="18" charset="0"/>
                                </a:rPr>
                                <m:t>−</m:t>
                              </m:r>
                              <m:r>
                                <a:rPr lang="fr-FR" sz="2000">
                                  <a:latin typeface="Cambria Math" panose="02040503050406030204" pitchFamily="18" charset="0"/>
                                  <a:ea typeface="Times New Roman" panose="02020603050405020304" pitchFamily="18" charset="0"/>
                                </a:rPr>
                                <m:t>3</m:t>
                              </m:r>
                            </m:e>
                          </m:mr>
                          <m:mr>
                            <m:e>
                              <m:r>
                                <a:rPr lang="fr-FR" sz="2000" i="1">
                                  <a:latin typeface="Cambria Math" panose="02040503050406030204" pitchFamily="18" charset="0"/>
                                  <a:ea typeface="Times New Roman" panose="02020603050405020304" pitchFamily="18" charset="0"/>
                                </a:rPr>
                                <m:t>−</m:t>
                              </m:r>
                              <m:r>
                                <a:rPr lang="fr-FR" sz="2000">
                                  <a:latin typeface="Cambria Math" panose="02040503050406030204" pitchFamily="18" charset="0"/>
                                  <a:ea typeface="Times New Roman" panose="02020603050405020304" pitchFamily="18" charset="0"/>
                                </a:rPr>
                                <m:t>2</m:t>
                              </m:r>
                            </m:e>
                          </m:mr>
                          <m:mr>
                            <m:e>
                              <m:r>
                                <a:rPr lang="fr-FR" sz="2000">
                                  <a:latin typeface="Cambria Math" panose="02040503050406030204" pitchFamily="18" charset="0"/>
                                  <a:ea typeface="Times New Roman" panose="02020603050405020304" pitchFamily="18" charset="0"/>
                                </a:rPr>
                                <m:t>1</m:t>
                              </m:r>
                            </m:e>
                          </m:mr>
                        </m:m>
                      </m:e>
                    </m:d>
                  </m:oMath>
                </a14:m>
                <a:r>
                  <a:rPr lang="fr-FR" sz="2000" dirty="0">
                    <a:latin typeface="Times New Roman" panose="02020603050405020304" pitchFamily="18" charset="0"/>
                    <a:ea typeface="Times New Roman" panose="02020603050405020304" pitchFamily="18" charset="0"/>
                  </a:rPr>
                  <a:t>.</a:t>
                </a:r>
              </a:p>
              <a:p>
                <a:pPr marL="914400" lvl="1">
                  <a:lnSpc>
                    <a:spcPct val="150000"/>
                  </a:lnSpc>
                </a:pP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1</m:t>
                            </m:r>
                          </m:sub>
                        </m:sSub>
                      </m:e>
                    </m:acc>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2</m:t>
                            </m:r>
                          </m:sub>
                        </m:sSub>
                      </m:e>
                    </m:acc>
                  </m:oMath>
                </a14:m>
                <a:r>
                  <a:rPr lang="fr-FR" sz="2000" dirty="0">
                    <a:latin typeface="Times New Roman" panose="02020603050405020304" pitchFamily="18" charset="0"/>
                    <a:ea typeface="Times New Roman" panose="02020603050405020304" pitchFamily="18" charset="0"/>
                  </a:rPr>
                  <a:t> sont colinéaires : les plans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sont donc parallèles.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Soient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deux plans de vecteurs normaux respectifs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1</m:t>
                            </m:r>
                          </m:sub>
                        </m:sSub>
                      </m:e>
                    </m:acc>
                    <m:d>
                      <m:dPr>
                        <m:ctrlPr>
                          <a:rPr lang="fr-FR" sz="2000" i="1">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sz="2000" i="1">
                                <a:latin typeface="Cambria Math" panose="02040503050406030204" pitchFamily="18" charset="0"/>
                                <a:ea typeface="Times New Roman" panose="02020603050405020304" pitchFamily="18" charset="0"/>
                              </a:rPr>
                            </m:ctrlPr>
                          </m:mPr>
                          <m:mr>
                            <m:e>
                              <m:r>
                                <a:rPr lang="fr-FR" sz="2000">
                                  <a:latin typeface="Cambria Math" panose="02040503050406030204" pitchFamily="18" charset="0"/>
                                  <a:ea typeface="Times New Roman" panose="02020603050405020304" pitchFamily="18" charset="0"/>
                                </a:rPr>
                                <m:t>1</m:t>
                              </m:r>
                            </m:e>
                          </m:mr>
                          <m:mr>
                            <m:e>
                              <m:r>
                                <a:rPr lang="fr-FR" sz="2000" b="0" i="0" smtClean="0">
                                  <a:latin typeface="Cambria Math" panose="02040503050406030204" pitchFamily="18" charset="0"/>
                                  <a:ea typeface="Times New Roman" panose="02020603050405020304" pitchFamily="18" charset="0"/>
                                </a:rPr>
                                <m:t>−</m:t>
                              </m:r>
                              <m:r>
                                <a:rPr lang="fr-FR" sz="2000">
                                  <a:latin typeface="Cambria Math" panose="02040503050406030204" pitchFamily="18" charset="0"/>
                                  <a:ea typeface="Times New Roman" panose="02020603050405020304" pitchFamily="18" charset="0"/>
                                </a:rPr>
                                <m:t>1</m:t>
                              </m:r>
                            </m:e>
                          </m:mr>
                          <m:mr>
                            <m:e>
                              <m:r>
                                <a:rPr lang="fr-FR" sz="2000" i="1">
                                  <a:latin typeface="Cambria Math" panose="02040503050406030204" pitchFamily="18" charset="0"/>
                                  <a:ea typeface="Times New Roman" panose="02020603050405020304" pitchFamily="18" charset="0"/>
                                </a:rPr>
                                <m:t>−</m:t>
                              </m:r>
                              <m:r>
                                <a:rPr lang="fr-FR" sz="2000">
                                  <a:latin typeface="Cambria Math" panose="02040503050406030204" pitchFamily="18" charset="0"/>
                                  <a:ea typeface="Times New Roman" panose="02020603050405020304" pitchFamily="18" charset="0"/>
                                </a:rPr>
                                <m:t>2</m:t>
                              </m:r>
                            </m:e>
                          </m:mr>
                        </m:m>
                      </m:e>
                    </m:d>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2</m:t>
                            </m:r>
                          </m:sub>
                        </m:sSub>
                      </m:e>
                    </m:acc>
                    <m:d>
                      <m:dPr>
                        <m:ctrlPr>
                          <a:rPr lang="fr-FR" sz="2000" i="1">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sz="2000" i="1">
                                <a:latin typeface="Cambria Math" panose="02040503050406030204" pitchFamily="18" charset="0"/>
                                <a:ea typeface="Times New Roman" panose="02020603050405020304" pitchFamily="18" charset="0"/>
                              </a:rPr>
                            </m:ctrlPr>
                          </m:mPr>
                          <m:mr>
                            <m:e>
                              <m:r>
                                <a:rPr lang="fr-FR" sz="2000">
                                  <a:latin typeface="Cambria Math" panose="02040503050406030204" pitchFamily="18" charset="0"/>
                                  <a:ea typeface="Times New Roman" panose="02020603050405020304" pitchFamily="18" charset="0"/>
                                </a:rPr>
                                <m:t>3</m:t>
                              </m:r>
                            </m:e>
                          </m:mr>
                          <m:mr>
                            <m:e>
                              <m:r>
                                <a:rPr lang="fr-FR" sz="2000">
                                  <a:latin typeface="Cambria Math" panose="02040503050406030204" pitchFamily="18" charset="0"/>
                                  <a:ea typeface="Times New Roman" panose="02020603050405020304" pitchFamily="18" charset="0"/>
                                </a:rPr>
                                <m:t>1</m:t>
                              </m:r>
                            </m:e>
                          </m:mr>
                          <m:mr>
                            <m:e>
                              <m:r>
                                <a:rPr lang="fr-FR" sz="2000">
                                  <a:latin typeface="Cambria Math" panose="02040503050406030204" pitchFamily="18" charset="0"/>
                                  <a:ea typeface="Times New Roman" panose="02020603050405020304" pitchFamily="18" charset="0"/>
                                </a:rPr>
                                <m:t>1</m:t>
                              </m:r>
                            </m:e>
                          </m:mr>
                        </m:m>
                      </m:e>
                    </m:d>
                  </m:oMath>
                </a14:m>
                <a:r>
                  <a:rPr lang="fr-FR" sz="2000" dirty="0">
                    <a:latin typeface="Times New Roman" panose="02020603050405020304" pitchFamily="18" charset="0"/>
                    <a:ea typeface="Times New Roman" panose="02020603050405020304" pitchFamily="18" charset="0"/>
                  </a:rPr>
                  <a:t>.</a:t>
                </a:r>
              </a:p>
              <a:p>
                <a:pPr marL="914400" lvl="1">
                  <a:lnSpc>
                    <a:spcPct val="150000"/>
                  </a:lnSpc>
                </a:pP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1</m:t>
                            </m:r>
                          </m:sub>
                        </m:sSub>
                      </m:e>
                    </m:acc>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2</m:t>
                            </m:r>
                          </m:sub>
                        </m:sSub>
                      </m:e>
                    </m:acc>
                  </m:oMath>
                </a14:m>
                <a:r>
                  <a:rPr lang="fr-FR" sz="2000" dirty="0">
                    <a:latin typeface="Times New Roman" panose="02020603050405020304" pitchFamily="18" charset="0"/>
                    <a:ea typeface="Times New Roman" panose="02020603050405020304" pitchFamily="18" charset="0"/>
                  </a:rPr>
                  <a:t> ne sont pas colinéaires : les plans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sont donc sécants,</a:t>
                </a:r>
              </a:p>
              <a:p>
                <a:pPr marL="914400" lvl="1">
                  <a:lnSpc>
                    <a:spcPct val="150000"/>
                  </a:lnSpc>
                </a:pPr>
                <a:r>
                  <a:rPr lang="fr-FR" sz="2000" dirty="0">
                    <a:latin typeface="Times New Roman" panose="02020603050405020304" pitchFamily="18" charset="0"/>
                    <a:ea typeface="Times New Roman" panose="02020603050405020304" pitchFamily="18" charset="0"/>
                  </a:rPr>
                  <a:t>or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1</m:t>
                            </m:r>
                          </m:sub>
                        </m:sSub>
                      </m:e>
                    </m:acc>
                    <m:r>
                      <a:rPr lang="fr-FR" sz="2000">
                        <a:latin typeface="Cambria Math" panose="02040503050406030204" pitchFamily="18" charset="0"/>
                        <a:ea typeface="Times New Roman" panose="02020603050405020304" pitchFamily="18" charset="0"/>
                      </a:rPr>
                      <m:t>⋅</m:t>
                    </m:r>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2</m:t>
                            </m:r>
                          </m:sub>
                        </m:sSub>
                      </m:e>
                    </m:acc>
                    <m:r>
                      <a:rPr lang="fr-FR" sz="2000" b="0" i="0" smtClean="0">
                        <a:latin typeface="Cambria Math" panose="02040503050406030204" pitchFamily="18" charset="0"/>
                        <a:ea typeface="Times New Roman" panose="02020603050405020304" pitchFamily="18" charset="0"/>
                      </a:rPr>
                      <m:t>=</m:t>
                    </m:r>
                    <m:r>
                      <a:rPr lang="fr-FR" sz="2000">
                        <a:latin typeface="Cambria Math" panose="02040503050406030204" pitchFamily="18" charset="0"/>
                        <a:ea typeface="Times New Roman" panose="02020603050405020304" pitchFamily="18" charset="0"/>
                      </a:rPr>
                      <m:t>0</m:t>
                    </m:r>
                  </m:oMath>
                </a14:m>
                <a:r>
                  <a:rPr lang="fr-FR" sz="2000" dirty="0">
                    <a:latin typeface="Times New Roman" panose="02020603050405020304" pitchFamily="18" charset="0"/>
                    <a:ea typeface="Times New Roman" panose="02020603050405020304" pitchFamily="18" charset="0"/>
                  </a:rPr>
                  <a:t> donc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d>
                      <m:dPr>
                        <m:ctrlPr>
                          <a:rPr lang="fr-FR" sz="2000" i="1">
                            <a:latin typeface="Cambria Math" panose="02040503050406030204" pitchFamily="18" charset="0"/>
                            <a:ea typeface="Times New Roman" panose="02020603050405020304" pitchFamily="18" charset="0"/>
                          </a:rPr>
                        </m:ctrlPr>
                      </m:d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e>
                    </m:d>
                  </m:oMath>
                </a14:m>
                <a:r>
                  <a:rPr lang="fr-FR" sz="2000" dirty="0">
                    <a:latin typeface="Times New Roman" panose="02020603050405020304" pitchFamily="18" charset="0"/>
                    <a:ea typeface="Times New Roman" panose="02020603050405020304" pitchFamily="18" charset="0"/>
                  </a:rPr>
                  <a:t>sont perpendiculaires. </a:t>
                </a:r>
              </a:p>
            </p:txBody>
          </p:sp>
        </mc:Choice>
        <mc:Fallback xmlns="">
          <p:sp>
            <p:nvSpPr>
              <p:cNvPr id="2" name="Rectangle 1">
                <a:extLst>
                  <a:ext uri="{FF2B5EF4-FFF2-40B4-BE49-F238E27FC236}">
                    <a16:creationId xmlns:a16="http://schemas.microsoft.com/office/drawing/2014/main" id="{65534E19-C08B-42E6-BC59-11ADD1165F50}"/>
                  </a:ext>
                </a:extLst>
              </p:cNvPr>
              <p:cNvSpPr>
                <a:spLocks noRot="1" noChangeAspect="1" noMove="1" noResize="1" noEditPoints="1" noAdjustHandles="1" noChangeArrowheads="1" noChangeShapeType="1" noTextEdit="1"/>
              </p:cNvSpPr>
              <p:nvPr/>
            </p:nvSpPr>
            <p:spPr>
              <a:xfrm>
                <a:off x="1034097" y="566186"/>
                <a:ext cx="10334625" cy="4780861"/>
              </a:xfrm>
              <a:prstGeom prst="rect">
                <a:avLst/>
              </a:prstGeom>
              <a:blipFill>
                <a:blip r:embed="rId2"/>
                <a:stretch>
                  <a:fillRect l="-649" b="-1403"/>
                </a:stretch>
              </a:blipFill>
            </p:spPr>
            <p:txBody>
              <a:bodyPr/>
              <a:lstStyle/>
              <a:p>
                <a:r>
                  <a:rPr lang="fr-FR">
                    <a:noFill/>
                  </a:rPr>
                  <a:t> </a:t>
                </a:r>
              </a:p>
            </p:txBody>
          </p:sp>
        </mc:Fallback>
      </mc:AlternateContent>
    </p:spTree>
    <p:extLst>
      <p:ext uri="{BB962C8B-B14F-4D97-AF65-F5344CB8AC3E}">
        <p14:creationId xmlns:p14="http://schemas.microsoft.com/office/powerpoint/2010/main" val="3728360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A76DB4-3DE4-4896-AF2D-C539E8004E60}"/>
              </a:ext>
            </a:extLst>
          </p:cNvPr>
          <p:cNvPicPr>
            <a:picLocks noChangeAspect="1"/>
          </p:cNvPicPr>
          <p:nvPr/>
        </p:nvPicPr>
        <p:blipFill rotWithShape="1">
          <a:blip r:embed="rId2">
            <a:extLst>
              <a:ext uri="{28A0092B-C50C-407E-A947-70E740481C1C}">
                <a14:useLocalDpi xmlns:a14="http://schemas.microsoft.com/office/drawing/2010/main" val="0"/>
              </a:ext>
            </a:extLst>
          </a:blip>
          <a:srcRect l="4729" t="8124" r="8392" b="5136"/>
          <a:stretch/>
        </p:blipFill>
        <p:spPr bwMode="auto">
          <a:xfrm>
            <a:off x="8331200" y="0"/>
            <a:ext cx="3860800" cy="289846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7C14E9F-1BE1-4083-8BA4-2F1266540A0E}"/>
                  </a:ext>
                </a:extLst>
              </p:cNvPr>
              <p:cNvSpPr/>
              <p:nvPr/>
            </p:nvSpPr>
            <p:spPr>
              <a:xfrm>
                <a:off x="438150" y="571183"/>
                <a:ext cx="7893050" cy="2806987"/>
              </a:xfrm>
              <a:prstGeom prst="rect">
                <a:avLst/>
              </a:prstGeom>
            </p:spPr>
            <p:txBody>
              <a:bodyPr wrap="square">
                <a:spAutoFit/>
              </a:bodyPr>
              <a:lstStyle/>
              <a:p>
                <a:pPr>
                  <a:lnSpc>
                    <a:spcPct val="150000"/>
                  </a:lnSpc>
                  <a:spcAft>
                    <a:spcPts val="0"/>
                  </a:spcAft>
                </a:pPr>
                <a:r>
                  <a:rPr lang="fr-FR" sz="2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Remarque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deux plans perpendiculaires.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une droite de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une droite de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alors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 sont pas nécessairement orthogonales.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Ci-contre, deux droites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parallèles.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E7C14E9F-1BE1-4083-8BA4-2F1266540A0E}"/>
                  </a:ext>
                </a:extLst>
              </p:cNvPr>
              <p:cNvSpPr>
                <a:spLocks noRot="1" noChangeAspect="1" noMove="1" noResize="1" noEditPoints="1" noAdjustHandles="1" noChangeArrowheads="1" noChangeShapeType="1" noTextEdit="1"/>
              </p:cNvSpPr>
              <p:nvPr/>
            </p:nvSpPr>
            <p:spPr>
              <a:xfrm>
                <a:off x="438150" y="571183"/>
                <a:ext cx="7893050" cy="2806987"/>
              </a:xfrm>
              <a:prstGeom prst="rect">
                <a:avLst/>
              </a:prstGeom>
              <a:blipFill>
                <a:blip r:embed="rId3"/>
                <a:stretch>
                  <a:fillRect l="-849" r="-232"/>
                </a:stretch>
              </a:blipFill>
            </p:spPr>
            <p:txBody>
              <a:bodyPr/>
              <a:lstStyle/>
              <a:p>
                <a:r>
                  <a:rPr lang="fr-FR">
                    <a:noFill/>
                  </a:rPr>
                  <a:t> </a:t>
                </a:r>
              </a:p>
            </p:txBody>
          </p:sp>
        </mc:Fallback>
      </mc:AlternateContent>
      <p:sp>
        <p:nvSpPr>
          <p:cNvPr id="5" name="Rectangle 4">
            <a:extLst>
              <a:ext uri="{FF2B5EF4-FFF2-40B4-BE49-F238E27FC236}">
                <a16:creationId xmlns:a16="http://schemas.microsoft.com/office/drawing/2014/main" id="{0757C8AB-09E8-4D35-8EF4-70FE1894E191}"/>
              </a:ext>
            </a:extLst>
          </p:cNvPr>
          <p:cNvSpPr/>
          <p:nvPr/>
        </p:nvSpPr>
        <p:spPr>
          <a:xfrm>
            <a:off x="438150" y="4084320"/>
            <a:ext cx="9965690" cy="13410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ACC5FD9-2D28-4FA7-922E-8E1F3D11F6C7}"/>
                  </a:ext>
                </a:extLst>
              </p:cNvPr>
              <p:cNvSpPr/>
              <p:nvPr/>
            </p:nvSpPr>
            <p:spPr>
              <a:xfrm>
                <a:off x="438150" y="3959537"/>
                <a:ext cx="11315700" cy="1522148"/>
              </a:xfrm>
              <a:prstGeom prst="rect">
                <a:avLst/>
              </a:prstGeom>
            </p:spPr>
            <p:txBody>
              <a:bodyPr wrap="square">
                <a:spAutoFit/>
              </a:bodyPr>
              <a:lstStyle/>
              <a:p>
                <a:pPr>
                  <a:lnSpc>
                    <a:spcPct val="150000"/>
                  </a:lnSpc>
                  <a:spcAft>
                    <a:spcPts val="0"/>
                  </a:spcAft>
                </a:pP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acc>
                      <m:accPr>
                        <m:chr m:val="⃗"/>
                        <m:ctrlPr>
                          <a:rPr lang="fr-FR" sz="20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vecteur non nul,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point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plan passant par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de vecteur normal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Alors un point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appartient à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 et seulement si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𝐴𝑀</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5ACC5FD9-2D28-4FA7-922E-8E1F3D11F6C7}"/>
                  </a:ext>
                </a:extLst>
              </p:cNvPr>
              <p:cNvSpPr>
                <a:spLocks noRot="1" noChangeAspect="1" noMove="1" noResize="1" noEditPoints="1" noAdjustHandles="1" noChangeArrowheads="1" noChangeShapeType="1" noTextEdit="1"/>
              </p:cNvSpPr>
              <p:nvPr/>
            </p:nvSpPr>
            <p:spPr>
              <a:xfrm>
                <a:off x="438150" y="3959537"/>
                <a:ext cx="11315700" cy="1522148"/>
              </a:xfrm>
              <a:prstGeom prst="rect">
                <a:avLst/>
              </a:prstGeom>
              <a:blipFill>
                <a:blip r:embed="rId4"/>
                <a:stretch>
                  <a:fillRect l="-593" b="-2811"/>
                </a:stretch>
              </a:blipFill>
            </p:spPr>
            <p:txBody>
              <a:bodyPr/>
              <a:lstStyle/>
              <a:p>
                <a:r>
                  <a:rPr lang="fr-FR">
                    <a:noFill/>
                  </a:rPr>
                  <a:t> </a:t>
                </a:r>
              </a:p>
            </p:txBody>
          </p:sp>
        </mc:Fallback>
      </mc:AlternateContent>
    </p:spTree>
    <p:extLst>
      <p:ext uri="{BB962C8B-B14F-4D97-AF65-F5344CB8AC3E}">
        <p14:creationId xmlns:p14="http://schemas.microsoft.com/office/powerpoint/2010/main" val="242464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7BA82B8-69C4-434E-9412-DFDE28C25CF5}"/>
                  </a:ext>
                </a:extLst>
              </p:cNvPr>
              <p:cNvSpPr/>
              <p:nvPr/>
            </p:nvSpPr>
            <p:spPr>
              <a:xfrm>
                <a:off x="304800" y="2058054"/>
                <a:ext cx="11715750" cy="4544577"/>
              </a:xfrm>
              <a:prstGeom prst="rect">
                <a:avLst/>
              </a:prstGeom>
            </p:spPr>
            <p:txBody>
              <a:bodyPr wrap="square">
                <a:spAutoFit/>
              </a:bodyPr>
              <a:lstStyle/>
              <a:p>
                <a:pPr>
                  <a:lnSpc>
                    <a:spcPct val="150000"/>
                  </a:lnSpc>
                  <a:spcAft>
                    <a:spcPts val="0"/>
                  </a:spcAft>
                </a:pPr>
                <a:r>
                  <a:rPr lang="fr-FR" b="1" dirty="0">
                    <a:solidFill>
                      <a:srgbClr val="FF7C80"/>
                    </a:solidFill>
                    <a:latin typeface="Times New Roman" panose="02020603050405020304" pitchFamily="18" charset="0"/>
                    <a:ea typeface="Times New Roman" panose="02020603050405020304" pitchFamily="18" charset="0"/>
                    <a:cs typeface="Times New Roman" panose="02020603050405020304" pitchFamily="18" charset="0"/>
                  </a:rPr>
                  <a:t>PREUVE</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lnSpc>
                    <a:spcPct val="150000"/>
                  </a:lnSpc>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Si </a:t>
                </a:r>
                <a14:m>
                  <m:oMath xmlns:m="http://schemas.openxmlformats.org/officeDocument/2006/math">
                    <m:r>
                      <a:rPr lang="fr-FR" i="1">
                        <a:latin typeface="Cambria Math" panose="02040503050406030204" pitchFamily="18" charset="0"/>
                        <a:ea typeface="Times New Roman" panose="02020603050405020304" pitchFamily="18" charset="0"/>
                      </a:rPr>
                      <m:t>𝑀</m:t>
                    </m:r>
                  </m:oMath>
                </a14:m>
                <a:r>
                  <a:rPr lang="fr-FR" dirty="0">
                    <a:latin typeface="Times New Roman" panose="02020603050405020304" pitchFamily="18" charset="0"/>
                    <a:ea typeface="Times New Roman" panose="02020603050405020304" pitchFamily="18" charset="0"/>
                  </a:rPr>
                  <a:t> appartient à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𝒫</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alors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𝐴𝑀</m:t>
                        </m:r>
                      </m:e>
                    </m:acc>
                  </m:oMath>
                </a14:m>
                <a:r>
                  <a:rPr lang="fr-FR" dirty="0">
                    <a:latin typeface="Times New Roman" panose="02020603050405020304" pitchFamily="18" charset="0"/>
                    <a:ea typeface="Times New Roman" panose="02020603050405020304" pitchFamily="18" charset="0"/>
                  </a:rPr>
                  <a:t> est un vecteur de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𝒫</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et est donc orthogonal à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oMath>
                </a14:m>
                <a:r>
                  <a:rPr lang="fr-FR" dirty="0">
                    <a:latin typeface="Times New Roman" panose="02020603050405020304" pitchFamily="18" charset="0"/>
                    <a:ea typeface="Times New Roman" panose="02020603050405020304" pitchFamily="18" charset="0"/>
                  </a:rPr>
                  <a:t>. </a:t>
                </a:r>
              </a:p>
              <a:p>
                <a:pPr marL="800100" lvl="1" indent="-342900">
                  <a:lnSpc>
                    <a:spcPct val="150000"/>
                  </a:lnSpc>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Réciproquement, soit </a:t>
                </a:r>
                <a14:m>
                  <m:oMath xmlns:m="http://schemas.openxmlformats.org/officeDocument/2006/math">
                    <m:r>
                      <a:rPr lang="fr-FR" i="1">
                        <a:latin typeface="Cambria Math" panose="02040503050406030204" pitchFamily="18" charset="0"/>
                        <a:ea typeface="Times New Roman" panose="02020603050405020304" pitchFamily="18" charset="0"/>
                      </a:rPr>
                      <m:t>𝑀</m:t>
                    </m:r>
                  </m:oMath>
                </a14:m>
                <a:r>
                  <a:rPr lang="fr-FR" dirty="0">
                    <a:latin typeface="Times New Roman" panose="02020603050405020304" pitchFamily="18" charset="0"/>
                    <a:ea typeface="Times New Roman" panose="02020603050405020304" pitchFamily="18" charset="0"/>
                  </a:rPr>
                  <a:t> un point de l’espace tel que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𝐴𝑀</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a:t>
                </a:r>
              </a:p>
              <a:p>
                <a:pPr lvl="2">
                  <a:lnSpc>
                    <a:spcPct val="150000"/>
                  </a:lnSpc>
                </a:pPr>
                <a:r>
                  <a:rPr lang="fr-FR" dirty="0">
                    <a:latin typeface="Times New Roman" panose="02020603050405020304" pitchFamily="18" charset="0"/>
                    <a:ea typeface="Times New Roman" panose="02020603050405020304" pitchFamily="18" charset="0"/>
                  </a:rPr>
                  <a:t>Considérons </a:t>
                </a:r>
                <a14:m>
                  <m:oMath xmlns:m="http://schemas.openxmlformats.org/officeDocument/2006/math">
                    <m:r>
                      <a:rPr lang="fr-FR" i="1">
                        <a:latin typeface="Cambria Math" panose="02040503050406030204" pitchFamily="18" charset="0"/>
                        <a:ea typeface="Times New Roman" panose="02020603050405020304" pitchFamily="18" charset="0"/>
                      </a:rPr>
                      <m:t>𝐻</m:t>
                    </m:r>
                  </m:oMath>
                </a14:m>
                <a:r>
                  <a:rPr lang="fr-FR" dirty="0">
                    <a:latin typeface="Times New Roman" panose="02020603050405020304" pitchFamily="18" charset="0"/>
                    <a:ea typeface="Times New Roman" panose="02020603050405020304" pitchFamily="18" charset="0"/>
                  </a:rPr>
                  <a:t> le projeté orthogonal de </a:t>
                </a:r>
                <a14:m>
                  <m:oMath xmlns:m="http://schemas.openxmlformats.org/officeDocument/2006/math">
                    <m:r>
                      <a:rPr lang="fr-FR" i="1">
                        <a:latin typeface="Cambria Math" panose="02040503050406030204" pitchFamily="18" charset="0"/>
                        <a:ea typeface="Times New Roman" panose="02020603050405020304" pitchFamily="18" charset="0"/>
                      </a:rPr>
                      <m:t>𝑀</m:t>
                    </m:r>
                  </m:oMath>
                </a14:m>
                <a:r>
                  <a:rPr lang="fr-FR" dirty="0">
                    <a:latin typeface="Times New Roman" panose="02020603050405020304" pitchFamily="18" charset="0"/>
                    <a:ea typeface="Times New Roman" panose="02020603050405020304" pitchFamily="18" charset="0"/>
                  </a:rPr>
                  <a:t> sur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𝒫</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a:t>
                </a:r>
              </a:p>
              <a:p>
                <a:pPr lvl="2">
                  <a:lnSpc>
                    <a:spcPct val="150000"/>
                  </a:lnSpc>
                </a:pPr>
                <a:r>
                  <a:rPr lang="fr-FR" dirty="0">
                    <a:latin typeface="Times New Roman" panose="02020603050405020304" pitchFamily="18" charset="0"/>
                    <a:ea typeface="Times New Roman" panose="02020603050405020304" pitchFamily="18" charset="0"/>
                  </a:rPr>
                  <a:t>Alors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𝐴𝑀</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d>
                      <m:dPr>
                        <m:ctrlPr>
                          <a:rPr lang="fr-FR" i="1">
                            <a:latin typeface="Cambria Math" panose="02040503050406030204" pitchFamily="18" charset="0"/>
                            <a:ea typeface="Times New Roman" panose="02020603050405020304" pitchFamily="18" charset="0"/>
                          </a:rPr>
                        </m:ctrlPr>
                      </m:d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𝐴𝐻</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e>
                    </m:d>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𝐴𝐻</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oMath>
                </a14:m>
                <a:r>
                  <a:rPr lang="fr-FR" dirty="0">
                    <a:latin typeface="Times New Roman" panose="02020603050405020304" pitchFamily="18" charset="0"/>
                    <a:ea typeface="Times New Roman" panose="02020603050405020304" pitchFamily="18" charset="0"/>
                  </a:rPr>
                  <a:t>.</a:t>
                </a:r>
              </a:p>
              <a:p>
                <a:pPr marL="1200150" lvl="1" indent="-285750">
                  <a:lnSpc>
                    <a:spcPct val="150000"/>
                  </a:lnSpc>
                  <a:buFont typeface="Courier New" panose="02070309020205020404" pitchFamily="49" charset="0"/>
                  <a:buChar char="o"/>
                </a:pPr>
                <a:r>
                  <a:rPr lang="fr-FR" dirty="0">
                    <a:latin typeface="Times New Roman" panose="02020603050405020304" pitchFamily="18" charset="0"/>
                    <a:ea typeface="Times New Roman" panose="02020603050405020304" pitchFamily="18" charset="0"/>
                  </a:rPr>
                  <a:t>D’une part,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𝐴𝐻</m:t>
                        </m:r>
                      </m:e>
                    </m:acc>
                  </m:oMath>
                </a14:m>
                <a:r>
                  <a:rPr lang="fr-FR" dirty="0">
                    <a:latin typeface="Times New Roman" panose="02020603050405020304" pitchFamily="18" charset="0"/>
                    <a:ea typeface="Times New Roman" panose="02020603050405020304" pitchFamily="18" charset="0"/>
                  </a:rPr>
                  <a:t> est contenu dans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𝒫</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donc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𝐴𝐻</m:t>
                        </m:r>
                      </m:e>
                    </m:acc>
                  </m:oMath>
                </a14:m>
                <a:r>
                  <a:rPr lang="fr-FR" dirty="0">
                    <a:latin typeface="Times New Roman" panose="02020603050405020304" pitchFamily="18" charset="0"/>
                    <a:ea typeface="Times New Roman" panose="02020603050405020304" pitchFamily="18" charset="0"/>
                  </a:rPr>
                  <a:t> sont orthogonaux et ainsi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𝐴𝐻</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a:t>
                </a:r>
              </a:p>
              <a:p>
                <a:pPr marL="1200150" lvl="1" indent="-285750">
                  <a:lnSpc>
                    <a:spcPct val="150000"/>
                  </a:lnSpc>
                  <a:buFont typeface="Courier New" panose="02070309020205020404" pitchFamily="49" charset="0"/>
                  <a:buChar char="o"/>
                </a:pPr>
                <a:r>
                  <a:rPr lang="fr-FR" dirty="0">
                    <a:latin typeface="Times New Roman" panose="02020603050405020304" pitchFamily="18" charset="0"/>
                    <a:ea typeface="Times New Roman" panose="02020603050405020304" pitchFamily="18" charset="0"/>
                  </a:rPr>
                  <a:t>D’autre part,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oMath>
                </a14:m>
                <a:r>
                  <a:rPr lang="fr-FR" dirty="0">
                    <a:latin typeface="Times New Roman" panose="02020603050405020304" pitchFamily="18" charset="0"/>
                    <a:ea typeface="Times New Roman" panose="02020603050405020304" pitchFamily="18" charset="0"/>
                  </a:rPr>
                  <a:t> sont colinéaires et donc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r>
                      <a:rPr lang="fr-FR">
                        <a:latin typeface="Cambria Math" panose="02040503050406030204" pitchFamily="18" charset="0"/>
                        <a:ea typeface="Times New Roman" panose="02020603050405020304" pitchFamily="18" charset="0"/>
                      </a:rPr>
                      <m:t>=</m:t>
                    </m:r>
                    <m:d>
                      <m:dPr>
                        <m:begChr m:val="‖"/>
                        <m:endChr m:val="‖"/>
                        <m:ctrlPr>
                          <a:rPr lang="fr-FR" i="1">
                            <a:latin typeface="Cambria Math" panose="02040503050406030204" pitchFamily="18" charset="0"/>
                            <a:ea typeface="Times New Roman" panose="02020603050405020304" pitchFamily="18" charset="0"/>
                          </a:rPr>
                        </m:ctrlPr>
                      </m:d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e>
                    </m:d>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oMath>
                </a14:m>
                <a:r>
                  <a:rPr lang="fr-FR" dirty="0">
                    <a:latin typeface="Times New Roman" panose="02020603050405020304" pitchFamily="18" charset="0"/>
                    <a:ea typeface="Times New Roman" panose="02020603050405020304" pitchFamily="18" charset="0"/>
                  </a:rPr>
                  <a:t> ou </a:t>
                </a:r>
                <a14:m>
                  <m:oMath xmlns:m="http://schemas.openxmlformats.org/officeDocument/2006/math">
                    <m:r>
                      <a:rPr lang="fr-FR" i="1">
                        <a:latin typeface="Cambria Math" panose="02040503050406030204" pitchFamily="18" charset="0"/>
                        <a:ea typeface="Times New Roman" panose="02020603050405020304" pitchFamily="18" charset="0"/>
                      </a:rPr>
                      <m:t>−</m:t>
                    </m:r>
                    <m:d>
                      <m:dPr>
                        <m:begChr m:val="‖"/>
                        <m:endChr m:val="‖"/>
                        <m:ctrlPr>
                          <a:rPr lang="fr-FR" i="1">
                            <a:latin typeface="Cambria Math" panose="02040503050406030204" pitchFamily="18" charset="0"/>
                            <a:ea typeface="Times New Roman" panose="02020603050405020304" pitchFamily="18" charset="0"/>
                          </a:rPr>
                        </m:ctrlPr>
                      </m:d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e>
                    </m:d>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oMath>
                </a14:m>
                <a:r>
                  <a:rPr lang="fr-FR" dirty="0">
                    <a:latin typeface="Times New Roman" panose="02020603050405020304" pitchFamily="18" charset="0"/>
                    <a:ea typeface="Times New Roman" panose="02020603050405020304" pitchFamily="18" charset="0"/>
                  </a:rPr>
                  <a:t>.</a:t>
                </a:r>
              </a:p>
              <a:p>
                <a:pPr marL="914400" lvl="1">
                  <a:lnSpc>
                    <a:spcPct val="150000"/>
                  </a:lnSpc>
                </a:pPr>
                <a:r>
                  <a:rPr lang="fr-FR" dirty="0">
                    <a:latin typeface="Times New Roman" panose="02020603050405020304" pitchFamily="18" charset="0"/>
                    <a:ea typeface="Times New Roman" panose="02020603050405020304" pitchFamily="18" charset="0"/>
                  </a:rPr>
                  <a:t>On en déduit donc que </a:t>
                </a:r>
                <a14:m>
                  <m:oMath xmlns:m="http://schemas.openxmlformats.org/officeDocument/2006/math">
                    <m:d>
                      <m:dPr>
                        <m:begChr m:val="‖"/>
                        <m:endChr m:val="‖"/>
                        <m:ctrlPr>
                          <a:rPr lang="fr-FR" i="1">
                            <a:latin typeface="Cambria Math" panose="02040503050406030204" pitchFamily="18" charset="0"/>
                            <a:ea typeface="Times New Roman" panose="02020603050405020304" pitchFamily="18" charset="0"/>
                          </a:rPr>
                        </m:ctrlPr>
                      </m:d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e>
                    </m:d>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et ainsi, puisque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𝑛</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𝐻𝑀</m:t>
                        </m:r>
                      </m:e>
                    </m:acc>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 le point </a:t>
                </a:r>
                <a14:m>
                  <m:oMath xmlns:m="http://schemas.openxmlformats.org/officeDocument/2006/math">
                    <m:r>
                      <a:rPr lang="fr-FR" i="1">
                        <a:latin typeface="Cambria Math" panose="02040503050406030204" pitchFamily="18" charset="0"/>
                        <a:ea typeface="Times New Roman" panose="02020603050405020304" pitchFamily="18" charset="0"/>
                      </a:rPr>
                      <m:t>𝑀</m:t>
                    </m:r>
                  </m:oMath>
                </a14:m>
                <a:r>
                  <a:rPr lang="fr-FR" dirty="0">
                    <a:latin typeface="Times New Roman" panose="02020603050405020304" pitchFamily="18" charset="0"/>
                    <a:ea typeface="Times New Roman" panose="02020603050405020304" pitchFamily="18" charset="0"/>
                  </a:rPr>
                  <a:t> est confondu avec le point </a:t>
                </a:r>
                <a14:m>
                  <m:oMath xmlns:m="http://schemas.openxmlformats.org/officeDocument/2006/math">
                    <m:r>
                      <a:rPr lang="fr-FR" i="1">
                        <a:latin typeface="Cambria Math" panose="02040503050406030204" pitchFamily="18" charset="0"/>
                        <a:ea typeface="Times New Roman" panose="02020603050405020304" pitchFamily="18" charset="0"/>
                      </a:rPr>
                      <m:t>𝐻</m:t>
                    </m:r>
                  </m:oMath>
                </a14:m>
                <a:r>
                  <a:rPr lang="fr-FR" dirty="0">
                    <a:latin typeface="Times New Roman" panose="02020603050405020304" pitchFamily="18" charset="0"/>
                    <a:ea typeface="Times New Roman" panose="02020603050405020304" pitchFamily="18" charset="0"/>
                  </a:rPr>
                  <a:t>, il appartient donc à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𝒫</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t>
                </a: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A7BA82B8-69C4-434E-9412-DFDE28C25CF5}"/>
                  </a:ext>
                </a:extLst>
              </p:cNvPr>
              <p:cNvSpPr>
                <a:spLocks noRot="1" noChangeAspect="1" noMove="1" noResize="1" noEditPoints="1" noAdjustHandles="1" noChangeArrowheads="1" noChangeShapeType="1" noTextEdit="1"/>
              </p:cNvSpPr>
              <p:nvPr/>
            </p:nvSpPr>
            <p:spPr>
              <a:xfrm>
                <a:off x="304800" y="2058054"/>
                <a:ext cx="11715750" cy="4544577"/>
              </a:xfrm>
              <a:prstGeom prst="rect">
                <a:avLst/>
              </a:prstGeom>
              <a:blipFill>
                <a:blip r:embed="rId2"/>
                <a:stretch>
                  <a:fillRect l="-416"/>
                </a:stretch>
              </a:blipFill>
            </p:spPr>
            <p:txBody>
              <a:bodyPr/>
              <a:lstStyle/>
              <a:p>
                <a:r>
                  <a:rPr lang="fr-FR">
                    <a:noFill/>
                  </a:rPr>
                  <a:t> </a:t>
                </a:r>
              </a:p>
            </p:txBody>
          </p:sp>
        </mc:Fallback>
      </mc:AlternateContent>
      <p:sp>
        <p:nvSpPr>
          <p:cNvPr id="4" name="Rectangle 3">
            <a:extLst>
              <a:ext uri="{FF2B5EF4-FFF2-40B4-BE49-F238E27FC236}">
                <a16:creationId xmlns:a16="http://schemas.microsoft.com/office/drawing/2014/main" id="{47973C56-A675-4E51-BEFE-F7DA5226A4A9}"/>
              </a:ext>
            </a:extLst>
          </p:cNvPr>
          <p:cNvSpPr/>
          <p:nvPr/>
        </p:nvSpPr>
        <p:spPr>
          <a:xfrm>
            <a:off x="304800" y="416560"/>
            <a:ext cx="9936480" cy="12903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82E6B10-44A0-4EB0-8025-FFC3B87FC5CE}"/>
                  </a:ext>
                </a:extLst>
              </p:cNvPr>
              <p:cNvSpPr/>
              <p:nvPr/>
            </p:nvSpPr>
            <p:spPr>
              <a:xfrm>
                <a:off x="304800" y="256442"/>
                <a:ext cx="11315700" cy="1522148"/>
              </a:xfrm>
              <a:prstGeom prst="rect">
                <a:avLst/>
              </a:prstGeom>
            </p:spPr>
            <p:txBody>
              <a:bodyPr wrap="square">
                <a:spAutoFit/>
              </a:bodyPr>
              <a:lstStyle/>
              <a:p>
                <a:pPr>
                  <a:lnSpc>
                    <a:spcPct val="150000"/>
                  </a:lnSpc>
                  <a:spcAft>
                    <a:spcPts val="0"/>
                  </a:spcAft>
                </a:pP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acc>
                      <m:accPr>
                        <m:chr m:val="⃗"/>
                        <m:ctrlPr>
                          <a:rPr lang="fr-FR" sz="20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vecteur non nul,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point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plan passant par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de vecteur normal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Alors un point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appartient à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 et seulement si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𝐴𝑀</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882E6B10-44A0-4EB0-8025-FFC3B87FC5CE}"/>
                  </a:ext>
                </a:extLst>
              </p:cNvPr>
              <p:cNvSpPr>
                <a:spLocks noRot="1" noChangeAspect="1" noMove="1" noResize="1" noEditPoints="1" noAdjustHandles="1" noChangeArrowheads="1" noChangeShapeType="1" noTextEdit="1"/>
              </p:cNvSpPr>
              <p:nvPr/>
            </p:nvSpPr>
            <p:spPr>
              <a:xfrm>
                <a:off x="304800" y="256442"/>
                <a:ext cx="11315700" cy="1522148"/>
              </a:xfrm>
              <a:prstGeom prst="rect">
                <a:avLst/>
              </a:prstGeom>
              <a:blipFill>
                <a:blip r:embed="rId3"/>
                <a:stretch>
                  <a:fillRect l="-539" b="-2400"/>
                </a:stretch>
              </a:blipFill>
            </p:spPr>
            <p:txBody>
              <a:bodyPr/>
              <a:lstStyle/>
              <a:p>
                <a:r>
                  <a:rPr lang="fr-FR">
                    <a:noFill/>
                  </a:rPr>
                  <a:t> </a:t>
                </a:r>
              </a:p>
            </p:txBody>
          </p:sp>
        </mc:Fallback>
      </mc:AlternateContent>
    </p:spTree>
    <p:extLst>
      <p:ext uri="{BB962C8B-B14F-4D97-AF65-F5344CB8AC3E}">
        <p14:creationId xmlns:p14="http://schemas.microsoft.com/office/powerpoint/2010/main" val="1206079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BCDB81-85AD-4EA9-8D70-B513F18A68B8}"/>
              </a:ext>
            </a:extLst>
          </p:cNvPr>
          <p:cNvSpPr/>
          <p:nvPr/>
        </p:nvSpPr>
        <p:spPr>
          <a:xfrm>
            <a:off x="670560" y="1270000"/>
            <a:ext cx="11369040" cy="3241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D154A93-5EA3-4A8B-9CBF-CB0E096CB533}"/>
                  </a:ext>
                </a:extLst>
              </p:cNvPr>
              <p:cNvSpPr/>
              <p:nvPr/>
            </p:nvSpPr>
            <p:spPr>
              <a:xfrm>
                <a:off x="171450" y="171071"/>
                <a:ext cx="12020550" cy="4312591"/>
              </a:xfrm>
              <a:prstGeom prst="rect">
                <a:avLst/>
              </a:prstGeom>
            </p:spPr>
            <p:txBody>
              <a:bodyPr wrap="square">
                <a:spAutoFit/>
              </a:bodyPr>
              <a:lstStyle/>
              <a:p>
                <a:pPr marL="514350" lvl="0" indent="-514350">
                  <a:lnSpc>
                    <a:spcPct val="150000"/>
                  </a:lnSpc>
                  <a:spcAft>
                    <a:spcPts val="0"/>
                  </a:spcAft>
                  <a:buClr>
                    <a:srgbClr val="FF0000"/>
                  </a:buClr>
                  <a:buSzPct val="100000"/>
                  <a:buFont typeface="+mj-lt"/>
                  <a:buAutoNum type="romanUcPeriod" startAt="3"/>
                </a:pPr>
                <a:r>
                  <a:rPr lang="fr-FR" sz="2800" u="sng" dirty="0">
                    <a:solidFill>
                      <a:srgbClr val="FF0000"/>
                    </a:solidFill>
                    <a:effectLst/>
                    <a:latin typeface="Times New Roman" panose="02020603050405020304" pitchFamily="18" charset="0"/>
                    <a:ea typeface="Times New Roman" panose="02020603050405020304" pitchFamily="18" charset="0"/>
                  </a:rPr>
                  <a:t>Équation cartésienne d’un plan</a:t>
                </a:r>
                <a:endParaRPr lang="fr-FR" sz="2000" dirty="0">
                  <a:latin typeface="Times New Roman" panose="02020603050405020304" pitchFamily="18" charset="0"/>
                  <a:ea typeface="Times New Roman" panose="02020603050405020304" pitchFamily="18" charset="0"/>
                </a:endParaRPr>
              </a:p>
              <a:p>
                <a:pPr>
                  <a:lnSpc>
                    <a:spcPct val="107000"/>
                  </a:lnSpc>
                  <a:spcAft>
                    <a:spcPts val="0"/>
                  </a:spcAft>
                </a:pPr>
                <a:endPar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pP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 - Caractérisation algébrique d’un plan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2">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point de l’espace muni d’un repère orthonormé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Si </a:t>
                </a:r>
                <a14:m>
                  <m:oMath xmlns:m="http://schemas.openxmlformats.org/officeDocument/2006/math">
                    <m:r>
                      <a:rPr lang="fr-FR" sz="2000" i="1">
                        <a:latin typeface="Cambria Math" panose="02040503050406030204" pitchFamily="18" charset="0"/>
                        <a:ea typeface="Times New Roman" panose="02020603050405020304" pitchFamily="18" charset="0"/>
                      </a:rPr>
                      <m:t>𝑀</m:t>
                    </m:r>
                  </m:oMath>
                </a14:m>
                <a:r>
                  <a:rPr lang="fr-FR" sz="2000" dirty="0">
                    <a:latin typeface="Times New Roman" panose="02020603050405020304" pitchFamily="18" charset="0"/>
                    <a:ea typeface="Times New Roman" panose="02020603050405020304" pitchFamily="18" charset="0"/>
                  </a:rPr>
                  <a:t> appartient à un plan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alors ses coordonnées vérifient une relation du type : </a:t>
                </a:r>
              </a:p>
              <a:p>
                <a:pPr marL="1371600" lvl="2">
                  <a:lnSpc>
                    <a:spcPct val="150000"/>
                  </a:lnSpc>
                </a:pPr>
                <a14:m>
                  <m:oMath xmlns:m="http://schemas.openxmlformats.org/officeDocument/2006/math">
                    <m:r>
                      <a:rPr lang="fr-FR" sz="2000" i="1">
                        <a:latin typeface="Cambria Math" panose="02040503050406030204" pitchFamily="18" charset="0"/>
                        <a:ea typeface="Times New Roman" panose="02020603050405020304" pitchFamily="18" charset="0"/>
                      </a:rPr>
                      <m:t>𝑎𝑥</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𝑏𝑦</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𝑐𝑧</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𝑑</m:t>
                    </m:r>
                    <m:r>
                      <a:rPr lang="fr-FR" sz="2000">
                        <a:latin typeface="Cambria Math" panose="02040503050406030204" pitchFamily="18" charset="0"/>
                        <a:ea typeface="Times New Roman" panose="02020603050405020304" pitchFamily="18" charset="0"/>
                      </a:rPr>
                      <m:t>=0</m:t>
                    </m:r>
                  </m:oMath>
                </a14:m>
                <a:r>
                  <a:rPr lang="fr-FR" sz="2000" dirty="0">
                    <a:latin typeface="Times New Roman" panose="02020603050405020304" pitchFamily="18" charset="0"/>
                    <a:ea typeface="Times New Roman" panose="02020603050405020304" pitchFamily="18" charset="0"/>
                  </a:rPr>
                  <a:t>, avec </a:t>
                </a:r>
                <a14:m>
                  <m:oMath xmlns:m="http://schemas.openxmlformats.org/officeDocument/2006/math">
                    <m:r>
                      <a:rPr lang="fr-FR" sz="2000" i="1">
                        <a:latin typeface="Cambria Math" panose="02040503050406030204" pitchFamily="18" charset="0"/>
                        <a:ea typeface="Times New Roman" panose="02020603050405020304" pitchFamily="18" charset="0"/>
                      </a:rPr>
                      <m:t>𝑎</m:t>
                    </m:r>
                  </m:oMath>
                </a14:m>
                <a:r>
                  <a:rPr lang="fr-FR" sz="2000" dirty="0">
                    <a:latin typeface="Times New Roman" panose="02020603050405020304" pitchFamily="18"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rPr>
                      <m:t>𝑏</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i="1">
                        <a:latin typeface="Cambria Math" panose="02040503050406030204" pitchFamily="18" charset="0"/>
                        <a:ea typeface="Times New Roman" panose="02020603050405020304" pitchFamily="18" charset="0"/>
                      </a:rPr>
                      <m:t>𝑐</m:t>
                    </m:r>
                  </m:oMath>
                </a14:m>
                <a:r>
                  <a:rPr lang="fr-FR" sz="2000" dirty="0">
                    <a:latin typeface="Times New Roman" panose="02020603050405020304" pitchFamily="18" charset="0"/>
                    <a:ea typeface="Times New Roman" panose="02020603050405020304" pitchFamily="18" charset="0"/>
                  </a:rPr>
                  <a:t> des réels non simultanément nuls. </a:t>
                </a:r>
              </a:p>
              <a:p>
                <a:pPr marL="1257300" lvl="2" indent="-342900">
                  <a:lnSpc>
                    <a:spcPct val="150000"/>
                  </a:lnSpc>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Réciproquement :</a:t>
                </a:r>
              </a:p>
              <a:p>
                <a:pPr marL="1371600" lvl="2">
                  <a:lnSpc>
                    <a:spcPct val="150000"/>
                  </a:lnSpc>
                </a:pPr>
                <a:r>
                  <a:rPr lang="fr-FR" sz="2000" dirty="0">
                    <a:latin typeface="Times New Roman" panose="02020603050405020304" pitchFamily="18" charset="0"/>
                    <a:ea typeface="Times New Roman" panose="02020603050405020304" pitchFamily="18" charset="0"/>
                  </a:rPr>
                  <a:t>L’ensemble des points </a:t>
                </a:r>
                <a14:m>
                  <m:oMath xmlns:m="http://schemas.openxmlformats.org/officeDocument/2006/math">
                    <m:r>
                      <a:rPr lang="fr-FR" sz="2000" i="1">
                        <a:latin typeface="Cambria Math" panose="02040503050406030204" pitchFamily="18" charset="0"/>
                        <a:ea typeface="Times New Roman" panose="02020603050405020304" pitchFamily="18" charset="0"/>
                      </a:rPr>
                      <m:t>𝑀</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𝑥</m:t>
                    </m:r>
                    <m:r>
                      <a:rPr lang="fr-FR" sz="2000">
                        <a:latin typeface="Cambria Math" panose="02040503050406030204" pitchFamily="18" charset="0"/>
                        <a:ea typeface="Times New Roman" panose="02020603050405020304" pitchFamily="18" charset="0"/>
                      </a:rPr>
                      <m:t> ;</m:t>
                    </m:r>
                    <m:r>
                      <a:rPr lang="fr-FR" sz="2000" i="1">
                        <a:latin typeface="Cambria Math" panose="02040503050406030204" pitchFamily="18" charset="0"/>
                        <a:ea typeface="Times New Roman" panose="02020603050405020304" pitchFamily="18" charset="0"/>
                      </a:rPr>
                      <m:t>𝑦</m:t>
                    </m:r>
                    <m:r>
                      <a:rPr lang="fr-FR" sz="2000">
                        <a:latin typeface="Cambria Math" panose="02040503050406030204" pitchFamily="18" charset="0"/>
                        <a:ea typeface="Times New Roman" panose="02020603050405020304" pitchFamily="18" charset="0"/>
                      </a:rPr>
                      <m:t> ;</m:t>
                    </m:r>
                    <m:r>
                      <a:rPr lang="fr-FR" sz="2000" i="1">
                        <a:latin typeface="Cambria Math" panose="02040503050406030204" pitchFamily="18" charset="0"/>
                        <a:ea typeface="Times New Roman" panose="02020603050405020304" pitchFamily="18" charset="0"/>
                      </a:rPr>
                      <m:t>𝑧</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de l’espace vérifiant une relation du type </a:t>
                </a:r>
                <a14:m>
                  <m:oMath xmlns:m="http://schemas.openxmlformats.org/officeDocument/2006/math">
                    <m:r>
                      <a:rPr lang="fr-FR" sz="2000" i="1">
                        <a:latin typeface="Cambria Math" panose="02040503050406030204" pitchFamily="18" charset="0"/>
                        <a:ea typeface="Times New Roman" panose="02020603050405020304" pitchFamily="18" charset="0"/>
                      </a:rPr>
                      <m:t>𝑎𝑥</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𝑏𝑦</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𝑐𝑧</m:t>
                    </m:r>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𝑑</m:t>
                    </m:r>
                    <m:r>
                      <a:rPr lang="fr-FR" sz="2000">
                        <a:latin typeface="Cambria Math" panose="02040503050406030204" pitchFamily="18" charset="0"/>
                        <a:ea typeface="Times New Roman" panose="02020603050405020304" pitchFamily="18" charset="0"/>
                      </a:rPr>
                      <m:t>=0</m:t>
                    </m:r>
                  </m:oMath>
                </a14:m>
                <a:r>
                  <a:rPr lang="fr-FR" sz="2000" dirty="0">
                    <a:latin typeface="Times New Roman" panose="02020603050405020304" pitchFamily="18" charset="0"/>
                    <a:ea typeface="Times New Roman" panose="02020603050405020304" pitchFamily="18" charset="0"/>
                  </a:rPr>
                  <a:t>, avec </a:t>
                </a:r>
                <a14:m>
                  <m:oMath xmlns:m="http://schemas.openxmlformats.org/officeDocument/2006/math">
                    <m:r>
                      <a:rPr lang="fr-FR" sz="2000" i="1">
                        <a:latin typeface="Cambria Math" panose="02040503050406030204" pitchFamily="18" charset="0"/>
                        <a:ea typeface="Times New Roman" panose="02020603050405020304" pitchFamily="18" charset="0"/>
                      </a:rPr>
                      <m:t>𝑎</m:t>
                    </m:r>
                  </m:oMath>
                </a14:m>
                <a:r>
                  <a:rPr lang="fr-FR" sz="2000" dirty="0">
                    <a:latin typeface="Times New Roman" panose="02020603050405020304" pitchFamily="18"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rPr>
                      <m:t>𝑏</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i="1">
                        <a:latin typeface="Cambria Math" panose="02040503050406030204" pitchFamily="18" charset="0"/>
                        <a:ea typeface="Times New Roman" panose="02020603050405020304" pitchFamily="18" charset="0"/>
                      </a:rPr>
                      <m:t>𝑐</m:t>
                    </m:r>
                  </m:oMath>
                </a14:m>
                <a:r>
                  <a:rPr lang="fr-FR" sz="2000" dirty="0">
                    <a:latin typeface="Times New Roman" panose="02020603050405020304" pitchFamily="18" charset="0"/>
                    <a:ea typeface="Times New Roman" panose="02020603050405020304" pitchFamily="18" charset="0"/>
                  </a:rPr>
                  <a:t> non simultanément nuls est un plan, que l’on note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a:t>
                </a:r>
              </a:p>
            </p:txBody>
          </p:sp>
        </mc:Choice>
        <mc:Fallback xmlns="">
          <p:sp>
            <p:nvSpPr>
              <p:cNvPr id="2" name="Rectangle 1">
                <a:extLst>
                  <a:ext uri="{FF2B5EF4-FFF2-40B4-BE49-F238E27FC236}">
                    <a16:creationId xmlns:a16="http://schemas.microsoft.com/office/drawing/2014/main" id="{4D154A93-5EA3-4A8B-9CBF-CB0E096CB533}"/>
                  </a:ext>
                </a:extLst>
              </p:cNvPr>
              <p:cNvSpPr>
                <a:spLocks noRot="1" noChangeAspect="1" noMove="1" noResize="1" noEditPoints="1" noAdjustHandles="1" noChangeArrowheads="1" noChangeShapeType="1" noTextEdit="1"/>
              </p:cNvSpPr>
              <p:nvPr/>
            </p:nvSpPr>
            <p:spPr>
              <a:xfrm>
                <a:off x="171450" y="171071"/>
                <a:ext cx="12020550" cy="4312591"/>
              </a:xfrm>
              <a:prstGeom prst="rect">
                <a:avLst/>
              </a:prstGeom>
              <a:blipFill>
                <a:blip r:embed="rId2"/>
                <a:stretch>
                  <a:fillRect l="-913" b="-15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638DE78-F91B-46E8-B212-B2748F453F93}"/>
                  </a:ext>
                </a:extLst>
              </p:cNvPr>
              <p:cNvSpPr/>
              <p:nvPr/>
            </p:nvSpPr>
            <p:spPr>
              <a:xfrm>
                <a:off x="0" y="4922134"/>
                <a:ext cx="10982325" cy="1195584"/>
              </a:xfrm>
              <a:prstGeom prst="rect">
                <a:avLst/>
              </a:prstGeom>
            </p:spPr>
            <p:txBody>
              <a:bodyPr wrap="square">
                <a:spAutoFit/>
              </a:bodyPr>
              <a:lstStyle/>
              <a:p>
                <a:pPr lvl="2"/>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dit que </a:t>
                </a:r>
                <a14:m>
                  <m:oMath xmlns:m="http://schemas.openxmlformats.org/officeDocument/2006/math">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𝒫</m:t>
                    </m:r>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pour équation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𝑎𝑥</m:t>
                    </m:r>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𝑏𝑦</m:t>
                    </m:r>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𝑐𝑧</m:t>
                    </m:r>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appelée équation cartésienne du plan et de plus, </a:t>
                </a:r>
                <a14:m>
                  <m:oMath xmlns:m="http://schemas.openxmlformats.org/officeDocument/2006/math">
                    <m:acc>
                      <m:accPr>
                        <m:chr m:val="⃗"/>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e>
                    </m:acc>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1"/>
                                  <m:mcJc m:val="center"/>
                                </m:mcPr>
                              </m:mc>
                            </m:mcs>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mPr>
                          <m:m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mr>
                          <m:m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mr>
                          <m:m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e>
                          </m:mr>
                        </m:m>
                      </m:e>
                    </m:d>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un vecteur normal à </a:t>
                </a:r>
                <a14:m>
                  <m:oMath xmlns:m="http://schemas.openxmlformats.org/officeDocument/2006/math">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𝒫</m:t>
                    </m:r>
                    <m: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3" name="Rectangle 2">
                <a:extLst>
                  <a:ext uri="{FF2B5EF4-FFF2-40B4-BE49-F238E27FC236}">
                    <a16:creationId xmlns:a16="http://schemas.microsoft.com/office/drawing/2014/main" id="{7638DE78-F91B-46E8-B212-B2748F453F93}"/>
                  </a:ext>
                </a:extLst>
              </p:cNvPr>
              <p:cNvSpPr>
                <a:spLocks noRot="1" noChangeAspect="1" noMove="1" noResize="1" noEditPoints="1" noAdjustHandles="1" noChangeArrowheads="1" noChangeShapeType="1" noTextEdit="1"/>
              </p:cNvSpPr>
              <p:nvPr/>
            </p:nvSpPr>
            <p:spPr>
              <a:xfrm>
                <a:off x="0" y="4922134"/>
                <a:ext cx="10982325" cy="1195584"/>
              </a:xfrm>
              <a:prstGeom prst="rect">
                <a:avLst/>
              </a:prstGeom>
              <a:blipFill>
                <a:blip r:embed="rId3"/>
                <a:stretch>
                  <a:fillRect t="-2538"/>
                </a:stretch>
              </a:blipFill>
            </p:spPr>
            <p:txBody>
              <a:bodyPr/>
              <a:lstStyle/>
              <a:p>
                <a:r>
                  <a:rPr lang="fr-FR">
                    <a:noFill/>
                  </a:rPr>
                  <a:t> </a:t>
                </a:r>
              </a:p>
            </p:txBody>
          </p:sp>
        </mc:Fallback>
      </mc:AlternateContent>
    </p:spTree>
    <p:extLst>
      <p:ext uri="{BB962C8B-B14F-4D97-AF65-F5344CB8AC3E}">
        <p14:creationId xmlns:p14="http://schemas.microsoft.com/office/powerpoint/2010/main" val="94365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additive="base">
                                        <p:cTn id="2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DD584DD-B702-497A-85D8-D710F14D8808}"/>
                  </a:ext>
                </a:extLst>
              </p:cNvPr>
              <p:cNvSpPr/>
              <p:nvPr/>
            </p:nvSpPr>
            <p:spPr>
              <a:xfrm>
                <a:off x="100012" y="369803"/>
                <a:ext cx="11991975" cy="6003503"/>
              </a:xfrm>
              <a:prstGeom prst="rect">
                <a:avLst/>
              </a:prstGeom>
            </p:spPr>
            <p:txBody>
              <a:bodyPr wrap="square">
                <a:spAutoFit/>
              </a:bodyPr>
              <a:lstStyle/>
              <a:p>
                <a:pPr>
                  <a:lnSpc>
                    <a:spcPct val="107000"/>
                  </a:lnSpc>
                  <a:spcAft>
                    <a:spcPts val="0"/>
                  </a:spcAft>
                </a:pPr>
                <a:r>
                  <a:rPr lang="fr-FR" sz="1600" b="1" dirty="0">
                    <a:solidFill>
                      <a:srgbClr val="FF7C80"/>
                    </a:solidFill>
                    <a:effectLst/>
                    <a:latin typeface="Times New Roman" panose="02020603050405020304" pitchFamily="18" charset="0"/>
                    <a:ea typeface="Times New Roman" panose="02020603050405020304" pitchFamily="18" charset="0"/>
                    <a:cs typeface="Times New Roman" panose="02020603050405020304" pitchFamily="18" charset="0"/>
                  </a:rPr>
                  <a:t>PREUVE</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Times New Roman" panose="02020603050405020304" pitchFamily="18" charset="0"/>
                  <a:buChar char="•"/>
                </a:pPr>
                <a:r>
                  <a:rPr lang="fr-FR" sz="1600" dirty="0">
                    <a:effectLst/>
                    <a:latin typeface="Times New Roman" panose="02020603050405020304" pitchFamily="18" charset="0"/>
                    <a:ea typeface="Times New Roman" panose="02020603050405020304" pitchFamily="18" charset="0"/>
                  </a:rPr>
                  <a:t>Soit </a:t>
                </a:r>
                <a14:m>
                  <m:oMath xmlns:m="http://schemas.openxmlformats.org/officeDocument/2006/math">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𝒫</m:t>
                    </m:r>
                    <m:r>
                      <a:rPr lang="fr-FR" sz="1600">
                        <a:effectLst/>
                        <a:latin typeface="Cambria Math" panose="02040503050406030204" pitchFamily="18" charset="0"/>
                        <a:ea typeface="Times New Roman" panose="02020603050405020304" pitchFamily="18" charset="0"/>
                      </a:rPr>
                      <m:t>)</m:t>
                    </m:r>
                  </m:oMath>
                </a14:m>
                <a:r>
                  <a:rPr lang="fr-FR" sz="1600" dirty="0">
                    <a:effectLst/>
                    <a:latin typeface="Times New Roman" panose="02020603050405020304" pitchFamily="18" charset="0"/>
                    <a:ea typeface="Times New Roman" panose="02020603050405020304" pitchFamily="18" charset="0"/>
                  </a:rPr>
                  <a:t> un plan passant par un point </a:t>
                </a:r>
                <a14:m>
                  <m:oMath xmlns:m="http://schemas.openxmlformats.org/officeDocument/2006/math">
                    <m:r>
                      <a:rPr lang="fr-FR" sz="1600" i="1">
                        <a:effectLst/>
                        <a:latin typeface="Cambria Math" panose="02040503050406030204" pitchFamily="18" charset="0"/>
                        <a:ea typeface="Times New Roman" panose="02020603050405020304" pitchFamily="18" charset="0"/>
                      </a:rPr>
                      <m:t>𝐴</m:t>
                    </m:r>
                    <m:r>
                      <a:rPr lang="fr-FR" sz="1600">
                        <a:effectLst/>
                        <a:latin typeface="Cambria Math" panose="02040503050406030204" pitchFamily="18" charset="0"/>
                        <a:ea typeface="Times New Roman" panose="02020603050405020304" pitchFamily="18" charset="0"/>
                      </a:rPr>
                      <m:t>(</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𝑥</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 ;</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𝑦</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 ;</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𝑧</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m:t>
                    </m:r>
                  </m:oMath>
                </a14:m>
                <a:r>
                  <a:rPr lang="fr-FR" sz="1600" dirty="0">
                    <a:effectLst/>
                    <a:latin typeface="Times New Roman" panose="02020603050405020304" pitchFamily="18" charset="0"/>
                    <a:ea typeface="Times New Roman" panose="02020603050405020304" pitchFamily="18" charset="0"/>
                  </a:rPr>
                  <a:t> et de vecteur normal </a:t>
                </a:r>
                <a14:m>
                  <m:oMath xmlns:m="http://schemas.openxmlformats.org/officeDocument/2006/math">
                    <m:acc>
                      <m:accPr>
                        <m:chr m:val="⃗"/>
                        <m:ctrlPr>
                          <a:rPr lang="fr-FR" sz="1600" i="1">
                            <a:effectLst/>
                            <a:latin typeface="Cambria Math" panose="02040503050406030204" pitchFamily="18" charset="0"/>
                            <a:ea typeface="Times New Roman" panose="02020603050405020304" pitchFamily="18" charset="0"/>
                          </a:rPr>
                        </m:ctrlPr>
                      </m:accPr>
                      <m:e>
                        <m:r>
                          <a:rPr lang="fr-FR" sz="1600" i="1">
                            <a:effectLst/>
                            <a:latin typeface="Cambria Math" panose="02040503050406030204" pitchFamily="18" charset="0"/>
                            <a:ea typeface="Times New Roman" panose="02020603050405020304" pitchFamily="18" charset="0"/>
                          </a:rPr>
                          <m:t>𝑛</m:t>
                        </m:r>
                      </m:e>
                    </m:acc>
                    <m:d>
                      <m:dPr>
                        <m:ctrlPr>
                          <a:rPr lang="fr-FR" sz="1600" i="1">
                            <a:effectLst/>
                            <a:latin typeface="Cambria Math" panose="02040503050406030204" pitchFamily="18" charset="0"/>
                            <a:ea typeface="Times New Roman" panose="02020603050405020304" pitchFamily="18" charset="0"/>
                          </a:rPr>
                        </m:ctrlPr>
                      </m:dPr>
                      <m:e>
                        <m:m>
                          <m:mPr>
                            <m:plcHide m:val="on"/>
                            <m:mcs>
                              <m:mc>
                                <m:mcPr>
                                  <m:count m:val="1"/>
                                  <m:mcJc m:val="center"/>
                                </m:mcPr>
                              </m:mc>
                            </m:mcs>
                            <m:ctrlPr>
                              <a:rPr lang="fr-FR" sz="1600" i="1">
                                <a:effectLst/>
                                <a:latin typeface="Cambria Math" panose="02040503050406030204" pitchFamily="18" charset="0"/>
                                <a:ea typeface="Times New Roman" panose="02020603050405020304" pitchFamily="18" charset="0"/>
                              </a:rPr>
                            </m:ctrlPr>
                          </m:mPr>
                          <m:mr>
                            <m:e>
                              <m:r>
                                <a:rPr lang="fr-FR" sz="1600" i="1">
                                  <a:effectLst/>
                                  <a:latin typeface="Cambria Math" panose="02040503050406030204" pitchFamily="18" charset="0"/>
                                  <a:ea typeface="Times New Roman" panose="02020603050405020304" pitchFamily="18" charset="0"/>
                                </a:rPr>
                                <m:t>𝛼</m:t>
                              </m:r>
                            </m:e>
                          </m:mr>
                          <m:mr>
                            <m:e>
                              <m:r>
                                <a:rPr lang="fr-FR" sz="1600" i="1">
                                  <a:effectLst/>
                                  <a:latin typeface="Cambria Math" panose="02040503050406030204" pitchFamily="18" charset="0"/>
                                  <a:ea typeface="Times New Roman" panose="02020603050405020304" pitchFamily="18" charset="0"/>
                                </a:rPr>
                                <m:t>𝛽</m:t>
                              </m:r>
                            </m:e>
                          </m:mr>
                          <m:mr>
                            <m:e>
                              <m:r>
                                <a:rPr lang="fr-FR" sz="1600" i="1">
                                  <a:effectLst/>
                                  <a:latin typeface="Cambria Math" panose="02040503050406030204" pitchFamily="18" charset="0"/>
                                  <a:ea typeface="Times New Roman" panose="02020603050405020304" pitchFamily="18" charset="0"/>
                                </a:rPr>
                                <m:t>𝛾</m:t>
                              </m:r>
                            </m:e>
                          </m:mr>
                        </m:m>
                      </m:e>
                    </m:d>
                  </m:oMath>
                </a14:m>
                <a:r>
                  <a:rPr lang="fr-FR" sz="1600" dirty="0">
                    <a:effectLst/>
                    <a:latin typeface="Times New Roman" panose="02020603050405020304" pitchFamily="18" charset="0"/>
                    <a:ea typeface="Times New Roman" panose="02020603050405020304" pitchFamily="18" charset="0"/>
                  </a:rPr>
                  <a:t>.</a:t>
                </a:r>
              </a:p>
              <a:p>
                <a:pPr marL="457200">
                  <a:lnSpc>
                    <a:spcPct val="150000"/>
                  </a:lnSpc>
                  <a:spcAft>
                    <a:spcPts val="0"/>
                  </a:spcAft>
                </a:pPr>
                <a14:m>
                  <m:oMath xmlns:m="http://schemas.openxmlformats.org/officeDocument/2006/math">
                    <m:r>
                      <a:rPr lang="fr-FR" sz="1600" i="1">
                        <a:effectLst/>
                        <a:latin typeface="Cambria Math" panose="02040503050406030204" pitchFamily="18" charset="0"/>
                        <a:ea typeface="Times New Roman" panose="02020603050405020304" pitchFamily="18" charset="0"/>
                      </a:rPr>
                      <m:t>𝑀</m:t>
                    </m:r>
                  </m:oMath>
                </a14:m>
                <a:r>
                  <a:rPr lang="fr-FR" sz="1600" dirty="0">
                    <a:effectLst/>
                    <a:latin typeface="Times New Roman" panose="02020603050405020304" pitchFamily="18" charset="0"/>
                    <a:ea typeface="Times New Roman" panose="02020603050405020304" pitchFamily="18" charset="0"/>
                  </a:rPr>
                  <a:t> appartenant à </a:t>
                </a:r>
                <a14:m>
                  <m:oMath xmlns:m="http://schemas.openxmlformats.org/officeDocument/2006/math">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𝒫</m:t>
                    </m:r>
                    <m:r>
                      <a:rPr lang="fr-FR" sz="1600">
                        <a:effectLst/>
                        <a:latin typeface="Cambria Math" panose="02040503050406030204" pitchFamily="18" charset="0"/>
                        <a:ea typeface="Times New Roman" panose="02020603050405020304" pitchFamily="18" charset="0"/>
                      </a:rPr>
                      <m:t>)</m:t>
                    </m:r>
                  </m:oMath>
                </a14:m>
                <a:r>
                  <a:rPr lang="fr-FR" sz="1600" dirty="0">
                    <a:effectLst/>
                    <a:latin typeface="Times New Roman" panose="02020603050405020304" pitchFamily="18" charset="0"/>
                    <a:ea typeface="Times New Roman" panose="02020603050405020304" pitchFamily="18" charset="0"/>
                  </a:rPr>
                  <a:t>, les vecteurs </a:t>
                </a:r>
                <a14:m>
                  <m:oMath xmlns:m="http://schemas.openxmlformats.org/officeDocument/2006/math">
                    <m:acc>
                      <m:accPr>
                        <m:chr m:val="⃗"/>
                        <m:ctrlPr>
                          <a:rPr lang="fr-FR" sz="1600" i="1">
                            <a:effectLst/>
                            <a:latin typeface="Cambria Math" panose="02040503050406030204" pitchFamily="18" charset="0"/>
                            <a:ea typeface="Times New Roman" panose="02020603050405020304" pitchFamily="18" charset="0"/>
                          </a:rPr>
                        </m:ctrlPr>
                      </m:accPr>
                      <m:e>
                        <m:r>
                          <a:rPr lang="fr-FR" sz="1600" i="1">
                            <a:effectLst/>
                            <a:latin typeface="Cambria Math" panose="02040503050406030204" pitchFamily="18" charset="0"/>
                            <a:ea typeface="Times New Roman" panose="02020603050405020304" pitchFamily="18" charset="0"/>
                          </a:rPr>
                          <m:t>𝐴𝑀</m:t>
                        </m:r>
                      </m:e>
                    </m:acc>
                  </m:oMath>
                </a14:m>
                <a:r>
                  <a:rPr lang="fr-FR" sz="1600" dirty="0">
                    <a:effectLst/>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1600" i="1">
                            <a:effectLst/>
                            <a:latin typeface="Cambria Math" panose="02040503050406030204" pitchFamily="18" charset="0"/>
                            <a:ea typeface="Times New Roman" panose="02020603050405020304" pitchFamily="18" charset="0"/>
                          </a:rPr>
                        </m:ctrlPr>
                      </m:accPr>
                      <m:e>
                        <m:r>
                          <a:rPr lang="fr-FR" sz="1600" i="1">
                            <a:effectLst/>
                            <a:latin typeface="Cambria Math" panose="02040503050406030204" pitchFamily="18" charset="0"/>
                            <a:ea typeface="Times New Roman" panose="02020603050405020304" pitchFamily="18" charset="0"/>
                          </a:rPr>
                          <m:t>𝑛</m:t>
                        </m:r>
                      </m:e>
                    </m:acc>
                  </m:oMath>
                </a14:m>
                <a:r>
                  <a:rPr lang="fr-FR" sz="1600" dirty="0">
                    <a:effectLst/>
                    <a:latin typeface="Times New Roman" panose="02020603050405020304" pitchFamily="18" charset="0"/>
                    <a:ea typeface="Times New Roman" panose="02020603050405020304" pitchFamily="18" charset="0"/>
                  </a:rPr>
                  <a:t> sont orthogonaux, c’est-à -dire analytiquement :</a:t>
                </a:r>
              </a:p>
              <a:p>
                <a:pPr marL="457200">
                  <a:lnSpc>
                    <a:spcPct val="150000"/>
                  </a:lnSpc>
                  <a:spcAft>
                    <a:spcPts val="0"/>
                  </a:spcAft>
                </a:pPr>
                <a14:m>
                  <m:oMathPara xmlns:m="http://schemas.openxmlformats.org/officeDocument/2006/math">
                    <m:oMathParaPr>
                      <m:jc m:val="centerGroup"/>
                    </m:oMathParaPr>
                    <m:oMath xmlns:m="http://schemas.openxmlformats.org/officeDocument/2006/math">
                      <m:d>
                        <m:dPr>
                          <m:ctrlPr>
                            <a:rPr lang="fr-FR" sz="1600" i="1">
                              <a:effectLst/>
                              <a:latin typeface="Cambria Math" panose="02040503050406030204" pitchFamily="18" charset="0"/>
                              <a:ea typeface="Times New Roman" panose="02020603050405020304" pitchFamily="18" charset="0"/>
                            </a:rPr>
                          </m:ctrlPr>
                        </m:dPr>
                        <m:e>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𝑥</m:t>
                              </m:r>
                            </m:e>
                            <m:sub>
                              <m:r>
                                <a:rPr lang="fr-FR" sz="1600">
                                  <a:effectLst/>
                                  <a:latin typeface="Cambria Math" panose="02040503050406030204" pitchFamily="18" charset="0"/>
                                  <a:ea typeface="Times New Roman" panose="02020603050405020304" pitchFamily="18" charset="0"/>
                                </a:rPr>
                                <m:t>0</m:t>
                              </m:r>
                            </m:sub>
                          </m:sSub>
                        </m:e>
                      </m:d>
                      <m:r>
                        <a:rPr lang="fr-FR" sz="1600" i="1">
                          <a:effectLst/>
                          <a:latin typeface="Cambria Math" panose="02040503050406030204" pitchFamily="18" charset="0"/>
                          <a:ea typeface="Times New Roman" panose="02020603050405020304" pitchFamily="18" charset="0"/>
                        </a:rPr>
                        <m:t>𝛼</m:t>
                      </m:r>
                      <m:r>
                        <a:rPr lang="fr-FR" sz="1600">
                          <a:effectLst/>
                          <a:latin typeface="Cambria Math" panose="02040503050406030204" pitchFamily="18" charset="0"/>
                          <a:ea typeface="Times New Roman" panose="02020603050405020304" pitchFamily="18" charset="0"/>
                        </a:rPr>
                        <m:t>+</m:t>
                      </m:r>
                      <m:d>
                        <m:dPr>
                          <m:ctrlPr>
                            <a:rPr lang="fr-FR" sz="1600" i="1">
                              <a:effectLst/>
                              <a:latin typeface="Cambria Math" panose="02040503050406030204" pitchFamily="18" charset="0"/>
                              <a:ea typeface="Times New Roman" panose="02020603050405020304" pitchFamily="18" charset="0"/>
                            </a:rPr>
                          </m:ctrlPr>
                        </m:dPr>
                        <m:e>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𝑦</m:t>
                              </m:r>
                            </m:e>
                            <m:sub>
                              <m:r>
                                <a:rPr lang="fr-FR" sz="1600">
                                  <a:effectLst/>
                                  <a:latin typeface="Cambria Math" panose="02040503050406030204" pitchFamily="18" charset="0"/>
                                  <a:ea typeface="Times New Roman" panose="02020603050405020304" pitchFamily="18" charset="0"/>
                                </a:rPr>
                                <m:t>0</m:t>
                              </m:r>
                            </m:sub>
                          </m:sSub>
                        </m:e>
                      </m:d>
                      <m:r>
                        <a:rPr lang="fr-FR" sz="1600" i="1">
                          <a:effectLst/>
                          <a:latin typeface="Cambria Math" panose="02040503050406030204" pitchFamily="18" charset="0"/>
                          <a:ea typeface="Times New Roman" panose="02020603050405020304" pitchFamily="18" charset="0"/>
                        </a:rPr>
                        <m:t>𝛽</m:t>
                      </m:r>
                      <m:r>
                        <a:rPr lang="fr-FR" sz="1600">
                          <a:effectLst/>
                          <a:latin typeface="Cambria Math" panose="02040503050406030204" pitchFamily="18" charset="0"/>
                          <a:ea typeface="Times New Roman" panose="02020603050405020304" pitchFamily="18" charset="0"/>
                        </a:rPr>
                        <m:t>+</m:t>
                      </m:r>
                      <m:d>
                        <m:dPr>
                          <m:ctrlPr>
                            <a:rPr lang="fr-FR" sz="1600" i="1">
                              <a:effectLst/>
                              <a:latin typeface="Cambria Math" panose="02040503050406030204" pitchFamily="18" charset="0"/>
                              <a:ea typeface="Times New Roman" panose="02020603050405020304" pitchFamily="18" charset="0"/>
                            </a:rPr>
                          </m:ctrlPr>
                        </m:dPr>
                        <m:e>
                          <m:r>
                            <a:rPr lang="fr-FR" sz="1600" i="1">
                              <a:effectLst/>
                              <a:latin typeface="Cambria Math" panose="02040503050406030204" pitchFamily="18" charset="0"/>
                              <a:ea typeface="Times New Roman" panose="02020603050405020304" pitchFamily="18" charset="0"/>
                            </a:rPr>
                            <m:t>𝑧</m:t>
                          </m:r>
                          <m:r>
                            <a:rPr lang="fr-FR" sz="1600" i="1">
                              <a:effectLst/>
                              <a:latin typeface="Cambria Math" panose="02040503050406030204" pitchFamily="18" charset="0"/>
                              <a:ea typeface="Times New Roman" panose="02020603050405020304" pitchFamily="18" charset="0"/>
                            </a:rPr>
                            <m:t>−</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𝑧</m:t>
                              </m:r>
                            </m:e>
                            <m:sub>
                              <m:r>
                                <a:rPr lang="fr-FR" sz="1600">
                                  <a:effectLst/>
                                  <a:latin typeface="Cambria Math" panose="02040503050406030204" pitchFamily="18" charset="0"/>
                                  <a:ea typeface="Times New Roman" panose="02020603050405020304" pitchFamily="18" charset="0"/>
                                </a:rPr>
                                <m:t>0</m:t>
                              </m:r>
                            </m:sub>
                          </m:sSub>
                        </m:e>
                      </m:d>
                      <m:r>
                        <a:rPr lang="fr-FR" sz="1600" i="1">
                          <a:effectLst/>
                          <a:latin typeface="Cambria Math" panose="02040503050406030204" pitchFamily="18" charset="0"/>
                          <a:ea typeface="Times New Roman" panose="02020603050405020304" pitchFamily="18" charset="0"/>
                        </a:rPr>
                        <m:t>𝛾</m:t>
                      </m:r>
                      <m:r>
                        <a:rPr lang="fr-FR" sz="1600">
                          <a:effectLst/>
                          <a:latin typeface="Cambria Math" panose="02040503050406030204" pitchFamily="18" charset="0"/>
                          <a:ea typeface="Times New Roman" panose="02020603050405020304" pitchFamily="18" charset="0"/>
                        </a:rPr>
                        <m:t>=0</m:t>
                      </m:r>
                    </m:oMath>
                  </m:oMathPara>
                </a14:m>
                <a:endParaRPr lang="fr-FR" sz="1600" dirty="0">
                  <a:effectLst/>
                  <a:latin typeface="Times New Roman" panose="02020603050405020304" pitchFamily="18" charset="0"/>
                  <a:ea typeface="Times New Roman" panose="02020603050405020304" pitchFamily="18" charset="0"/>
                </a:endParaRPr>
              </a:p>
              <a:p>
                <a:pPr marL="457200">
                  <a:spcAft>
                    <a:spcPts val="0"/>
                  </a:spcAft>
                </a:pPr>
                <a:r>
                  <a:rPr lang="fr-FR" sz="1600" dirty="0">
                    <a:effectLst/>
                    <a:latin typeface="Times New Roman" panose="02020603050405020304" pitchFamily="18" charset="0"/>
                    <a:ea typeface="Times New Roman" panose="02020603050405020304" pitchFamily="18" charset="0"/>
                  </a:rPr>
                  <a:t>ou encore, en développant :</a:t>
                </a:r>
              </a:p>
              <a:p>
                <a:pPr marL="457200">
                  <a:lnSpc>
                    <a:spcPct val="150000"/>
                  </a:lnSpc>
                  <a:spcAft>
                    <a:spcPts val="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rPr>
                        <m:t>𝛼</m:t>
                      </m:r>
                      <m:r>
                        <a:rPr lang="fr-FR" sz="1600" i="1">
                          <a:effectLst/>
                          <a:latin typeface="Cambria Math" panose="02040503050406030204" pitchFamily="18" charset="0"/>
                          <a:ea typeface="Times New Roman" panose="02020603050405020304" pitchFamily="18" charset="0"/>
                        </a:rPr>
                        <m:t>𝑥</m:t>
                      </m:r>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𝛽</m:t>
                      </m:r>
                      <m:r>
                        <a:rPr lang="fr-FR" sz="1600" i="1">
                          <a:effectLst/>
                          <a:latin typeface="Cambria Math" panose="02040503050406030204" pitchFamily="18" charset="0"/>
                          <a:ea typeface="Times New Roman" panose="02020603050405020304" pitchFamily="18" charset="0"/>
                        </a:rPr>
                        <m:t>𝑦</m:t>
                      </m:r>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𝛾</m:t>
                      </m:r>
                      <m:r>
                        <a:rPr lang="fr-FR" sz="1600" i="1">
                          <a:effectLst/>
                          <a:latin typeface="Cambria Math" panose="02040503050406030204" pitchFamily="18" charset="0"/>
                          <a:ea typeface="Times New Roman" panose="02020603050405020304" pitchFamily="18" charset="0"/>
                        </a:rPr>
                        <m:t>𝑧</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𝛼</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𝑥</m:t>
                          </m:r>
                        </m:e>
                        <m:sub>
                          <m:r>
                            <a:rPr lang="fr-FR" sz="1600">
                              <a:effectLst/>
                              <a:latin typeface="Cambria Math" panose="02040503050406030204" pitchFamily="18" charset="0"/>
                              <a:ea typeface="Times New Roman" panose="02020603050405020304" pitchFamily="18" charset="0"/>
                            </a:rPr>
                            <m:t>0</m:t>
                          </m:r>
                        </m:sub>
                      </m:sSub>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𝛽</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𝑦</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𝛾</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𝑧</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=0</m:t>
                      </m:r>
                    </m:oMath>
                  </m:oMathPara>
                </a14:m>
                <a:endParaRPr lang="fr-FR" sz="1600" dirty="0">
                  <a:effectLst/>
                  <a:latin typeface="Times New Roman" panose="02020603050405020304" pitchFamily="18" charset="0"/>
                  <a:ea typeface="Times New Roman" panose="02020603050405020304" pitchFamily="18" charset="0"/>
                </a:endParaRPr>
              </a:p>
              <a:p>
                <a:pPr marL="457200">
                  <a:spcAft>
                    <a:spcPts val="0"/>
                  </a:spcAft>
                </a:pPr>
                <a:r>
                  <a:rPr lang="fr-FR" sz="1600" dirty="0">
                    <a:effectLst/>
                    <a:latin typeface="Times New Roman" panose="02020603050405020304" pitchFamily="18" charset="0"/>
                    <a:ea typeface="Times New Roman" panose="02020603050405020304" pitchFamily="18" charset="0"/>
                  </a:rPr>
                  <a:t>Cette dernière égalité est bien de la forme annoncée en posant :</a:t>
                </a:r>
              </a:p>
              <a:p>
                <a:pPr marL="457200">
                  <a:spcAft>
                    <a:spcPts val="0"/>
                  </a:spcAft>
                </a:pPr>
                <a14:m>
                  <m:oMathPara xmlns:m="http://schemas.openxmlformats.org/officeDocument/2006/math">
                    <m:oMathParaPr>
                      <m:jc m:val="centerGroup"/>
                    </m:oMathParaPr>
                    <m:oMath xmlns:m="http://schemas.openxmlformats.org/officeDocument/2006/math">
                      <m:r>
                        <a:rPr lang="fr-FR" sz="1600" i="1">
                          <a:effectLst/>
                          <a:latin typeface="Cambria Math" panose="02040503050406030204" pitchFamily="18" charset="0"/>
                          <a:ea typeface="Times New Roman" panose="02020603050405020304" pitchFamily="18" charset="0"/>
                        </a:rPr>
                        <m:t>𝑎</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𝛼</m:t>
                      </m:r>
                      <m:r>
                        <a:rPr lang="fr-FR" sz="1600" i="1">
                          <a:effectLst/>
                          <a:latin typeface="Cambria Math" panose="02040503050406030204" pitchFamily="18" charset="0"/>
                          <a:ea typeface="Times New Roman" panose="02020603050405020304" pitchFamily="18" charset="0"/>
                        </a:rPr>
                        <m:t>, </m:t>
                      </m:r>
                      <m:r>
                        <a:rPr lang="fr-FR" sz="1600" i="1">
                          <a:effectLst/>
                          <a:latin typeface="Cambria Math" panose="02040503050406030204" pitchFamily="18" charset="0"/>
                          <a:ea typeface="Times New Roman" panose="02020603050405020304" pitchFamily="18" charset="0"/>
                        </a:rPr>
                        <m:t>𝑏</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𝛽</m:t>
                      </m:r>
                      <m:r>
                        <a:rPr lang="fr-FR" sz="1600" i="1">
                          <a:effectLst/>
                          <a:latin typeface="Cambria Math" panose="02040503050406030204" pitchFamily="18" charset="0"/>
                          <a:ea typeface="Times New Roman" panose="02020603050405020304" pitchFamily="18" charset="0"/>
                        </a:rPr>
                        <m:t>, </m:t>
                      </m:r>
                      <m:r>
                        <a:rPr lang="fr-FR" sz="1600" i="1">
                          <a:effectLst/>
                          <a:latin typeface="Cambria Math" panose="02040503050406030204" pitchFamily="18" charset="0"/>
                          <a:ea typeface="Times New Roman" panose="02020603050405020304" pitchFamily="18" charset="0"/>
                        </a:rPr>
                        <m:t>𝑐</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𝛾</m:t>
                      </m:r>
                      <m:r>
                        <a:rPr lang="fr-FR" sz="1600" i="1">
                          <a:effectLst/>
                          <a:latin typeface="Cambria Math" panose="02040503050406030204" pitchFamily="18" charset="0"/>
                          <a:ea typeface="Times New Roman" panose="02020603050405020304" pitchFamily="18" charset="0"/>
                        </a:rPr>
                        <m:t> </m:t>
                      </m:r>
                      <m:r>
                        <a:rPr lang="fr-FR" sz="1600" i="1">
                          <a:effectLst/>
                          <a:latin typeface="Cambria Math" panose="02040503050406030204" pitchFamily="18" charset="0"/>
                          <a:ea typeface="Times New Roman" panose="02020603050405020304" pitchFamily="18" charset="0"/>
                        </a:rPr>
                        <m:t>𝑒𝑡</m:t>
                      </m:r>
                      <m:r>
                        <a:rPr lang="fr-FR" sz="1600" i="1">
                          <a:effectLst/>
                          <a:latin typeface="Cambria Math" panose="02040503050406030204" pitchFamily="18" charset="0"/>
                          <a:ea typeface="Times New Roman" panose="02020603050405020304" pitchFamily="18" charset="0"/>
                        </a:rPr>
                        <m:t> </m:t>
                      </m:r>
                      <m:r>
                        <a:rPr lang="fr-FR" sz="1600" i="1">
                          <a:effectLst/>
                          <a:latin typeface="Cambria Math" panose="02040503050406030204" pitchFamily="18" charset="0"/>
                          <a:ea typeface="Times New Roman" panose="02020603050405020304" pitchFamily="18" charset="0"/>
                        </a:rPr>
                        <m:t>𝑑</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𝛼</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𝑥</m:t>
                          </m:r>
                        </m:e>
                        <m:sub>
                          <m:r>
                            <a:rPr lang="fr-FR" sz="1600" i="1">
                              <a:effectLst/>
                              <a:latin typeface="Cambria Math" panose="02040503050406030204" pitchFamily="18" charset="0"/>
                              <a:ea typeface="Times New Roman" panose="02020603050405020304" pitchFamily="18" charset="0"/>
                            </a:rPr>
                            <m:t>0</m:t>
                          </m:r>
                        </m:sub>
                      </m:sSub>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𝛽</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𝑦</m:t>
                          </m:r>
                        </m:e>
                        <m:sub>
                          <m:r>
                            <a:rPr lang="fr-FR" sz="1600" i="1">
                              <a:effectLst/>
                              <a:latin typeface="Cambria Math" panose="02040503050406030204" pitchFamily="18" charset="0"/>
                              <a:ea typeface="Times New Roman" panose="02020603050405020304" pitchFamily="18" charset="0"/>
                            </a:rPr>
                            <m:t>0</m:t>
                          </m:r>
                        </m:sub>
                      </m:sSub>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𝛾</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𝑧</m:t>
                          </m:r>
                        </m:e>
                        <m:sub>
                          <m:r>
                            <a:rPr lang="fr-FR" sz="1600" i="1">
                              <a:effectLst/>
                              <a:latin typeface="Cambria Math" panose="02040503050406030204" pitchFamily="18" charset="0"/>
                              <a:ea typeface="Times New Roman" panose="02020603050405020304" pitchFamily="18" charset="0"/>
                            </a:rPr>
                            <m:t>0</m:t>
                          </m:r>
                        </m:sub>
                      </m:sSub>
                      <m:r>
                        <a:rPr lang="fr-FR" sz="1600" i="1">
                          <a:effectLst/>
                          <a:latin typeface="Cambria Math" panose="02040503050406030204" pitchFamily="18" charset="0"/>
                          <a:ea typeface="Times New Roman" panose="02020603050405020304" pitchFamily="18" charset="0"/>
                        </a:rPr>
                        <m:t>.</m:t>
                      </m:r>
                    </m:oMath>
                  </m:oMathPara>
                </a14:m>
                <a:endParaRPr lang="fr-FR" sz="16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Times New Roman" panose="02020603050405020304" pitchFamily="18" charset="0"/>
                  <a:buChar char="•"/>
                </a:pPr>
                <a14:m>
                  <m:oMath xmlns:m="http://schemas.openxmlformats.org/officeDocument/2006/math">
                    <m:r>
                      <a:rPr lang="fr-FR" sz="1600" i="1">
                        <a:effectLst/>
                        <a:latin typeface="Cambria Math" panose="02040503050406030204" pitchFamily="18" charset="0"/>
                        <a:ea typeface="Times New Roman" panose="02020603050405020304" pitchFamily="18" charset="0"/>
                      </a:rPr>
                      <m:t>𝑎</m:t>
                    </m:r>
                  </m:oMath>
                </a14:m>
                <a:r>
                  <a:rPr lang="fr-FR" sz="16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𝑏</m:t>
                    </m:r>
                  </m:oMath>
                </a14:m>
                <a:r>
                  <a:rPr lang="fr-FR" sz="1600" dirty="0">
                    <a:effectLst/>
                    <a:latin typeface="Times New Roman" panose="02020603050405020304" pitchFamily="18" charset="0"/>
                    <a:ea typeface="Times New Roman" panose="02020603050405020304" pitchFamily="18" charset="0"/>
                  </a:rPr>
                  <a:t> et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𝑐</m:t>
                    </m:r>
                  </m:oMath>
                </a14:m>
                <a:r>
                  <a:rPr lang="fr-FR" sz="1600" dirty="0">
                    <a:effectLst/>
                    <a:latin typeface="Times New Roman" panose="02020603050405020304" pitchFamily="18" charset="0"/>
                    <a:ea typeface="Times New Roman" panose="02020603050405020304" pitchFamily="18" charset="0"/>
                  </a:rPr>
                  <a:t> n’étant pas simultanément nuls, il existe </a:t>
                </a:r>
                <a14:m>
                  <m:oMath xmlns:m="http://schemas.openxmlformats.org/officeDocument/2006/math">
                    <m:r>
                      <a:rPr lang="fr-FR" sz="1600" i="1">
                        <a:effectLst/>
                        <a:latin typeface="Cambria Math" panose="02040503050406030204" pitchFamily="18" charset="0"/>
                        <a:ea typeface="Times New Roman" panose="02020603050405020304" pitchFamily="18" charset="0"/>
                      </a:rPr>
                      <m:t>𝐴</m:t>
                    </m:r>
                    <m:r>
                      <a:rPr lang="fr-FR" sz="1600">
                        <a:effectLst/>
                        <a:latin typeface="Cambria Math" panose="02040503050406030204" pitchFamily="18" charset="0"/>
                        <a:ea typeface="Times New Roman" panose="02020603050405020304" pitchFamily="18" charset="0"/>
                      </a:rPr>
                      <m:t>(</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𝑥</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 ;</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𝑦</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 ;</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𝑧</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m:t>
                    </m:r>
                  </m:oMath>
                </a14:m>
                <a:r>
                  <a:rPr lang="fr-FR" sz="1600" dirty="0">
                    <a:effectLst/>
                    <a:latin typeface="Times New Roman" panose="02020603050405020304" pitchFamily="18" charset="0"/>
                    <a:ea typeface="Times New Roman" panose="02020603050405020304" pitchFamily="18" charset="0"/>
                  </a:rPr>
                  <a:t> tel que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𝑎</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𝑥</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𝑏</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𝑦</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𝑐</m:t>
                    </m:r>
                    <m:sSub>
                      <m:sSubPr>
                        <m:ctrlPr>
                          <a:rPr lang="fr-FR" sz="1600" i="1">
                            <a:effectLst/>
                            <a:latin typeface="Cambria Math" panose="02040503050406030204" pitchFamily="18" charset="0"/>
                            <a:ea typeface="Times New Roman" panose="02020603050405020304" pitchFamily="18" charset="0"/>
                          </a:rPr>
                        </m:ctrlPr>
                      </m:sSubPr>
                      <m:e>
                        <m:r>
                          <a:rPr lang="fr-FR" sz="1600" i="1">
                            <a:effectLst/>
                            <a:latin typeface="Cambria Math" panose="02040503050406030204" pitchFamily="18" charset="0"/>
                            <a:ea typeface="Times New Roman" panose="02020603050405020304" pitchFamily="18" charset="0"/>
                          </a:rPr>
                          <m:t>𝑧</m:t>
                        </m:r>
                      </m:e>
                      <m:sub>
                        <m:r>
                          <a:rPr lang="fr-FR" sz="1600">
                            <a:effectLst/>
                            <a:latin typeface="Cambria Math" panose="02040503050406030204" pitchFamily="18" charset="0"/>
                            <a:ea typeface="Times New Roman" panose="02020603050405020304" pitchFamily="18" charset="0"/>
                          </a:rPr>
                          <m:t>0</m:t>
                        </m:r>
                      </m:sub>
                    </m:sSub>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𝑑</m:t>
                    </m:r>
                    <m:r>
                      <a:rPr lang="fr-FR" sz="1600">
                        <a:effectLst/>
                        <a:latin typeface="Cambria Math" panose="02040503050406030204" pitchFamily="18" charset="0"/>
                        <a:ea typeface="Times New Roman" panose="02020603050405020304" pitchFamily="18" charset="0"/>
                      </a:rPr>
                      <m:t>=0</m:t>
                    </m:r>
                  </m:oMath>
                </a14:m>
                <a:r>
                  <a:rPr lang="fr-FR" sz="1600" dirty="0">
                    <a:effectLst/>
                    <a:latin typeface="Times New Roman" panose="02020603050405020304" pitchFamily="18" charset="0"/>
                    <a:ea typeface="Times New Roman" panose="02020603050405020304" pitchFamily="18" charset="0"/>
                  </a:rPr>
                  <a:t> :  </a:t>
                </a:r>
              </a:p>
              <a:p>
                <a:pPr marL="742950" lvl="1" indent="-285750">
                  <a:spcAft>
                    <a:spcPts val="0"/>
                  </a:spcAft>
                  <a:buFont typeface="Times New Roman" panose="02020603050405020304" pitchFamily="18" charset="0"/>
                  <a:buChar char="-"/>
                </a:pPr>
                <a:r>
                  <a:rPr lang="fr-FR" sz="1600" dirty="0">
                    <a:effectLst/>
                    <a:latin typeface="Times New Roman" panose="02020603050405020304" pitchFamily="18" charset="0"/>
                    <a:ea typeface="Times New Roman" panose="02020603050405020304" pitchFamily="18" charset="0"/>
                  </a:rPr>
                  <a:t>si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𝑎</m:t>
                    </m:r>
                    <m:r>
                      <a:rPr lang="fr-FR" sz="1600">
                        <a:effectLst/>
                        <a:latin typeface="Cambria Math" panose="02040503050406030204" pitchFamily="18" charset="0"/>
                        <a:ea typeface="Times New Roman" panose="02020603050405020304" pitchFamily="18" charset="0"/>
                      </a:rPr>
                      <m:t>≠0</m:t>
                    </m:r>
                  </m:oMath>
                </a14:m>
                <a:r>
                  <a:rPr lang="fr-FR" sz="1600" dirty="0">
                    <a:effectLst/>
                    <a:latin typeface="Times New Roman" panose="02020603050405020304" pitchFamily="18" charset="0"/>
                    <a:ea typeface="Times New Roman" panose="02020603050405020304" pitchFamily="18" charset="0"/>
                  </a:rPr>
                  <a:t>, alors le triplet </a:t>
                </a:r>
                <a14:m>
                  <m:oMath xmlns:m="http://schemas.openxmlformats.org/officeDocument/2006/math">
                    <m:d>
                      <m:dPr>
                        <m:ctrlPr>
                          <a:rPr lang="fr-FR" sz="1600" i="1">
                            <a:effectLst/>
                            <a:latin typeface="Cambria Math" panose="02040503050406030204" pitchFamily="18" charset="0"/>
                            <a:ea typeface="Times New Roman" panose="02020603050405020304" pitchFamily="18" charset="0"/>
                          </a:rPr>
                        </m:ctrlPr>
                      </m:dPr>
                      <m:e>
                        <m:r>
                          <a:rPr lang="fr-FR" sz="1600" i="1">
                            <a:effectLst/>
                            <a:latin typeface="Cambria Math" panose="02040503050406030204" pitchFamily="18" charset="0"/>
                            <a:ea typeface="Times New Roman" panose="02020603050405020304" pitchFamily="18" charset="0"/>
                          </a:rPr>
                          <m:t>−</m:t>
                        </m:r>
                        <m:f>
                          <m:fPr>
                            <m:ctrlPr>
                              <a:rPr lang="fr-FR" sz="1600" i="1">
                                <a:effectLst/>
                                <a:latin typeface="Cambria Math" panose="02040503050406030204" pitchFamily="18" charset="0"/>
                                <a:ea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rPr>
                              <m:t>𝑑</m:t>
                            </m:r>
                          </m:num>
                          <m:den>
                            <m:r>
                              <a:rPr lang="fr-FR" sz="1600" i="1">
                                <a:effectLst/>
                                <a:latin typeface="Cambria Math" panose="02040503050406030204" pitchFamily="18" charset="0"/>
                                <a:ea typeface="Times New Roman" panose="02020603050405020304" pitchFamily="18" charset="0"/>
                              </a:rPr>
                              <m:t>𝑎</m:t>
                            </m:r>
                          </m:den>
                        </m:f>
                        <m:r>
                          <a:rPr lang="fr-FR" sz="1600">
                            <a:effectLst/>
                            <a:latin typeface="Cambria Math" panose="02040503050406030204" pitchFamily="18" charset="0"/>
                            <a:ea typeface="Times New Roman" panose="02020603050405020304" pitchFamily="18" charset="0"/>
                          </a:rPr>
                          <m:t> ;0 ;0</m:t>
                        </m:r>
                      </m:e>
                    </m:d>
                  </m:oMath>
                </a14:m>
                <a:r>
                  <a:rPr lang="fr-FR" sz="1600" dirty="0">
                    <a:effectLst/>
                    <a:latin typeface="Times New Roman" panose="02020603050405020304" pitchFamily="18" charset="0"/>
                    <a:ea typeface="Times New Roman" panose="02020603050405020304" pitchFamily="18" charset="0"/>
                  </a:rPr>
                  <a:t> vérifie l’égalité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𝑎𝑥</m:t>
                    </m:r>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𝑏𝑦</m:t>
                    </m:r>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𝑐𝑧</m:t>
                    </m:r>
                    <m:r>
                      <a:rPr lang="fr-FR" sz="1600">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𝑑</m:t>
                    </m:r>
                    <m:r>
                      <a:rPr lang="fr-FR" sz="1600">
                        <a:effectLst/>
                        <a:latin typeface="Cambria Math" panose="02040503050406030204" pitchFamily="18" charset="0"/>
                        <a:ea typeface="Times New Roman" panose="02020603050405020304" pitchFamily="18" charset="0"/>
                      </a:rPr>
                      <m:t>=0</m:t>
                    </m:r>
                  </m:oMath>
                </a14:m>
                <a:r>
                  <a:rPr lang="fr-FR" sz="1600" dirty="0">
                    <a:effectLst/>
                    <a:latin typeface="Times New Roman" panose="02020603050405020304" pitchFamily="18" charset="0"/>
                    <a:ea typeface="Times New Roman" panose="02020603050405020304" pitchFamily="18" charset="0"/>
                  </a:rPr>
                  <a:t> ; </a:t>
                </a:r>
              </a:p>
              <a:p>
                <a:pPr marL="742950" lvl="1" indent="-285750">
                  <a:spcAft>
                    <a:spcPts val="0"/>
                  </a:spcAft>
                  <a:buFont typeface="Times New Roman" panose="02020603050405020304" pitchFamily="18" charset="0"/>
                  <a:buChar char="-"/>
                </a:pPr>
                <a:r>
                  <a:rPr lang="fr-FR" sz="1600" dirty="0">
                    <a:effectLst/>
                    <a:latin typeface="Times New Roman" panose="02020603050405020304" pitchFamily="18" charset="0"/>
                    <a:ea typeface="Times New Roman" panose="02020603050405020304" pitchFamily="18" charset="0"/>
                  </a:rPr>
                  <a:t>si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𝑎</m:t>
                    </m:r>
                    <m:r>
                      <a:rPr lang="fr-FR" sz="1600">
                        <a:effectLst/>
                        <a:latin typeface="Cambria Math" panose="02040503050406030204" pitchFamily="18" charset="0"/>
                        <a:ea typeface="Times New Roman" panose="02020603050405020304" pitchFamily="18" charset="0"/>
                      </a:rPr>
                      <m:t>=0</m:t>
                    </m:r>
                  </m:oMath>
                </a14:m>
                <a:r>
                  <a:rPr lang="fr-FR" sz="1600" dirty="0">
                    <a:effectLst/>
                    <a:latin typeface="Times New Roman" panose="02020603050405020304" pitchFamily="18" charset="0"/>
                    <a:ea typeface="Times New Roman" panose="02020603050405020304" pitchFamily="18" charset="0"/>
                  </a:rPr>
                  <a:t>, on peut procéder de façon similaire puisqu’alors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𝑏</m:t>
                    </m:r>
                    <m:r>
                      <a:rPr lang="fr-FR" sz="1600">
                        <a:effectLst/>
                        <a:latin typeface="Cambria Math" panose="02040503050406030204" pitchFamily="18" charset="0"/>
                        <a:ea typeface="Times New Roman" panose="02020603050405020304" pitchFamily="18" charset="0"/>
                      </a:rPr>
                      <m:t>≠0</m:t>
                    </m:r>
                  </m:oMath>
                </a14:m>
                <a:r>
                  <a:rPr lang="fr-FR" sz="1600" dirty="0">
                    <a:effectLst/>
                    <a:latin typeface="Times New Roman" panose="02020603050405020304" pitchFamily="18" charset="0"/>
                    <a:ea typeface="Times New Roman" panose="02020603050405020304" pitchFamily="18" charset="0"/>
                  </a:rPr>
                  <a:t> ou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𝑐</m:t>
                    </m:r>
                    <m:r>
                      <a:rPr lang="fr-FR" sz="1600">
                        <a:effectLst/>
                        <a:latin typeface="Cambria Math" panose="02040503050406030204" pitchFamily="18" charset="0"/>
                        <a:ea typeface="Times New Roman" panose="02020603050405020304" pitchFamily="18" charset="0"/>
                      </a:rPr>
                      <m:t>≠0</m:t>
                    </m:r>
                  </m:oMath>
                </a14:m>
                <a:r>
                  <a:rPr lang="fr-FR" sz="1600" dirty="0">
                    <a:effectLst/>
                    <a:latin typeface="Times New Roman" panose="02020603050405020304" pitchFamily="18" charset="0"/>
                    <a:ea typeface="Times New Roman" panose="02020603050405020304" pitchFamily="18" charset="0"/>
                  </a:rPr>
                  <a:t>.</a:t>
                </a:r>
              </a:p>
              <a:p>
                <a:pPr marL="685800">
                  <a:lnSpc>
                    <a:spcPct val="107000"/>
                  </a:lnSpc>
                  <a:spcAft>
                    <a:spcPts val="0"/>
                  </a:spcAft>
                </a:pPr>
                <a:r>
                  <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Les coordonnées du point </a:t>
                </a:r>
                <a14:m>
                  <m:oMath xmlns:m="http://schemas.openxmlformats.org/officeDocument/2006/math">
                    <m:r>
                      <a:rPr lang="fr-FR" sz="1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m:t>
                    </m:r>
                  </m:oMath>
                </a14:m>
                <a:r>
                  <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vérifiant aussi l’égalité, on en déduit que :</a:t>
                </a:r>
              </a:p>
              <a:p>
                <a:pPr marL="685800">
                  <a:lnSpc>
                    <a:spcPct val="107000"/>
                  </a:lnSpc>
                  <a:spcAft>
                    <a:spcPts val="0"/>
                  </a:spcAft>
                </a:pPr>
                <a14:m>
                  <m:oMathPara xmlns:m="http://schemas.openxmlformats.org/officeDocument/2006/math">
                    <m:oMathParaPr>
                      <m:jc m:val="centerGroup"/>
                    </m:oMathParaPr>
                    <m:oMath xmlns:m="http://schemas.openxmlformats.org/officeDocument/2006/math">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𝑏𝑦</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𝑐𝑧</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sSub>
                        <m:sSub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sSub>
                        <m:sSub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Sub>
                        <m:sSub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685800">
                  <a:lnSpc>
                    <a:spcPct val="107000"/>
                  </a:lnSpc>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 qui peut aussi s’écrire :</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685800">
                  <a:lnSpc>
                    <a:spcPct val="107000"/>
                  </a:lnSpc>
                  <a:spcAft>
                    <a:spcPts val="0"/>
                  </a:spcAft>
                </a:pPr>
                <a14:m>
                  <m:oMathPara xmlns:m="http://schemas.openxmlformats.org/officeDocument/2006/math">
                    <m:oMathParaPr>
                      <m:jc m:val="centerGroup"/>
                    </m:oMathParaPr>
                    <m:oMath xmlns:m="http://schemas.openxmlformats.org/officeDocument/2006/math">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685800">
                  <a:lnSpc>
                    <a:spcPct val="107000"/>
                  </a:lnSpc>
                  <a:spcAft>
                    <a:spcPts val="0"/>
                  </a:spcAft>
                </a:pPr>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Cette dernière égalité n’étant rien d’autre que la traduction analytique de l’orthogonalité entre les vecteurs </a:t>
                </a:r>
                <a14:m>
                  <m:oMath xmlns:m="http://schemas.openxmlformats.org/officeDocument/2006/math">
                    <m:acc>
                      <m:accPr>
                        <m:chr m:val="⃗"/>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𝐴𝑀</m:t>
                        </m:r>
                      </m:e>
                    </m:acc>
                  </m:oMath>
                </a14:m>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mr>
                          <m:m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mr>
                          <m:m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e>
                          </m:mr>
                        </m:m>
                      </m:e>
                    </m:d>
                  </m:oMath>
                </a14:m>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acc>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𝐴𝑀</m:t>
                        </m:r>
                      </m:e>
                    </m:acc>
                    <m:r>
                      <a:rPr lang="fr-FR" sz="16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en déduit, d’après la propriété précédente, que </a:t>
                </a:r>
                <a14:m>
                  <m:oMath xmlns:m="http://schemas.openxmlformats.org/officeDocument/2006/math">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appartient au plan passant par </a:t>
                </a:r>
                <a14:m>
                  <m:oMath xmlns:m="http://schemas.openxmlformats.org/officeDocument/2006/math">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de vecteur normal </a:t>
                </a:r>
                <a14:m>
                  <m:oMath xmlns:m="http://schemas.openxmlformats.org/officeDocument/2006/math">
                    <m:acc>
                      <m:accPr>
                        <m:chr m:val="⃗"/>
                        <m:ctrlP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EDD584DD-B702-497A-85D8-D710F14D8808}"/>
                  </a:ext>
                </a:extLst>
              </p:cNvPr>
              <p:cNvSpPr>
                <a:spLocks noRot="1" noChangeAspect="1" noMove="1" noResize="1" noEditPoints="1" noAdjustHandles="1" noChangeArrowheads="1" noChangeShapeType="1" noTextEdit="1"/>
              </p:cNvSpPr>
              <p:nvPr/>
            </p:nvSpPr>
            <p:spPr>
              <a:xfrm>
                <a:off x="100012" y="369803"/>
                <a:ext cx="11991975" cy="6003503"/>
              </a:xfrm>
              <a:prstGeom prst="rect">
                <a:avLst/>
              </a:prstGeom>
              <a:blipFill>
                <a:blip r:embed="rId2"/>
                <a:stretch>
                  <a:fillRect l="-254" t="-305" b="-407"/>
                </a:stretch>
              </a:blipFill>
            </p:spPr>
            <p:txBody>
              <a:bodyPr/>
              <a:lstStyle/>
              <a:p>
                <a:r>
                  <a:rPr lang="fr-FR">
                    <a:noFill/>
                  </a:rPr>
                  <a:t> </a:t>
                </a:r>
              </a:p>
            </p:txBody>
          </p:sp>
        </mc:Fallback>
      </mc:AlternateContent>
    </p:spTree>
    <p:extLst>
      <p:ext uri="{BB962C8B-B14F-4D97-AF65-F5344CB8AC3E}">
        <p14:creationId xmlns:p14="http://schemas.microsoft.com/office/powerpoint/2010/main" val="3753303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5" end="15"/>
                                            </p:txEl>
                                          </p:spTgt>
                                        </p:tgtEl>
                                        <p:attrNameLst>
                                          <p:attrName>style.visibility</p:attrName>
                                        </p:attrNameLst>
                                      </p:cBhvr>
                                      <p:to>
                                        <p:strVal val="visible"/>
                                      </p:to>
                                    </p:set>
                                    <p:animEffect transition="in" filter="fade">
                                      <p:cBhvr>
                                        <p:cTn id="60" dur="500"/>
                                        <p:tgtEl>
                                          <p:spTgt spid="3">
                                            <p:txEl>
                                              <p:pRg st="15" end="1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0CFCDCC-2599-4714-9138-39DC4939B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2223" y="1285875"/>
            <a:ext cx="3259777" cy="3618228"/>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3891783-39C3-4F68-90DA-43FA6496704F}"/>
                  </a:ext>
                </a:extLst>
              </p:cNvPr>
              <p:cNvSpPr/>
              <p:nvPr/>
            </p:nvSpPr>
            <p:spPr>
              <a:xfrm>
                <a:off x="264795" y="1040132"/>
                <a:ext cx="8439150" cy="3495829"/>
              </a:xfrm>
              <a:prstGeom prst="rect">
                <a:avLst/>
              </a:prstGeom>
            </p:spPr>
            <p:txBody>
              <a:bodyPr wrap="square">
                <a:spAutoFit/>
              </a:bodyPr>
              <a:lstStyle/>
              <a:p>
                <a:pPr>
                  <a:lnSpc>
                    <a:spcPct val="200000"/>
                  </a:lnSpc>
                  <a:spcAft>
                    <a:spcPts val="0"/>
                  </a:spcAft>
                </a:pPr>
                <a:r>
                  <a:rPr lang="fr-FR"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20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munit l’espace d’un repère orthonormé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lnSpc>
                    <a:spcPct val="200000"/>
                  </a:lnSpc>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Le plan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𝑂𝐽𝐾</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 pour équation </a:t>
                </a:r>
                <a14:m>
                  <m:oMath xmlns:m="http://schemas.openxmlformats.org/officeDocument/2006/math">
                    <m:r>
                      <a:rPr lang="fr-FR" i="1">
                        <a:latin typeface="Cambria Math" panose="02040503050406030204" pitchFamily="18" charset="0"/>
                        <a:ea typeface="Times New Roman" panose="02020603050405020304" pitchFamily="18" charset="0"/>
                      </a:rPr>
                      <m:t>𝑥</m:t>
                    </m:r>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et admet pour vecteur normal le vecteur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𝑖</m:t>
                        </m:r>
                      </m:e>
                    </m:acc>
                  </m:oMath>
                </a14:m>
                <a:r>
                  <a:rPr lang="fr-FR" dirty="0">
                    <a:latin typeface="Times New Roman" panose="02020603050405020304" pitchFamily="18" charset="0"/>
                    <a:ea typeface="Times New Roman" panose="02020603050405020304" pitchFamily="18" charset="0"/>
                  </a:rPr>
                  <a:t>. </a:t>
                </a:r>
              </a:p>
              <a:p>
                <a:pPr marL="800100" lvl="1" indent="-342900">
                  <a:lnSpc>
                    <a:spcPct val="200000"/>
                  </a:lnSpc>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Le plan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𝑂𝐼𝐾</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 pour équation </a:t>
                </a:r>
                <a14:m>
                  <m:oMath xmlns:m="http://schemas.openxmlformats.org/officeDocument/2006/math">
                    <m:r>
                      <a:rPr lang="fr-FR" i="1">
                        <a:latin typeface="Cambria Math" panose="02040503050406030204" pitchFamily="18" charset="0"/>
                        <a:ea typeface="Times New Roman" panose="02020603050405020304" pitchFamily="18" charset="0"/>
                      </a:rPr>
                      <m:t>𝑦</m:t>
                    </m:r>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et admet pour vecteur normal le vecteur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𝑗</m:t>
                        </m:r>
                      </m:e>
                    </m:acc>
                  </m:oMath>
                </a14:m>
                <a:r>
                  <a:rPr lang="fr-FR" dirty="0">
                    <a:latin typeface="Times New Roman" panose="02020603050405020304" pitchFamily="18" charset="0"/>
                    <a:ea typeface="Times New Roman" panose="02020603050405020304" pitchFamily="18" charset="0"/>
                  </a:rPr>
                  <a:t>. </a:t>
                </a:r>
              </a:p>
              <a:p>
                <a:pPr marL="800100" lvl="1" indent="-342900">
                  <a:lnSpc>
                    <a:spcPct val="200000"/>
                  </a:lnSpc>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Le plan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𝑂𝐼𝐽</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 pour équation </a:t>
                </a:r>
                <a14:m>
                  <m:oMath xmlns:m="http://schemas.openxmlformats.org/officeDocument/2006/math">
                    <m:r>
                      <a:rPr lang="fr-FR" i="1">
                        <a:latin typeface="Cambria Math" panose="02040503050406030204" pitchFamily="18" charset="0"/>
                        <a:ea typeface="Times New Roman" panose="02020603050405020304" pitchFamily="18" charset="0"/>
                      </a:rPr>
                      <m:t>𝑧</m:t>
                    </m:r>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et admet pour vecteur normal le vecteur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𝑘</m:t>
                        </m:r>
                      </m:e>
                    </m:acc>
                  </m:oMath>
                </a14:m>
                <a:r>
                  <a:rPr lang="fr-FR" dirty="0">
                    <a:latin typeface="Times New Roman" panose="02020603050405020304" pitchFamily="18" charset="0"/>
                    <a:ea typeface="Times New Roman" panose="02020603050405020304" pitchFamily="18" charset="0"/>
                  </a:rPr>
                  <a:t>. </a:t>
                </a:r>
              </a:p>
              <a:p>
                <a:pPr>
                  <a:lnSpc>
                    <a:spcPct val="20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23891783-39C3-4F68-90DA-43FA6496704F}"/>
                  </a:ext>
                </a:extLst>
              </p:cNvPr>
              <p:cNvSpPr>
                <a:spLocks noRot="1" noChangeAspect="1" noMove="1" noResize="1" noEditPoints="1" noAdjustHandles="1" noChangeArrowheads="1" noChangeShapeType="1" noTextEdit="1"/>
              </p:cNvSpPr>
              <p:nvPr/>
            </p:nvSpPr>
            <p:spPr>
              <a:xfrm>
                <a:off x="264795" y="1040132"/>
                <a:ext cx="8439150" cy="3495829"/>
              </a:xfrm>
              <a:prstGeom prst="rect">
                <a:avLst/>
              </a:prstGeom>
              <a:blipFill>
                <a:blip r:embed="rId3"/>
                <a:stretch>
                  <a:fillRect l="-578" r="-1661"/>
                </a:stretch>
              </a:blipFill>
            </p:spPr>
            <p:txBody>
              <a:bodyPr/>
              <a:lstStyle/>
              <a:p>
                <a:r>
                  <a:rPr lang="fr-FR">
                    <a:noFill/>
                  </a:rPr>
                  <a:t> </a:t>
                </a:r>
              </a:p>
            </p:txBody>
          </p:sp>
        </mc:Fallback>
      </mc:AlternateContent>
    </p:spTree>
    <p:extLst>
      <p:ext uri="{BB962C8B-B14F-4D97-AF65-F5344CB8AC3E}">
        <p14:creationId xmlns:p14="http://schemas.microsoft.com/office/powerpoint/2010/main" val="3125137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5F30A9A-DEB7-47F5-A461-984BDE871BB4}"/>
              </a:ext>
            </a:extLst>
          </p:cNvPr>
          <p:cNvSpPr/>
          <p:nvPr/>
        </p:nvSpPr>
        <p:spPr>
          <a:xfrm>
            <a:off x="243840" y="396240"/>
            <a:ext cx="10068560" cy="23164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8CF7CE6-7E11-4C7E-BA08-93D2C93D22A4}"/>
                  </a:ext>
                </a:extLst>
              </p:cNvPr>
              <p:cNvSpPr/>
              <p:nvPr/>
            </p:nvSpPr>
            <p:spPr>
              <a:xfrm>
                <a:off x="335756" y="310453"/>
                <a:ext cx="11520487" cy="6319166"/>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Déterminer une équation cartésienne d’un plan (cas particulier)</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Exo 37 page 316</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 cas où le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défini par un point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un vecteur normal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mj-lt"/>
                  <a:buAutoNum type="arabicPeriod"/>
                </a:pPr>
                <a:r>
                  <a:rPr lang="fr-FR" dirty="0">
                    <a:latin typeface="Times New Roman" panose="02020603050405020304" pitchFamily="18" charset="0"/>
                    <a:ea typeface="Times New Roman" panose="02020603050405020304" pitchFamily="18" charset="0"/>
                  </a:rPr>
                  <a:t>écrire l’équation de </a:t>
                </a:r>
                <a14:m>
                  <m:oMath xmlns:m="http://schemas.openxmlformats.org/officeDocument/2006/math">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𝒫</m:t>
                    </m:r>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sous la forme </a:t>
                </a:r>
                <a14:m>
                  <m:oMath xmlns:m="http://schemas.openxmlformats.org/officeDocument/2006/math">
                    <m:r>
                      <a:rPr lang="fr-FR" i="1">
                        <a:latin typeface="Cambria Math" panose="02040503050406030204" pitchFamily="18" charset="0"/>
                        <a:ea typeface="Times New Roman" panose="02020603050405020304" pitchFamily="18" charset="0"/>
                      </a:rPr>
                      <m:t>𝑎𝑥</m:t>
                    </m:r>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𝑏𝑦</m:t>
                    </m:r>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𝑐𝑧</m:t>
                    </m:r>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𝑑</m:t>
                    </m:r>
                    <m:r>
                      <a:rPr lang="fr-FR">
                        <a:latin typeface="Cambria Math" panose="02040503050406030204" pitchFamily="18" charset="0"/>
                        <a:ea typeface="Times New Roman" panose="02020603050405020304" pitchFamily="18" charset="0"/>
                      </a:rPr>
                      <m:t>=0</m:t>
                    </m:r>
                  </m:oMath>
                </a14:m>
                <a:r>
                  <a:rPr lang="fr-FR" dirty="0">
                    <a:latin typeface="Times New Roman" panose="02020603050405020304" pitchFamily="18" charset="0"/>
                    <a:ea typeface="Times New Roman" panose="02020603050405020304" pitchFamily="18" charset="0"/>
                  </a:rPr>
                  <a:t> où le réel </a:t>
                </a:r>
                <a14:m>
                  <m:oMath xmlns:m="http://schemas.openxmlformats.org/officeDocument/2006/math">
                    <m:r>
                      <a:rPr lang="fr-FR" i="1">
                        <a:latin typeface="Cambria Math" panose="02040503050406030204" pitchFamily="18" charset="0"/>
                        <a:ea typeface="Times New Roman" panose="02020603050405020304" pitchFamily="18" charset="0"/>
                      </a:rPr>
                      <m:t>𝑑</m:t>
                    </m:r>
                  </m:oMath>
                </a14:m>
                <a:r>
                  <a:rPr lang="fr-FR" dirty="0">
                    <a:latin typeface="Times New Roman" panose="02020603050405020304" pitchFamily="18" charset="0"/>
                    <a:ea typeface="Times New Roman" panose="02020603050405020304" pitchFamily="18" charset="0"/>
                  </a:rPr>
                  <a:t> reste à déterminer ; </a:t>
                </a:r>
              </a:p>
              <a:p>
                <a:pPr marL="1257300" lvl="2" indent="-342900">
                  <a:lnSpc>
                    <a:spcPct val="150000"/>
                  </a:lnSpc>
                  <a:buFont typeface="+mj-lt"/>
                  <a:buAutoNum type="arabicPeriod"/>
                </a:pPr>
                <a:r>
                  <a:rPr lang="fr-FR" dirty="0">
                    <a:latin typeface="Times New Roman" panose="02020603050405020304" pitchFamily="18" charset="0"/>
                    <a:ea typeface="Times New Roman" panose="02020603050405020304" pitchFamily="18" charset="0"/>
                  </a:rPr>
                  <a:t>déterminer </a:t>
                </a:r>
                <a14:m>
                  <m:oMath xmlns:m="http://schemas.openxmlformats.org/officeDocument/2006/math">
                    <m:r>
                      <a:rPr lang="fr-FR" i="1">
                        <a:latin typeface="Cambria Math" panose="02040503050406030204" pitchFamily="18" charset="0"/>
                        <a:ea typeface="Times New Roman" panose="02020603050405020304" pitchFamily="18" charset="0"/>
                      </a:rPr>
                      <m:t>𝑑</m:t>
                    </m:r>
                  </m:oMath>
                </a14:m>
                <a:r>
                  <a:rPr lang="fr-FR" dirty="0">
                    <a:latin typeface="Times New Roman" panose="02020603050405020304" pitchFamily="18" charset="0"/>
                    <a:ea typeface="Times New Roman" panose="02020603050405020304" pitchFamily="18" charset="0"/>
                  </a:rPr>
                  <a:t> en utilisant les coordonnées du point </a:t>
                </a:r>
                <a14:m>
                  <m:oMath xmlns:m="http://schemas.openxmlformats.org/officeDocument/2006/math">
                    <m:r>
                      <a:rPr lang="fr-FR" i="1">
                        <a:latin typeface="Cambria Math" panose="02040503050406030204" pitchFamily="18" charset="0"/>
                        <a:ea typeface="Times New Roman" panose="02020603050405020304" pitchFamily="18" charset="0"/>
                      </a:rPr>
                      <m:t>𝐴</m:t>
                    </m:r>
                  </m:oMath>
                </a14:m>
                <a:r>
                  <a:rPr lang="fr-FR" dirty="0">
                    <a:latin typeface="Times New Roman" panose="02020603050405020304" pitchFamily="18" charset="0"/>
                    <a:ea typeface="Times New Roman" panose="02020603050405020304" pitchFamily="18" charset="0"/>
                  </a:rPr>
                  <a:t>. </a:t>
                </a: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déterminer une équation cartésienne du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passant par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 ;3)</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de vecteur normal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coordonnées du vecteur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étant données, le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admet pour équation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où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 réel qu’il reste à déterminer.</a:t>
                </a: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point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appartient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ce qui donne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une équation cartésienne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11=0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58CF7CE6-7E11-4C7E-BA08-93D2C93D22A4}"/>
                  </a:ext>
                </a:extLst>
              </p:cNvPr>
              <p:cNvSpPr>
                <a:spLocks noRot="1" noChangeAspect="1" noMove="1" noResize="1" noEditPoints="1" noAdjustHandles="1" noChangeArrowheads="1" noChangeShapeType="1" noTextEdit="1"/>
              </p:cNvSpPr>
              <p:nvPr/>
            </p:nvSpPr>
            <p:spPr>
              <a:xfrm>
                <a:off x="335756" y="310453"/>
                <a:ext cx="11520487" cy="6319166"/>
              </a:xfrm>
              <a:prstGeom prst="rect">
                <a:avLst/>
              </a:prstGeom>
              <a:blipFill>
                <a:blip r:embed="rId2"/>
                <a:stretch>
                  <a:fillRect l="-423"/>
                </a:stretch>
              </a:blipFill>
            </p:spPr>
            <p:txBody>
              <a:bodyPr/>
              <a:lstStyle/>
              <a:p>
                <a:r>
                  <a:rPr lang="fr-FR">
                    <a:noFill/>
                  </a:rPr>
                  <a:t> </a:t>
                </a:r>
              </a:p>
            </p:txBody>
          </p:sp>
        </mc:Fallback>
      </mc:AlternateContent>
    </p:spTree>
    <p:extLst>
      <p:ext uri="{BB962C8B-B14F-4D97-AF65-F5344CB8AC3E}">
        <p14:creationId xmlns:p14="http://schemas.microsoft.com/office/powerpoint/2010/main" val="326603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F9F114A-75DF-45AF-B6BF-72B80CAB2282}"/>
              </a:ext>
            </a:extLst>
          </p:cNvPr>
          <p:cNvSpPr/>
          <p:nvPr/>
        </p:nvSpPr>
        <p:spPr>
          <a:xfrm>
            <a:off x="477520" y="597550"/>
            <a:ext cx="10485120" cy="248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B1F14CE-6C6C-4380-A63E-537275BE63CD}"/>
                  </a:ext>
                </a:extLst>
              </p:cNvPr>
              <p:cNvSpPr/>
              <p:nvPr/>
            </p:nvSpPr>
            <p:spPr>
              <a:xfrm>
                <a:off x="480694" y="597550"/>
                <a:ext cx="12068175" cy="5183599"/>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Déterminer une équation cartésienne d’un plan (cas général)</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Exo 46 page 316</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 cas où l’on donne trois points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pour définir un plan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mj-lt"/>
                  <a:buAutoNum type="arabicPeriod"/>
                </a:pPr>
                <a:r>
                  <a:rPr lang="fr-FR" sz="2000" dirty="0">
                    <a:latin typeface="Times New Roman" panose="02020603050405020304" pitchFamily="18" charset="0"/>
                    <a:ea typeface="Times New Roman" panose="02020603050405020304" pitchFamily="18" charset="0"/>
                  </a:rPr>
                  <a:t>s’assurer que le plan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est bien défini en montrant que </a:t>
                </a:r>
                <a14:m>
                  <m:oMath xmlns:m="http://schemas.openxmlformats.org/officeDocument/2006/math">
                    <m:r>
                      <a:rPr lang="fr-FR" sz="2000" i="1">
                        <a:latin typeface="Cambria Math" panose="02040503050406030204" pitchFamily="18" charset="0"/>
                        <a:ea typeface="Times New Roman" panose="02020603050405020304" pitchFamily="18" charset="0"/>
                      </a:rPr>
                      <m:t>𝐴</m:t>
                    </m:r>
                  </m:oMath>
                </a14:m>
                <a:r>
                  <a:rPr lang="fr-FR" sz="2000" dirty="0">
                    <a:latin typeface="Times New Roman" panose="02020603050405020304" pitchFamily="18"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rPr>
                      <m:t>𝐵</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i="1">
                        <a:latin typeface="Cambria Math" panose="02040503050406030204" pitchFamily="18" charset="0"/>
                        <a:ea typeface="Times New Roman" panose="02020603050405020304" pitchFamily="18" charset="0"/>
                      </a:rPr>
                      <m:t>𝐶</m:t>
                    </m:r>
                  </m:oMath>
                </a14:m>
                <a:r>
                  <a:rPr lang="fr-FR" sz="2000" dirty="0">
                    <a:latin typeface="Times New Roman" panose="02020603050405020304" pitchFamily="18" charset="0"/>
                    <a:ea typeface="Times New Roman" panose="02020603050405020304" pitchFamily="18" charset="0"/>
                  </a:rPr>
                  <a:t> ne sont pas alignés ; </a:t>
                </a:r>
              </a:p>
              <a:p>
                <a:pPr marL="1371600" lvl="2" indent="-457200">
                  <a:lnSpc>
                    <a:spcPct val="150000"/>
                  </a:lnSpc>
                  <a:buFont typeface="+mj-lt"/>
                  <a:buAutoNum type="arabicPeriod"/>
                </a:pPr>
                <a:r>
                  <a:rPr lang="fr-FR" sz="2000" dirty="0">
                    <a:latin typeface="Times New Roman" panose="02020603050405020304" pitchFamily="18" charset="0"/>
                    <a:ea typeface="Times New Roman" panose="02020603050405020304" pitchFamily="18" charset="0"/>
                  </a:rPr>
                  <a:t>déterminer les coordonnées d’un vecteur normal à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 </a:t>
                </a:r>
              </a:p>
              <a:p>
                <a:pPr marL="1257300" lvl="2" indent="-342900">
                  <a:lnSpc>
                    <a:spcPct val="150000"/>
                  </a:lnSpc>
                  <a:buFont typeface="+mj-lt"/>
                  <a:buAutoNum type="arabicPeriod"/>
                </a:pPr>
                <a:r>
                  <a:rPr lang="fr-FR" sz="2000" dirty="0">
                    <a:latin typeface="Times New Roman" panose="02020603050405020304" pitchFamily="18" charset="0"/>
                    <a:ea typeface="Times New Roman" panose="02020603050405020304" pitchFamily="18" charset="0"/>
                  </a:rPr>
                  <a:t>en déduire une équation cartésienne de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en se référant à la méthode précédente. </a:t>
                </a: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on considère les points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 ;1 ;1)</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 ;2 ;3)</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;1)</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Déterminer, s’il existe, une équation cartésienne du plan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défini par ces trois points.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1B1F14CE-6C6C-4380-A63E-537275BE63CD}"/>
                  </a:ext>
                </a:extLst>
              </p:cNvPr>
              <p:cNvSpPr>
                <a:spLocks noRot="1" noChangeAspect="1" noMove="1" noResize="1" noEditPoints="1" noAdjustHandles="1" noChangeArrowheads="1" noChangeShapeType="1" noTextEdit="1"/>
              </p:cNvSpPr>
              <p:nvPr/>
            </p:nvSpPr>
            <p:spPr>
              <a:xfrm>
                <a:off x="480694" y="597550"/>
                <a:ext cx="12068175" cy="5183599"/>
              </a:xfrm>
              <a:prstGeom prst="rect">
                <a:avLst/>
              </a:prstGeom>
              <a:blipFill>
                <a:blip r:embed="rId2"/>
                <a:stretch>
                  <a:fillRect l="-556"/>
                </a:stretch>
              </a:blipFill>
            </p:spPr>
            <p:txBody>
              <a:bodyPr/>
              <a:lstStyle/>
              <a:p>
                <a:r>
                  <a:rPr lang="fr-FR">
                    <a:noFill/>
                  </a:rPr>
                  <a:t> </a:t>
                </a:r>
              </a:p>
            </p:txBody>
          </p:sp>
        </mc:Fallback>
      </mc:AlternateContent>
    </p:spTree>
    <p:extLst>
      <p:ext uri="{BB962C8B-B14F-4D97-AF65-F5344CB8AC3E}">
        <p14:creationId xmlns:p14="http://schemas.microsoft.com/office/powerpoint/2010/main" val="270415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F6477B4-623F-4B24-9EBF-DECA12FB621B}"/>
                  </a:ext>
                </a:extLst>
              </p:cNvPr>
              <p:cNvSpPr/>
              <p:nvPr/>
            </p:nvSpPr>
            <p:spPr>
              <a:xfrm>
                <a:off x="361950" y="278149"/>
                <a:ext cx="11830050" cy="5350119"/>
              </a:xfrm>
              <a:prstGeom prst="rect">
                <a:avLst/>
              </a:prstGeom>
            </p:spPr>
            <p:txBody>
              <a:bodyPr wrap="square">
                <a:spAutoFit/>
              </a:bodyPr>
              <a:lstStyle/>
              <a:p>
                <a:pPr>
                  <a:lnSpc>
                    <a:spcPct val="107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commence par calculer les coordonnées de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Leurs coordonnées ne sont pas proportionnelles et donc les vecteurs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 sont pas colinéaires et ainsi, les trois points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définissent bien un plan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note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vecteur normal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Alors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ce qui donne les équations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d’où le système équivalent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
                      </m:e>
                    </m:d>
                    <m: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
                      </m:e>
                    </m:d>
                    <m:r>
                      <a:rPr lang="fr-FR"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𝑏</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mr>
                        </m:m>
                      </m:e>
                    </m:d>
                  </m:oMath>
                </a14:m>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coordonnées de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donc de la forme </a:t>
                </a:r>
                <a14:m>
                  <m:oMath xmlns:m="http://schemas.openxmlformats.org/officeDocument/2006/math">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e>
                      <m:sup>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Avec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obtient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où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un réel qu’il reste à déterminer.</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1F6477B4-623F-4B24-9EBF-DECA12FB621B}"/>
                  </a:ext>
                </a:extLst>
              </p:cNvPr>
              <p:cNvSpPr>
                <a:spLocks noRot="1" noChangeAspect="1" noMove="1" noResize="1" noEditPoints="1" noAdjustHandles="1" noChangeArrowheads="1" noChangeShapeType="1" noTextEdit="1"/>
              </p:cNvSpPr>
              <p:nvPr/>
            </p:nvSpPr>
            <p:spPr>
              <a:xfrm>
                <a:off x="361950" y="278149"/>
                <a:ext cx="11830050" cy="5350119"/>
              </a:xfrm>
              <a:prstGeom prst="rect">
                <a:avLst/>
              </a:prstGeom>
              <a:blipFill>
                <a:blip r:embed="rId2"/>
                <a:stretch>
                  <a:fillRect l="-412" t="-684" b="-91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698B514-8581-4D08-B557-DE975EB6D8E4}"/>
                  </a:ext>
                </a:extLst>
              </p:cNvPr>
              <p:cNvSpPr/>
              <p:nvPr/>
            </p:nvSpPr>
            <p:spPr>
              <a:xfrm>
                <a:off x="771524" y="6001435"/>
                <a:ext cx="9820275" cy="369332"/>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L’appartenance du point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dirty="0">
                    <a:latin typeface="Times New Roman" panose="02020603050405020304" pitchFamily="18" charset="0"/>
                    <a:ea typeface="Times New Roman" panose="02020603050405020304" pitchFamily="18" charset="0"/>
                  </a:rPr>
                  <a:t> à </a:t>
                </a:r>
                <a14:m>
                  <m:oMath xmlns:m="http://schemas.openxmlformats.org/officeDocument/2006/math">
                    <m:r>
                      <a:rPr lang="fr-FR">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𝒫</m:t>
                    </m:r>
                    <m:r>
                      <a:rPr lang="fr-FR">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donne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𝑑</m:t>
                    </m:r>
                    <m:r>
                      <a:rPr lang="fr-FR">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a:latin typeface="Cambria Math" panose="02040503050406030204" pitchFamily="18" charset="0"/>
                        <a:ea typeface="Times New Roman" panose="02020603050405020304" pitchFamily="18" charset="0"/>
                        <a:cs typeface="Times New Roman" panose="02020603050405020304" pitchFamily="18" charset="0"/>
                      </a:rPr>
                      <m:t>3</m:t>
                    </m:r>
                  </m:oMath>
                </a14:m>
                <a:r>
                  <a:rPr lang="fr-FR" dirty="0">
                    <a:latin typeface="Times New Roman" panose="02020603050405020304" pitchFamily="18" charset="0"/>
                    <a:ea typeface="Times New Roman" panose="02020603050405020304" pitchFamily="18" charset="0"/>
                  </a:rPr>
                  <a:t> et donc </a:t>
                </a:r>
                <a14:m>
                  <m:oMath xmlns:m="http://schemas.openxmlformats.org/officeDocument/2006/math">
                    <m:r>
                      <a:rPr lang="fr-FR">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𝒫</m:t>
                    </m:r>
                    <m:r>
                      <a:rPr lang="fr-FR">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a:latin typeface="Cambria Math" panose="02040503050406030204" pitchFamily="18" charset="0"/>
                        <a:ea typeface="Times New Roman" panose="02020603050405020304" pitchFamily="18" charset="0"/>
                        <a:cs typeface="Times New Roman" panose="02020603050405020304" pitchFamily="18" charset="0"/>
                      </a:rPr>
                      <m:t>+2</m:t>
                    </m:r>
                    <m:r>
                      <a:rPr lang="fr-FR" i="1">
                        <a:latin typeface="Cambria Math" panose="02040503050406030204" pitchFamily="18" charset="0"/>
                        <a:ea typeface="Times New Roman" panose="02020603050405020304" pitchFamily="18" charset="0"/>
                        <a:cs typeface="Times New Roman" panose="02020603050405020304" pitchFamily="18" charset="0"/>
                      </a:rPr>
                      <m:t>𝑦</m:t>
                    </m:r>
                    <m:r>
                      <a:rPr lang="fr-FR">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𝑧</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a:latin typeface="Cambria Math" panose="02040503050406030204" pitchFamily="18" charset="0"/>
                        <a:ea typeface="Times New Roman" panose="02020603050405020304" pitchFamily="18" charset="0"/>
                        <a:cs typeface="Times New Roman" panose="02020603050405020304" pitchFamily="18" charset="0"/>
                      </a:rPr>
                      <m:t>3=0</m:t>
                    </m:r>
                  </m:oMath>
                </a14:m>
                <a:r>
                  <a:rPr lang="fr-FR" dirty="0">
                    <a:latin typeface="Times New Roman" panose="02020603050405020304" pitchFamily="18" charset="0"/>
                    <a:ea typeface="Times New Roman" panose="02020603050405020304" pitchFamily="18" charset="0"/>
                  </a:rPr>
                  <a:t>.</a:t>
                </a:r>
                <a:endParaRPr lang="fr-FR" dirty="0"/>
              </a:p>
            </p:txBody>
          </p:sp>
        </mc:Choice>
        <mc:Fallback xmlns="">
          <p:sp>
            <p:nvSpPr>
              <p:cNvPr id="3" name="Rectangle 2">
                <a:extLst>
                  <a:ext uri="{FF2B5EF4-FFF2-40B4-BE49-F238E27FC236}">
                    <a16:creationId xmlns:a16="http://schemas.microsoft.com/office/drawing/2014/main" id="{5698B514-8581-4D08-B557-DE975EB6D8E4}"/>
                  </a:ext>
                </a:extLst>
              </p:cNvPr>
              <p:cNvSpPr>
                <a:spLocks noRot="1" noChangeAspect="1" noMove="1" noResize="1" noEditPoints="1" noAdjustHandles="1" noChangeArrowheads="1" noChangeShapeType="1" noTextEdit="1"/>
              </p:cNvSpPr>
              <p:nvPr/>
            </p:nvSpPr>
            <p:spPr>
              <a:xfrm>
                <a:off x="771524" y="6001435"/>
                <a:ext cx="9820275" cy="369332"/>
              </a:xfrm>
              <a:prstGeom prst="rect">
                <a:avLst/>
              </a:prstGeom>
              <a:blipFill>
                <a:blip r:embed="rId3"/>
                <a:stretch>
                  <a:fillRect l="-559" t="-9836" b="-22951"/>
                </a:stretch>
              </a:blipFill>
            </p:spPr>
            <p:txBody>
              <a:bodyPr/>
              <a:lstStyle/>
              <a:p>
                <a:r>
                  <a:rPr lang="fr-FR">
                    <a:noFill/>
                  </a:rPr>
                  <a:t> </a:t>
                </a:r>
              </a:p>
            </p:txBody>
          </p:sp>
        </mc:Fallback>
      </mc:AlternateContent>
    </p:spTree>
    <p:extLst>
      <p:ext uri="{BB962C8B-B14F-4D97-AF65-F5344CB8AC3E}">
        <p14:creationId xmlns:p14="http://schemas.microsoft.com/office/powerpoint/2010/main" val="4246650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3E3EE2-B61C-408B-A525-FB6EDB46D7DD}"/>
              </a:ext>
            </a:extLst>
          </p:cNvPr>
          <p:cNvSpPr/>
          <p:nvPr/>
        </p:nvSpPr>
        <p:spPr>
          <a:xfrm>
            <a:off x="634752" y="4030462"/>
            <a:ext cx="10311415" cy="1020932"/>
          </a:xfrm>
          <a:prstGeom prst="rect">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330B165-BC56-4D9A-9533-293ABC4BA550}"/>
                  </a:ext>
                </a:extLst>
              </p:cNvPr>
              <p:cNvSpPr/>
              <p:nvPr/>
            </p:nvSpPr>
            <p:spPr>
              <a:xfrm>
                <a:off x="292962" y="464697"/>
                <a:ext cx="11398929" cy="5948616"/>
              </a:xfrm>
              <a:prstGeom prst="rect">
                <a:avLst/>
              </a:prstGeom>
            </p:spPr>
            <p:txBody>
              <a:bodyPr wrap="square">
                <a:spAutoFit/>
              </a:bodyPr>
              <a:lstStyle/>
              <a:p>
                <a:pPr marL="342900" lvl="0" indent="-342900">
                  <a:lnSpc>
                    <a:spcPct val="150000"/>
                  </a:lnSpc>
                  <a:spcAft>
                    <a:spcPts val="0"/>
                  </a:spcAft>
                  <a:buClr>
                    <a:srgbClr val="FF0000"/>
                  </a:buClr>
                  <a:buSzPct val="100000"/>
                  <a:buFont typeface="+mj-lt"/>
                  <a:buAutoNum type="romanUcPeriod"/>
                </a:pPr>
                <a:r>
                  <a:rPr lang="fr-FR" sz="3200" u="sng" dirty="0">
                    <a:solidFill>
                      <a:srgbClr val="FF0000"/>
                    </a:solidFill>
                    <a:effectLst/>
                    <a:latin typeface="Times New Roman" panose="02020603050405020304" pitchFamily="18" charset="0"/>
                    <a:ea typeface="Times New Roman" panose="02020603050405020304" pitchFamily="18" charset="0"/>
                  </a:rPr>
                  <a:t>Produit scalaire dans l’espace</a:t>
                </a:r>
                <a:endParaRPr lang="fr-FR" sz="3200" dirty="0">
                  <a:latin typeface="Times New Roman" panose="02020603050405020304" pitchFamily="18" charset="0"/>
                  <a:ea typeface="Times New Roman" panose="02020603050405020304" pitchFamily="18" charset="0"/>
                </a:endParaRPr>
              </a:p>
              <a:p>
                <a:pPr>
                  <a:lnSpc>
                    <a:spcPct val="107000"/>
                  </a:lnSpc>
                  <a:spcAft>
                    <a:spcPts val="0"/>
                  </a:spcAft>
                </a:pPr>
                <a:endParaRPr lang="fr-FR" sz="2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07000"/>
                  </a:lnSpc>
                </a:pPr>
                <a:r>
                  <a:rPr lang="fr-FR" sz="2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Remarque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Deux vecteurs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l’espace sont nécessairement coplanaires :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s’ils sont colinéaires, alors il existe une infinité de plans contenant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𝑢</m:t>
                        </m:r>
                      </m:e>
                    </m:acc>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𝑣</m:t>
                        </m:r>
                      </m:e>
                    </m:acc>
                  </m:oMath>
                </a14:m>
                <a:r>
                  <a:rPr lang="fr-FR" sz="2000" dirty="0">
                    <a:latin typeface="Times New Roman" panose="02020603050405020304" pitchFamily="18" charset="0"/>
                    <a:ea typeface="Times New Roman" panose="02020603050405020304" pitchFamily="18" charset="0"/>
                  </a:rPr>
                  <a:t> ; </a:t>
                </a:r>
              </a:p>
              <a:p>
                <a:pPr marL="1257300" lvl="2" indent="-342900">
                  <a:lnSpc>
                    <a:spcPct val="150000"/>
                  </a:lnSpc>
                  <a:buFont typeface="Times New Roman" panose="02020603050405020304" pitchFamily="18" charset="0"/>
                  <a:buChar char="•"/>
                </a:pPr>
                <a:r>
                  <a:rPr lang="fr-FR" sz="2000" dirty="0">
                    <a:latin typeface="Times New Roman" panose="02020603050405020304" pitchFamily="18" charset="0"/>
                    <a:ea typeface="Times New Roman" panose="02020603050405020304" pitchFamily="18" charset="0"/>
                  </a:rPr>
                  <a:t>s’ils ne sont pas colinéaires, ramenons-les à une même origine </a:t>
                </a:r>
                <a14:m>
                  <m:oMath xmlns:m="http://schemas.openxmlformats.org/officeDocument/2006/math">
                    <m:r>
                      <a:rPr lang="fr-FR" sz="2000" i="1">
                        <a:latin typeface="Cambria Math" panose="02040503050406030204" pitchFamily="18" charset="0"/>
                        <a:ea typeface="Times New Roman" panose="02020603050405020304" pitchFamily="18" charset="0"/>
                      </a:rPr>
                      <m:t>𝐴</m:t>
                    </m:r>
                  </m:oMath>
                </a14:m>
                <a:r>
                  <a:rPr lang="fr-FR" sz="2000" dirty="0">
                    <a:latin typeface="Times New Roman" panose="02020603050405020304" pitchFamily="18" charset="0"/>
                    <a:ea typeface="Times New Roman" panose="02020603050405020304" pitchFamily="18" charset="0"/>
                  </a:rPr>
                  <a:t> et considérons le plan engendré par </a:t>
                </a:r>
                <a14:m>
                  <m:oMath xmlns:m="http://schemas.openxmlformats.org/officeDocument/2006/math">
                    <m:r>
                      <a:rPr lang="fr-FR" sz="2000" i="1">
                        <a:latin typeface="Cambria Math" panose="02040503050406030204" pitchFamily="18" charset="0"/>
                        <a:ea typeface="Times New Roman" panose="02020603050405020304" pitchFamily="18" charset="0"/>
                      </a:rPr>
                      <m:t>𝐴</m:t>
                    </m:r>
                  </m:oMath>
                </a14:m>
                <a:r>
                  <a:rPr lang="fr-FR" sz="2000" dirty="0">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𝑢</m:t>
                        </m:r>
                      </m:e>
                    </m:acc>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𝑣</m:t>
                        </m:r>
                      </m:e>
                    </m:acc>
                  </m:oMath>
                </a14:m>
                <a:r>
                  <a:rPr lang="fr-FR" sz="2000" dirty="0">
                    <a:latin typeface="Times New Roman" panose="02020603050405020304" pitchFamily="18" charset="0"/>
                    <a:ea typeface="Times New Roman" panose="02020603050405020304" pitchFamily="18" charset="0"/>
                  </a:rPr>
                  <a:t> qui contient donc, par construction, les vecteurs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𝑢</m:t>
                        </m:r>
                      </m:e>
                    </m:acc>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𝑣</m:t>
                        </m:r>
                      </m:e>
                    </m:acc>
                  </m:oMath>
                </a14:m>
                <a:r>
                  <a:rPr lang="fr-FR" sz="2000" dirty="0">
                    <a:latin typeface="Times New Roman" panose="02020603050405020304" pitchFamily="18" charset="0"/>
                    <a:ea typeface="Times New Roman" panose="02020603050405020304" pitchFamily="18" charset="0"/>
                  </a:rPr>
                  <a:t>. </a:t>
                </a:r>
              </a:p>
              <a:p>
                <a:pPr>
                  <a:lnSpc>
                    <a:spcPct val="107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Définition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produit scalaire de deux vecteurs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dans l’espace est leur produit scalaire dans un plan les contenant.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sz="2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Remarque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définition donnée et les propriétés établies en classe de Première dans le plan sont donc aussi valables dans l’espace. À savoir :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3330B165-BC56-4D9A-9533-293ABC4BA550}"/>
                  </a:ext>
                </a:extLst>
              </p:cNvPr>
              <p:cNvSpPr>
                <a:spLocks noRot="1" noChangeAspect="1" noMove="1" noResize="1" noEditPoints="1" noAdjustHandles="1" noChangeArrowheads="1" noChangeShapeType="1" noTextEdit="1"/>
              </p:cNvSpPr>
              <p:nvPr/>
            </p:nvSpPr>
            <p:spPr>
              <a:xfrm>
                <a:off x="292962" y="464697"/>
                <a:ext cx="11398929" cy="5948616"/>
              </a:xfrm>
              <a:prstGeom prst="rect">
                <a:avLst/>
              </a:prstGeom>
              <a:blipFill>
                <a:blip r:embed="rId2"/>
                <a:stretch>
                  <a:fillRect l="-1176" r="-214" b="-922"/>
                </a:stretch>
              </a:blipFill>
            </p:spPr>
            <p:txBody>
              <a:bodyPr/>
              <a:lstStyle/>
              <a:p>
                <a:r>
                  <a:rPr lang="fr-FR">
                    <a:noFill/>
                  </a:rPr>
                  <a:t> </a:t>
                </a:r>
              </a:p>
            </p:txBody>
          </p:sp>
        </mc:Fallback>
      </mc:AlternateContent>
    </p:spTree>
    <p:extLst>
      <p:ext uri="{BB962C8B-B14F-4D97-AF65-F5344CB8AC3E}">
        <p14:creationId xmlns:p14="http://schemas.microsoft.com/office/powerpoint/2010/main" val="2989576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additive="base">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 calcmode="lin" valueType="num">
                                      <p:cBhvr additive="base">
                                        <p:cTn id="46"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8664455-6037-3D8B-6D04-DB2558023D31}"/>
              </a:ext>
            </a:extLst>
          </p:cNvPr>
          <p:cNvPicPr>
            <a:picLocks noChangeAspect="1"/>
          </p:cNvPicPr>
          <p:nvPr/>
        </p:nvPicPr>
        <p:blipFill>
          <a:blip r:embed="rId2"/>
          <a:stretch>
            <a:fillRect/>
          </a:stretch>
        </p:blipFill>
        <p:spPr>
          <a:xfrm>
            <a:off x="293032" y="103989"/>
            <a:ext cx="4960284" cy="3395887"/>
          </a:xfrm>
          <a:prstGeom prst="rect">
            <a:avLst/>
          </a:prstGeom>
        </p:spPr>
      </p:pic>
      <p:pic>
        <p:nvPicPr>
          <p:cNvPr id="7" name="Image 6">
            <a:extLst>
              <a:ext uri="{FF2B5EF4-FFF2-40B4-BE49-F238E27FC236}">
                <a16:creationId xmlns:a16="http://schemas.microsoft.com/office/drawing/2014/main" id="{CB1DB9F8-46FA-F47C-CDC6-90BB0A0698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72" y="3429000"/>
            <a:ext cx="4995944" cy="2501127"/>
          </a:xfrm>
          <a:prstGeom prst="rect">
            <a:avLst/>
          </a:prstGeom>
        </p:spPr>
      </p:pic>
      <p:pic>
        <p:nvPicPr>
          <p:cNvPr id="9" name="Image 8">
            <a:extLst>
              <a:ext uri="{FF2B5EF4-FFF2-40B4-BE49-F238E27FC236}">
                <a16:creationId xmlns:a16="http://schemas.microsoft.com/office/drawing/2014/main" id="{7D8A98C6-F033-4695-AD81-28075B59F36B}"/>
              </a:ext>
            </a:extLst>
          </p:cNvPr>
          <p:cNvPicPr>
            <a:picLocks noChangeAspect="1"/>
          </p:cNvPicPr>
          <p:nvPr/>
        </p:nvPicPr>
        <p:blipFill>
          <a:blip r:embed="rId4"/>
          <a:stretch>
            <a:fillRect/>
          </a:stretch>
        </p:blipFill>
        <p:spPr>
          <a:xfrm>
            <a:off x="6111128" y="1651908"/>
            <a:ext cx="5303686" cy="4112397"/>
          </a:xfrm>
          <a:prstGeom prst="rect">
            <a:avLst/>
          </a:prstGeom>
        </p:spPr>
      </p:pic>
      <p:pic>
        <p:nvPicPr>
          <p:cNvPr id="11" name="Image 10">
            <a:extLst>
              <a:ext uri="{FF2B5EF4-FFF2-40B4-BE49-F238E27FC236}">
                <a16:creationId xmlns:a16="http://schemas.microsoft.com/office/drawing/2014/main" id="{22680EDA-56D1-DBBD-9E40-FA564F64AE3D}"/>
              </a:ext>
            </a:extLst>
          </p:cNvPr>
          <p:cNvPicPr>
            <a:picLocks noChangeAspect="1"/>
          </p:cNvPicPr>
          <p:nvPr/>
        </p:nvPicPr>
        <p:blipFill>
          <a:blip r:embed="rId5"/>
          <a:stretch>
            <a:fillRect/>
          </a:stretch>
        </p:blipFill>
        <p:spPr>
          <a:xfrm>
            <a:off x="6111128" y="364218"/>
            <a:ext cx="5212694" cy="1214137"/>
          </a:xfrm>
          <a:prstGeom prst="rect">
            <a:avLst/>
          </a:prstGeom>
        </p:spPr>
      </p:pic>
    </p:spTree>
    <p:extLst>
      <p:ext uri="{BB962C8B-B14F-4D97-AF65-F5344CB8AC3E}">
        <p14:creationId xmlns:p14="http://schemas.microsoft.com/office/powerpoint/2010/main" val="392857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45E31D8-4C75-4ADE-9F0C-2D3CEE588A24}"/>
                  </a:ext>
                </a:extLst>
              </p:cNvPr>
              <p:cNvSpPr/>
              <p:nvPr/>
            </p:nvSpPr>
            <p:spPr>
              <a:xfrm>
                <a:off x="312262" y="613811"/>
                <a:ext cx="8059578" cy="1490280"/>
              </a:xfrm>
              <a:prstGeom prst="rect">
                <a:avLst/>
              </a:prstGeom>
            </p:spPr>
            <p:txBody>
              <a:bodyPr wrap="square">
                <a:spAutoFit/>
              </a:bodyPr>
              <a:lstStyle/>
              <a:p>
                <a:pPr>
                  <a:lnSpc>
                    <a:spcPct val="150000"/>
                  </a:lnSpc>
                  <a:spcAft>
                    <a:spcPts val="0"/>
                  </a:spcAft>
                </a:pPr>
                <a:r>
                  <a:rPr lang="fr-FR"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munit l’espace d’un repère orthonormé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Dans ce repère on considère les points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;0 ;0)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𝐽</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 ;1 ;0)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𝐾</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 ;0 ;1)</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245E31D8-4C75-4ADE-9F0C-2D3CEE588A24}"/>
                  </a:ext>
                </a:extLst>
              </p:cNvPr>
              <p:cNvSpPr>
                <a:spLocks noRot="1" noChangeAspect="1" noMove="1" noResize="1" noEditPoints="1" noAdjustHandles="1" noChangeArrowheads="1" noChangeShapeType="1" noTextEdit="1"/>
              </p:cNvSpPr>
              <p:nvPr/>
            </p:nvSpPr>
            <p:spPr>
              <a:xfrm>
                <a:off x="312262" y="613811"/>
                <a:ext cx="8059578" cy="1490280"/>
              </a:xfrm>
              <a:prstGeom prst="rect">
                <a:avLst/>
              </a:prstGeom>
              <a:blipFill>
                <a:blip r:embed="rId2"/>
                <a:stretch>
                  <a:fillRect l="-756" r="-605" b="-6557"/>
                </a:stretch>
              </a:blipFill>
            </p:spPr>
            <p:txBody>
              <a:bodyPr/>
              <a:lstStyle/>
              <a:p>
                <a:r>
                  <a:rPr lang="fr-FR">
                    <a:noFill/>
                  </a:rPr>
                  <a:t> </a:t>
                </a:r>
              </a:p>
            </p:txBody>
          </p:sp>
        </mc:Fallback>
      </mc:AlternateContent>
      <p:pic>
        <p:nvPicPr>
          <p:cNvPr id="3" name="Image 2">
            <a:extLst>
              <a:ext uri="{FF2B5EF4-FFF2-40B4-BE49-F238E27FC236}">
                <a16:creationId xmlns:a16="http://schemas.microsoft.com/office/drawing/2014/main" id="{08B881D9-3ED3-4555-BC1A-9AFA3BC4F537}"/>
              </a:ext>
            </a:extLst>
          </p:cNvPr>
          <p:cNvPicPr>
            <a:picLocks noChangeAspect="1"/>
          </p:cNvPicPr>
          <p:nvPr/>
        </p:nvPicPr>
        <p:blipFill rotWithShape="1">
          <a:blip r:embed="rId3">
            <a:extLst>
              <a:ext uri="{28A0092B-C50C-407E-A947-70E740481C1C}">
                <a14:useLocalDpi xmlns:a14="http://schemas.microsoft.com/office/drawing/2010/main" val="0"/>
              </a:ext>
            </a:extLst>
          </a:blip>
          <a:srcRect t="4934" r="9038"/>
          <a:stretch/>
        </p:blipFill>
        <p:spPr bwMode="auto">
          <a:xfrm>
            <a:off x="7997825" y="1102042"/>
            <a:ext cx="3698875" cy="394319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A6F3CCC-7576-4EB2-A2A5-A120A909E2C3}"/>
                  </a:ext>
                </a:extLst>
              </p:cNvPr>
              <p:cNvSpPr/>
              <p:nvPr/>
            </p:nvSpPr>
            <p:spPr>
              <a:xfrm>
                <a:off x="1267302" y="5203825"/>
                <a:ext cx="10680858" cy="904158"/>
              </a:xfrm>
              <a:prstGeom prst="rect">
                <a:avLst/>
              </a:prstGeom>
            </p:spPr>
            <p:txBody>
              <a:bodyPr wrap="square">
                <a:spAutoFit/>
              </a:bodyPr>
              <a:lstStyle/>
              <a:p>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plan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𝐼𝐽𝐾</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pour équation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admet pour vecteur normal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p>
            </p:txBody>
          </p:sp>
        </mc:Choice>
        <mc:Fallback xmlns="">
          <p:sp>
            <p:nvSpPr>
              <p:cNvPr id="4" name="Rectangle 3">
                <a:extLst>
                  <a:ext uri="{FF2B5EF4-FFF2-40B4-BE49-F238E27FC236}">
                    <a16:creationId xmlns:a16="http://schemas.microsoft.com/office/drawing/2014/main" id="{DA6F3CCC-7576-4EB2-A2A5-A120A909E2C3}"/>
                  </a:ext>
                </a:extLst>
              </p:cNvPr>
              <p:cNvSpPr>
                <a:spLocks noRot="1" noChangeAspect="1" noMove="1" noResize="1" noEditPoints="1" noAdjustHandles="1" noChangeArrowheads="1" noChangeShapeType="1" noTextEdit="1"/>
              </p:cNvSpPr>
              <p:nvPr/>
            </p:nvSpPr>
            <p:spPr>
              <a:xfrm>
                <a:off x="1267302" y="5203825"/>
                <a:ext cx="10680858" cy="904158"/>
              </a:xfrm>
              <a:prstGeom prst="rect">
                <a:avLst/>
              </a:prstGeom>
              <a:blipFill>
                <a:blip r:embed="rId4"/>
                <a:stretch>
                  <a:fillRect l="-628"/>
                </a:stretch>
              </a:blipFill>
            </p:spPr>
            <p:txBody>
              <a:bodyPr/>
              <a:lstStyle/>
              <a:p>
                <a:r>
                  <a:rPr lang="fr-FR">
                    <a:noFill/>
                  </a:rPr>
                  <a:t> </a:t>
                </a:r>
              </a:p>
            </p:txBody>
          </p:sp>
        </mc:Fallback>
      </mc:AlternateContent>
    </p:spTree>
    <p:extLst>
      <p:ext uri="{BB962C8B-B14F-4D97-AF65-F5344CB8AC3E}">
        <p14:creationId xmlns:p14="http://schemas.microsoft.com/office/powerpoint/2010/main" val="291388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616FBE1-B0E1-4FF1-9C22-B53431BA9C18}"/>
              </a:ext>
            </a:extLst>
          </p:cNvPr>
          <p:cNvSpPr/>
          <p:nvPr/>
        </p:nvSpPr>
        <p:spPr>
          <a:xfrm>
            <a:off x="71120" y="186226"/>
            <a:ext cx="11562080" cy="32427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9877BB5-4975-439C-99DE-A3B0D1515F63}"/>
                  </a:ext>
                </a:extLst>
              </p:cNvPr>
              <p:cNvSpPr/>
              <p:nvPr/>
            </p:nvSpPr>
            <p:spPr>
              <a:xfrm>
                <a:off x="266700" y="142767"/>
                <a:ext cx="11925300" cy="6426759"/>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Déterminer, si elle existe, l’intersection d’une droite et d’un plan (Ex 52 page 318)</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une droite dirigée par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plan de vecteur normal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mj-lt"/>
                  <a:buAutoNum type="arabicPeriod"/>
                </a:pPr>
                <a:r>
                  <a:rPr lang="fr-FR" sz="2000" dirty="0">
                    <a:latin typeface="Times New Roman" panose="02020603050405020304" pitchFamily="18" charset="0"/>
                    <a:ea typeface="Times New Roman" panose="02020603050405020304" pitchFamily="18" charset="0"/>
                  </a:rPr>
                  <a:t>Tester le parallélisme de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𝑑</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en calculant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𝑢</m:t>
                        </m:r>
                      </m:e>
                    </m:acc>
                    <m:r>
                      <a:rPr lang="fr-FR" sz="2000">
                        <a:latin typeface="Cambria Math" panose="02040503050406030204" pitchFamily="18" charset="0"/>
                        <a:ea typeface="Times New Roman" panose="02020603050405020304" pitchFamily="18" charset="0"/>
                      </a:rPr>
                      <m:t>⋅</m:t>
                    </m:r>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𝑛</m:t>
                        </m:r>
                      </m:e>
                    </m:acc>
                  </m:oMath>
                </a14:m>
                <a:r>
                  <a:rPr lang="fr-FR" sz="2000" dirty="0">
                    <a:latin typeface="Times New Roman" panose="02020603050405020304" pitchFamily="18" charset="0"/>
                    <a:ea typeface="Times New Roman" panose="02020603050405020304" pitchFamily="18" charset="0"/>
                  </a:rPr>
                  <a:t> :</a:t>
                </a:r>
              </a:p>
              <a:p>
                <a:pPr marL="1592580" lvl="2">
                  <a:lnSpc>
                    <a:spcPct val="150000"/>
                  </a:lnSpc>
                </a:pPr>
                <a:r>
                  <a:rPr lang="fr-FR" sz="2000" dirty="0">
                    <a:latin typeface="Times New Roman" panose="02020603050405020304" pitchFamily="18" charset="0"/>
                    <a:ea typeface="Times New Roman" panose="02020603050405020304" pitchFamily="18" charset="0"/>
                  </a:rPr>
                  <a:t>(a) si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𝑢</m:t>
                        </m:r>
                      </m:e>
                    </m:acc>
                    <m:r>
                      <a:rPr lang="fr-FR" sz="2000">
                        <a:latin typeface="Cambria Math" panose="02040503050406030204" pitchFamily="18" charset="0"/>
                        <a:ea typeface="Times New Roman" panose="02020603050405020304" pitchFamily="18" charset="0"/>
                      </a:rPr>
                      <m:t>⋅</m:t>
                    </m:r>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𝑛</m:t>
                        </m:r>
                      </m:e>
                    </m:acc>
                    <m:r>
                      <a:rPr lang="fr-FR" sz="2000">
                        <a:latin typeface="Cambria Math" panose="02040503050406030204" pitchFamily="18" charset="0"/>
                        <a:ea typeface="Times New Roman" panose="02020603050405020304" pitchFamily="18" charset="0"/>
                      </a:rPr>
                      <m:t>=0</m:t>
                    </m:r>
                  </m:oMath>
                </a14:m>
                <a:r>
                  <a:rPr lang="fr-FR" sz="2000" dirty="0">
                    <a:latin typeface="Times New Roman" panose="02020603050405020304" pitchFamily="18" charset="0"/>
                    <a:ea typeface="Times New Roman" panose="02020603050405020304" pitchFamily="18" charset="0"/>
                  </a:rPr>
                  <a:t>, alors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𝑑</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est parallèle, strictement ou non, à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a:t>
                </a:r>
              </a:p>
              <a:p>
                <a:pPr marL="1592580" lvl="2">
                  <a:lnSpc>
                    <a:spcPct val="150000"/>
                  </a:lnSpc>
                </a:pPr>
                <a:r>
                  <a:rPr lang="fr-FR" sz="2000" dirty="0">
                    <a:latin typeface="Times New Roman" panose="02020603050405020304" pitchFamily="18" charset="0"/>
                    <a:ea typeface="Times New Roman" panose="02020603050405020304" pitchFamily="18" charset="0"/>
                  </a:rPr>
                  <a:t>(b) si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𝑢</m:t>
                        </m:r>
                      </m:e>
                    </m:acc>
                    <m:r>
                      <a:rPr lang="fr-FR" sz="2000">
                        <a:latin typeface="Cambria Math" panose="02040503050406030204" pitchFamily="18" charset="0"/>
                        <a:ea typeface="Times New Roman" panose="02020603050405020304" pitchFamily="18" charset="0"/>
                      </a:rPr>
                      <m:t>⋅</m:t>
                    </m:r>
                    <m:acc>
                      <m:accPr>
                        <m:chr m:val="⃗"/>
                        <m:ctrlPr>
                          <a:rPr lang="fr-FR" sz="2000" i="1">
                            <a:latin typeface="Cambria Math" panose="02040503050406030204" pitchFamily="18" charset="0"/>
                            <a:ea typeface="Times New Roman" panose="02020603050405020304" pitchFamily="18" charset="0"/>
                          </a:rPr>
                        </m:ctrlPr>
                      </m:accPr>
                      <m:e>
                        <m:r>
                          <a:rPr lang="fr-FR" sz="2000" i="1">
                            <a:latin typeface="Cambria Math" panose="02040503050406030204" pitchFamily="18" charset="0"/>
                            <a:ea typeface="Times New Roman" panose="02020603050405020304" pitchFamily="18" charset="0"/>
                          </a:rPr>
                          <m:t>𝑛</m:t>
                        </m:r>
                      </m:e>
                    </m:acc>
                    <m:r>
                      <a:rPr lang="fr-FR" sz="2000">
                        <a:latin typeface="Cambria Math" panose="02040503050406030204" pitchFamily="18" charset="0"/>
                        <a:ea typeface="Times New Roman" panose="02020603050405020304" pitchFamily="18" charset="0"/>
                      </a:rPr>
                      <m:t>≠0</m:t>
                    </m:r>
                  </m:oMath>
                </a14:m>
                <a:r>
                  <a:rPr lang="fr-FR" sz="2000" dirty="0">
                    <a:latin typeface="Times New Roman" panose="02020603050405020304" pitchFamily="18" charset="0"/>
                    <a:ea typeface="Times New Roman" panose="02020603050405020304" pitchFamily="18" charset="0"/>
                  </a:rPr>
                  <a:t>, alors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𝑑</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se coupent en un point </a:t>
                </a:r>
                <a14:m>
                  <m:oMath xmlns:m="http://schemas.openxmlformats.org/officeDocument/2006/math">
                    <m:r>
                      <a:rPr lang="fr-FR" sz="2000" i="1">
                        <a:latin typeface="Cambria Math" panose="02040503050406030204" pitchFamily="18" charset="0"/>
                        <a:ea typeface="Times New Roman" panose="02020603050405020304" pitchFamily="18" charset="0"/>
                      </a:rPr>
                      <m:t>𝑀</m:t>
                    </m:r>
                  </m:oMath>
                </a14:m>
                <a:r>
                  <a:rPr lang="fr-FR" sz="2000" dirty="0">
                    <a:latin typeface="Times New Roman" panose="02020603050405020304" pitchFamily="18" charset="0"/>
                    <a:ea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mj-lt"/>
                  <a:buAutoNum type="arabicPeriod" startAt="2"/>
                </a:pPr>
                <a:r>
                  <a:rPr lang="fr-FR" sz="2000" dirty="0">
                    <a:latin typeface="Times New Roman" panose="02020603050405020304" pitchFamily="18" charset="0"/>
                    <a:ea typeface="Times New Roman" panose="02020603050405020304" pitchFamily="18" charset="0"/>
                  </a:rPr>
                  <a:t>Si l’intersection existe, résoudre le système composé des équations décrivant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𝑑</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𝒫</m:t>
                    </m:r>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afin de calculer les coordonnées de </a:t>
                </a:r>
                <a14:m>
                  <m:oMath xmlns:m="http://schemas.openxmlformats.org/officeDocument/2006/math">
                    <m:r>
                      <a:rPr lang="fr-FR" sz="2000" i="1">
                        <a:latin typeface="Cambria Math" panose="02040503050406030204" pitchFamily="18" charset="0"/>
                        <a:ea typeface="Times New Roman" panose="02020603050405020304" pitchFamily="18" charset="0"/>
                      </a:rPr>
                      <m:t>𝑀</m:t>
                    </m:r>
                  </m:oMath>
                </a14:m>
                <a:r>
                  <a:rPr lang="fr-FR" sz="2000" dirty="0">
                    <a:latin typeface="Times New Roman" panose="02020603050405020304" pitchFamily="18" charset="0"/>
                    <a:ea typeface="Times New Roman" panose="02020603050405020304" pitchFamily="18" charset="0"/>
                  </a:rPr>
                  <a:t>. </a:t>
                </a: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considère la droite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représentation paramétrique </a:t>
                </a:r>
                <a14:m>
                  <m:oMath xmlns:m="http://schemas.openxmlformats.org/officeDocument/2006/math">
                    <m:d>
                      <m:dPr>
                        <m:begChr m:val="{"/>
                        <m:end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e>
                          </m:mr>
                        </m: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d>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le plan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d’équation cartésienne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Déterminer, s’il existe, les coordonnées du point d’intersection de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09877BB5-4975-439C-99DE-A3B0D1515F63}"/>
                  </a:ext>
                </a:extLst>
              </p:cNvPr>
              <p:cNvSpPr>
                <a:spLocks noRot="1" noChangeAspect="1" noMove="1" noResize="1" noEditPoints="1" noAdjustHandles="1" noChangeArrowheads="1" noChangeShapeType="1" noTextEdit="1"/>
              </p:cNvSpPr>
              <p:nvPr/>
            </p:nvSpPr>
            <p:spPr>
              <a:xfrm>
                <a:off x="266700" y="142767"/>
                <a:ext cx="11925300" cy="6426759"/>
              </a:xfrm>
              <a:prstGeom prst="rect">
                <a:avLst/>
              </a:prstGeom>
              <a:blipFill>
                <a:blip r:embed="rId2"/>
                <a:stretch>
                  <a:fillRect l="-562" b="-664"/>
                </a:stretch>
              </a:blipFill>
            </p:spPr>
            <p:txBody>
              <a:bodyPr/>
              <a:lstStyle/>
              <a:p>
                <a:r>
                  <a:rPr lang="fr-FR">
                    <a:noFill/>
                  </a:rPr>
                  <a:t> </a:t>
                </a:r>
              </a:p>
            </p:txBody>
          </p:sp>
        </mc:Fallback>
      </mc:AlternateContent>
    </p:spTree>
    <p:extLst>
      <p:ext uri="{BB962C8B-B14F-4D97-AF65-F5344CB8AC3E}">
        <p14:creationId xmlns:p14="http://schemas.microsoft.com/office/powerpoint/2010/main" val="2714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2DE8ED9-DE91-425D-9C95-5F963F90E685}"/>
                  </a:ext>
                </a:extLst>
              </p:cNvPr>
              <p:cNvSpPr/>
              <p:nvPr/>
            </p:nvSpPr>
            <p:spPr>
              <a:xfrm>
                <a:off x="581025" y="1218673"/>
                <a:ext cx="11029949" cy="3188245"/>
              </a:xfrm>
              <a:prstGeom prst="rect">
                <a:avLst/>
              </a:prstGeom>
            </p:spPr>
            <p:txBody>
              <a:bodyPr wrap="square">
                <a:spAutoFit/>
              </a:bodyPr>
              <a:lstStyle/>
              <a:p>
                <a:pPr>
                  <a:lnSpc>
                    <a:spcPct val="107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vecteur directeur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un vecteur normal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respectivement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acc>
                      <m:accPr>
                        <m:chr m:val="⃗"/>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coupent en un point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dont les coordonnées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satisfont le système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
                      </m:e>
                    </m:d>
                    <m: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)+5+7</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
                      </m:e>
                    </m:d>
                    <m: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e>
                          </m:mr>
                          <m:mr>
                            <m:e/>
                            <m:e/>
                            <m:e/>
                          </m:mr>
                        </m:m>
                      </m:e>
                    </m:d>
                  </m:oMath>
                </a14:m>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 ;10 ;5)</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02DE8ED9-DE91-425D-9C95-5F963F90E685}"/>
                  </a:ext>
                </a:extLst>
              </p:cNvPr>
              <p:cNvSpPr>
                <a:spLocks noRot="1" noChangeAspect="1" noMove="1" noResize="1" noEditPoints="1" noAdjustHandles="1" noChangeArrowheads="1" noChangeShapeType="1" noTextEdit="1"/>
              </p:cNvSpPr>
              <p:nvPr/>
            </p:nvSpPr>
            <p:spPr>
              <a:xfrm>
                <a:off x="581025" y="1218673"/>
                <a:ext cx="11029949" cy="3188245"/>
              </a:xfrm>
              <a:prstGeom prst="rect">
                <a:avLst/>
              </a:prstGeom>
              <a:blipFill>
                <a:blip r:embed="rId2"/>
                <a:stretch>
                  <a:fillRect l="-442" t="-1147" b="-2103"/>
                </a:stretch>
              </a:blipFill>
            </p:spPr>
            <p:txBody>
              <a:bodyPr/>
              <a:lstStyle/>
              <a:p>
                <a:r>
                  <a:rPr lang="fr-FR">
                    <a:noFill/>
                  </a:rPr>
                  <a:t> </a:t>
                </a:r>
              </a:p>
            </p:txBody>
          </p:sp>
        </mc:Fallback>
      </mc:AlternateContent>
    </p:spTree>
    <p:extLst>
      <p:ext uri="{BB962C8B-B14F-4D97-AF65-F5344CB8AC3E}">
        <p14:creationId xmlns:p14="http://schemas.microsoft.com/office/powerpoint/2010/main" val="181150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DCF9BB2-3B17-4A85-86C3-1A8E902D34CA}"/>
                  </a:ext>
                </a:extLst>
              </p:cNvPr>
              <p:cNvSpPr/>
              <p:nvPr/>
            </p:nvSpPr>
            <p:spPr>
              <a:xfrm>
                <a:off x="485775" y="753331"/>
                <a:ext cx="11439525" cy="1387944"/>
              </a:xfrm>
              <a:prstGeom prst="rect">
                <a:avLst/>
              </a:prstGeom>
            </p:spPr>
            <p:txBody>
              <a:bodyPr wrap="square">
                <a:spAutoFit/>
              </a:bodyPr>
              <a:lstStyle/>
              <a:p>
                <a:pPr>
                  <a:lnSpc>
                    <a:spcPct val="150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Même consigne avec la droite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3+5</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d>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le plan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1DCF9BB2-3B17-4A85-86C3-1A8E902D34CA}"/>
                  </a:ext>
                </a:extLst>
              </p:cNvPr>
              <p:cNvSpPr>
                <a:spLocks noRot="1" noChangeAspect="1" noMove="1" noResize="1" noEditPoints="1" noAdjustHandles="1" noChangeArrowheads="1" noChangeShapeType="1" noTextEdit="1"/>
              </p:cNvSpPr>
              <p:nvPr/>
            </p:nvSpPr>
            <p:spPr>
              <a:xfrm>
                <a:off x="485775" y="753331"/>
                <a:ext cx="11439525" cy="1387944"/>
              </a:xfrm>
              <a:prstGeom prst="rect">
                <a:avLst/>
              </a:prstGeom>
              <a:blipFill>
                <a:blip r:embed="rId2"/>
                <a:stretch>
                  <a:fillRect l="-58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1545132-293E-49BD-BEA8-E4F6CB406A2F}"/>
                  </a:ext>
                </a:extLst>
              </p:cNvPr>
              <p:cNvSpPr/>
              <p:nvPr/>
            </p:nvSpPr>
            <p:spPr>
              <a:xfrm>
                <a:off x="485774" y="3021119"/>
                <a:ext cx="11439525" cy="2697470"/>
              </a:xfrm>
              <a:prstGeom prst="rect">
                <a:avLst/>
              </a:prstGeom>
            </p:spPr>
            <p:txBody>
              <a:bodyPr wrap="square">
                <a:spAutoFit/>
              </a:bodyPr>
              <a:lstStyle/>
              <a:p>
                <a:pPr>
                  <a:lnSpc>
                    <a:spcPct val="150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Avec les mêmes notations que précédemment,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e>
                          </m:mr>
                        </m:m>
                      </m:e>
                    </m:d>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d>
                      <m:d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e>
                          </m:m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parallèles.</a:t>
                </a: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plus, le point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;2 ;3)</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 lequel passe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n’appartient pas à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strictement parallèles.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21545132-293E-49BD-BEA8-E4F6CB406A2F}"/>
                  </a:ext>
                </a:extLst>
              </p:cNvPr>
              <p:cNvSpPr>
                <a:spLocks noRot="1" noChangeAspect="1" noMove="1" noResize="1" noEditPoints="1" noAdjustHandles="1" noChangeArrowheads="1" noChangeShapeType="1" noTextEdit="1"/>
              </p:cNvSpPr>
              <p:nvPr/>
            </p:nvSpPr>
            <p:spPr>
              <a:xfrm>
                <a:off x="485774" y="3021119"/>
                <a:ext cx="11439525" cy="2697470"/>
              </a:xfrm>
              <a:prstGeom prst="rect">
                <a:avLst/>
              </a:prstGeom>
              <a:blipFill>
                <a:blip r:embed="rId3"/>
                <a:stretch>
                  <a:fillRect l="-586" b="-3167"/>
                </a:stretch>
              </a:blipFill>
            </p:spPr>
            <p:txBody>
              <a:bodyPr/>
              <a:lstStyle/>
              <a:p>
                <a:r>
                  <a:rPr lang="fr-FR">
                    <a:noFill/>
                  </a:rPr>
                  <a:t> </a:t>
                </a:r>
              </a:p>
            </p:txBody>
          </p:sp>
        </mc:Fallback>
      </mc:AlternateContent>
    </p:spTree>
    <p:extLst>
      <p:ext uri="{BB962C8B-B14F-4D97-AF65-F5344CB8AC3E}">
        <p14:creationId xmlns:p14="http://schemas.microsoft.com/office/powerpoint/2010/main" val="74308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6E0C486C-BB82-4AF0-B2B5-43135D08AB05}"/>
              </a:ext>
            </a:extLst>
          </p:cNvPr>
          <p:cNvSpPr/>
          <p:nvPr/>
        </p:nvSpPr>
        <p:spPr>
          <a:xfrm>
            <a:off x="71120" y="375536"/>
            <a:ext cx="9845040" cy="335318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CF56580-9F7F-44D6-A7B2-69D24C172FC1}"/>
                  </a:ext>
                </a:extLst>
              </p:cNvPr>
              <p:cNvSpPr/>
              <p:nvPr/>
            </p:nvSpPr>
            <p:spPr>
              <a:xfrm>
                <a:off x="161925" y="375536"/>
                <a:ext cx="11868150" cy="6106928"/>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Déterminer, si elle existe, l’intersection de deux plans (Ex 66 page 319)</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deux plans de vecteurs normaux respectifs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e>
                    </m:acc>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mj-lt"/>
                  <a:buAutoNum type="arabicPeriod"/>
                </a:pPr>
                <a:r>
                  <a:rPr lang="fr-FR" sz="2000" dirty="0">
                    <a:latin typeface="Times New Roman" panose="02020603050405020304" pitchFamily="18" charset="0"/>
                    <a:ea typeface="Times New Roman" panose="02020603050405020304" pitchFamily="18" charset="0"/>
                  </a:rPr>
                  <a:t>Tester le parallélisme de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en testant la colinéarité de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1</m:t>
                            </m:r>
                          </m:sub>
                        </m:sSub>
                      </m:e>
                    </m:acc>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000" i="1">
                            <a:latin typeface="Cambria Math" panose="02040503050406030204" pitchFamily="18" charset="0"/>
                            <a:ea typeface="Times New Roman" panose="02020603050405020304" pitchFamily="18" charset="0"/>
                          </a:rPr>
                        </m:ctrlPr>
                      </m:accPr>
                      <m:e>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𝑛</m:t>
                            </m:r>
                          </m:e>
                          <m:sub>
                            <m:r>
                              <a:rPr lang="fr-FR" sz="2000">
                                <a:latin typeface="Cambria Math" panose="02040503050406030204" pitchFamily="18" charset="0"/>
                                <a:ea typeface="Times New Roman" panose="02020603050405020304" pitchFamily="18" charset="0"/>
                              </a:rPr>
                              <m:t>2</m:t>
                            </m:r>
                          </m:sub>
                        </m:sSub>
                      </m:e>
                    </m:acc>
                  </m:oMath>
                </a14:m>
                <a:r>
                  <a:rPr lang="fr-FR" sz="2000" dirty="0">
                    <a:latin typeface="Times New Roman" panose="02020603050405020304" pitchFamily="18" charset="0"/>
                    <a:ea typeface="Times New Roman" panose="02020603050405020304" pitchFamily="18" charset="0"/>
                  </a:rPr>
                  <a:t>. </a:t>
                </a:r>
              </a:p>
              <a:p>
                <a:pPr marL="1257300" lvl="2" indent="-342900">
                  <a:lnSpc>
                    <a:spcPct val="150000"/>
                  </a:lnSpc>
                  <a:buFont typeface="+mj-lt"/>
                  <a:buAutoNum type="arabicPeriod"/>
                </a:pPr>
                <a:r>
                  <a:rPr lang="fr-FR" sz="2000" dirty="0">
                    <a:latin typeface="Times New Roman" panose="02020603050405020304" pitchFamily="18" charset="0"/>
                    <a:ea typeface="Times New Roman" panose="02020603050405020304" pitchFamily="18" charset="0"/>
                  </a:rPr>
                  <a:t>Si les plans ne sont pas parallèles :</a:t>
                </a:r>
              </a:p>
              <a:p>
                <a:pPr marL="1592580" lvl="2">
                  <a:lnSpc>
                    <a:spcPct val="150000"/>
                  </a:lnSpc>
                </a:pPr>
                <a:r>
                  <a:rPr lang="fr-FR" sz="2000" dirty="0">
                    <a:latin typeface="Times New Roman" panose="02020603050405020304" pitchFamily="18" charset="0"/>
                    <a:ea typeface="Times New Roman" panose="02020603050405020304" pitchFamily="18" charset="0"/>
                  </a:rPr>
                  <a:t>(a) écrire le système composé des équations décrivant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et </a:t>
                </a:r>
                <a14:m>
                  <m:oMath xmlns:m="http://schemas.openxmlformats.org/officeDocument/2006/math">
                    <m:r>
                      <a:rPr lang="fr-FR" sz="2000">
                        <a:latin typeface="Cambria Math" panose="02040503050406030204" pitchFamily="18" charset="0"/>
                        <a:ea typeface="Times New Roman" panose="02020603050405020304" pitchFamily="18" charset="0"/>
                      </a:rPr>
                      <m:t>(</m:t>
                    </m:r>
                    <m:sSub>
                      <m:sSubPr>
                        <m:ctrlPr>
                          <a:rPr lang="fr-FR" sz="2000" i="1">
                            <a:latin typeface="Cambria Math" panose="02040503050406030204" pitchFamily="18" charset="0"/>
                            <a:ea typeface="Times New Roman" panose="02020603050405020304" pitchFamily="18" charset="0"/>
                          </a:rPr>
                        </m:ctrlPr>
                      </m:sSubPr>
                      <m:e>
                        <m:r>
                          <a:rPr lang="fr-FR" sz="2000" i="1">
                            <a:latin typeface="Cambria Math" panose="02040503050406030204" pitchFamily="18" charset="0"/>
                            <a:ea typeface="Times New Roman" panose="02020603050405020304" pitchFamily="18" charset="0"/>
                          </a:rPr>
                          <m:t>𝒫</m:t>
                        </m:r>
                      </m:e>
                      <m:sub>
                        <m:r>
                          <a:rPr lang="fr-FR" sz="2000">
                            <a:latin typeface="Cambria Math" panose="02040503050406030204" pitchFamily="18" charset="0"/>
                            <a:ea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a:t>
                </a:r>
              </a:p>
              <a:p>
                <a:pPr marL="1592580" lvl="2">
                  <a:lnSpc>
                    <a:spcPct val="150000"/>
                  </a:lnSpc>
                </a:pPr>
                <a:r>
                  <a:rPr lang="fr-FR" sz="2000" dirty="0">
                    <a:latin typeface="Times New Roman" panose="02020603050405020304" pitchFamily="18" charset="0"/>
                    <a:ea typeface="Times New Roman" panose="02020603050405020304" pitchFamily="18" charset="0"/>
                  </a:rPr>
                  <a:t>(b) choisir une des coordonnées comme paramètre ;</a:t>
                </a:r>
              </a:p>
              <a:p>
                <a:pPr marL="1592580" lvl="2">
                  <a:lnSpc>
                    <a:spcPct val="150000"/>
                  </a:lnSpc>
                </a:pPr>
                <a:r>
                  <a:rPr lang="fr-FR" sz="2000" dirty="0">
                    <a:latin typeface="Times New Roman" panose="02020603050405020304" pitchFamily="18" charset="0"/>
                    <a:ea typeface="Times New Roman" panose="02020603050405020304" pitchFamily="18" charset="0"/>
                  </a:rPr>
                  <a:t>(c) en déduire une représentation paramétrique de la droite d’intersection. </a:t>
                </a:r>
              </a:p>
              <a:p>
                <a:pPr>
                  <a:lnSpc>
                    <a:spcPct val="150000"/>
                  </a:lnSpc>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considère les plans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d’équations respectives</a:t>
                </a:r>
              </a:p>
              <a:p>
                <a:pPr lvl="1" algn="ctr">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Déterminer, si elle existe, une représentation paramétrique de la droite d’intersection entre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3CF56580-9F7F-44D6-A7B2-69D24C172FC1}"/>
                  </a:ext>
                </a:extLst>
              </p:cNvPr>
              <p:cNvSpPr>
                <a:spLocks noRot="1" noChangeAspect="1" noMove="1" noResize="1" noEditPoints="1" noAdjustHandles="1" noChangeArrowheads="1" noChangeShapeType="1" noTextEdit="1"/>
              </p:cNvSpPr>
              <p:nvPr/>
            </p:nvSpPr>
            <p:spPr>
              <a:xfrm>
                <a:off x="161925" y="375536"/>
                <a:ext cx="11868150" cy="6106928"/>
              </a:xfrm>
              <a:prstGeom prst="rect">
                <a:avLst/>
              </a:prstGeom>
              <a:blipFill>
                <a:blip r:embed="rId2"/>
                <a:stretch>
                  <a:fillRect l="-565" b="-899"/>
                </a:stretch>
              </a:blipFill>
            </p:spPr>
            <p:txBody>
              <a:bodyPr/>
              <a:lstStyle/>
              <a:p>
                <a:r>
                  <a:rPr lang="fr-FR">
                    <a:noFill/>
                  </a:rPr>
                  <a:t> </a:t>
                </a:r>
              </a:p>
            </p:txBody>
          </p:sp>
        </mc:Fallback>
      </mc:AlternateContent>
    </p:spTree>
    <p:extLst>
      <p:ext uri="{BB962C8B-B14F-4D97-AF65-F5344CB8AC3E}">
        <p14:creationId xmlns:p14="http://schemas.microsoft.com/office/powerpoint/2010/main" val="12788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500"/>
                                        <p:tgtEl>
                                          <p:spTgt spid="2">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9AD6D02-3D66-4E47-B217-F5C5396FBBED}"/>
                  </a:ext>
                </a:extLst>
              </p:cNvPr>
              <p:cNvSpPr/>
              <p:nvPr/>
            </p:nvSpPr>
            <p:spPr>
              <a:xfrm>
                <a:off x="95250" y="300369"/>
                <a:ext cx="12096750" cy="6064609"/>
              </a:xfrm>
              <a:prstGeom prst="rect">
                <a:avLst/>
              </a:prstGeom>
            </p:spPr>
            <p:txBody>
              <a:bodyPr wrap="square">
                <a:spAutoFit/>
              </a:bodyPr>
              <a:lstStyle/>
              <a:p>
                <a:pPr>
                  <a:lnSpc>
                    <a:spcPct val="107000"/>
                  </a:lnSpc>
                  <a:spcAft>
                    <a:spcPts val="0"/>
                  </a:spcAft>
                </a:pPr>
                <a:r>
                  <a:rPr lang="fr-FR"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considère les plans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d’équations respectives</a:t>
                </a:r>
              </a:p>
              <a:p>
                <a:pPr lvl="1" algn="ctr">
                  <a:lnSpc>
                    <a:spcPct val="107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+2=0</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Déterminer, si elle existe, une représentation paramétrique de la droite d’intersection entre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ont pour vecteurs normaux respectifs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ne sont pas colinéaires donc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coupent selon une droite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point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appartient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 et seulement si ses coordonnées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vérifient le système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e/>
                            <m:e/>
                          </m:mr>
                        </m:m>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e>
                          </m:mr>
                          <m:mr>
                            <m:e/>
                            <m:e/>
                            <m:e/>
                          </m:mr>
                        </m:m>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e/>
                            <m:e/>
                          </m:mr>
                        </m:m>
                      </m:e>
                    </m:d>
                  </m:oMath>
                </a14:m>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les coordonnées de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de la forme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donc, en choisissant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comme paramètre, on obtient une représentation paramétrique de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F9AD6D02-3D66-4E47-B217-F5C5396FBBED}"/>
                  </a:ext>
                </a:extLst>
              </p:cNvPr>
              <p:cNvSpPr>
                <a:spLocks noRot="1" noChangeAspect="1" noMove="1" noResize="1" noEditPoints="1" noAdjustHandles="1" noChangeArrowheads="1" noChangeShapeType="1" noTextEdit="1"/>
              </p:cNvSpPr>
              <p:nvPr/>
            </p:nvSpPr>
            <p:spPr>
              <a:xfrm>
                <a:off x="95250" y="300369"/>
                <a:ext cx="12096750" cy="6064609"/>
              </a:xfrm>
              <a:prstGeom prst="rect">
                <a:avLst/>
              </a:prstGeom>
              <a:blipFill>
                <a:blip r:embed="rId2"/>
                <a:stretch>
                  <a:fillRect l="-554" t="-503"/>
                </a:stretch>
              </a:blipFill>
            </p:spPr>
            <p:txBody>
              <a:bodyPr/>
              <a:lstStyle/>
              <a:p>
                <a:r>
                  <a:rPr lang="fr-FR">
                    <a:noFill/>
                  </a:rPr>
                  <a:t> </a:t>
                </a:r>
              </a:p>
            </p:txBody>
          </p:sp>
        </mc:Fallback>
      </mc:AlternateContent>
    </p:spTree>
    <p:extLst>
      <p:ext uri="{BB962C8B-B14F-4D97-AF65-F5344CB8AC3E}">
        <p14:creationId xmlns:p14="http://schemas.microsoft.com/office/powerpoint/2010/main" val="146795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76F9699-CEDB-42FE-897F-E284FB328B25}"/>
                  </a:ext>
                </a:extLst>
              </p:cNvPr>
              <p:cNvSpPr/>
              <p:nvPr/>
            </p:nvSpPr>
            <p:spPr>
              <a:xfrm>
                <a:off x="242887" y="1748743"/>
                <a:ext cx="11706225" cy="2763898"/>
              </a:xfrm>
              <a:prstGeom prst="rect">
                <a:avLst/>
              </a:prstGeom>
            </p:spPr>
            <p:txBody>
              <a:bodyPr wrap="square">
                <a:spAutoFit/>
              </a:bodyPr>
              <a:lstStyle/>
              <a:p>
                <a:pPr>
                  <a:lnSpc>
                    <a:spcPct val="150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Même consigne avec les plans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d’équations respectives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Correction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reprenant les mêmes notations,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colinéaires donc les plans sont parallèles.</a:t>
                </a:r>
              </a:p>
              <a:p>
                <a:pPr>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Comme les deux équations sont équivalentes, on en déduit que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𝒫</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276F9699-CEDB-42FE-897F-E284FB328B25}"/>
                  </a:ext>
                </a:extLst>
              </p:cNvPr>
              <p:cNvSpPr>
                <a:spLocks noRot="1" noChangeAspect="1" noMove="1" noResize="1" noEditPoints="1" noAdjustHandles="1" noChangeArrowheads="1" noChangeShapeType="1" noTextEdit="1"/>
              </p:cNvSpPr>
              <p:nvPr/>
            </p:nvSpPr>
            <p:spPr>
              <a:xfrm>
                <a:off x="242887" y="1748743"/>
                <a:ext cx="11706225" cy="2763898"/>
              </a:xfrm>
              <a:prstGeom prst="rect">
                <a:avLst/>
              </a:prstGeom>
              <a:blipFill>
                <a:blip r:embed="rId2"/>
                <a:stretch>
                  <a:fillRect l="-469" b="-2649"/>
                </a:stretch>
              </a:blipFill>
            </p:spPr>
            <p:txBody>
              <a:bodyPr/>
              <a:lstStyle/>
              <a:p>
                <a:r>
                  <a:rPr lang="fr-FR">
                    <a:noFill/>
                  </a:rPr>
                  <a:t> </a:t>
                </a:r>
              </a:p>
            </p:txBody>
          </p:sp>
        </mc:Fallback>
      </mc:AlternateContent>
    </p:spTree>
    <p:extLst>
      <p:ext uri="{BB962C8B-B14F-4D97-AF65-F5344CB8AC3E}">
        <p14:creationId xmlns:p14="http://schemas.microsoft.com/office/powerpoint/2010/main" val="57527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5882604-7804-4CD4-85B3-E88A81A36B42}"/>
              </a:ext>
            </a:extLst>
          </p:cNvPr>
          <p:cNvPicPr/>
          <p:nvPr/>
        </p:nvPicPr>
        <p:blipFill>
          <a:blip r:embed="rId2"/>
          <a:stretch>
            <a:fillRect/>
          </a:stretch>
        </p:blipFill>
        <p:spPr>
          <a:xfrm>
            <a:off x="6515100" y="427711"/>
            <a:ext cx="5248112" cy="5255581"/>
          </a:xfrm>
          <a:prstGeom prst="rect">
            <a:avLst/>
          </a:prstGeom>
        </p:spPr>
      </p:pic>
      <p:pic>
        <p:nvPicPr>
          <p:cNvPr id="5" name="Image 4">
            <a:extLst>
              <a:ext uri="{FF2B5EF4-FFF2-40B4-BE49-F238E27FC236}">
                <a16:creationId xmlns:a16="http://schemas.microsoft.com/office/drawing/2014/main" id="{C3205927-9E66-4B5D-8EE4-D2B22AD13C83}"/>
              </a:ext>
            </a:extLst>
          </p:cNvPr>
          <p:cNvPicPr>
            <a:picLocks noChangeAspect="1"/>
          </p:cNvPicPr>
          <p:nvPr/>
        </p:nvPicPr>
        <p:blipFill rotWithShape="1">
          <a:blip r:embed="rId3"/>
          <a:srcRect b="68262"/>
          <a:stretch/>
        </p:blipFill>
        <p:spPr>
          <a:xfrm>
            <a:off x="698566" y="383537"/>
            <a:ext cx="5392810" cy="2074668"/>
          </a:xfrm>
          <a:prstGeom prst="rect">
            <a:avLst/>
          </a:prstGeom>
        </p:spPr>
      </p:pic>
      <p:pic>
        <p:nvPicPr>
          <p:cNvPr id="6" name="Image 5">
            <a:extLst>
              <a:ext uri="{FF2B5EF4-FFF2-40B4-BE49-F238E27FC236}">
                <a16:creationId xmlns:a16="http://schemas.microsoft.com/office/drawing/2014/main" id="{2473DC49-B89A-4856-8944-5E029B063CE0}"/>
              </a:ext>
            </a:extLst>
          </p:cNvPr>
          <p:cNvPicPr>
            <a:picLocks noChangeAspect="1"/>
          </p:cNvPicPr>
          <p:nvPr/>
        </p:nvPicPr>
        <p:blipFill rotWithShape="1">
          <a:blip r:embed="rId4"/>
          <a:srcRect b="27655"/>
          <a:stretch/>
        </p:blipFill>
        <p:spPr bwMode="auto">
          <a:xfrm>
            <a:off x="752475" y="3055502"/>
            <a:ext cx="5483599" cy="34189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028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3C1069-802B-4301-A68A-11647D544ED6}"/>
              </a:ext>
            </a:extLst>
          </p:cNvPr>
          <p:cNvSpPr/>
          <p:nvPr/>
        </p:nvSpPr>
        <p:spPr>
          <a:xfrm>
            <a:off x="802640" y="1138177"/>
            <a:ext cx="10820400" cy="494766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E50CF9F-10C9-42CB-BFB5-D3A3825A5CD3}"/>
                  </a:ext>
                </a:extLst>
              </p:cNvPr>
              <p:cNvSpPr/>
              <p:nvPr/>
            </p:nvSpPr>
            <p:spPr>
              <a:xfrm>
                <a:off x="1024169" y="1321057"/>
                <a:ext cx="11082106" cy="4552528"/>
              </a:xfrm>
              <a:prstGeom prst="rect">
                <a:avLst/>
              </a:prstGeom>
            </p:spPr>
            <p:txBody>
              <a:bodyPr wrap="square">
                <a:spAutoFit/>
              </a:bodyPr>
              <a:lstStyle/>
              <a:p>
                <a:pPr marL="342900" lvl="0" indent="-342900">
                  <a:spcAft>
                    <a:spcPts val="0"/>
                  </a:spcAft>
                  <a:buFont typeface="Times New Roman" panose="02020603050405020304" pitchFamily="18" charset="0"/>
                  <a:buChar char="•"/>
                </a:pPr>
                <a14:m>
                  <m:oMath xmlns:m="http://schemas.openxmlformats.org/officeDocument/2006/math">
                    <m:acc>
                      <m:accPr>
                        <m:chr m:val="⃗"/>
                        <m:ctrlPr>
                          <a:rPr lang="fr-FR" sz="2400" i="1" smtClean="0">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e>
                    </m:d>
                    <m:r>
                      <a:rPr lang="fr-FR" sz="2400">
                        <a:latin typeface="Cambria Math" panose="02040503050406030204" pitchFamily="18" charset="0"/>
                        <a:ea typeface="Times New Roman" panose="02020603050405020304" pitchFamily="18" charset="0"/>
                      </a:rPr>
                      <m:t>×</m:t>
                    </m:r>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d>
                    <m:r>
                      <a:rPr lang="fr-FR" sz="2400">
                        <a:latin typeface="Cambria Math" panose="02040503050406030204" pitchFamily="18" charset="0"/>
                        <a:ea typeface="Times New Roman" panose="02020603050405020304" pitchFamily="18" charset="0"/>
                      </a:rPr>
                      <m:t>×</m:t>
                    </m:r>
                    <m:r>
                      <m:rPr>
                        <m:sty m:val="p"/>
                      </m:rPr>
                      <a:rPr lang="fr-FR" sz="2400">
                        <a:latin typeface="Cambria Math" panose="02040503050406030204" pitchFamily="18" charset="0"/>
                        <a:ea typeface="Times New Roman" panose="02020603050405020304" pitchFamily="18" charset="0"/>
                      </a:rPr>
                      <m:t>cos</m:t>
                    </m:r>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oMath>
                </a14:m>
                <a:r>
                  <a:rPr lang="fr-FR" sz="2400" dirty="0">
                    <a:latin typeface="Times New Roman" panose="02020603050405020304" pitchFamily="18" charset="0"/>
                    <a:ea typeface="Times New Roman" panose="02020603050405020304" pitchFamily="18" charset="0"/>
                  </a:rPr>
                  <a:t>, lorsque </a:t>
                </a: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≠0</m:t>
                    </m:r>
                  </m:oMath>
                </a14:m>
                <a:r>
                  <a:rPr lang="fr-FR" sz="24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≠0</m:t>
                    </m:r>
                  </m:oMath>
                </a14:m>
                <a:r>
                  <a:rPr lang="fr-FR" sz="2400" dirty="0">
                    <a:latin typeface="Times New Roman" panose="02020603050405020304" pitchFamily="18" charset="0"/>
                    <a:ea typeface="Times New Roman" panose="02020603050405020304" pitchFamily="18" charset="0"/>
                  </a:rPr>
                  <a:t>. </a:t>
                </a:r>
              </a:p>
              <a:p>
                <a:pPr>
                  <a:lnSpc>
                    <a:spcPct val="107000"/>
                  </a:lnSpc>
                  <a:spcAft>
                    <a:spcPts val="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Times New Roman" panose="02020603050405020304" pitchFamily="18" charset="0"/>
                  <a:buChar char="•"/>
                </a:pP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=0⇔</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=0</m:t>
                    </m:r>
                  </m:oMath>
                </a14:m>
                <a:r>
                  <a:rPr lang="fr-FR" sz="2400" dirty="0">
                    <a:latin typeface="Times New Roman" panose="02020603050405020304" pitchFamily="18" charset="0"/>
                    <a:ea typeface="Times New Roman" panose="02020603050405020304" pitchFamily="18" charset="0"/>
                  </a:rPr>
                  <a:t> ou </a:t>
                </a: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=0</m:t>
                    </m:r>
                  </m:oMath>
                </a14:m>
                <a:r>
                  <a:rPr lang="fr-FR" sz="2400" dirty="0">
                    <a:latin typeface="Times New Roman" panose="02020603050405020304" pitchFamily="18" charset="0"/>
                    <a:ea typeface="Times New Roman" panose="02020603050405020304" pitchFamily="18" charset="0"/>
                  </a:rPr>
                  <a:t> ou </a:t>
                </a:r>
                <a14:m>
                  <m:oMath xmlns:m="http://schemas.openxmlformats.org/officeDocument/2006/math">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 ,</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f>
                      <m:fPr>
                        <m:ctrlPr>
                          <a:rPr lang="fr-FR" sz="2400" i="1">
                            <a:latin typeface="Cambria Math" panose="02040503050406030204" pitchFamily="18" charset="0"/>
                            <a:ea typeface="Times New Roman" panose="02020603050405020304" pitchFamily="18" charset="0"/>
                          </a:rPr>
                        </m:ctrlPr>
                      </m:fPr>
                      <m:num>
                        <m:r>
                          <a:rPr lang="fr-FR" sz="2400" i="1">
                            <a:latin typeface="Cambria Math" panose="02040503050406030204" pitchFamily="18" charset="0"/>
                            <a:ea typeface="Times New Roman" panose="02020603050405020304" pitchFamily="18" charset="0"/>
                          </a:rPr>
                          <m:t>𝜋</m:t>
                        </m:r>
                      </m:num>
                      <m:den>
                        <m:r>
                          <a:rPr lang="fr-FR" sz="2400">
                            <a:latin typeface="Cambria Math" panose="02040503050406030204" pitchFamily="18" charset="0"/>
                            <a:ea typeface="Times New Roman" panose="02020603050405020304" pitchFamily="18" charset="0"/>
                          </a:rPr>
                          <m:t>2</m:t>
                        </m:r>
                      </m:den>
                    </m:f>
                    <m:r>
                      <a:rPr lang="fr-FR" sz="2400">
                        <a:latin typeface="Cambria Math" panose="02040503050406030204" pitchFamily="18" charset="0"/>
                        <a:ea typeface="Times New Roman" panose="02020603050405020304" pitchFamily="18" charset="0"/>
                      </a:rPr>
                      <m:t>+</m:t>
                    </m:r>
                    <m:r>
                      <a:rPr lang="fr-FR" sz="2400" i="1">
                        <a:latin typeface="Cambria Math" panose="02040503050406030204" pitchFamily="18" charset="0"/>
                        <a:ea typeface="Times New Roman" panose="02020603050405020304" pitchFamily="18" charset="0"/>
                      </a:rPr>
                      <m:t>𝑘</m:t>
                    </m:r>
                    <m:r>
                      <a:rPr lang="fr-FR" sz="2400" i="1">
                        <a:latin typeface="Cambria Math" panose="02040503050406030204" pitchFamily="18" charset="0"/>
                        <a:ea typeface="Times New Roman" panose="02020603050405020304" pitchFamily="18" charset="0"/>
                      </a:rPr>
                      <m:t>𝜋</m:t>
                    </m:r>
                  </m:oMath>
                </a14:m>
                <a:r>
                  <a:rPr lang="fr-FR" sz="2400" dirty="0">
                    <a:latin typeface="Times New Roman" panose="02020603050405020304" pitchFamily="18" charset="0"/>
                    <a:ea typeface="Times New Roman" panose="02020603050405020304" pitchFamily="18" charset="0"/>
                  </a:rPr>
                  <a:t>, </a:t>
                </a:r>
                <a14:m>
                  <m:oMath xmlns:m="http://schemas.openxmlformats.org/officeDocument/2006/math">
                    <m:r>
                      <a:rPr lang="fr-FR" sz="2400" i="1">
                        <a:latin typeface="Cambria Math" panose="02040503050406030204" pitchFamily="18" charset="0"/>
                        <a:ea typeface="Times New Roman" panose="02020603050405020304" pitchFamily="18" charset="0"/>
                      </a:rPr>
                      <m:t>𝑘</m:t>
                    </m:r>
                    <m:r>
                      <a:rPr lang="fr-FR" sz="2400">
                        <a:latin typeface="Cambria Math" panose="02040503050406030204" pitchFamily="18" charset="0"/>
                        <a:ea typeface="Times New Roman" panose="02020603050405020304" pitchFamily="18" charset="0"/>
                      </a:rPr>
                      <m:t>∈</m:t>
                    </m:r>
                    <m:r>
                      <a:rPr lang="fr-FR" sz="2400" i="1">
                        <a:latin typeface="Cambria Math" panose="02040503050406030204" pitchFamily="18" charset="0"/>
                        <a:ea typeface="Times New Roman" panose="02020603050405020304" pitchFamily="18" charset="0"/>
                      </a:rPr>
                      <m:t>ℤ</m:t>
                    </m:r>
                  </m:oMath>
                </a14:m>
                <a:r>
                  <a:rPr lang="fr-FR" sz="2400" dirty="0">
                    <a:latin typeface="Times New Roman" panose="02020603050405020304" pitchFamily="18" charset="0"/>
                    <a:ea typeface="Times New Roman" panose="02020603050405020304" pitchFamily="18" charset="0"/>
                  </a:rPr>
                  <a:t>.</a:t>
                </a:r>
              </a:p>
              <a:p>
                <a:pPr marL="457200">
                  <a:spcAft>
                    <a:spcPts val="0"/>
                  </a:spcAft>
                </a:pPr>
                <a:r>
                  <a:rPr lang="fr-FR" sz="2400" dirty="0">
                    <a:latin typeface="Times New Roman" panose="02020603050405020304" pitchFamily="18" charset="0"/>
                    <a:ea typeface="Times New Roman" panose="02020603050405020304" pitchFamily="18" charset="0"/>
                  </a:rPr>
                  <a:t> </a:t>
                </a:r>
              </a:p>
              <a:p>
                <a:pPr marL="457200">
                  <a:spcAft>
                    <a:spcPts val="0"/>
                  </a:spcAft>
                </a:pPr>
                <a:r>
                  <a:rPr lang="fr-FR" sz="2400" dirty="0">
                    <a:latin typeface="Times New Roman" panose="02020603050405020304" pitchFamily="18" charset="0"/>
                    <a:ea typeface="Times New Roman" panose="02020603050405020304" pitchFamily="18" charset="0"/>
                  </a:rPr>
                  <a:t>Dans ce cas, on dit que les vecteurs sont orthogonaux. </a:t>
                </a:r>
              </a:p>
              <a:p>
                <a:pPr>
                  <a:lnSpc>
                    <a:spcPct val="107000"/>
                  </a:lnSpc>
                  <a:spcAft>
                    <a:spcPts val="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Times New Roman" panose="02020603050405020304" pitchFamily="18" charset="0"/>
                  <a:buChar char="•"/>
                </a:pP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sSub>
                      <m:sSubPr>
                        <m:ctrlPr>
                          <a:rPr lang="fr-FR" sz="2400" i="1">
                            <a:latin typeface="Cambria Math" panose="02040503050406030204" pitchFamily="18" charset="0"/>
                            <a:ea typeface="Times New Roman" panose="02020603050405020304" pitchFamily="18" charset="0"/>
                          </a:rPr>
                        </m:ctrlPr>
                      </m:sSub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sub>
                        <m:r>
                          <a:rPr lang="fr-FR" sz="2400" i="1">
                            <a:latin typeface="Cambria Math" panose="02040503050406030204" pitchFamily="18" charset="0"/>
                            <a:ea typeface="Times New Roman" panose="02020603050405020304" pitchFamily="18" charset="0"/>
                          </a:rPr>
                          <m:t>1</m:t>
                        </m:r>
                      </m:sub>
                    </m:sSub>
                  </m:oMath>
                </a14:m>
                <a:r>
                  <a:rPr lang="fr-FR" sz="2400" dirty="0">
                    <a:latin typeface="Times New Roman" panose="02020603050405020304" pitchFamily="18" charset="0"/>
                    <a:ea typeface="Times New Roman" panose="02020603050405020304" pitchFamily="18" charset="0"/>
                  </a:rPr>
                  <a:t> où </a:t>
                </a:r>
                <a14:m>
                  <m:oMath xmlns:m="http://schemas.openxmlformats.org/officeDocument/2006/math">
                    <m:sSub>
                      <m:sSubPr>
                        <m:ctrlPr>
                          <a:rPr lang="fr-FR" sz="2400" i="1">
                            <a:latin typeface="Cambria Math" panose="02040503050406030204" pitchFamily="18" charset="0"/>
                            <a:ea typeface="Times New Roman" panose="02020603050405020304" pitchFamily="18" charset="0"/>
                          </a:rPr>
                        </m:ctrlPr>
                      </m:sSub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sub>
                        <m:r>
                          <a:rPr lang="fr-FR" sz="2400">
                            <a:latin typeface="Cambria Math" panose="02040503050406030204" pitchFamily="18" charset="0"/>
                            <a:ea typeface="Times New Roman" panose="02020603050405020304" pitchFamily="18" charset="0"/>
                          </a:rPr>
                          <m:t>1</m:t>
                        </m:r>
                      </m:sub>
                    </m:sSub>
                  </m:oMath>
                </a14:m>
                <a:r>
                  <a:rPr lang="fr-FR" sz="2400" dirty="0">
                    <a:latin typeface="Times New Roman" panose="02020603050405020304" pitchFamily="18" charset="0"/>
                    <a:ea typeface="Times New Roman" panose="02020603050405020304" pitchFamily="18" charset="0"/>
                  </a:rPr>
                  <a:t> est le projeté orthogonal de </a:t>
                </a: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oMath>
                </a14:m>
                <a:r>
                  <a:rPr lang="fr-FR" sz="2400" dirty="0">
                    <a:latin typeface="Times New Roman" panose="02020603050405020304" pitchFamily="18" charset="0"/>
                    <a:ea typeface="Times New Roman" panose="02020603050405020304" pitchFamily="18" charset="0"/>
                  </a:rPr>
                  <a:t> sur une droite dirigée par </a:t>
                </a: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oMath>
                </a14:m>
                <a:r>
                  <a:rPr lang="fr-FR" sz="2400" dirty="0">
                    <a:latin typeface="Times New Roman" panose="02020603050405020304" pitchFamily="18" charset="0"/>
                    <a:ea typeface="Times New Roman" panose="02020603050405020304" pitchFamily="18" charset="0"/>
                  </a:rPr>
                  <a:t>. </a:t>
                </a:r>
              </a:p>
              <a:p>
                <a:pPr>
                  <a:lnSpc>
                    <a:spcPct val="107000"/>
                  </a:lnSpc>
                  <a:spcAft>
                    <a:spcPts val="0"/>
                  </a:spcAft>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spcAft>
                    <a:spcPts val="0"/>
                  </a:spcAft>
                  <a:buFont typeface="Times New Roman" panose="02020603050405020304" pitchFamily="18" charset="0"/>
                  <a:buChar char="•"/>
                </a:pP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f>
                      <m:fPr>
                        <m:ctrlPr>
                          <a:rPr lang="fr-FR" sz="2400" i="1">
                            <a:latin typeface="Cambria Math" panose="02040503050406030204" pitchFamily="18" charset="0"/>
                            <a:ea typeface="Times New Roman" panose="02020603050405020304" pitchFamily="18" charset="0"/>
                          </a:rPr>
                        </m:ctrlPr>
                      </m:fPr>
                      <m:num>
                        <m:r>
                          <a:rPr lang="fr-FR" sz="2400">
                            <a:latin typeface="Cambria Math" panose="02040503050406030204" pitchFamily="18" charset="0"/>
                            <a:ea typeface="Times New Roman" panose="02020603050405020304" pitchFamily="18" charset="0"/>
                          </a:rPr>
                          <m:t>1</m:t>
                        </m:r>
                      </m:num>
                      <m:den>
                        <m:r>
                          <a:rPr lang="fr-FR" sz="2400">
                            <a:latin typeface="Cambria Math" panose="02040503050406030204" pitchFamily="18" charset="0"/>
                            <a:ea typeface="Times New Roman" panose="02020603050405020304" pitchFamily="18" charset="0"/>
                          </a:rPr>
                          <m:t>2</m:t>
                        </m:r>
                      </m:den>
                    </m:f>
                    <m:d>
                      <m:dPr>
                        <m:ctrlPr>
                          <a:rPr lang="fr-FR" sz="2400" i="1">
                            <a:latin typeface="Cambria Math" panose="02040503050406030204" pitchFamily="18" charset="0"/>
                            <a:ea typeface="Times New Roman" panose="02020603050405020304" pitchFamily="18" charset="0"/>
                          </a:rPr>
                        </m:ctrlPr>
                      </m:dPr>
                      <m:e>
                        <m:sSup>
                          <m:sSupPr>
                            <m:ctrlPr>
                              <a:rPr lang="fr-FR" sz="2400" i="1">
                                <a:latin typeface="Cambria Math" panose="02040503050406030204" pitchFamily="18" charset="0"/>
                                <a:ea typeface="Times New Roman" panose="02020603050405020304" pitchFamily="18" charset="0"/>
                              </a:rPr>
                            </m:ctrlPr>
                          </m:sSupPr>
                          <m:e>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e>
                            </m:d>
                          </m:e>
                          <m:sup>
                            <m:r>
                              <a:rPr lang="fr-FR" sz="2400">
                                <a:latin typeface="Cambria Math" panose="02040503050406030204" pitchFamily="18" charset="0"/>
                                <a:ea typeface="Times New Roman" panose="02020603050405020304" pitchFamily="18" charset="0"/>
                              </a:rPr>
                              <m:t>2</m:t>
                            </m:r>
                          </m:sup>
                        </m:sSup>
                        <m:r>
                          <a:rPr lang="fr-FR" sz="2400">
                            <a:latin typeface="Cambria Math" panose="02040503050406030204" pitchFamily="18" charset="0"/>
                            <a:ea typeface="Times New Roman" panose="02020603050405020304" pitchFamily="18" charset="0"/>
                          </a:rPr>
                          <m:t>+</m:t>
                        </m:r>
                        <m:sSup>
                          <m:sSupPr>
                            <m:ctrlPr>
                              <a:rPr lang="fr-FR" sz="2400" i="1">
                                <a:latin typeface="Cambria Math" panose="02040503050406030204" pitchFamily="18" charset="0"/>
                                <a:ea typeface="Times New Roman" panose="02020603050405020304" pitchFamily="18" charset="0"/>
                              </a:rPr>
                            </m:ctrlPr>
                          </m:sSupPr>
                          <m:e>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d>
                          </m:e>
                          <m:sup>
                            <m:r>
                              <a:rPr lang="fr-FR" sz="2400">
                                <a:latin typeface="Cambria Math" panose="02040503050406030204" pitchFamily="18" charset="0"/>
                                <a:ea typeface="Times New Roman" panose="02020603050405020304" pitchFamily="18" charset="0"/>
                              </a:rPr>
                              <m:t>2</m:t>
                            </m:r>
                          </m:sup>
                        </m:sSup>
                        <m:r>
                          <a:rPr lang="fr-FR" sz="2400" i="1">
                            <a:latin typeface="Cambria Math" panose="02040503050406030204" pitchFamily="18" charset="0"/>
                            <a:ea typeface="Times New Roman" panose="02020603050405020304" pitchFamily="18" charset="0"/>
                          </a:rPr>
                          <m:t>−</m:t>
                        </m:r>
                        <m:sSup>
                          <m:sSupPr>
                            <m:ctrlPr>
                              <a:rPr lang="fr-FR" sz="2400" i="1">
                                <a:latin typeface="Cambria Math" panose="02040503050406030204" pitchFamily="18" charset="0"/>
                                <a:ea typeface="Times New Roman" panose="02020603050405020304" pitchFamily="18" charset="0"/>
                              </a:rPr>
                            </m:ctrlPr>
                          </m:sSupPr>
                          <m:e>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i="1">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d>
                          </m:e>
                          <m:sup>
                            <m:r>
                              <a:rPr lang="fr-FR" sz="2400">
                                <a:latin typeface="Cambria Math" panose="02040503050406030204" pitchFamily="18" charset="0"/>
                                <a:ea typeface="Times New Roman" panose="02020603050405020304" pitchFamily="18" charset="0"/>
                              </a:rPr>
                              <m:t>2</m:t>
                            </m:r>
                          </m:sup>
                        </m:sSup>
                      </m:e>
                    </m:d>
                  </m:oMath>
                </a14:m>
                <a:r>
                  <a:rPr lang="fr-FR" sz="2400"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r>
                      <a:rPr lang="fr-FR" sz="2400">
                        <a:latin typeface="Cambria Math" panose="02040503050406030204" pitchFamily="18" charset="0"/>
                        <a:ea typeface="Times New Roman" panose="02020603050405020304" pitchFamily="18" charset="0"/>
                      </a:rPr>
                      <m:t>=</m:t>
                    </m:r>
                    <m:f>
                      <m:fPr>
                        <m:ctrlPr>
                          <a:rPr lang="fr-FR" sz="2400" i="1">
                            <a:latin typeface="Cambria Math" panose="02040503050406030204" pitchFamily="18" charset="0"/>
                            <a:ea typeface="Times New Roman" panose="02020603050405020304" pitchFamily="18" charset="0"/>
                          </a:rPr>
                        </m:ctrlPr>
                      </m:fPr>
                      <m:num>
                        <m:r>
                          <a:rPr lang="fr-FR" sz="2400">
                            <a:latin typeface="Cambria Math" panose="02040503050406030204" pitchFamily="18" charset="0"/>
                            <a:ea typeface="Times New Roman" panose="02020603050405020304" pitchFamily="18" charset="0"/>
                          </a:rPr>
                          <m:t>1</m:t>
                        </m:r>
                      </m:num>
                      <m:den>
                        <m:r>
                          <a:rPr lang="fr-FR" sz="2400">
                            <a:latin typeface="Cambria Math" panose="02040503050406030204" pitchFamily="18" charset="0"/>
                            <a:ea typeface="Times New Roman" panose="02020603050405020304" pitchFamily="18" charset="0"/>
                          </a:rPr>
                          <m:t>2</m:t>
                        </m:r>
                      </m:den>
                    </m:f>
                    <m:d>
                      <m:dPr>
                        <m:ctrlPr>
                          <a:rPr lang="fr-FR" sz="2400" i="1">
                            <a:latin typeface="Cambria Math" panose="02040503050406030204" pitchFamily="18" charset="0"/>
                            <a:ea typeface="Times New Roman" panose="02020603050405020304" pitchFamily="18" charset="0"/>
                          </a:rPr>
                        </m:ctrlPr>
                      </m:dPr>
                      <m:e>
                        <m:sSup>
                          <m:sSupPr>
                            <m:ctrlPr>
                              <a:rPr lang="fr-FR" sz="2400" i="1">
                                <a:latin typeface="Cambria Math" panose="02040503050406030204" pitchFamily="18" charset="0"/>
                                <a:ea typeface="Times New Roman" panose="02020603050405020304" pitchFamily="18" charset="0"/>
                              </a:rPr>
                            </m:ctrlPr>
                          </m:sSupPr>
                          <m:e>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d>
                          </m:e>
                          <m:sup>
                            <m:r>
                              <a:rPr lang="fr-FR" sz="2400">
                                <a:latin typeface="Cambria Math" panose="02040503050406030204" pitchFamily="18" charset="0"/>
                                <a:ea typeface="Times New Roman" panose="02020603050405020304" pitchFamily="18" charset="0"/>
                              </a:rPr>
                              <m:t>2</m:t>
                            </m:r>
                          </m:sup>
                        </m:sSup>
                        <m:r>
                          <a:rPr lang="fr-FR" sz="2400" i="1">
                            <a:latin typeface="Cambria Math" panose="02040503050406030204" pitchFamily="18" charset="0"/>
                            <a:ea typeface="Times New Roman" panose="02020603050405020304" pitchFamily="18" charset="0"/>
                          </a:rPr>
                          <m:t>−</m:t>
                        </m:r>
                        <m:sSup>
                          <m:sSupPr>
                            <m:ctrlPr>
                              <a:rPr lang="fr-FR" sz="2400" i="1">
                                <a:latin typeface="Cambria Math" panose="02040503050406030204" pitchFamily="18" charset="0"/>
                                <a:ea typeface="Times New Roman" panose="02020603050405020304" pitchFamily="18" charset="0"/>
                              </a:rPr>
                            </m:ctrlPr>
                          </m:sSupPr>
                          <m:e>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𝑢</m:t>
                                    </m:r>
                                  </m:e>
                                </m:acc>
                              </m:e>
                            </m:d>
                          </m:e>
                          <m:sup>
                            <m:r>
                              <a:rPr lang="fr-FR" sz="2400">
                                <a:latin typeface="Cambria Math" panose="02040503050406030204" pitchFamily="18" charset="0"/>
                                <a:ea typeface="Times New Roman" panose="02020603050405020304" pitchFamily="18" charset="0"/>
                              </a:rPr>
                              <m:t>2</m:t>
                            </m:r>
                          </m:sup>
                        </m:sSup>
                        <m:r>
                          <a:rPr lang="fr-FR" sz="2400" i="1">
                            <a:latin typeface="Cambria Math" panose="02040503050406030204" pitchFamily="18" charset="0"/>
                            <a:ea typeface="Times New Roman" panose="02020603050405020304" pitchFamily="18" charset="0"/>
                          </a:rPr>
                          <m:t>−</m:t>
                        </m:r>
                        <m:sSup>
                          <m:sSupPr>
                            <m:ctrlPr>
                              <a:rPr lang="fr-FR" sz="2400" i="1">
                                <a:latin typeface="Cambria Math" panose="02040503050406030204" pitchFamily="18" charset="0"/>
                                <a:ea typeface="Times New Roman" panose="02020603050405020304" pitchFamily="18" charset="0"/>
                              </a:rPr>
                            </m:ctrlPr>
                          </m:sSupPr>
                          <m:e>
                            <m:d>
                              <m:dPr>
                                <m:begChr m:val="‖"/>
                                <m:endChr m:val="‖"/>
                                <m:ctrlPr>
                                  <a:rPr lang="fr-FR" sz="2400" i="1">
                                    <a:latin typeface="Cambria Math" panose="02040503050406030204" pitchFamily="18" charset="0"/>
                                    <a:ea typeface="Times New Roman" panose="02020603050405020304" pitchFamily="18" charset="0"/>
                                  </a:rPr>
                                </m:ctrlPr>
                              </m:dPr>
                              <m:e>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𝑣</m:t>
                                    </m:r>
                                  </m:e>
                                </m:acc>
                              </m:e>
                            </m:d>
                          </m:e>
                          <m:sup>
                            <m:r>
                              <a:rPr lang="fr-FR" sz="2400">
                                <a:latin typeface="Cambria Math" panose="02040503050406030204" pitchFamily="18" charset="0"/>
                                <a:ea typeface="Times New Roman" panose="02020603050405020304" pitchFamily="18" charset="0"/>
                              </a:rPr>
                              <m:t>2</m:t>
                            </m:r>
                          </m:sup>
                        </m:sSup>
                      </m:e>
                    </m:d>
                  </m:oMath>
                </a14:m>
                <a:r>
                  <a:rPr lang="fr-FR" sz="2400" dirty="0">
                    <a:latin typeface="Times New Roman" panose="02020603050405020304" pitchFamily="18" charset="0"/>
                    <a:ea typeface="Times New Roman" panose="02020603050405020304" pitchFamily="18" charset="0"/>
                  </a:rPr>
                  <a:t>.</a:t>
                </a:r>
              </a:p>
              <a:p>
                <a:pPr lvl="0">
                  <a:spcAft>
                    <a:spcPts val="0"/>
                  </a:spcAft>
                </a:pPr>
                <a:endParaRPr lang="fr-FR" sz="24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pPr>
                <a14:m>
                  <m:oMath xmlns:m="http://schemas.openxmlformats.org/officeDocument/2006/math">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𝐴𝐵</m:t>
                        </m:r>
                      </m:e>
                    </m:acc>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𝐴𝐶</m:t>
                        </m:r>
                      </m:e>
                    </m:acc>
                    <m:r>
                      <a:rPr lang="fr-FR" sz="2400">
                        <a:latin typeface="Cambria Math" panose="02040503050406030204" pitchFamily="18" charset="0"/>
                        <a:ea typeface="Times New Roman" panose="02020603050405020304" pitchFamily="18" charset="0"/>
                      </a:rPr>
                      <m:t>=</m:t>
                    </m:r>
                    <m:r>
                      <a:rPr lang="fr-FR" sz="2400" i="1">
                        <a:latin typeface="Cambria Math" panose="02040503050406030204" pitchFamily="18" charset="0"/>
                        <a:ea typeface="Times New Roman" panose="02020603050405020304" pitchFamily="18" charset="0"/>
                      </a:rPr>
                      <m:t>𝐴𝐵</m:t>
                    </m:r>
                    <m:r>
                      <a:rPr lang="fr-FR" sz="2400">
                        <a:latin typeface="Cambria Math" panose="02040503050406030204" pitchFamily="18" charset="0"/>
                        <a:ea typeface="Times New Roman" panose="02020603050405020304" pitchFamily="18" charset="0"/>
                      </a:rPr>
                      <m:t>×</m:t>
                    </m:r>
                    <m:r>
                      <a:rPr lang="fr-FR" sz="2400" i="1">
                        <a:latin typeface="Cambria Math" panose="02040503050406030204" pitchFamily="18" charset="0"/>
                        <a:ea typeface="Times New Roman" panose="02020603050405020304" pitchFamily="18" charset="0"/>
                      </a:rPr>
                      <m:t>𝐴𝐶</m:t>
                    </m:r>
                    <m:r>
                      <a:rPr lang="fr-FR" sz="2400">
                        <a:latin typeface="Cambria Math" panose="02040503050406030204" pitchFamily="18" charset="0"/>
                        <a:ea typeface="Times New Roman" panose="02020603050405020304" pitchFamily="18" charset="0"/>
                      </a:rPr>
                      <m:t>×</m:t>
                    </m:r>
                    <m:r>
                      <m:rPr>
                        <m:sty m:val="p"/>
                      </m:rPr>
                      <a:rPr lang="fr-FR" sz="2400">
                        <a:latin typeface="Cambria Math" panose="02040503050406030204" pitchFamily="18" charset="0"/>
                        <a:ea typeface="Times New Roman" panose="02020603050405020304" pitchFamily="18" charset="0"/>
                      </a:rPr>
                      <m:t>cos</m:t>
                    </m:r>
                    <m:r>
                      <a:rPr lang="fr-FR" sz="2400">
                        <a:latin typeface="Cambria Math" panose="02040503050406030204" pitchFamily="18" charset="0"/>
                        <a:ea typeface="Times New Roman" panose="02020603050405020304" pitchFamily="18" charset="0"/>
                      </a:rPr>
                      <m:t>(</m:t>
                    </m:r>
                    <m:acc>
                      <m:accPr>
                        <m:chr m:val="̂"/>
                        <m:ctrlPr>
                          <a:rPr lang="fr-FR" sz="2400" i="1">
                            <a:latin typeface="Cambria Math" panose="02040503050406030204" pitchFamily="18" charset="0"/>
                            <a:ea typeface="Times New Roman" panose="02020603050405020304" pitchFamily="18" charset="0"/>
                          </a:rPr>
                        </m:ctrlPr>
                      </m:accPr>
                      <m:e>
                        <m:r>
                          <a:rPr lang="fr-FR" sz="2400" i="1">
                            <a:latin typeface="Cambria Math" panose="02040503050406030204" pitchFamily="18" charset="0"/>
                            <a:ea typeface="Times New Roman" panose="02020603050405020304" pitchFamily="18" charset="0"/>
                          </a:rPr>
                          <m:t>𝐵𝐴𝐶</m:t>
                        </m:r>
                      </m:e>
                    </m:acc>
                    <m:r>
                      <a:rPr lang="fr-FR" sz="2400">
                        <a:latin typeface="Cambria Math" panose="02040503050406030204" pitchFamily="18" charset="0"/>
                        <a:ea typeface="Times New Roman" panose="02020603050405020304" pitchFamily="18" charset="0"/>
                      </a:rPr>
                      <m:t>)</m:t>
                    </m:r>
                  </m:oMath>
                </a14:m>
                <a:r>
                  <a:rPr lang="fr-FR" sz="2400" dirty="0">
                    <a:latin typeface="Times New Roman" panose="02020603050405020304" pitchFamily="18" charset="0"/>
                    <a:ea typeface="Times New Roman" panose="02020603050405020304" pitchFamily="18" charset="0"/>
                  </a:rPr>
                  <a:t>, où </a:t>
                </a:r>
                <a14:m>
                  <m:oMath xmlns:m="http://schemas.openxmlformats.org/officeDocument/2006/math">
                    <m:r>
                      <a:rPr lang="fr-FR" sz="2400" i="1">
                        <a:latin typeface="Cambria Math" panose="02040503050406030204" pitchFamily="18" charset="0"/>
                        <a:ea typeface="Times New Roman" panose="02020603050405020304" pitchFamily="18" charset="0"/>
                      </a:rPr>
                      <m:t>𝐴</m:t>
                    </m:r>
                  </m:oMath>
                </a14:m>
                <a:r>
                  <a:rPr lang="fr-FR" sz="2400" dirty="0">
                    <a:latin typeface="Times New Roman" panose="02020603050405020304" pitchFamily="18" charset="0"/>
                    <a:ea typeface="Times New Roman" panose="02020603050405020304" pitchFamily="18" charset="0"/>
                  </a:rPr>
                  <a:t>, </a:t>
                </a:r>
                <a14:m>
                  <m:oMath xmlns:m="http://schemas.openxmlformats.org/officeDocument/2006/math">
                    <m:r>
                      <a:rPr lang="fr-FR" sz="2400" i="1">
                        <a:latin typeface="Cambria Math" panose="02040503050406030204" pitchFamily="18" charset="0"/>
                        <a:ea typeface="Times New Roman" panose="02020603050405020304" pitchFamily="18" charset="0"/>
                      </a:rPr>
                      <m:t>𝐵</m:t>
                    </m:r>
                  </m:oMath>
                </a14:m>
                <a:r>
                  <a:rPr lang="fr-FR" sz="2400" dirty="0">
                    <a:latin typeface="Times New Roman" panose="02020603050405020304" pitchFamily="18" charset="0"/>
                    <a:ea typeface="Times New Roman" panose="02020603050405020304" pitchFamily="18" charset="0"/>
                  </a:rPr>
                  <a:t> et </a:t>
                </a:r>
                <a14:m>
                  <m:oMath xmlns:m="http://schemas.openxmlformats.org/officeDocument/2006/math">
                    <m:r>
                      <a:rPr lang="fr-FR" sz="2400" i="1">
                        <a:latin typeface="Cambria Math" panose="02040503050406030204" pitchFamily="18" charset="0"/>
                        <a:ea typeface="Times New Roman" panose="02020603050405020304" pitchFamily="18" charset="0"/>
                      </a:rPr>
                      <m:t>𝐶</m:t>
                    </m:r>
                  </m:oMath>
                </a14:m>
                <a:r>
                  <a:rPr lang="fr-FR" sz="2400" dirty="0">
                    <a:latin typeface="Times New Roman" panose="02020603050405020304" pitchFamily="18" charset="0"/>
                    <a:ea typeface="Times New Roman" panose="02020603050405020304" pitchFamily="18" charset="0"/>
                  </a:rPr>
                  <a:t> sont trois points distincts du plan. </a:t>
                </a:r>
              </a:p>
            </p:txBody>
          </p:sp>
        </mc:Choice>
        <mc:Fallback xmlns="">
          <p:sp>
            <p:nvSpPr>
              <p:cNvPr id="2" name="Rectangle 1">
                <a:extLst>
                  <a:ext uri="{FF2B5EF4-FFF2-40B4-BE49-F238E27FC236}">
                    <a16:creationId xmlns:a16="http://schemas.microsoft.com/office/drawing/2014/main" id="{DE50CF9F-10C9-42CB-BFB5-D3A3825A5CD3}"/>
                  </a:ext>
                </a:extLst>
              </p:cNvPr>
              <p:cNvSpPr>
                <a:spLocks noRot="1" noChangeAspect="1" noMove="1" noResize="1" noEditPoints="1" noAdjustHandles="1" noChangeArrowheads="1" noChangeShapeType="1" noTextEdit="1"/>
              </p:cNvSpPr>
              <p:nvPr/>
            </p:nvSpPr>
            <p:spPr>
              <a:xfrm>
                <a:off x="1024169" y="1321057"/>
                <a:ext cx="11082106" cy="4552528"/>
              </a:xfrm>
              <a:prstGeom prst="rect">
                <a:avLst/>
              </a:prstGeom>
              <a:blipFill>
                <a:blip r:embed="rId2"/>
                <a:stretch>
                  <a:fillRect l="-715" t="-1874" b="-2142"/>
                </a:stretch>
              </a:blipFill>
            </p:spPr>
            <p:txBody>
              <a:bodyPr/>
              <a:lstStyle/>
              <a:p>
                <a:r>
                  <a:rPr lang="fr-FR">
                    <a:noFill/>
                  </a:rPr>
                  <a:t> </a:t>
                </a:r>
              </a:p>
            </p:txBody>
          </p:sp>
        </mc:Fallback>
      </mc:AlternateContent>
    </p:spTree>
    <p:extLst>
      <p:ext uri="{BB962C8B-B14F-4D97-AF65-F5344CB8AC3E}">
        <p14:creationId xmlns:p14="http://schemas.microsoft.com/office/powerpoint/2010/main" val="745523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C7313-1338-4765-8AD6-3D40515015D4}"/>
              </a:ext>
            </a:extLst>
          </p:cNvPr>
          <p:cNvSpPr/>
          <p:nvPr/>
        </p:nvSpPr>
        <p:spPr>
          <a:xfrm>
            <a:off x="794551" y="501517"/>
            <a:ext cx="9660090" cy="79896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B46BBCB-F530-4CA6-988C-3C27F885344D}"/>
                  </a:ext>
                </a:extLst>
              </p:cNvPr>
              <p:cNvSpPr/>
              <p:nvPr/>
            </p:nvSpPr>
            <p:spPr>
              <a:xfrm>
                <a:off x="807868" y="501517"/>
                <a:ext cx="10298097" cy="4255652"/>
              </a:xfrm>
              <a:prstGeom prst="rect">
                <a:avLst/>
              </a:prstGeom>
            </p:spPr>
            <p:txBody>
              <a:bodyPr wrap="square">
                <a:spAutoFit/>
              </a:bodyPr>
              <a:lstStyle/>
              <a:p>
                <a:pPr>
                  <a:lnSpc>
                    <a:spcPct val="107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 - Orthogonalité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Deux droites sont orthogonales si et seulement si leurs vecteurs directeurs respectifs sont orthogonaux.</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b="1" dirty="0">
                    <a:solidFill>
                      <a:srgbClr val="FF7C80"/>
                    </a:solidFill>
                    <a:latin typeface="Times New Roman" panose="02020603050405020304" pitchFamily="18" charset="0"/>
                    <a:ea typeface="Times New Roman" panose="02020603050405020304" pitchFamily="18" charset="0"/>
                    <a:cs typeface="Times New Roman" panose="02020603050405020304" pitchFamily="18" charset="0"/>
                  </a:rPr>
                  <a:t>PREUVE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Étant donné la colinéarité de tous les vecteurs directeurs d’une même droite, il suffit de démontrer la propriété en choisissant un vecteur directeur par droite.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deux droites, dirigées respectivement par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Considérons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Δ</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Δ</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les parallèles respectives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passant par un même point ; elles sont aussi dirigées respectivement par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orthogonale à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 par définition,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Δ</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Δ</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perpendiculaires c’est-à -dire si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orthogonaux.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DB46BBCB-F530-4CA6-988C-3C27F885344D}"/>
                  </a:ext>
                </a:extLst>
              </p:cNvPr>
              <p:cNvSpPr>
                <a:spLocks noRot="1" noChangeAspect="1" noMove="1" noResize="1" noEditPoints="1" noAdjustHandles="1" noChangeArrowheads="1" noChangeShapeType="1" noTextEdit="1"/>
              </p:cNvSpPr>
              <p:nvPr/>
            </p:nvSpPr>
            <p:spPr>
              <a:xfrm>
                <a:off x="807868" y="501517"/>
                <a:ext cx="10298097" cy="4255652"/>
              </a:xfrm>
              <a:prstGeom prst="rect">
                <a:avLst/>
              </a:prstGeom>
              <a:blipFill>
                <a:blip r:embed="rId2"/>
                <a:stretch>
                  <a:fillRect l="-533" t="-716" r="-710" b="-1433"/>
                </a:stretch>
              </a:blipFill>
            </p:spPr>
            <p:txBody>
              <a:bodyPr/>
              <a:lstStyle/>
              <a:p>
                <a:r>
                  <a:rPr lang="fr-FR">
                    <a:noFill/>
                  </a:rPr>
                  <a:t> </a:t>
                </a:r>
              </a:p>
            </p:txBody>
          </p:sp>
        </mc:Fallback>
      </mc:AlternateContent>
      <p:sp>
        <p:nvSpPr>
          <p:cNvPr id="5" name="Rectangle 4">
            <a:extLst>
              <a:ext uri="{FF2B5EF4-FFF2-40B4-BE49-F238E27FC236}">
                <a16:creationId xmlns:a16="http://schemas.microsoft.com/office/drawing/2014/main" id="{B0B1626B-5214-4328-88CE-83DAD2DAB0C1}"/>
              </a:ext>
            </a:extLst>
          </p:cNvPr>
          <p:cNvSpPr/>
          <p:nvPr/>
        </p:nvSpPr>
        <p:spPr>
          <a:xfrm>
            <a:off x="794550" y="5074372"/>
            <a:ext cx="10360241" cy="1075486"/>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FCEB93-DC6C-41EA-9391-4271398836F3}"/>
                  </a:ext>
                </a:extLst>
              </p:cNvPr>
              <p:cNvSpPr/>
              <p:nvPr/>
            </p:nvSpPr>
            <p:spPr>
              <a:xfrm>
                <a:off x="807867" y="5047095"/>
                <a:ext cx="10360241" cy="1075487"/>
              </a:xfrm>
              <a:prstGeom prst="rect">
                <a:avLst/>
              </a:prstGeom>
            </p:spPr>
            <p:txBody>
              <a:bodyPr wrap="square">
                <a:spAutoFit/>
              </a:bodyPr>
              <a:lstStyle/>
              <a:p>
                <a:pPr>
                  <a:lnSpc>
                    <a:spcPct val="107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Définition - Repère orthonormé</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repère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l’espace est dit orthonormé si les vecteurs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orthogonaux deux à deux et si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𝑖</m:t>
                            </m:r>
                          </m:e>
                        </m:acc>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𝑗</m:t>
                            </m:r>
                          </m:e>
                        </m:acc>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𝑘</m:t>
                            </m:r>
                          </m:e>
                        </m:acc>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A0FCEB93-DC6C-41EA-9391-4271398836F3}"/>
                  </a:ext>
                </a:extLst>
              </p:cNvPr>
              <p:cNvSpPr>
                <a:spLocks noRot="1" noChangeAspect="1" noMove="1" noResize="1" noEditPoints="1" noAdjustHandles="1" noChangeArrowheads="1" noChangeShapeType="1" noTextEdit="1"/>
              </p:cNvSpPr>
              <p:nvPr/>
            </p:nvSpPr>
            <p:spPr>
              <a:xfrm>
                <a:off x="807867" y="5047095"/>
                <a:ext cx="10360241" cy="1075487"/>
              </a:xfrm>
              <a:prstGeom prst="rect">
                <a:avLst/>
              </a:prstGeom>
              <a:blipFill>
                <a:blip r:embed="rId3"/>
                <a:stretch>
                  <a:fillRect l="-530" t="-3409" r="-589" b="-6818"/>
                </a:stretch>
              </a:blipFill>
            </p:spPr>
            <p:txBody>
              <a:bodyPr/>
              <a:lstStyle/>
              <a:p>
                <a:r>
                  <a:rPr lang="fr-FR">
                    <a:noFill/>
                  </a:rPr>
                  <a:t> </a:t>
                </a:r>
              </a:p>
            </p:txBody>
          </p:sp>
        </mc:Fallback>
      </mc:AlternateContent>
    </p:spTree>
    <p:extLst>
      <p:ext uri="{BB962C8B-B14F-4D97-AF65-F5344CB8AC3E}">
        <p14:creationId xmlns:p14="http://schemas.microsoft.com/office/powerpoint/2010/main" val="1590960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5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4E00EA-5214-4078-839B-0F61FB7458A5}"/>
              </a:ext>
            </a:extLst>
          </p:cNvPr>
          <p:cNvSpPr/>
          <p:nvPr/>
        </p:nvSpPr>
        <p:spPr>
          <a:xfrm>
            <a:off x="754602" y="380781"/>
            <a:ext cx="9131078" cy="1915379"/>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77F5AEE-AF04-452D-AED5-E8F8AC427B94}"/>
                  </a:ext>
                </a:extLst>
              </p:cNvPr>
              <p:cNvSpPr/>
              <p:nvPr/>
            </p:nvSpPr>
            <p:spPr>
              <a:xfrm>
                <a:off x="754602" y="511116"/>
                <a:ext cx="11052699" cy="1859227"/>
              </a:xfrm>
              <a:prstGeom prst="rect">
                <a:avLst/>
              </a:prstGeom>
            </p:spPr>
            <p:txBody>
              <a:bodyPr wrap="square">
                <a:spAutoFit/>
              </a:bodyPr>
              <a:lstStyle/>
              <a:p>
                <a:pPr>
                  <a:lnSpc>
                    <a:spcPct val="107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 - Expression analytique du produit scalaire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l’espace muni d’un repère orthonormé, on considère deux vecteurs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07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Alors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e>
                    </m:ra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𝑦𝑦</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𝑧𝑧</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highlight>
                    <a:srgbClr val="C0C0C0"/>
                  </a:highligh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677F5AEE-AF04-452D-AED5-E8F8AC427B94}"/>
                  </a:ext>
                </a:extLst>
              </p:cNvPr>
              <p:cNvSpPr>
                <a:spLocks noRot="1" noChangeAspect="1" noMove="1" noResize="1" noEditPoints="1" noAdjustHandles="1" noChangeArrowheads="1" noChangeShapeType="1" noTextEdit="1"/>
              </p:cNvSpPr>
              <p:nvPr/>
            </p:nvSpPr>
            <p:spPr>
              <a:xfrm>
                <a:off x="754602" y="511116"/>
                <a:ext cx="11052699" cy="1859227"/>
              </a:xfrm>
              <a:prstGeom prst="rect">
                <a:avLst/>
              </a:prstGeom>
              <a:blipFill>
                <a:blip r:embed="rId2"/>
                <a:stretch>
                  <a:fillRect l="-496" t="-19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B3B61A-9C85-40FA-BACE-772A236A26AC}"/>
                  </a:ext>
                </a:extLst>
              </p:cNvPr>
              <p:cNvSpPr/>
              <p:nvPr/>
            </p:nvSpPr>
            <p:spPr>
              <a:xfrm>
                <a:off x="754602" y="3429000"/>
                <a:ext cx="9218612" cy="2838854"/>
              </a:xfrm>
              <a:prstGeom prst="rect">
                <a:avLst/>
              </a:prstGeom>
            </p:spPr>
            <p:txBody>
              <a:bodyPr wrap="square">
                <a:spAutoFit/>
              </a:bodyPr>
              <a:lstStyle/>
              <a:p>
                <a:pPr>
                  <a:lnSpc>
                    <a:spcPct val="107000"/>
                  </a:lnSpc>
                  <a:spcAft>
                    <a:spcPts val="0"/>
                  </a:spcAft>
                </a:pPr>
                <a:r>
                  <a:rPr lang="fr-FR"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Exemple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un repère orthonormé, soient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deux droites de représentations paramétriques</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0"/>
                  </a:spcAft>
                </a:pP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2+2</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d>
                      <m:dPr>
                        <m:begChr m:val="{"/>
                        <m:end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3"/>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1+4</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e>
                          </m:mr>
                        </m: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vecteurs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dirigent respectivement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orthogonaux puisque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1+8</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Ainsi,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sont orthogonales.</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B3B3B61A-9C85-40FA-BACE-772A236A26AC}"/>
                  </a:ext>
                </a:extLst>
              </p:cNvPr>
              <p:cNvSpPr>
                <a:spLocks noRot="1" noChangeAspect="1" noMove="1" noResize="1" noEditPoints="1" noAdjustHandles="1" noChangeArrowheads="1" noChangeShapeType="1" noTextEdit="1"/>
              </p:cNvSpPr>
              <p:nvPr/>
            </p:nvSpPr>
            <p:spPr>
              <a:xfrm>
                <a:off x="754602" y="3429000"/>
                <a:ext cx="9218612" cy="2838854"/>
              </a:xfrm>
              <a:prstGeom prst="rect">
                <a:avLst/>
              </a:prstGeom>
              <a:blipFill>
                <a:blip r:embed="rId3"/>
                <a:stretch>
                  <a:fillRect l="-595" t="-1290" b="-2366"/>
                </a:stretch>
              </a:blipFill>
            </p:spPr>
            <p:txBody>
              <a:bodyPr/>
              <a:lstStyle/>
              <a:p>
                <a:r>
                  <a:rPr lang="fr-FR">
                    <a:noFill/>
                  </a:rPr>
                  <a:t> </a:t>
                </a:r>
              </a:p>
            </p:txBody>
          </p:sp>
        </mc:Fallback>
      </mc:AlternateContent>
    </p:spTree>
    <p:extLst>
      <p:ext uri="{BB962C8B-B14F-4D97-AF65-F5344CB8AC3E}">
        <p14:creationId xmlns:p14="http://schemas.microsoft.com/office/powerpoint/2010/main" val="1529204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CC60D2-3AAA-4697-860C-2BB3DA8E8E75}"/>
                  </a:ext>
                </a:extLst>
              </p:cNvPr>
              <p:cNvSpPr/>
              <p:nvPr/>
            </p:nvSpPr>
            <p:spPr>
              <a:xfrm>
                <a:off x="562252" y="618910"/>
                <a:ext cx="7331923" cy="1704569"/>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Méthode : Calculer la mesure d’un angle</a:t>
                </a:r>
              </a:p>
              <a:p>
                <a:pPr>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calculer un angle géométrique formé par deux vecteurs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exprime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deux façons différentes : l’une permettant d’obtenir la valeur du produit scalaire, l’autre faisant intervenir l’angle.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34CC60D2-3AAA-4697-860C-2BB3DA8E8E75}"/>
                  </a:ext>
                </a:extLst>
              </p:cNvPr>
              <p:cNvSpPr>
                <a:spLocks noRot="1" noChangeAspect="1" noMove="1" noResize="1" noEditPoints="1" noAdjustHandles="1" noChangeArrowheads="1" noChangeShapeType="1" noTextEdit="1"/>
              </p:cNvSpPr>
              <p:nvPr/>
            </p:nvSpPr>
            <p:spPr>
              <a:xfrm>
                <a:off x="562252" y="618910"/>
                <a:ext cx="7331923" cy="1704569"/>
              </a:xfrm>
              <a:prstGeom prst="rect">
                <a:avLst/>
              </a:prstGeom>
              <a:blipFill>
                <a:blip r:embed="rId2"/>
                <a:stretch>
                  <a:fillRect l="-665" r="-1247" b="-5018"/>
                </a:stretch>
              </a:blipFill>
            </p:spPr>
            <p:txBody>
              <a:bodyPr/>
              <a:lstStyle/>
              <a:p>
                <a:r>
                  <a:rPr lang="fr-FR">
                    <a:noFill/>
                  </a:rPr>
                  <a:t> </a:t>
                </a:r>
              </a:p>
            </p:txBody>
          </p:sp>
        </mc:Fallback>
      </mc:AlternateContent>
      <p:pic>
        <p:nvPicPr>
          <p:cNvPr id="3" name="Image 2">
            <a:extLst>
              <a:ext uri="{FF2B5EF4-FFF2-40B4-BE49-F238E27FC236}">
                <a16:creationId xmlns:a16="http://schemas.microsoft.com/office/drawing/2014/main" id="{73201BFA-E445-408F-AEC6-A14B8C37B81B}"/>
              </a:ext>
            </a:extLst>
          </p:cNvPr>
          <p:cNvPicPr/>
          <p:nvPr/>
        </p:nvPicPr>
        <p:blipFill>
          <a:blip r:embed="rId3">
            <a:extLst>
              <a:ext uri="{28A0092B-C50C-407E-A947-70E740481C1C}">
                <a14:useLocalDpi xmlns:a14="http://schemas.microsoft.com/office/drawing/2010/main" val="0"/>
              </a:ext>
            </a:extLst>
          </a:blip>
          <a:stretch>
            <a:fillRect/>
          </a:stretch>
        </p:blipFill>
        <p:spPr>
          <a:xfrm>
            <a:off x="8453469" y="527937"/>
            <a:ext cx="3176279" cy="304017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4F68D5F-D816-4787-A883-483EA66E8E0B}"/>
                  </a:ext>
                </a:extLst>
              </p:cNvPr>
              <p:cNvSpPr/>
              <p:nvPr/>
            </p:nvSpPr>
            <p:spPr>
              <a:xfrm>
                <a:off x="562252" y="3653094"/>
                <a:ext cx="8708994" cy="1762855"/>
              </a:xfrm>
              <a:prstGeom prst="rect">
                <a:avLst/>
              </a:prstGeom>
            </p:spPr>
            <p:txBody>
              <a:bodyPr wrap="square">
                <a:spAutoFit/>
              </a:bodyPr>
              <a:lstStyle/>
              <a:p>
                <a:pPr>
                  <a:lnSpc>
                    <a:spcPct val="150000"/>
                  </a:lnSpc>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𝐴𝐵𝐶𝐷𝐸𝐹𝐺𝐻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cube de côté 1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centre de la face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𝐸𝐹𝐺𝐻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se place dans le repère orthonormé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𝐴𝐸</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Déterminer, au degré près, les mesures des angles :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𝐼𝐵𝐹</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𝐵𝐼𝐷</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34F68D5F-D816-4787-A883-483EA66E8E0B}"/>
                  </a:ext>
                </a:extLst>
              </p:cNvPr>
              <p:cNvSpPr>
                <a:spLocks noRot="1" noChangeAspect="1" noMove="1" noResize="1" noEditPoints="1" noAdjustHandles="1" noChangeArrowheads="1" noChangeShapeType="1" noTextEdit="1"/>
              </p:cNvSpPr>
              <p:nvPr/>
            </p:nvSpPr>
            <p:spPr>
              <a:xfrm>
                <a:off x="562252" y="3653094"/>
                <a:ext cx="8708994" cy="1762855"/>
              </a:xfrm>
              <a:prstGeom prst="rect">
                <a:avLst/>
              </a:prstGeom>
              <a:blipFill>
                <a:blip r:embed="rId4"/>
                <a:stretch>
                  <a:fillRect l="-560" b="-4844"/>
                </a:stretch>
              </a:blipFill>
            </p:spPr>
            <p:txBody>
              <a:bodyPr/>
              <a:lstStyle/>
              <a:p>
                <a:r>
                  <a:rPr lang="fr-FR">
                    <a:noFill/>
                  </a:rPr>
                  <a:t> </a:t>
                </a:r>
              </a:p>
            </p:txBody>
          </p:sp>
        </mc:Fallback>
      </mc:AlternateContent>
    </p:spTree>
    <p:extLst>
      <p:ext uri="{BB962C8B-B14F-4D97-AF65-F5344CB8AC3E}">
        <p14:creationId xmlns:p14="http://schemas.microsoft.com/office/powerpoint/2010/main" val="2028541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7EE2813-E6FB-4C21-9841-91801D3708CE}"/>
                  </a:ext>
                </a:extLst>
              </p:cNvPr>
              <p:cNvSpPr/>
              <p:nvPr/>
            </p:nvSpPr>
            <p:spPr>
              <a:xfrm>
                <a:off x="482353" y="1754750"/>
                <a:ext cx="11567604" cy="4695966"/>
              </a:xfrm>
              <a:prstGeom prst="rect">
                <a:avLst/>
              </a:prstGeom>
            </p:spPr>
            <p:txBody>
              <a:bodyPr wrap="square">
                <a:spAutoFit/>
              </a:bodyPr>
              <a:lstStyle/>
              <a:p>
                <a:pPr>
                  <a:lnSpc>
                    <a:spcPct val="107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Correction</a:t>
                </a:r>
              </a:p>
              <a:p>
                <a:pPr>
                  <a:lnSpc>
                    <a:spcPct val="107000"/>
                  </a:lnSpc>
                  <a:spcAft>
                    <a:spcPts val="0"/>
                  </a:spcAft>
                </a:pPr>
                <a:endPar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le projeté orthogonal de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e>
                    </m:acc>
                    <m:r>
                      <a:rPr lang="fr-FR"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sur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Ainsi,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D’autre part,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𝐵𝐹</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plus,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 ;0 ;0)</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;1</m:t>
                        </m:r>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d>
                          </m:e>
                          <m: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e>
                            </m:d>
                          </m:e>
                          <m: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sup>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e>
                    </m:ra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a:t>
                </a:r>
                <a14:m>
                  <m:oMath xmlns:m="http://schemas.openxmlformats.org/officeDocument/2006/math">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e>
                    </m:ra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donc </a:t>
                </a:r>
                <a14:m>
                  <m:oMath xmlns:m="http://schemas.openxmlformats.org/officeDocument/2006/math">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e>
                    </m:ra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en déduit alors que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≈35</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m:t>
                        </m:r>
                      </m:e>
                    </m:acc>
                    <m:d>
                      <m:d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1"/>
                                  <m:mcJc m:val="center"/>
                                </m:mcPr>
                              </m:mc>
                            </m:mcs>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mP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m:t>
                              </m:r>
                            </m:e>
                          </m:mr>
                          <m:mr>
                            <m:e>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m:t>
                              </m:r>
                            </m:e>
                          </m:mr>
                          <m:m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0,25</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0,25+1=0,5=</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D’autre part, </a:t>
                </a:r>
                <a14:m>
                  <m:oMath xmlns:m="http://schemas.openxmlformats.org/officeDocument/2006/math">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e>
                    </m:ra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e>
                    </m:rad>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 conséquent, </a:t>
                </a:r>
                <a14:m>
                  <m:oMath xmlns:m="http://schemas.openxmlformats.org/officeDocument/2006/math">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donc </a:t>
                </a:r>
                <a14:m>
                  <m:oMath xmlns:m="http://schemas.openxmlformats.org/officeDocument/2006/math">
                    <m:r>
                      <m:rPr>
                        <m:sty m:val="p"/>
                      </m:rP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cos</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en déduit alors que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≈71</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mc:Choice>
        <mc:Fallback xmlns="">
          <p:sp>
            <p:nvSpPr>
              <p:cNvPr id="2" name="Rectangle 1">
                <a:extLst>
                  <a:ext uri="{FF2B5EF4-FFF2-40B4-BE49-F238E27FC236}">
                    <a16:creationId xmlns:a16="http://schemas.microsoft.com/office/drawing/2014/main" id="{87EE2813-E6FB-4C21-9841-91801D3708CE}"/>
                  </a:ext>
                </a:extLst>
              </p:cNvPr>
              <p:cNvSpPr>
                <a:spLocks noRot="1" noChangeAspect="1" noMove="1" noResize="1" noEditPoints="1" noAdjustHandles="1" noChangeArrowheads="1" noChangeShapeType="1" noTextEdit="1"/>
              </p:cNvSpPr>
              <p:nvPr/>
            </p:nvSpPr>
            <p:spPr>
              <a:xfrm>
                <a:off x="482353" y="1754750"/>
                <a:ext cx="11567604" cy="4695966"/>
              </a:xfrm>
              <a:prstGeom prst="rect">
                <a:avLst/>
              </a:prstGeom>
              <a:blipFill>
                <a:blip r:embed="rId2"/>
                <a:stretch>
                  <a:fillRect l="-421" t="-7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9139EC2-DA70-4E57-8B34-12E4E8C1378C}"/>
                  </a:ext>
                </a:extLst>
              </p:cNvPr>
              <p:cNvSpPr/>
              <p:nvPr/>
            </p:nvSpPr>
            <p:spPr>
              <a:xfrm>
                <a:off x="482353" y="137536"/>
                <a:ext cx="8708994" cy="1242969"/>
              </a:xfrm>
              <a:prstGeom prst="rect">
                <a:avLst/>
              </a:prstGeom>
            </p:spPr>
            <p:txBody>
              <a:bodyPr wrap="square">
                <a:spAutoFit/>
              </a:bodyPr>
              <a:lstStyle/>
              <a:p>
                <a:pPr>
                  <a:spcAft>
                    <a:spcPts val="0"/>
                  </a:spcAf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Exercice d’application</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𝐴𝐵𝐶𝐷𝐸𝐹𝐺𝐻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cube de côté 1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centre de la face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𝐸𝐹𝐺𝐻</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se place dans le repère orthonormé </a:t>
                </a:r>
                <a14:m>
                  <m:oMath xmlns:m="http://schemas.openxmlformats.org/officeDocument/2006/math">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𝐴𝐷</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𝐴𝐸</m:t>
                        </m:r>
                      </m:e>
                    </m:acc>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Déterminer, au degré près, les mesures des angles :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𝛼</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𝐼𝐵𝐹</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𝛽</m:t>
                    </m:r>
                    <m:r>
                      <a:rPr lang="fr-FR">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𝐵𝐼𝐷</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19139EC2-DA70-4E57-8B34-12E4E8C1378C}"/>
                  </a:ext>
                </a:extLst>
              </p:cNvPr>
              <p:cNvSpPr>
                <a:spLocks noRot="1" noChangeAspect="1" noMove="1" noResize="1" noEditPoints="1" noAdjustHandles="1" noChangeArrowheads="1" noChangeShapeType="1" noTextEdit="1"/>
              </p:cNvSpPr>
              <p:nvPr/>
            </p:nvSpPr>
            <p:spPr>
              <a:xfrm>
                <a:off x="482353" y="137536"/>
                <a:ext cx="8708994" cy="1242969"/>
              </a:xfrm>
              <a:prstGeom prst="rect">
                <a:avLst/>
              </a:prstGeom>
              <a:blipFill>
                <a:blip r:embed="rId3"/>
                <a:stretch>
                  <a:fillRect l="-560" t="-2956" b="-7389"/>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E7AC3A7B-0D44-424E-8ED7-047D10564E04}"/>
              </a:ext>
            </a:extLst>
          </p:cNvPr>
          <p:cNvPicPr/>
          <p:nvPr/>
        </p:nvPicPr>
        <p:blipFill>
          <a:blip r:embed="rId4">
            <a:extLst>
              <a:ext uri="{28A0092B-C50C-407E-A947-70E740481C1C}">
                <a14:useLocalDpi xmlns:a14="http://schemas.microsoft.com/office/drawing/2010/main" val="0"/>
              </a:ext>
            </a:extLst>
          </a:blip>
          <a:stretch>
            <a:fillRect/>
          </a:stretch>
        </p:blipFill>
        <p:spPr>
          <a:xfrm>
            <a:off x="9395012" y="0"/>
            <a:ext cx="2796988" cy="2563906"/>
          </a:xfrm>
          <a:prstGeom prst="rect">
            <a:avLst/>
          </a:prstGeom>
        </p:spPr>
      </p:pic>
    </p:spTree>
    <p:extLst>
      <p:ext uri="{BB962C8B-B14F-4D97-AF65-F5344CB8AC3E}">
        <p14:creationId xmlns:p14="http://schemas.microsoft.com/office/powerpoint/2010/main" val="11974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E0ECC-A265-40FC-986D-94A0938C7AAB}"/>
              </a:ext>
            </a:extLst>
          </p:cNvPr>
          <p:cNvSpPr/>
          <p:nvPr/>
        </p:nvSpPr>
        <p:spPr>
          <a:xfrm>
            <a:off x="296711" y="325120"/>
            <a:ext cx="8024329" cy="2468880"/>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CDA5C2B-4391-4EB8-88D0-5A9836406385}"/>
                  </a:ext>
                </a:extLst>
              </p:cNvPr>
              <p:cNvSpPr/>
              <p:nvPr/>
            </p:nvSpPr>
            <p:spPr>
              <a:xfrm>
                <a:off x="390617" y="239024"/>
                <a:ext cx="10830758" cy="5748497"/>
              </a:xfrm>
              <a:prstGeom prst="rect">
                <a:avLst/>
              </a:prstGeom>
            </p:spPr>
            <p:txBody>
              <a:bodyPr wrap="square">
                <a:spAutoFit/>
              </a:bodyPr>
              <a:lstStyle/>
              <a:p>
                <a:pPr>
                  <a:lnSpc>
                    <a:spcPct val="150000"/>
                  </a:lnSpc>
                  <a:spcAft>
                    <a:spcPts val="0"/>
                  </a:spcAft>
                </a:pPr>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Propriété - Propriétés algébriques</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Soient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𝑤</m:t>
                        </m:r>
                      </m:e>
                    </m:acc>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trois vecteurs et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𝜆</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réel. Alors :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1257300" lvl="2" indent="-342900">
                  <a:lnSpc>
                    <a:spcPct val="150000"/>
                  </a:lnSpc>
                  <a:buFont typeface="Times New Roman" panose="02020603050405020304" pitchFamily="18" charset="0"/>
                  <a:buChar char="•"/>
                </a:pP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𝑤</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𝑤</m:t>
                        </m:r>
                      </m:e>
                    </m:acc>
                  </m:oMath>
                </a14:m>
                <a:r>
                  <a:rPr lang="fr-FR" dirty="0">
                    <a:latin typeface="Times New Roman" panose="02020603050405020304" pitchFamily="18" charset="0"/>
                    <a:ea typeface="Times New Roman" panose="02020603050405020304" pitchFamily="18" charset="0"/>
                  </a:rPr>
                  <a:t> </a:t>
                </a:r>
              </a:p>
              <a:p>
                <a:pPr marL="1257300" lvl="2" indent="-342900">
                  <a:lnSpc>
                    <a:spcPct val="150000"/>
                  </a:lnSpc>
                  <a:buFont typeface="Times New Roman" panose="02020603050405020304" pitchFamily="18" charset="0"/>
                  <a:buChar char="•"/>
                </a:pP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𝜆</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r>
                      <a:rPr lang="fr-FR" i="1">
                        <a:latin typeface="Cambria Math" panose="02040503050406030204" pitchFamily="18" charset="0"/>
                        <a:ea typeface="Times New Roman" panose="02020603050405020304" pitchFamily="18" charset="0"/>
                      </a:rPr>
                      <m:t>𝜆</m:t>
                    </m:r>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a:t>
                </a:r>
              </a:p>
              <a:p>
                <a:pPr marL="1257300" lvl="2" indent="-342900">
                  <a:lnSpc>
                    <a:spcPct val="150000"/>
                  </a:lnSpc>
                  <a:buFont typeface="Times New Roman" panose="02020603050405020304" pitchFamily="18" charset="0"/>
                  <a:buChar char="•"/>
                </a:pPr>
                <a14:m>
                  <m:oMath xmlns:m="http://schemas.openxmlformats.org/officeDocument/2006/math">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sSup>
                      <m:sSupPr>
                        <m:ctrlPr>
                          <a:rPr lang="fr-FR" i="1">
                            <a:latin typeface="Cambria Math" panose="02040503050406030204" pitchFamily="18" charset="0"/>
                            <a:ea typeface="Times New Roman" panose="02020603050405020304" pitchFamily="18" charset="0"/>
                          </a:rPr>
                        </m:ctrlPr>
                      </m:sSupPr>
                      <m:e>
                        <m:r>
                          <a:rPr lang="fr-FR">
                            <a:latin typeface="Cambria Math" panose="02040503050406030204" pitchFamily="18" charset="0"/>
                            <a:ea typeface="Times New Roman" panose="02020603050405020304" pitchFamily="18" charset="0"/>
                          </a:rPr>
                          <m:t>)</m:t>
                        </m:r>
                      </m:e>
                      <m:sup>
                        <m:r>
                          <a:rPr lang="fr-FR">
                            <a:latin typeface="Cambria Math" panose="02040503050406030204" pitchFamily="18" charset="0"/>
                            <a:ea typeface="Times New Roman" panose="02020603050405020304" pitchFamily="18" charset="0"/>
                          </a:rPr>
                          <m:t>2</m:t>
                        </m:r>
                      </m:sup>
                    </m:sSup>
                    <m:r>
                      <a:rPr lang="fr-FR">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e>
                      <m:sup>
                        <m:r>
                          <a:rPr lang="fr-FR">
                            <a:latin typeface="Cambria Math" panose="02040503050406030204" pitchFamily="18" charset="0"/>
                            <a:ea typeface="Times New Roman" panose="02020603050405020304" pitchFamily="18" charset="0"/>
                          </a:rPr>
                          <m:t>2</m:t>
                        </m:r>
                      </m:sup>
                    </m:sSup>
                    <m:r>
                      <a:rPr lang="fr-FR">
                        <a:latin typeface="Cambria Math" panose="02040503050406030204" pitchFamily="18" charset="0"/>
                        <a:ea typeface="Times New Roman" panose="02020603050405020304" pitchFamily="18" charset="0"/>
                      </a:rPr>
                      <m:t>+2</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e>
                      <m:sup>
                        <m:r>
                          <a:rPr lang="fr-FR">
                            <a:latin typeface="Cambria Math" panose="02040503050406030204" pitchFamily="18" charset="0"/>
                            <a:ea typeface="Times New Roman" panose="02020603050405020304" pitchFamily="18" charset="0"/>
                          </a:rPr>
                          <m:t>2</m:t>
                        </m:r>
                      </m:sup>
                    </m:sSup>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i="1">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sSup>
                      <m:sSupPr>
                        <m:ctrlPr>
                          <a:rPr lang="fr-FR" i="1">
                            <a:latin typeface="Cambria Math" panose="02040503050406030204" pitchFamily="18" charset="0"/>
                            <a:ea typeface="Times New Roman" panose="02020603050405020304" pitchFamily="18" charset="0"/>
                          </a:rPr>
                        </m:ctrlPr>
                      </m:sSupPr>
                      <m:e>
                        <m:r>
                          <a:rPr lang="fr-FR">
                            <a:latin typeface="Cambria Math" panose="02040503050406030204" pitchFamily="18" charset="0"/>
                            <a:ea typeface="Times New Roman" panose="02020603050405020304" pitchFamily="18" charset="0"/>
                          </a:rPr>
                          <m:t>)</m:t>
                        </m:r>
                      </m:e>
                      <m:sup>
                        <m:r>
                          <a:rPr lang="fr-FR">
                            <a:latin typeface="Cambria Math" panose="02040503050406030204" pitchFamily="18" charset="0"/>
                            <a:ea typeface="Times New Roman" panose="02020603050405020304" pitchFamily="18" charset="0"/>
                          </a:rPr>
                          <m:t>2</m:t>
                        </m:r>
                      </m:sup>
                    </m:sSup>
                    <m:r>
                      <a:rPr lang="fr-FR">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e>
                      <m:sup>
                        <m:r>
                          <a:rPr lang="fr-FR">
                            <a:latin typeface="Cambria Math" panose="02040503050406030204" pitchFamily="18" charset="0"/>
                            <a:ea typeface="Times New Roman" panose="02020603050405020304" pitchFamily="18" charset="0"/>
                          </a:rPr>
                          <m:t>2</m:t>
                        </m:r>
                      </m:sup>
                    </m:sSup>
                    <m:r>
                      <a:rPr lang="fr-FR" i="1">
                        <a:latin typeface="Cambria Math" panose="02040503050406030204" pitchFamily="18" charset="0"/>
                        <a:ea typeface="Times New Roman" panose="02020603050405020304" pitchFamily="18" charset="0"/>
                      </a:rPr>
                      <m:t>−</m:t>
                    </m:r>
                    <m:r>
                      <a:rPr lang="fr-FR">
                        <a:latin typeface="Cambria Math" panose="02040503050406030204" pitchFamily="18" charset="0"/>
                        <a:ea typeface="Times New Roman" panose="02020603050405020304" pitchFamily="18" charset="0"/>
                      </a:rPr>
                      <m:t>2</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e>
                      <m:sup>
                        <m:r>
                          <a:rPr lang="fr-FR">
                            <a:latin typeface="Cambria Math" panose="02040503050406030204" pitchFamily="18" charset="0"/>
                            <a:ea typeface="Times New Roman" panose="02020603050405020304" pitchFamily="18" charset="0"/>
                          </a:rPr>
                          <m:t>2</m:t>
                        </m:r>
                      </m:sup>
                    </m:sSup>
                  </m:oMath>
                </a14:m>
                <a:r>
                  <a:rPr lang="fr-FR" dirty="0">
                    <a:latin typeface="Times New Roman" panose="02020603050405020304" pitchFamily="18" charset="0"/>
                    <a:ea typeface="Times New Roman" panose="02020603050405020304" pitchFamily="18" charset="0"/>
                  </a:rPr>
                  <a:t> </a:t>
                </a:r>
              </a:p>
              <a:p>
                <a:pPr marL="1257300" lvl="2" indent="-342900">
                  <a:lnSpc>
                    <a:spcPct val="150000"/>
                  </a:lnSpc>
                  <a:buFont typeface="Times New Roman" panose="02020603050405020304" pitchFamily="18" charset="0"/>
                  <a:buChar char="•"/>
                </a:pPr>
                <a14:m>
                  <m:oMath xmlns:m="http://schemas.openxmlformats.org/officeDocument/2006/math">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r>
                      <a:rPr lang="fr-FR" i="1">
                        <a:latin typeface="Cambria Math" panose="02040503050406030204" pitchFamily="18" charset="0"/>
                        <a:ea typeface="Times New Roman" panose="02020603050405020304" pitchFamily="18" charset="0"/>
                      </a:rPr>
                      <m:t>−</m:t>
                    </m:r>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r>
                      <a:rPr lang="fr-FR">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e>
                      <m:sup>
                        <m:r>
                          <a:rPr lang="fr-FR">
                            <a:latin typeface="Cambria Math" panose="02040503050406030204" pitchFamily="18" charset="0"/>
                            <a:ea typeface="Times New Roman" panose="02020603050405020304" pitchFamily="18" charset="0"/>
                          </a:rPr>
                          <m:t>2</m:t>
                        </m:r>
                      </m:sup>
                    </m:sSup>
                    <m:r>
                      <a:rPr lang="fr-FR" i="1">
                        <a:latin typeface="Cambria Math" panose="02040503050406030204" pitchFamily="18" charset="0"/>
                        <a:ea typeface="Times New Roman" panose="02020603050405020304" pitchFamily="18" charset="0"/>
                      </a:rPr>
                      <m:t>−</m:t>
                    </m:r>
                    <m:sSup>
                      <m:sSupPr>
                        <m:ctrlPr>
                          <a:rPr lang="fr-FR" i="1">
                            <a:latin typeface="Cambria Math" panose="02040503050406030204" pitchFamily="18" charset="0"/>
                            <a:ea typeface="Times New Roman" panose="02020603050405020304" pitchFamily="18" charset="0"/>
                          </a:rPr>
                        </m:ctrlPr>
                      </m:sSupPr>
                      <m:e>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e>
                      <m:sup>
                        <m:r>
                          <a:rPr lang="fr-FR">
                            <a:latin typeface="Cambria Math" panose="02040503050406030204" pitchFamily="18" charset="0"/>
                            <a:ea typeface="Times New Roman" panose="02020603050405020304" pitchFamily="18" charset="0"/>
                          </a:rPr>
                          <m:t>2</m:t>
                        </m:r>
                      </m:sup>
                    </m:sSup>
                  </m:oMath>
                </a14:m>
                <a:r>
                  <a:rPr lang="fr-FR" dirty="0">
                    <a:latin typeface="Times New Roman" panose="02020603050405020304" pitchFamily="18" charset="0"/>
                    <a:ea typeface="Times New Roman" panose="02020603050405020304" pitchFamily="18" charset="0"/>
                  </a:rPr>
                  <a:t> </a:t>
                </a: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Remarque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Seul le premier point requiert réellement une démonstration. En effet, ce produit scalaire fait intervenir 	trois vecteurs et ne peut donc pas, dans le cas général, être considéré dans un seul et même plan.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b="1" dirty="0">
                    <a:solidFill>
                      <a:srgbClr val="FF7C80"/>
                    </a:solidFill>
                    <a:latin typeface="Times New Roman" panose="02020603050405020304" pitchFamily="18" charset="0"/>
                    <a:ea typeface="Times New Roman" panose="02020603050405020304" pitchFamily="18" charset="0"/>
                    <a:cs typeface="Times New Roman" panose="02020603050405020304" pitchFamily="18" charset="0"/>
                  </a:rPr>
                  <a:t>PREUVE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Pour le premier point, on exprime analytiquement le membre de gauche et le membre de droite puis on compare les expressions obtenues. </a:t>
                </a:r>
              </a:p>
              <a:p>
                <a:pPr marL="800100" lvl="1" indent="-342900">
                  <a:buFont typeface="Times New Roman" panose="02020603050405020304" pitchFamily="18" charset="0"/>
                  <a:buChar char="•"/>
                </a:pPr>
                <a:r>
                  <a:rPr lang="fr-FR" dirty="0">
                    <a:latin typeface="Times New Roman" panose="02020603050405020304" pitchFamily="18" charset="0"/>
                    <a:ea typeface="Times New Roman" panose="02020603050405020304" pitchFamily="18" charset="0"/>
                  </a:rPr>
                  <a:t>Pour les trois derniers points, on se place dans le plan engendré par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𝑢</m:t>
                        </m:r>
                      </m:e>
                    </m:acc>
                  </m:oMath>
                </a14:m>
                <a:r>
                  <a:rPr lang="fr-FR" dirty="0">
                    <a:latin typeface="Times New Roman" panose="02020603050405020304" pitchFamily="18" charset="0"/>
                    <a:ea typeface="Times New Roman" panose="02020603050405020304" pitchFamily="18" charset="0"/>
                  </a:rPr>
                  <a:t> et </a:t>
                </a:r>
                <a14:m>
                  <m:oMath xmlns:m="http://schemas.openxmlformats.org/officeDocument/2006/math">
                    <m:acc>
                      <m:accPr>
                        <m:chr m:val="⃗"/>
                        <m:ctrlPr>
                          <a:rPr lang="fr-FR" i="1">
                            <a:latin typeface="Cambria Math" panose="02040503050406030204" pitchFamily="18" charset="0"/>
                            <a:ea typeface="Times New Roman" panose="02020603050405020304" pitchFamily="18" charset="0"/>
                          </a:rPr>
                        </m:ctrlPr>
                      </m:accPr>
                      <m:e>
                        <m:r>
                          <a:rPr lang="fr-FR" i="1">
                            <a:latin typeface="Cambria Math" panose="02040503050406030204" pitchFamily="18" charset="0"/>
                            <a:ea typeface="Times New Roman" panose="02020603050405020304" pitchFamily="18" charset="0"/>
                          </a:rPr>
                          <m:t>𝑣</m:t>
                        </m:r>
                      </m:e>
                    </m:acc>
                  </m:oMath>
                </a14:m>
                <a:r>
                  <a:rPr lang="fr-FR" dirty="0">
                    <a:latin typeface="Times New Roman" panose="02020603050405020304" pitchFamily="18" charset="0"/>
                    <a:ea typeface="Times New Roman" panose="02020603050405020304" pitchFamily="18" charset="0"/>
                  </a:rPr>
                  <a:t>, où l’on utilise les propriétés établies dans le plan en Première S.</a:t>
                </a:r>
              </a:p>
              <a:p>
                <a:pPr lvl="1"/>
                <a:r>
                  <a:rPr lang="fr-FR" dirty="0">
                    <a:latin typeface="Times New Roman" panose="02020603050405020304" pitchFamily="18" charset="0"/>
                    <a:ea typeface="Times New Roman" panose="02020603050405020304" pitchFamily="18" charset="0"/>
                  </a:rPr>
                  <a:t>      Plus particulièrement, l’avant-dernier point provient des formules avec les carrés scalaires. </a:t>
                </a:r>
              </a:p>
            </p:txBody>
          </p:sp>
        </mc:Choice>
        <mc:Fallback xmlns="">
          <p:sp>
            <p:nvSpPr>
              <p:cNvPr id="2" name="Rectangle 1">
                <a:extLst>
                  <a:ext uri="{FF2B5EF4-FFF2-40B4-BE49-F238E27FC236}">
                    <a16:creationId xmlns:a16="http://schemas.microsoft.com/office/drawing/2014/main" id="{2CDA5C2B-4391-4EB8-88D0-5A9836406385}"/>
                  </a:ext>
                </a:extLst>
              </p:cNvPr>
              <p:cNvSpPr>
                <a:spLocks noRot="1" noChangeAspect="1" noMove="1" noResize="1" noEditPoints="1" noAdjustHandles="1" noChangeArrowheads="1" noChangeShapeType="1" noTextEdit="1"/>
              </p:cNvSpPr>
              <p:nvPr/>
            </p:nvSpPr>
            <p:spPr>
              <a:xfrm>
                <a:off x="390617" y="239024"/>
                <a:ext cx="10830758" cy="5748497"/>
              </a:xfrm>
              <a:prstGeom prst="rect">
                <a:avLst/>
              </a:prstGeom>
              <a:blipFill>
                <a:blip r:embed="rId2"/>
                <a:stretch>
                  <a:fillRect l="-450" b="-742"/>
                </a:stretch>
              </a:blipFill>
            </p:spPr>
            <p:txBody>
              <a:bodyPr/>
              <a:lstStyle/>
              <a:p>
                <a:r>
                  <a:rPr lang="fr-FR">
                    <a:noFill/>
                  </a:rPr>
                  <a:t> </a:t>
                </a:r>
              </a:p>
            </p:txBody>
          </p:sp>
        </mc:Fallback>
      </mc:AlternateContent>
    </p:spTree>
    <p:extLst>
      <p:ext uri="{BB962C8B-B14F-4D97-AF65-F5344CB8AC3E}">
        <p14:creationId xmlns:p14="http://schemas.microsoft.com/office/powerpoint/2010/main" val="391606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 calcmode="lin" valueType="num">
                                      <p:cBhvr additive="base">
                                        <p:cTn id="50"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500"/>
                                        <p:tgtEl>
                                          <p:spTgt spid="2">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500"/>
                                        <p:tgtEl>
                                          <p:spTgt spid="2">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13" end="13"/>
                                            </p:txEl>
                                          </p:spTgt>
                                        </p:tgtEl>
                                        <p:attrNameLst>
                                          <p:attrName>style.visibility</p:attrName>
                                        </p:attrNameLst>
                                      </p:cBhvr>
                                      <p:to>
                                        <p:strVal val="visible"/>
                                      </p:to>
                                    </p:set>
                                    <p:animEffect transition="in" filter="fade">
                                      <p:cBhvr>
                                        <p:cTn id="6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4800</Words>
  <Application>Microsoft Office PowerPoint</Application>
  <PresentationFormat>Grand écran</PresentationFormat>
  <Paragraphs>317</Paragraphs>
  <Slides>38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Calibri Light</vt:lpstr>
      <vt:lpstr>Cambria Math</vt:lpstr>
      <vt:lpstr>Courier New</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DEFOSSE</dc:creator>
  <cp:lastModifiedBy>Christophe DEFOSSE</cp:lastModifiedBy>
  <cp:revision>67</cp:revision>
  <dcterms:created xsi:type="dcterms:W3CDTF">2019-02-09T08:02:45Z</dcterms:created>
  <dcterms:modified xsi:type="dcterms:W3CDTF">2024-03-19T05:36:00Z</dcterms:modified>
</cp:coreProperties>
</file>