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64" r:id="rId4"/>
    <p:sldId id="265" r:id="rId5"/>
    <p:sldId id="274" r:id="rId6"/>
    <p:sldId id="257" r:id="rId7"/>
    <p:sldId id="258" r:id="rId8"/>
    <p:sldId id="260" r:id="rId9"/>
    <p:sldId id="261" r:id="rId10"/>
    <p:sldId id="262" r:id="rId11"/>
    <p:sldId id="263" r:id="rId12"/>
    <p:sldId id="267" r:id="rId13"/>
    <p:sldId id="270" r:id="rId14"/>
    <p:sldId id="283" r:id="rId15"/>
    <p:sldId id="269" r:id="rId16"/>
    <p:sldId id="271" r:id="rId17"/>
    <p:sldId id="273" r:id="rId18"/>
    <p:sldId id="272"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BD428D-FDC8-4489-A4F2-AFC316318C0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D9CF754-1EF9-46ED-8245-F2CDA80F24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7EFCEEE-BD87-4090-8F92-B3D3A662EEEE}"/>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5" name="Espace réservé du pied de page 4">
            <a:extLst>
              <a:ext uri="{FF2B5EF4-FFF2-40B4-BE49-F238E27FC236}">
                <a16:creationId xmlns:a16="http://schemas.microsoft.com/office/drawing/2014/main" id="{05970A42-B2F2-46E6-B6FA-9FE70D6007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FB106B-0BA6-4681-91BA-347F49616D66}"/>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183412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B79B8C-E987-4C47-8774-0B01A9D32D3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227352B-A5BA-4C29-AF13-B88706ED608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E337617-96D4-42D0-B88C-5C35CEA77647}"/>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5" name="Espace réservé du pied de page 4">
            <a:extLst>
              <a:ext uri="{FF2B5EF4-FFF2-40B4-BE49-F238E27FC236}">
                <a16:creationId xmlns:a16="http://schemas.microsoft.com/office/drawing/2014/main" id="{CC3DE029-3BEC-4AED-B4DF-0B756B7BD8D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99BA9D-8B73-4725-8E25-0E190CCA36AE}"/>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1961419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A505C52-A6CD-46D5-8B8B-BA8A31DAD83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992FD82-EE72-4DF3-8ABD-DB8D9C70533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C3BC0B4-49BD-4E50-A547-E0B68E46C2CF}"/>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5" name="Espace réservé du pied de page 4">
            <a:extLst>
              <a:ext uri="{FF2B5EF4-FFF2-40B4-BE49-F238E27FC236}">
                <a16:creationId xmlns:a16="http://schemas.microsoft.com/office/drawing/2014/main" id="{D61143E1-3956-4C5D-B0FC-FA52821CAF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CDE117-E6FD-4729-8733-7C0E3AB818CB}"/>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28378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B3052F-18A5-4761-BAA9-9A92F402172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515A88E-2BDE-4DFB-844F-89DE18DD931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AFB228C-6690-41E3-A712-FA6A1EE3C69B}"/>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5" name="Espace réservé du pied de page 4">
            <a:extLst>
              <a:ext uri="{FF2B5EF4-FFF2-40B4-BE49-F238E27FC236}">
                <a16:creationId xmlns:a16="http://schemas.microsoft.com/office/drawing/2014/main" id="{71C9A263-FB1C-449B-B30F-94A83522E8E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D23DF7-5861-4561-8E3F-D0EE1E4FDF23}"/>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3566947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8835D1-B88D-4FAD-B729-8BF351DF8F3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DCB28C0-FCCC-44A5-AE68-E6403CAAD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B5030DB-10C5-4662-809D-27DA14A34F0C}"/>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5" name="Espace réservé du pied de page 4">
            <a:extLst>
              <a:ext uri="{FF2B5EF4-FFF2-40B4-BE49-F238E27FC236}">
                <a16:creationId xmlns:a16="http://schemas.microsoft.com/office/drawing/2014/main" id="{3C144167-317E-4894-B6DB-D519F00BE30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F6F92D4-CF3F-4474-BC09-F5F180B28789}"/>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939965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F0FED3-67DE-4DC2-9E18-21265FE03F0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274089-FA56-477C-8FD6-76502447022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9A05C2D-1D23-48A3-BA6C-34754D35B60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A287C2B-BEA4-46B0-AE30-643FC0B2395E}"/>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6" name="Espace réservé du pied de page 5">
            <a:extLst>
              <a:ext uri="{FF2B5EF4-FFF2-40B4-BE49-F238E27FC236}">
                <a16:creationId xmlns:a16="http://schemas.microsoft.com/office/drawing/2014/main" id="{C843B3E8-E751-413D-89DD-63C5E63749A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7E0A158-2E17-4065-80D5-4374B2DCE7A3}"/>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2778837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E6599C-4756-4FF0-B090-84A17BD5E51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86A0D17-A027-4348-965A-F5D9EC1C63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7CE090C-4309-47F9-B14C-F5488EFE3D5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12B8330-3E99-4309-9155-000AB7BA05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74035C4-3524-4217-A118-2DA06D98FB7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A44590E-6276-4428-A34E-D78AB75DBF73}"/>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8" name="Espace réservé du pied de page 7">
            <a:extLst>
              <a:ext uri="{FF2B5EF4-FFF2-40B4-BE49-F238E27FC236}">
                <a16:creationId xmlns:a16="http://schemas.microsoft.com/office/drawing/2014/main" id="{BCE4B37C-4799-4AF9-81D0-D926B687F23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E113D22-CCE2-4C87-B376-1A485D8F8163}"/>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405140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A99C10-A922-4175-B171-2C1821ABE45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86306CF-31A3-4193-8C5D-FCF0A7C072FF}"/>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4" name="Espace réservé du pied de page 3">
            <a:extLst>
              <a:ext uri="{FF2B5EF4-FFF2-40B4-BE49-F238E27FC236}">
                <a16:creationId xmlns:a16="http://schemas.microsoft.com/office/drawing/2014/main" id="{FB5BEDCD-E1E1-4A7C-A2C6-92E20ABB319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E9565EF-BFFD-40F4-A596-22D517C87540}"/>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275180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FD7AEA3-CEE2-4289-B6C0-AE9640CB243E}"/>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3" name="Espace réservé du pied de page 2">
            <a:extLst>
              <a:ext uri="{FF2B5EF4-FFF2-40B4-BE49-F238E27FC236}">
                <a16:creationId xmlns:a16="http://schemas.microsoft.com/office/drawing/2014/main" id="{1D3D60F8-E816-4AB9-8BB9-120FE835781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F986D8D-4613-40F3-8206-CEFE075B4A90}"/>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345659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373409-D4E5-4252-8DDA-A65F9EA176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4C1DA29-D8CB-415D-BC55-BD6D53EFF9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6A3F34A-BA26-40CF-AA93-AC80C8878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7FB0609-9F53-465E-B164-243943C8EF77}"/>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6" name="Espace réservé du pied de page 5">
            <a:extLst>
              <a:ext uri="{FF2B5EF4-FFF2-40B4-BE49-F238E27FC236}">
                <a16:creationId xmlns:a16="http://schemas.microsoft.com/office/drawing/2014/main" id="{1DFFC58E-4D8E-47A6-B488-9BF6BBF7F31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7D6327C-B75B-4466-9C21-4E8FB95C9681}"/>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179783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176EA9-7880-4849-B1A5-8794478300E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CA2884B-5D41-45BE-B486-CE3EC68AC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96F1EBB-7FEC-4C16-AE3D-863431DB5B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3AD5BF1-12DF-4F65-9E83-944742EBC23A}"/>
              </a:ext>
            </a:extLst>
          </p:cNvPr>
          <p:cNvSpPr>
            <a:spLocks noGrp="1"/>
          </p:cNvSpPr>
          <p:nvPr>
            <p:ph type="dt" sz="half" idx="10"/>
          </p:nvPr>
        </p:nvSpPr>
        <p:spPr/>
        <p:txBody>
          <a:bodyPr/>
          <a:lstStyle/>
          <a:p>
            <a:fld id="{E7246605-41D4-4CFD-8502-D08A1B844851}" type="datetimeFigureOut">
              <a:rPr lang="fr-FR" smtClean="0"/>
              <a:t>17/03/2024</a:t>
            </a:fld>
            <a:endParaRPr lang="fr-FR"/>
          </a:p>
        </p:txBody>
      </p:sp>
      <p:sp>
        <p:nvSpPr>
          <p:cNvPr id="6" name="Espace réservé du pied de page 5">
            <a:extLst>
              <a:ext uri="{FF2B5EF4-FFF2-40B4-BE49-F238E27FC236}">
                <a16:creationId xmlns:a16="http://schemas.microsoft.com/office/drawing/2014/main" id="{415A8561-5CE1-48D6-BC92-77C6E71D244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BE802C-77AB-4138-8384-7F436F777D24}"/>
              </a:ext>
            </a:extLst>
          </p:cNvPr>
          <p:cNvSpPr>
            <a:spLocks noGrp="1"/>
          </p:cNvSpPr>
          <p:nvPr>
            <p:ph type="sldNum" sz="quarter" idx="12"/>
          </p:nvPr>
        </p:nvSpPr>
        <p:spPr/>
        <p:txBody>
          <a:bodyPr/>
          <a:lstStyle/>
          <a:p>
            <a:fld id="{183D551F-C583-4E99-B35F-2FDEF107EF6D}" type="slidenum">
              <a:rPr lang="fr-FR" smtClean="0"/>
              <a:t>‹N°›</a:t>
            </a:fld>
            <a:endParaRPr lang="fr-FR"/>
          </a:p>
        </p:txBody>
      </p:sp>
    </p:spTree>
    <p:extLst>
      <p:ext uri="{BB962C8B-B14F-4D97-AF65-F5344CB8AC3E}">
        <p14:creationId xmlns:p14="http://schemas.microsoft.com/office/powerpoint/2010/main" val="24532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17000" b="-17000"/>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9163140-76D5-415F-BFDA-F9DC9DF3A2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DF175FA-C359-494C-B4F7-5DE2D8C188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105B38B-A95E-4A64-B555-B453ADE09E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46605-41D4-4CFD-8502-D08A1B844851}" type="datetimeFigureOut">
              <a:rPr lang="fr-FR" smtClean="0"/>
              <a:t>17/03/2024</a:t>
            </a:fld>
            <a:endParaRPr lang="fr-FR"/>
          </a:p>
        </p:txBody>
      </p:sp>
      <p:sp>
        <p:nvSpPr>
          <p:cNvPr id="5" name="Espace réservé du pied de page 4">
            <a:extLst>
              <a:ext uri="{FF2B5EF4-FFF2-40B4-BE49-F238E27FC236}">
                <a16:creationId xmlns:a16="http://schemas.microsoft.com/office/drawing/2014/main" id="{560E9A95-CEF3-4B37-9845-0855735565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CA99A4C-C31F-4C1F-8CB3-E534E8D86D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D551F-C583-4E99-B35F-2FDEF107EF6D}" type="slidenum">
              <a:rPr lang="fr-FR" smtClean="0"/>
              <a:t>‹N°›</a:t>
            </a:fld>
            <a:endParaRPr lang="fr-FR"/>
          </a:p>
        </p:txBody>
      </p:sp>
    </p:spTree>
    <p:extLst>
      <p:ext uri="{BB962C8B-B14F-4D97-AF65-F5344CB8AC3E}">
        <p14:creationId xmlns:p14="http://schemas.microsoft.com/office/powerpoint/2010/main" val="4071759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6.png"/><Relationship Id="rId3" Type="http://schemas.openxmlformats.org/officeDocument/2006/relationships/image" Target="../media/image41.png"/><Relationship Id="rId7" Type="http://schemas.openxmlformats.org/officeDocument/2006/relationships/image" Target="../media/image45.png"/><Relationship Id="rId12" Type="http://schemas.openxmlformats.org/officeDocument/2006/relationships/image" Target="../media/image50.png"/><Relationship Id="rId2" Type="http://schemas.openxmlformats.org/officeDocument/2006/relationships/image" Target="../media/image40.png"/><Relationship Id="rId1" Type="http://schemas.openxmlformats.org/officeDocument/2006/relationships/slideLayout" Target="../slideLayouts/slideLayout1.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0" Type="http://schemas.openxmlformats.org/officeDocument/2006/relationships/image" Target="../media/image48.png"/><Relationship Id="rId4" Type="http://schemas.openxmlformats.org/officeDocument/2006/relationships/image" Target="../media/image42.png"/><Relationship Id="rId9" Type="http://schemas.openxmlformats.org/officeDocument/2006/relationships/image" Target="../media/image4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00.png"/><Relationship Id="rId7" Type="http://schemas.openxmlformats.org/officeDocument/2006/relationships/image" Target="../media/image14.png"/><Relationship Id="rId2" Type="http://schemas.openxmlformats.org/officeDocument/2006/relationships/image" Target="../media/image90.png"/><Relationship Id="rId1" Type="http://schemas.openxmlformats.org/officeDocument/2006/relationships/slideLayout" Target="../slideLayouts/slideLayout1.xml"/><Relationship Id="rId6" Type="http://schemas.openxmlformats.org/officeDocument/2006/relationships/image" Target="../media/image130.png"/><Relationship Id="rId5" Type="http://schemas.openxmlformats.org/officeDocument/2006/relationships/image" Target="../media/image120.png"/><Relationship Id="rId9" Type="http://schemas.openxmlformats.org/officeDocument/2006/relationships/image" Target="../media/image110.png"/></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30.png"/><Relationship Id="rId2" Type="http://schemas.openxmlformats.org/officeDocument/2006/relationships/image" Target="../media/image320.png"/><Relationship Id="rId1" Type="http://schemas.openxmlformats.org/officeDocument/2006/relationships/slideLayout" Target="../slideLayouts/slideLayout1.xml"/><Relationship Id="rId4" Type="http://schemas.openxmlformats.org/officeDocument/2006/relationships/image" Target="../media/image34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1FA2F4-A8B0-4C38-9D00-217092C33AB4}"/>
              </a:ext>
            </a:extLst>
          </p:cNvPr>
          <p:cNvSpPr/>
          <p:nvPr/>
        </p:nvSpPr>
        <p:spPr>
          <a:xfrm>
            <a:off x="376237" y="2057022"/>
            <a:ext cx="11439525" cy="1755994"/>
          </a:xfrm>
          <a:prstGeom prst="rect">
            <a:avLst/>
          </a:prstGeom>
        </p:spPr>
        <p:txBody>
          <a:bodyPr wrap="square">
            <a:spAutoFit/>
          </a:bodyPr>
          <a:lstStyle/>
          <a:p>
            <a:pPr algn="ctr">
              <a:lnSpc>
                <a:spcPct val="107000"/>
              </a:lnSpc>
              <a:spcAft>
                <a:spcPts val="0"/>
              </a:spcAft>
            </a:pPr>
            <a:r>
              <a:rPr lang="fr-FR" sz="6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Calcul littéral</a:t>
            </a:r>
            <a:endParaRPr lang="fr-FR" sz="4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sz="44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8558831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00B2F34B-9AAB-494C-8F6E-4799A9A9B619}"/>
                  </a:ext>
                </a:extLst>
              </p:cNvPr>
              <p:cNvSpPr/>
              <p:nvPr/>
            </p:nvSpPr>
            <p:spPr>
              <a:xfrm>
                <a:off x="149289" y="128422"/>
                <a:ext cx="12204441" cy="2391489"/>
              </a:xfrm>
              <a:prstGeom prst="rect">
                <a:avLst/>
              </a:prstGeom>
            </p:spPr>
            <p:txBody>
              <a:bodyPr wrap="square">
                <a:spAutoFit/>
              </a:bodyPr>
              <a:lstStyle/>
              <a:p>
                <a:pPr>
                  <a:lnSpc>
                    <a:spcPct val="150000"/>
                  </a:lnSpc>
                  <a:spcAft>
                    <a:spcPts val="0"/>
                  </a:spcAft>
                </a:pPr>
                <a:r>
                  <a:rPr lang="fr-FR"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Propriété - Résolution de l'équation </a:t>
                </a:r>
                <a14:m>
                  <m:oMath xmlns:m="http://schemas.openxmlformats.org/officeDocument/2006/math">
                    <m:sSup>
                      <m:sSupPr>
                        <m:ctrlPr>
                          <a:rPr lang="fr-FR" sz="2000" b="1" i="1">
                            <a:solidFill>
                              <a:srgbClr val="0070C0"/>
                            </a:solidFill>
                            <a:latin typeface="Cambria Math" panose="02040503050406030204" pitchFamily="18" charset="0"/>
                            <a:ea typeface="Calibri" panose="020F0502020204030204" pitchFamily="34" charset="0"/>
                            <a:cs typeface="Times New Roman" panose="02020603050405020304" pitchFamily="18" charset="0"/>
                          </a:rPr>
                        </m:ctrlPr>
                      </m:sSupPr>
                      <m:e>
                        <m:r>
                          <a:rPr lang="fr-FR" sz="2000" b="1" i="1">
                            <a:solidFill>
                              <a:srgbClr val="0070C0"/>
                            </a:solidFill>
                            <a:latin typeface="Cambria Math" panose="02040503050406030204" pitchFamily="18" charset="0"/>
                            <a:ea typeface="Calibri" panose="020F0502020204030204" pitchFamily="34" charset="0"/>
                            <a:cs typeface="Times New Roman" panose="02020603050405020304" pitchFamily="18" charset="0"/>
                          </a:rPr>
                          <m:t>𝒙</m:t>
                        </m:r>
                      </m:e>
                      <m:sup>
                        <m:r>
                          <a:rPr lang="fr-FR" sz="2000" b="1" i="1">
                            <a:solidFill>
                              <a:srgbClr val="0070C0"/>
                            </a:solidFill>
                            <a:latin typeface="Cambria Math" panose="02040503050406030204" pitchFamily="18" charset="0"/>
                            <a:ea typeface="Calibri" panose="020F0502020204030204" pitchFamily="34" charset="0"/>
                            <a:cs typeface="Times New Roman" panose="02020603050405020304" pitchFamily="18" charset="0"/>
                          </a:rPr>
                          <m:t>𝟐</m:t>
                        </m:r>
                      </m:sup>
                    </m:sSup>
                    <m:r>
                      <a:rPr lang="fr-FR" sz="2000" b="1">
                        <a:solidFill>
                          <a:srgbClr val="0070C0"/>
                        </a:solidFill>
                        <a:latin typeface="Cambria Math" panose="02040503050406030204" pitchFamily="18" charset="0"/>
                        <a:ea typeface="Calibri" panose="020F0502020204030204" pitchFamily="34" charset="0"/>
                        <a:cs typeface="Times New Roman" panose="02020603050405020304" pitchFamily="18" charset="0"/>
                      </a:rPr>
                      <m:t>=</m:t>
                    </m:r>
                    <m:r>
                      <a:rPr lang="fr-FR" sz="2000" b="1" i="1">
                        <a:solidFill>
                          <a:srgbClr val="0070C0"/>
                        </a:solidFill>
                        <a:latin typeface="Cambria Math" panose="02040503050406030204" pitchFamily="18" charset="0"/>
                        <a:ea typeface="Calibri" panose="020F0502020204030204" pitchFamily="34" charset="0"/>
                        <a:cs typeface="Times New Roman" panose="02020603050405020304" pitchFamily="18" charset="0"/>
                      </a:rPr>
                      <m:t>𝒌</m:t>
                    </m:r>
                  </m:oMath>
                </a14:m>
                <a:r>
                  <a:rPr lang="fr-FR"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On considère l'équation </a:t>
                </a:r>
                <a14:m>
                  <m:oMath xmlns:m="http://schemas.openxmlformats.org/officeDocument/2006/math">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𝑘</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avec</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 </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𝑘</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appartenant à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ℝ</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a:p>
                <a:pPr marL="800100" lvl="1" indent="-342900">
                  <a:lnSpc>
                    <a:spcPct val="150000"/>
                  </a:lnSpc>
                  <a:buFont typeface="Times New Roman" panose="02020603050405020304" pitchFamily="18" charset="0"/>
                  <a:buChar char="•"/>
                </a:pPr>
                <a:r>
                  <a:rPr lang="fr-FR" sz="2000" dirty="0">
                    <a:latin typeface="Times New Roman" panose="02020603050405020304" pitchFamily="18" charset="0"/>
                    <a:ea typeface="Calibri" panose="020F0502020204030204" pitchFamily="34" charset="0"/>
                  </a:rPr>
                  <a:t>Si </a:t>
                </a:r>
                <a14:m>
                  <m:oMath xmlns:m="http://schemas.openxmlformats.org/officeDocument/2006/math">
                    <m:r>
                      <a:rPr lang="fr-FR" sz="2000" i="1">
                        <a:latin typeface="Cambria Math" panose="02040503050406030204" pitchFamily="18" charset="0"/>
                        <a:ea typeface="Calibri" panose="020F0502020204030204" pitchFamily="34" charset="0"/>
                      </a:rPr>
                      <m:t>𝑘</m:t>
                    </m:r>
                    <m:r>
                      <a:rPr lang="fr-FR" sz="2000" i="1">
                        <a:latin typeface="Cambria Math" panose="02040503050406030204" pitchFamily="18" charset="0"/>
                        <a:ea typeface="Calibri" panose="020F0502020204030204" pitchFamily="34" charset="0"/>
                      </a:rPr>
                      <m:t> &lt; 0</m:t>
                    </m:r>
                  </m:oMath>
                </a14:m>
                <a:r>
                  <a:rPr lang="fr-FR" sz="2000" dirty="0">
                    <a:latin typeface="Times New Roman" panose="02020603050405020304" pitchFamily="18" charset="0"/>
                    <a:ea typeface="Calibri" panose="020F0502020204030204" pitchFamily="34" charset="0"/>
                  </a:rPr>
                  <a:t>, l'équation </a:t>
                </a:r>
                <a14:m>
                  <m:oMath xmlns:m="http://schemas.openxmlformats.org/officeDocument/2006/math">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𝑥</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𝑘</m:t>
                    </m:r>
                  </m:oMath>
                </a14:m>
                <a:r>
                  <a:rPr lang="fr-FR" sz="2000" dirty="0">
                    <a:latin typeface="Times New Roman" panose="02020603050405020304" pitchFamily="18" charset="0"/>
                    <a:ea typeface="Calibri" panose="020F0502020204030204" pitchFamily="34" charset="0"/>
                  </a:rPr>
                  <a:t> n'a aucune solution réelle. </a:t>
                </a:r>
              </a:p>
              <a:p>
                <a:pPr marL="800100" lvl="1" indent="-342900">
                  <a:lnSpc>
                    <a:spcPct val="150000"/>
                  </a:lnSpc>
                  <a:buFont typeface="Times New Roman" panose="02020603050405020304" pitchFamily="18" charset="0"/>
                  <a:buChar char="•"/>
                </a:pPr>
                <a:r>
                  <a:rPr lang="fr-FR" sz="2000" dirty="0">
                    <a:latin typeface="Times New Roman" panose="02020603050405020304" pitchFamily="18" charset="0"/>
                    <a:ea typeface="Calibri" panose="020F0502020204030204" pitchFamily="34" charset="0"/>
                  </a:rPr>
                  <a:t>Si </a:t>
                </a:r>
                <a14:m>
                  <m:oMath xmlns:m="http://schemas.openxmlformats.org/officeDocument/2006/math">
                    <m:r>
                      <a:rPr lang="fr-FR" sz="2000" i="1">
                        <a:latin typeface="Cambria Math" panose="02040503050406030204" pitchFamily="18" charset="0"/>
                        <a:ea typeface="Calibri" panose="020F0502020204030204" pitchFamily="34" charset="0"/>
                      </a:rPr>
                      <m:t>𝑘</m:t>
                    </m:r>
                    <m:r>
                      <a:rPr lang="fr-FR" sz="2000" i="1">
                        <a:latin typeface="Cambria Math" panose="02040503050406030204" pitchFamily="18" charset="0"/>
                        <a:ea typeface="Calibri" panose="020F0502020204030204" pitchFamily="34" charset="0"/>
                      </a:rPr>
                      <m:t> = 0</m:t>
                    </m:r>
                  </m:oMath>
                </a14:m>
                <a:r>
                  <a:rPr lang="fr-FR" sz="2000" dirty="0">
                    <a:latin typeface="Times New Roman" panose="02020603050405020304" pitchFamily="18" charset="0"/>
                    <a:ea typeface="Calibri" panose="020F0502020204030204" pitchFamily="34" charset="0"/>
                  </a:rPr>
                  <a:t>, l'équation </a:t>
                </a:r>
                <a14:m>
                  <m:oMath xmlns:m="http://schemas.openxmlformats.org/officeDocument/2006/math">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𝑥</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𝑘</m:t>
                    </m:r>
                  </m:oMath>
                </a14:m>
                <a:r>
                  <a:rPr lang="fr-FR" sz="2000" dirty="0">
                    <a:latin typeface="Times New Roman" panose="02020603050405020304" pitchFamily="18" charset="0"/>
                    <a:ea typeface="Calibri" panose="020F0502020204030204" pitchFamily="34" charset="0"/>
                  </a:rPr>
                  <a:t>  a une seule solution réelle </a:t>
                </a:r>
                <a14:m>
                  <m:oMath xmlns:m="http://schemas.openxmlformats.org/officeDocument/2006/math">
                    <m:r>
                      <a:rPr lang="fr-FR" sz="2000" i="1">
                        <a:latin typeface="Cambria Math" panose="02040503050406030204" pitchFamily="18" charset="0"/>
                        <a:ea typeface="Calibri" panose="020F0502020204030204" pitchFamily="34" charset="0"/>
                      </a:rPr>
                      <m:t>𝑥</m:t>
                    </m:r>
                    <m:r>
                      <a:rPr lang="fr-FR" sz="2000" i="1">
                        <a:latin typeface="Cambria Math" panose="02040503050406030204" pitchFamily="18" charset="0"/>
                        <a:ea typeface="Calibri" panose="020F0502020204030204" pitchFamily="34" charset="0"/>
                      </a:rPr>
                      <m:t>=0</m:t>
                    </m:r>
                  </m:oMath>
                </a14:m>
                <a:r>
                  <a:rPr lang="fr-FR" sz="2000" dirty="0">
                    <a:latin typeface="Times New Roman" panose="02020603050405020304" pitchFamily="18" charset="0"/>
                    <a:ea typeface="Calibri" panose="020F0502020204030204" pitchFamily="34" charset="0"/>
                  </a:rPr>
                  <a:t>. </a:t>
                </a:r>
              </a:p>
              <a:p>
                <a:pPr marL="800100" lvl="1" indent="-342900">
                  <a:lnSpc>
                    <a:spcPct val="150000"/>
                  </a:lnSpc>
                  <a:buFont typeface="Times New Roman" panose="02020603050405020304" pitchFamily="18" charset="0"/>
                  <a:buChar char="•"/>
                </a:pPr>
                <a:r>
                  <a:rPr lang="fr-FR" sz="2000" dirty="0">
                    <a:latin typeface="Times New Roman" panose="02020603050405020304" pitchFamily="18" charset="0"/>
                    <a:ea typeface="Calibri" panose="020F0502020204030204" pitchFamily="34" charset="0"/>
                  </a:rPr>
                  <a:t>Si </a:t>
                </a:r>
                <a14:m>
                  <m:oMath xmlns:m="http://schemas.openxmlformats.org/officeDocument/2006/math">
                    <m:r>
                      <a:rPr lang="fr-FR" sz="2000" i="1">
                        <a:latin typeface="Cambria Math" panose="02040503050406030204" pitchFamily="18" charset="0"/>
                        <a:ea typeface="Calibri" panose="020F0502020204030204" pitchFamily="34" charset="0"/>
                      </a:rPr>
                      <m:t>𝑘</m:t>
                    </m:r>
                    <m:r>
                      <a:rPr lang="fr-FR" sz="2000" i="1">
                        <a:latin typeface="Cambria Math" panose="02040503050406030204" pitchFamily="18" charset="0"/>
                        <a:ea typeface="Calibri" panose="020F0502020204030204" pitchFamily="34" charset="0"/>
                      </a:rPr>
                      <m:t> &gt; 0</m:t>
                    </m:r>
                  </m:oMath>
                </a14:m>
                <a:r>
                  <a:rPr lang="fr-FR" sz="2000" dirty="0">
                    <a:latin typeface="Times New Roman" panose="02020603050405020304" pitchFamily="18" charset="0"/>
                    <a:ea typeface="Calibri" panose="020F0502020204030204" pitchFamily="34" charset="0"/>
                  </a:rPr>
                  <a:t>, l'équation </a:t>
                </a:r>
                <a14:m>
                  <m:oMath xmlns:m="http://schemas.openxmlformats.org/officeDocument/2006/math">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𝑥</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𝑘</m:t>
                    </m:r>
                  </m:oMath>
                </a14:m>
                <a:r>
                  <a:rPr lang="fr-FR" sz="2000" dirty="0">
                    <a:latin typeface="Times New Roman" panose="02020603050405020304" pitchFamily="18" charset="0"/>
                    <a:ea typeface="Calibri" panose="020F0502020204030204" pitchFamily="34" charset="0"/>
                  </a:rPr>
                  <a:t>  a deux solutions réelles </a:t>
                </a:r>
                <a14:m>
                  <m:oMath xmlns:m="http://schemas.openxmlformats.org/officeDocument/2006/math">
                    <m:r>
                      <a:rPr lang="fr-FR" sz="2000" i="1">
                        <a:latin typeface="Cambria Math" panose="02040503050406030204" pitchFamily="18" charset="0"/>
                        <a:ea typeface="Calibri" panose="020F0502020204030204" pitchFamily="34" charset="0"/>
                      </a:rPr>
                      <m:t>𝑥</m:t>
                    </m:r>
                    <m:r>
                      <a:rPr lang="fr-FR" sz="2000" i="1">
                        <a:latin typeface="Cambria Math" panose="02040503050406030204" pitchFamily="18" charset="0"/>
                        <a:ea typeface="Calibri" panose="020F0502020204030204" pitchFamily="34" charset="0"/>
                      </a:rPr>
                      <m:t> =</m:t>
                    </m:r>
                    <m:rad>
                      <m:radPr>
                        <m:degHide m:val="on"/>
                        <m:ctrlPr>
                          <a:rPr lang="fr-FR" sz="2000" i="1">
                            <a:latin typeface="Cambria Math" panose="02040503050406030204" pitchFamily="18" charset="0"/>
                            <a:ea typeface="Calibri" panose="020F0502020204030204" pitchFamily="34" charset="0"/>
                          </a:rPr>
                        </m:ctrlPr>
                      </m:radPr>
                      <m:deg/>
                      <m:e>
                        <m:r>
                          <a:rPr lang="fr-FR" sz="2000" i="1">
                            <a:latin typeface="Cambria Math" panose="02040503050406030204" pitchFamily="18" charset="0"/>
                            <a:ea typeface="Calibri" panose="020F0502020204030204" pitchFamily="34" charset="0"/>
                          </a:rPr>
                          <m:t>𝑘</m:t>
                        </m:r>
                      </m:e>
                    </m:rad>
                  </m:oMath>
                </a14:m>
                <a:r>
                  <a:rPr lang="fr-FR" sz="2000" dirty="0">
                    <a:latin typeface="Times New Roman" panose="02020603050405020304" pitchFamily="18" charset="0"/>
                    <a:ea typeface="Calibri" panose="020F0502020204030204" pitchFamily="34" charset="0"/>
                  </a:rPr>
                  <a:t> et </a:t>
                </a:r>
                <a14:m>
                  <m:oMath xmlns:m="http://schemas.openxmlformats.org/officeDocument/2006/math">
                    <m:r>
                      <a:rPr lang="fr-FR" sz="2000" i="1">
                        <a:latin typeface="Cambria Math" panose="02040503050406030204" pitchFamily="18" charset="0"/>
                        <a:ea typeface="Calibri" panose="020F0502020204030204" pitchFamily="34" charset="0"/>
                      </a:rPr>
                      <m:t>𝑥</m:t>
                    </m:r>
                    <m:r>
                      <a:rPr lang="fr-FR" sz="2000" i="1">
                        <a:latin typeface="Cambria Math" panose="02040503050406030204" pitchFamily="18" charset="0"/>
                        <a:ea typeface="Calibri" panose="020F0502020204030204" pitchFamily="34" charset="0"/>
                      </a:rPr>
                      <m:t>=−</m:t>
                    </m:r>
                    <m:rad>
                      <m:radPr>
                        <m:degHide m:val="on"/>
                        <m:ctrlPr>
                          <a:rPr lang="fr-FR" sz="2000" i="1">
                            <a:latin typeface="Cambria Math" panose="02040503050406030204" pitchFamily="18" charset="0"/>
                            <a:ea typeface="Calibri" panose="020F0502020204030204" pitchFamily="34" charset="0"/>
                          </a:rPr>
                        </m:ctrlPr>
                      </m:radPr>
                      <m:deg/>
                      <m:e>
                        <m:r>
                          <a:rPr lang="fr-FR" sz="2000" i="1">
                            <a:latin typeface="Cambria Math" panose="02040503050406030204" pitchFamily="18" charset="0"/>
                            <a:ea typeface="Calibri" panose="020F0502020204030204" pitchFamily="34" charset="0"/>
                          </a:rPr>
                          <m:t>𝑘</m:t>
                        </m:r>
                      </m:e>
                    </m:rad>
                  </m:oMath>
                </a14:m>
                <a:r>
                  <a:rPr lang="fr-FR" sz="2000" dirty="0">
                    <a:latin typeface="Times New Roman" panose="02020603050405020304" pitchFamily="18" charset="0"/>
                    <a:ea typeface="Calibri" panose="020F0502020204030204" pitchFamily="34" charset="0"/>
                  </a:rPr>
                  <a:t> .</a:t>
                </a:r>
              </a:p>
            </p:txBody>
          </p:sp>
        </mc:Choice>
        <mc:Fallback xmlns="">
          <p:sp>
            <p:nvSpPr>
              <p:cNvPr id="3" name="Rectangle 2">
                <a:extLst>
                  <a:ext uri="{FF2B5EF4-FFF2-40B4-BE49-F238E27FC236}">
                    <a16:creationId xmlns:a16="http://schemas.microsoft.com/office/drawing/2014/main" id="{00B2F34B-9AAB-494C-8F6E-4799A9A9B619}"/>
                  </a:ext>
                </a:extLst>
              </p:cNvPr>
              <p:cNvSpPr>
                <a:spLocks noRot="1" noChangeAspect="1" noMove="1" noResize="1" noEditPoints="1" noAdjustHandles="1" noChangeArrowheads="1" noChangeShapeType="1" noTextEdit="1"/>
              </p:cNvSpPr>
              <p:nvPr/>
            </p:nvSpPr>
            <p:spPr>
              <a:xfrm>
                <a:off x="149289" y="128422"/>
                <a:ext cx="12204441" cy="2391489"/>
              </a:xfrm>
              <a:prstGeom prst="rect">
                <a:avLst/>
              </a:prstGeom>
              <a:blipFill>
                <a:blip r:embed="rId2"/>
                <a:stretch>
                  <a:fillRect l="-499" b="-382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26EDED8E-EA8D-4B23-944D-EE8D4D3F1ED2}"/>
                  </a:ext>
                </a:extLst>
              </p:cNvPr>
              <p:cNvSpPr/>
              <p:nvPr/>
            </p:nvSpPr>
            <p:spPr>
              <a:xfrm>
                <a:off x="430991" y="2887316"/>
                <a:ext cx="10121932" cy="966418"/>
              </a:xfrm>
              <a:prstGeom prst="rect">
                <a:avLst/>
              </a:prstGeom>
            </p:spPr>
            <p:txBody>
              <a:bodyPr wrap="square">
                <a:spAutoFit/>
              </a:bodyPr>
              <a:lstStyle/>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a:p>
                <a:pPr>
                  <a:lnSpc>
                    <a:spcPct val="107000"/>
                  </a:lnSpc>
                  <a:spcAft>
                    <a:spcPts val="0"/>
                  </a:spcAft>
                </a:pPr>
                <a:r>
                  <a:rPr lang="fr-FR" b="1" dirty="0">
                    <a:solidFill>
                      <a:srgbClr val="538135"/>
                    </a:solidFill>
                    <a:latin typeface="Times New Roman" panose="02020603050405020304" pitchFamily="18" charset="0"/>
                    <a:ea typeface="Calibri" panose="020F0502020204030204" pitchFamily="34" charset="0"/>
                    <a:cs typeface="Times New Roman" panose="02020603050405020304" pitchFamily="18" charset="0"/>
                  </a:rPr>
                  <a:t>Exemples </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Sitka Small" panose="02000505000000020004" pitchFamily="2" charset="0"/>
                    <a:ea typeface="Calibri" panose="020F0502020204030204" pitchFamily="34" charset="0"/>
                    <a:cs typeface="Arial" panose="020B0604020202020204" pitchFamily="34" charset="0"/>
                  </a:rPr>
                  <a:t>①</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sSup>
                      <m:sSupPr>
                        <m:ctrlP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𝑥</m:t>
                        </m:r>
                      </m:e>
                      <m:sup>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=64 ⇔  </m:t>
                    </m:r>
                  </m:oMath>
                </a14:m>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mc:Choice>
        <mc:Fallback xmlns="">
          <p:sp>
            <p:nvSpPr>
              <p:cNvPr id="4" name="Rectangle 3">
                <a:extLst>
                  <a:ext uri="{FF2B5EF4-FFF2-40B4-BE49-F238E27FC236}">
                    <a16:creationId xmlns:a16="http://schemas.microsoft.com/office/drawing/2014/main" id="{26EDED8E-EA8D-4B23-944D-EE8D4D3F1ED2}"/>
                  </a:ext>
                </a:extLst>
              </p:cNvPr>
              <p:cNvSpPr>
                <a:spLocks noRot="1" noChangeAspect="1" noMove="1" noResize="1" noEditPoints="1" noAdjustHandles="1" noChangeArrowheads="1" noChangeShapeType="1" noTextEdit="1"/>
              </p:cNvSpPr>
              <p:nvPr/>
            </p:nvSpPr>
            <p:spPr>
              <a:xfrm>
                <a:off x="430991" y="2887316"/>
                <a:ext cx="10121932" cy="966418"/>
              </a:xfrm>
              <a:prstGeom prst="rect">
                <a:avLst/>
              </a:prstGeom>
              <a:blipFill>
                <a:blip r:embed="rId3"/>
                <a:stretch>
                  <a:fillRect l="-542" b="-9494"/>
                </a:stretch>
              </a:blipFill>
            </p:spPr>
            <p:txBody>
              <a:bodyPr/>
              <a:lstStyle/>
              <a:p>
                <a:r>
                  <a:rPr lang="fr-FR">
                    <a:noFill/>
                  </a:rPr>
                  <a:t> </a:t>
                </a:r>
              </a:p>
            </p:txBody>
          </p:sp>
        </mc:Fallback>
      </mc:AlternateContent>
      <p:sp>
        <p:nvSpPr>
          <p:cNvPr id="5" name="Rectangle 4">
            <a:extLst>
              <a:ext uri="{FF2B5EF4-FFF2-40B4-BE49-F238E27FC236}">
                <a16:creationId xmlns:a16="http://schemas.microsoft.com/office/drawing/2014/main" id="{85E3C6DE-0EF7-4E79-AF8F-42B107259C9D}"/>
              </a:ext>
            </a:extLst>
          </p:cNvPr>
          <p:cNvSpPr/>
          <p:nvPr/>
        </p:nvSpPr>
        <p:spPr>
          <a:xfrm>
            <a:off x="9568907" y="1438794"/>
            <a:ext cx="1705916" cy="399405"/>
          </a:xfrm>
          <a:prstGeom prst="rect">
            <a:avLst/>
          </a:prstGeom>
        </p:spPr>
        <p:txBody>
          <a:bodyPr wrap="none">
            <a:spAutoFit/>
          </a:bodyPr>
          <a:lstStyle/>
          <a:p>
            <a:pPr>
              <a:lnSpc>
                <a:spcPct val="107000"/>
              </a:lnSpc>
              <a:spcAft>
                <a:spcPts val="0"/>
              </a:spcAft>
            </a:pPr>
            <a:r>
              <a:rPr lang="fr-FR" sz="2000" dirty="0">
                <a:solidFill>
                  <a:srgbClr val="FF0000"/>
                </a:solidFill>
                <a:latin typeface="Times New Roman" panose="02020603050405020304" pitchFamily="18" charset="0"/>
                <a:ea typeface="Calibri" panose="020F0502020204030204" pitchFamily="34" charset="0"/>
                <a:cs typeface="Arial" panose="020B0604020202020204" pitchFamily="34" charset="0"/>
              </a:rPr>
              <a:t>Démonstration</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4B97A4E2-542D-4E00-8A39-E4DA4B55E1FD}"/>
              </a:ext>
            </a:extLst>
          </p:cNvPr>
          <p:cNvSpPr/>
          <p:nvPr/>
        </p:nvSpPr>
        <p:spPr>
          <a:xfrm>
            <a:off x="430991" y="5948500"/>
            <a:ext cx="8211328" cy="670440"/>
          </a:xfrm>
          <a:prstGeom prst="rect">
            <a:avLst/>
          </a:prstGeom>
        </p:spPr>
        <p:txBody>
          <a:bodyPr wrap="square">
            <a:spAutoFit/>
          </a:bodyPr>
          <a:lstStyle/>
          <a:p>
            <a:pPr>
              <a:lnSpc>
                <a:spcPct val="107000"/>
              </a:lnSpc>
              <a:spcAft>
                <a:spcPts val="0"/>
              </a:spcAft>
            </a:pP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Remarque</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On peut aussi utiliser une factorisation pour résoudre ce type d'équations. </a:t>
            </a:r>
            <a:endParaRPr lang="fr-FR" dirty="0"/>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5C84E0AB-AD61-49B4-AF15-8BE9517D2B0E}"/>
                  </a:ext>
                </a:extLst>
              </p:cNvPr>
              <p:cNvSpPr/>
              <p:nvPr/>
            </p:nvSpPr>
            <p:spPr>
              <a:xfrm>
                <a:off x="430991" y="4146050"/>
                <a:ext cx="10442099" cy="685059"/>
              </a:xfrm>
              <a:prstGeom prst="rect">
                <a:avLst/>
              </a:prstGeom>
            </p:spPr>
            <p:txBody>
              <a:bodyPr wrap="square">
                <a:spAutoFit/>
              </a:bodyPr>
              <a:lstStyle/>
              <a:p>
                <a:pPr>
                  <a:lnSpc>
                    <a:spcPct val="107000"/>
                  </a:lnSpc>
                  <a:spcAft>
                    <a:spcPts val="0"/>
                  </a:spcAft>
                </a:pPr>
                <a:r>
                  <a:rPr lang="fr-FR" dirty="0">
                    <a:solidFill>
                      <a:srgbClr val="000000"/>
                    </a:solidFill>
                    <a:latin typeface="Sitka Small" panose="02000505000000020004" pitchFamily="2" charset="0"/>
                    <a:ea typeface="Calibri" panose="020F0502020204030204" pitchFamily="34" charset="0"/>
                    <a:cs typeface="Arial" panose="020B0604020202020204" pitchFamily="34" charset="0"/>
                  </a:rPr>
                  <a:t>②</a:t>
                </a: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Pour résoudre dans </a:t>
                </a:r>
                <a14:m>
                  <m:oMath xmlns:m="http://schemas.openxmlformats.org/officeDocument/2006/math">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ℝ</m:t>
                    </m:r>
                  </m:oMath>
                </a14:m>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l'équation </a:t>
                </a:r>
                <a14:m>
                  <m:oMath xmlns:m="http://schemas.openxmlformats.org/officeDocument/2006/math">
                    <m:sSup>
                      <m:sSupPr>
                        <m:ctrlP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d>
                          <m:dPr>
                            <m:ctrlP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+ 4</m:t>
                            </m:r>
                          </m:e>
                        </m:d>
                      </m:e>
                      <m:sup>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 = 9</m:t>
                    </m:r>
                  </m:oMath>
                </a14:m>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on utilise la propriété précédente de la manière suivante : </a:t>
                </a:r>
              </a:p>
              <a:p>
                <a:pPr>
                  <a:lnSpc>
                    <a:spcPct val="107000"/>
                  </a:lnSpc>
                  <a:spcAft>
                    <a:spcPts val="0"/>
                  </a:spcAft>
                </a:pP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7" name="Rectangle 6">
                <a:extLst>
                  <a:ext uri="{FF2B5EF4-FFF2-40B4-BE49-F238E27FC236}">
                    <a16:creationId xmlns:a16="http://schemas.microsoft.com/office/drawing/2014/main" id="{5C84E0AB-AD61-49B4-AF15-8BE9517D2B0E}"/>
                  </a:ext>
                </a:extLst>
              </p:cNvPr>
              <p:cNvSpPr>
                <a:spLocks noRot="1" noChangeAspect="1" noMove="1" noResize="1" noEditPoints="1" noAdjustHandles="1" noChangeArrowheads="1" noChangeShapeType="1" noTextEdit="1"/>
              </p:cNvSpPr>
              <p:nvPr/>
            </p:nvSpPr>
            <p:spPr>
              <a:xfrm>
                <a:off x="430991" y="4146050"/>
                <a:ext cx="10442099" cy="685059"/>
              </a:xfrm>
              <a:prstGeom prst="rect">
                <a:avLst/>
              </a:prstGeom>
              <a:blipFill>
                <a:blip r:embed="rId4"/>
                <a:stretch>
                  <a:fillRect l="-525" t="-4425" r="-642"/>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A318FE90-3E67-456F-9CB6-F7BD9E2C5F00}"/>
                  </a:ext>
                </a:extLst>
              </p:cNvPr>
              <p:cNvSpPr/>
              <p:nvPr/>
            </p:nvSpPr>
            <p:spPr>
              <a:xfrm>
                <a:off x="6823399" y="3451764"/>
                <a:ext cx="2199303" cy="368755"/>
              </a:xfrm>
              <a:prstGeom prst="rect">
                <a:avLst/>
              </a:prstGeom>
            </p:spPr>
            <p:txBody>
              <a:bodyPr wrap="square">
                <a:spAutoFit/>
              </a:bodyPr>
              <a:lstStyle/>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Donc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𝑆</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d>
                      <m:dPr>
                        <m:begChr m:val="{"/>
                        <m:endChr m:val="}"/>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dPr>
                      <m:e>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−8 ;8</m:t>
                        </m:r>
                      </m:e>
                    </m:d>
                  </m:oMath>
                </a14:m>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8" name="Rectangle 7">
                <a:extLst>
                  <a:ext uri="{FF2B5EF4-FFF2-40B4-BE49-F238E27FC236}">
                    <a16:creationId xmlns:a16="http://schemas.microsoft.com/office/drawing/2014/main" id="{A318FE90-3E67-456F-9CB6-F7BD9E2C5F00}"/>
                  </a:ext>
                </a:extLst>
              </p:cNvPr>
              <p:cNvSpPr>
                <a:spLocks noRot="1" noChangeAspect="1" noMove="1" noResize="1" noEditPoints="1" noAdjustHandles="1" noChangeArrowheads="1" noChangeShapeType="1" noTextEdit="1"/>
              </p:cNvSpPr>
              <p:nvPr/>
            </p:nvSpPr>
            <p:spPr>
              <a:xfrm>
                <a:off x="6823399" y="3451764"/>
                <a:ext cx="2199303" cy="368755"/>
              </a:xfrm>
              <a:prstGeom prst="rect">
                <a:avLst/>
              </a:prstGeom>
              <a:blipFill>
                <a:blip r:embed="rId5"/>
                <a:stretch>
                  <a:fillRect l="-2216" t="-8197" b="-24590"/>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C3776725-2C06-4525-A582-E6C6E89E8057}"/>
                  </a:ext>
                </a:extLst>
              </p:cNvPr>
              <p:cNvSpPr/>
              <p:nvPr/>
            </p:nvSpPr>
            <p:spPr>
              <a:xfrm>
                <a:off x="2110060" y="3451764"/>
                <a:ext cx="2609176" cy="4019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i="1" smtClean="0">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i="1" smtClean="0">
                          <a:solidFill>
                            <a:srgbClr val="000000"/>
                          </a:solidFill>
                          <a:latin typeface="Cambria Math" panose="02040503050406030204" pitchFamily="18" charset="0"/>
                          <a:ea typeface="Calibri" panose="020F0502020204030204" pitchFamily="34" charset="0"/>
                          <a:cs typeface="Arial" panose="020B0604020202020204" pitchFamily="34" charset="0"/>
                        </a:rPr>
                        <m:t>=</m:t>
                      </m:r>
                      <m:rad>
                        <m:radPr>
                          <m:degHide m:val="on"/>
                          <m:ctrlP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ctrlPr>
                        </m:radPr>
                        <m:deg/>
                        <m:e>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64</m:t>
                          </m:r>
                        </m:e>
                      </m:rad>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  </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𝑜𝑢</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  </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m:t>
                      </m:r>
                      <m:rad>
                        <m:radPr>
                          <m:degHide m:val="on"/>
                          <m:ctrlP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ctrlPr>
                        </m:radPr>
                        <m:deg/>
                        <m:e>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64</m:t>
                          </m:r>
                        </m:e>
                      </m:rad>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 </m:t>
                      </m:r>
                    </m:oMath>
                  </m:oMathPara>
                </a14:m>
                <a:endParaRPr lang="fr-FR" dirty="0"/>
              </a:p>
            </p:txBody>
          </p:sp>
        </mc:Choice>
        <mc:Fallback xmlns="">
          <p:sp>
            <p:nvSpPr>
              <p:cNvPr id="9" name="Rectangle 8">
                <a:extLst>
                  <a:ext uri="{FF2B5EF4-FFF2-40B4-BE49-F238E27FC236}">
                    <a16:creationId xmlns:a16="http://schemas.microsoft.com/office/drawing/2014/main" id="{C3776725-2C06-4525-A582-E6C6E89E8057}"/>
                  </a:ext>
                </a:extLst>
              </p:cNvPr>
              <p:cNvSpPr>
                <a:spLocks noRot="1" noChangeAspect="1" noMove="1" noResize="1" noEditPoints="1" noAdjustHandles="1" noChangeArrowheads="1" noChangeShapeType="1" noTextEdit="1"/>
              </p:cNvSpPr>
              <p:nvPr/>
            </p:nvSpPr>
            <p:spPr>
              <a:xfrm>
                <a:off x="2110060" y="3451764"/>
                <a:ext cx="2609176" cy="401970"/>
              </a:xfrm>
              <a:prstGeom prst="rect">
                <a:avLst/>
              </a:prstGeom>
              <a:blipFill>
                <a:blip r:embed="rId6"/>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0" name="Rectangle 9">
                <a:extLst>
                  <a:ext uri="{FF2B5EF4-FFF2-40B4-BE49-F238E27FC236}">
                    <a16:creationId xmlns:a16="http://schemas.microsoft.com/office/drawing/2014/main" id="{866DF317-0A7A-4D17-929B-3ED97AF84ABF}"/>
                  </a:ext>
                </a:extLst>
              </p:cNvPr>
              <p:cNvSpPr/>
              <p:nvPr/>
            </p:nvSpPr>
            <p:spPr>
              <a:xfrm>
                <a:off x="4610651" y="3468083"/>
                <a:ext cx="240380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  </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=8  </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𝑜𝑢</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  </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=−8</m:t>
                      </m:r>
                    </m:oMath>
                  </m:oMathPara>
                </a14:m>
                <a:endParaRPr lang="fr-FR" dirty="0"/>
              </a:p>
            </p:txBody>
          </p:sp>
        </mc:Choice>
        <mc:Fallback xmlns="">
          <p:sp>
            <p:nvSpPr>
              <p:cNvPr id="10" name="Rectangle 9">
                <a:extLst>
                  <a:ext uri="{FF2B5EF4-FFF2-40B4-BE49-F238E27FC236}">
                    <a16:creationId xmlns:a16="http://schemas.microsoft.com/office/drawing/2014/main" id="{866DF317-0A7A-4D17-929B-3ED97AF84ABF}"/>
                  </a:ext>
                </a:extLst>
              </p:cNvPr>
              <p:cNvSpPr>
                <a:spLocks noRot="1" noChangeAspect="1" noMove="1" noResize="1" noEditPoints="1" noAdjustHandles="1" noChangeArrowheads="1" noChangeShapeType="1" noTextEdit="1"/>
              </p:cNvSpPr>
              <p:nvPr/>
            </p:nvSpPr>
            <p:spPr>
              <a:xfrm>
                <a:off x="4610651" y="3468083"/>
                <a:ext cx="2403800" cy="369332"/>
              </a:xfrm>
              <a:prstGeom prst="rect">
                <a:avLst/>
              </a:prstGeom>
              <a:blipFill>
                <a:blip r:embed="rId7"/>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23E5D1E1-20A7-441E-A28E-C04D4AF0785A}"/>
                  </a:ext>
                </a:extLst>
              </p:cNvPr>
              <p:cNvSpPr/>
              <p:nvPr/>
            </p:nvSpPr>
            <p:spPr>
              <a:xfrm>
                <a:off x="1189552" y="5268689"/>
                <a:ext cx="2225096" cy="533223"/>
              </a:xfrm>
              <a:prstGeom prst="rect">
                <a:avLst/>
              </a:prstGeom>
            </p:spPr>
            <p:txBody>
              <a:bodyPr wrap="none">
                <a:spAutoFit/>
              </a:bodyPr>
              <a:lstStyle/>
              <a:p>
                <a:pPr>
                  <a:lnSpc>
                    <a:spcPct val="107000"/>
                  </a:lnSpc>
                  <a:spcAft>
                    <a:spcPts val="0"/>
                  </a:spcAft>
                </a:pPr>
                <a:r>
                  <a:rPr lang="fr-FR"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Donc </a:t>
                </a:r>
                <a14:m>
                  <m:oMath xmlns:m="http://schemas.openxmlformats.org/officeDocument/2006/math">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𝑆</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d>
                      <m:dPr>
                        <m:begChr m:val="{"/>
                        <m:endChr m:val="}"/>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dPr>
                      <m:e>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f>
                          <m:f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1</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 ; −</m:t>
                        </m:r>
                        <m:f>
                          <m:f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7</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e>
                    </m:d>
                  </m:oMath>
                </a14:m>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11" name="Rectangle 10">
                <a:extLst>
                  <a:ext uri="{FF2B5EF4-FFF2-40B4-BE49-F238E27FC236}">
                    <a16:creationId xmlns:a16="http://schemas.microsoft.com/office/drawing/2014/main" id="{23E5D1E1-20A7-441E-A28E-C04D4AF0785A}"/>
                  </a:ext>
                </a:extLst>
              </p:cNvPr>
              <p:cNvSpPr>
                <a:spLocks noRot="1" noChangeAspect="1" noMove="1" noResize="1" noEditPoints="1" noAdjustHandles="1" noChangeArrowheads="1" noChangeShapeType="1" noTextEdit="1"/>
              </p:cNvSpPr>
              <p:nvPr/>
            </p:nvSpPr>
            <p:spPr>
              <a:xfrm>
                <a:off x="1189552" y="5268689"/>
                <a:ext cx="2225096" cy="533223"/>
              </a:xfrm>
              <a:prstGeom prst="rect">
                <a:avLst/>
              </a:prstGeom>
              <a:blipFill>
                <a:blip r:embed="rId8"/>
                <a:stretch>
                  <a:fillRect l="-2192" b="-4545"/>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E4C02693-4ABE-43E9-A44C-DE8CEAC22062}"/>
                  </a:ext>
                </a:extLst>
              </p:cNvPr>
              <p:cNvSpPr/>
              <p:nvPr/>
            </p:nvSpPr>
            <p:spPr>
              <a:xfrm>
                <a:off x="9279086" y="4517891"/>
                <a:ext cx="2692340"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  </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f>
                        <m:f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1</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  </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𝑜𝑢</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  </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m:t>
                      </m:r>
                      <m:f>
                        <m:fPr>
                          <m:ctrlP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ctrlPr>
                        </m:fPr>
                        <m:num>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7</m:t>
                          </m:r>
                        </m:num>
                        <m:den>
                          <m:r>
                            <a:rPr lang="fr-FR" i="1">
                              <a:solidFill>
                                <a:srgbClr val="000000"/>
                              </a:solidFill>
                              <a:latin typeface="Cambria Math" panose="02040503050406030204" pitchFamily="18" charset="0"/>
                              <a:ea typeface="Times New Roman" panose="02020603050405020304" pitchFamily="18" charset="0"/>
                              <a:cs typeface="Arial" panose="020B0604020202020204" pitchFamily="34" charset="0"/>
                            </a:rPr>
                            <m:t>2</m:t>
                          </m:r>
                        </m:den>
                      </m:f>
                    </m:oMath>
                  </m:oMathPara>
                </a14:m>
                <a:endParaRPr lang="fr-FR" dirty="0"/>
              </a:p>
            </p:txBody>
          </p:sp>
        </mc:Choice>
        <mc:Fallback xmlns="">
          <p:sp>
            <p:nvSpPr>
              <p:cNvPr id="12" name="Rectangle 11">
                <a:extLst>
                  <a:ext uri="{FF2B5EF4-FFF2-40B4-BE49-F238E27FC236}">
                    <a16:creationId xmlns:a16="http://schemas.microsoft.com/office/drawing/2014/main" id="{E4C02693-4ABE-43E9-A44C-DE8CEAC22062}"/>
                  </a:ext>
                </a:extLst>
              </p:cNvPr>
              <p:cNvSpPr>
                <a:spLocks noRot="1" noChangeAspect="1" noMove="1" noResize="1" noEditPoints="1" noAdjustHandles="1" noChangeArrowheads="1" noChangeShapeType="1" noTextEdit="1"/>
              </p:cNvSpPr>
              <p:nvPr/>
            </p:nvSpPr>
            <p:spPr>
              <a:xfrm>
                <a:off x="9279086" y="4517891"/>
                <a:ext cx="2692340" cy="610936"/>
              </a:xfrm>
              <a:prstGeom prst="rect">
                <a:avLst/>
              </a:prstGeom>
              <a:blipFill>
                <a:blip r:embed="rId9"/>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E68CD555-9043-418C-A858-B7B5E12368BF}"/>
                  </a:ext>
                </a:extLst>
              </p:cNvPr>
              <p:cNvSpPr/>
              <p:nvPr/>
            </p:nvSpPr>
            <p:spPr>
              <a:xfrm>
                <a:off x="6520753" y="4661887"/>
                <a:ext cx="288470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  2</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=−1  </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𝑜𝑢</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  2</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i="1" smtClean="0">
                          <a:solidFill>
                            <a:srgbClr val="000000"/>
                          </a:solidFill>
                          <a:latin typeface="Cambria Math" panose="02040503050406030204" pitchFamily="18" charset="0"/>
                          <a:ea typeface="Times New Roman" panose="02020603050405020304" pitchFamily="18" charset="0"/>
                          <a:cs typeface="Arial" panose="020B0604020202020204" pitchFamily="34" charset="0"/>
                        </a:rPr>
                        <m:t>=−7 </m:t>
                      </m:r>
                    </m:oMath>
                  </m:oMathPara>
                </a14:m>
                <a:endParaRPr lang="fr-FR" dirty="0"/>
              </a:p>
            </p:txBody>
          </p:sp>
        </mc:Choice>
        <mc:Fallback xmlns="">
          <p:sp>
            <p:nvSpPr>
              <p:cNvPr id="13" name="Rectangle 12">
                <a:extLst>
                  <a:ext uri="{FF2B5EF4-FFF2-40B4-BE49-F238E27FC236}">
                    <a16:creationId xmlns:a16="http://schemas.microsoft.com/office/drawing/2014/main" id="{E68CD555-9043-418C-A858-B7B5E12368BF}"/>
                  </a:ext>
                </a:extLst>
              </p:cNvPr>
              <p:cNvSpPr>
                <a:spLocks noRot="1" noChangeAspect="1" noMove="1" noResize="1" noEditPoints="1" noAdjustHandles="1" noChangeArrowheads="1" noChangeShapeType="1" noTextEdit="1"/>
              </p:cNvSpPr>
              <p:nvPr/>
            </p:nvSpPr>
            <p:spPr>
              <a:xfrm>
                <a:off x="6520753" y="4661887"/>
                <a:ext cx="2884700" cy="369332"/>
              </a:xfrm>
              <a:prstGeom prst="rect">
                <a:avLst/>
              </a:prstGeom>
              <a:blipFill>
                <a:blip r:embed="rId10"/>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546D5551-3F6A-4F6B-B5A3-99570CD9F364}"/>
                  </a:ext>
                </a:extLst>
              </p:cNvPr>
              <p:cNvSpPr/>
              <p:nvPr/>
            </p:nvSpPr>
            <p:spPr>
              <a:xfrm>
                <a:off x="3205174" y="4617494"/>
                <a:ext cx="3417089" cy="4019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i="1" smtClean="0">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i="1" smtClean="0">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i="1" smtClean="0">
                          <a:solidFill>
                            <a:srgbClr val="000000"/>
                          </a:solidFill>
                          <a:latin typeface="Cambria Math" panose="02040503050406030204" pitchFamily="18" charset="0"/>
                          <a:ea typeface="Calibri" panose="020F0502020204030204" pitchFamily="34" charset="0"/>
                          <a:cs typeface="Arial" panose="020B0604020202020204" pitchFamily="34" charset="0"/>
                        </a:rPr>
                        <m:t>+4=</m:t>
                      </m:r>
                      <m:rad>
                        <m:radPr>
                          <m:degHide m:val="on"/>
                          <m:ctrlP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ctrlPr>
                        </m:radPr>
                        <m:deg/>
                        <m:e>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9</m:t>
                          </m:r>
                        </m:e>
                      </m:rad>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  </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𝑜𝑢</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  2</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+4=−</m:t>
                      </m:r>
                      <m:rad>
                        <m:radPr>
                          <m:degHide m:val="on"/>
                          <m:ctrlP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ctrlPr>
                        </m:radPr>
                        <m:deg/>
                        <m:e>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9</m:t>
                          </m:r>
                        </m:e>
                      </m:rad>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 </m:t>
                      </m:r>
                    </m:oMath>
                  </m:oMathPara>
                </a14:m>
                <a:endParaRPr lang="fr-FR" dirty="0"/>
              </a:p>
            </p:txBody>
          </p:sp>
        </mc:Choice>
        <mc:Fallback xmlns="">
          <p:sp>
            <p:nvSpPr>
              <p:cNvPr id="14" name="Rectangle 13">
                <a:extLst>
                  <a:ext uri="{FF2B5EF4-FFF2-40B4-BE49-F238E27FC236}">
                    <a16:creationId xmlns:a16="http://schemas.microsoft.com/office/drawing/2014/main" id="{546D5551-3F6A-4F6B-B5A3-99570CD9F364}"/>
                  </a:ext>
                </a:extLst>
              </p:cNvPr>
              <p:cNvSpPr>
                <a:spLocks noRot="1" noChangeAspect="1" noMove="1" noResize="1" noEditPoints="1" noAdjustHandles="1" noChangeArrowheads="1" noChangeShapeType="1" noTextEdit="1"/>
              </p:cNvSpPr>
              <p:nvPr/>
            </p:nvSpPr>
            <p:spPr>
              <a:xfrm>
                <a:off x="3205174" y="4617494"/>
                <a:ext cx="3417089" cy="401970"/>
              </a:xfrm>
              <a:prstGeom prst="rect">
                <a:avLst/>
              </a:prstGeom>
              <a:blipFill>
                <a:blip r:embed="rId11"/>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5" name="Rectangle 14">
                <a:extLst>
                  <a:ext uri="{FF2B5EF4-FFF2-40B4-BE49-F238E27FC236}">
                    <a16:creationId xmlns:a16="http://schemas.microsoft.com/office/drawing/2014/main" id="{FAC3B7A8-5F23-45B1-A2C1-45DE1141C910}"/>
                  </a:ext>
                </a:extLst>
              </p:cNvPr>
              <p:cNvSpPr/>
              <p:nvPr/>
            </p:nvSpPr>
            <p:spPr>
              <a:xfrm>
                <a:off x="1170899" y="4661887"/>
                <a:ext cx="203427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fr-FR" i="1" smtClean="0">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d>
                            <m:dPr>
                              <m:ctrlP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+4</m:t>
                              </m:r>
                            </m:e>
                          </m:d>
                        </m:e>
                        <m:sup>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i="1">
                          <a:solidFill>
                            <a:srgbClr val="000000"/>
                          </a:solidFill>
                          <a:latin typeface="Cambria Math" panose="02040503050406030204" pitchFamily="18" charset="0"/>
                          <a:ea typeface="Calibri" panose="020F0502020204030204" pitchFamily="34" charset="0"/>
                          <a:cs typeface="Arial" panose="020B0604020202020204" pitchFamily="34" charset="0"/>
                        </a:rPr>
                        <m:t>=9 ⇔ </m:t>
                      </m:r>
                    </m:oMath>
                  </m:oMathPara>
                </a14:m>
                <a:endParaRPr lang="fr-FR" dirty="0"/>
              </a:p>
            </p:txBody>
          </p:sp>
        </mc:Choice>
        <mc:Fallback xmlns="">
          <p:sp>
            <p:nvSpPr>
              <p:cNvPr id="15" name="Rectangle 14">
                <a:extLst>
                  <a:ext uri="{FF2B5EF4-FFF2-40B4-BE49-F238E27FC236}">
                    <a16:creationId xmlns:a16="http://schemas.microsoft.com/office/drawing/2014/main" id="{FAC3B7A8-5F23-45B1-A2C1-45DE1141C910}"/>
                  </a:ext>
                </a:extLst>
              </p:cNvPr>
              <p:cNvSpPr>
                <a:spLocks noRot="1" noChangeAspect="1" noMove="1" noResize="1" noEditPoints="1" noAdjustHandles="1" noChangeArrowheads="1" noChangeShapeType="1" noTextEdit="1"/>
              </p:cNvSpPr>
              <p:nvPr/>
            </p:nvSpPr>
            <p:spPr>
              <a:xfrm>
                <a:off x="1170899" y="4661887"/>
                <a:ext cx="2034275" cy="369332"/>
              </a:xfrm>
              <a:prstGeom prst="rect">
                <a:avLst/>
              </a:prstGeom>
              <a:blipFill>
                <a:blip r:embed="rId12"/>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2787370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80">
                                          <p:stCondLst>
                                            <p:cond delay="0"/>
                                          </p:stCondLst>
                                        </p:cTn>
                                        <p:tgtEl>
                                          <p:spTgt spid="5"/>
                                        </p:tgtEl>
                                      </p:cBhvr>
                                    </p:animEffect>
                                    <p:anim calcmode="lin" valueType="num">
                                      <p:cBhvr>
                                        <p:cTn id="2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3" dur="26">
                                          <p:stCondLst>
                                            <p:cond delay="650"/>
                                          </p:stCondLst>
                                        </p:cTn>
                                        <p:tgtEl>
                                          <p:spTgt spid="5"/>
                                        </p:tgtEl>
                                      </p:cBhvr>
                                      <p:to x="100000" y="60000"/>
                                    </p:animScale>
                                    <p:animScale>
                                      <p:cBhvr>
                                        <p:cTn id="34" dur="166" decel="50000">
                                          <p:stCondLst>
                                            <p:cond delay="676"/>
                                          </p:stCondLst>
                                        </p:cTn>
                                        <p:tgtEl>
                                          <p:spTgt spid="5"/>
                                        </p:tgtEl>
                                      </p:cBhvr>
                                      <p:to x="100000" y="100000"/>
                                    </p:animScale>
                                    <p:animScale>
                                      <p:cBhvr>
                                        <p:cTn id="35" dur="26">
                                          <p:stCondLst>
                                            <p:cond delay="1312"/>
                                          </p:stCondLst>
                                        </p:cTn>
                                        <p:tgtEl>
                                          <p:spTgt spid="5"/>
                                        </p:tgtEl>
                                      </p:cBhvr>
                                      <p:to x="100000" y="80000"/>
                                    </p:animScale>
                                    <p:animScale>
                                      <p:cBhvr>
                                        <p:cTn id="36" dur="166" decel="50000">
                                          <p:stCondLst>
                                            <p:cond delay="1338"/>
                                          </p:stCondLst>
                                        </p:cTn>
                                        <p:tgtEl>
                                          <p:spTgt spid="5"/>
                                        </p:tgtEl>
                                      </p:cBhvr>
                                      <p:to x="100000" y="100000"/>
                                    </p:animScale>
                                    <p:animScale>
                                      <p:cBhvr>
                                        <p:cTn id="37" dur="26">
                                          <p:stCondLst>
                                            <p:cond delay="1642"/>
                                          </p:stCondLst>
                                        </p:cTn>
                                        <p:tgtEl>
                                          <p:spTgt spid="5"/>
                                        </p:tgtEl>
                                      </p:cBhvr>
                                      <p:to x="100000" y="90000"/>
                                    </p:animScale>
                                    <p:animScale>
                                      <p:cBhvr>
                                        <p:cTn id="38" dur="166" decel="50000">
                                          <p:stCondLst>
                                            <p:cond delay="1668"/>
                                          </p:stCondLst>
                                        </p:cTn>
                                        <p:tgtEl>
                                          <p:spTgt spid="5"/>
                                        </p:tgtEl>
                                      </p:cBhvr>
                                      <p:to x="100000" y="100000"/>
                                    </p:animScale>
                                    <p:animScale>
                                      <p:cBhvr>
                                        <p:cTn id="39" dur="26">
                                          <p:stCondLst>
                                            <p:cond delay="1808"/>
                                          </p:stCondLst>
                                        </p:cTn>
                                        <p:tgtEl>
                                          <p:spTgt spid="5"/>
                                        </p:tgtEl>
                                      </p:cBhvr>
                                      <p:to x="100000" y="95000"/>
                                    </p:animScale>
                                    <p:animScale>
                                      <p:cBhvr>
                                        <p:cTn id="40" dur="166" decel="50000">
                                          <p:stCondLst>
                                            <p:cond delay="1834"/>
                                          </p:stCondLst>
                                        </p:cTn>
                                        <p:tgtEl>
                                          <p:spTgt spid="5"/>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anim calcmode="lin" valueType="num">
                                      <p:cBhvr additive="base">
                                        <p:cTn id="4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fade">
                                      <p:cBhvr>
                                        <p:cTn id="51" dur="500"/>
                                        <p:tgtEl>
                                          <p:spTgt spid="4">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5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p:cTn id="66" dur="500" fill="hold"/>
                                        <p:tgtEl>
                                          <p:spTgt spid="8"/>
                                        </p:tgtEl>
                                        <p:attrNameLst>
                                          <p:attrName>ppt_w</p:attrName>
                                        </p:attrNameLst>
                                      </p:cBhvr>
                                      <p:tavLst>
                                        <p:tav tm="0">
                                          <p:val>
                                            <p:fltVal val="0"/>
                                          </p:val>
                                        </p:tav>
                                        <p:tav tm="100000">
                                          <p:val>
                                            <p:strVal val="#ppt_w"/>
                                          </p:val>
                                        </p:tav>
                                      </p:tavLst>
                                    </p:anim>
                                    <p:anim calcmode="lin" valueType="num">
                                      <p:cBhvr>
                                        <p:cTn id="67" dur="500" fill="hold"/>
                                        <p:tgtEl>
                                          <p:spTgt spid="8"/>
                                        </p:tgtEl>
                                        <p:attrNameLst>
                                          <p:attrName>ppt_h</p:attrName>
                                        </p:attrNameLst>
                                      </p:cBhvr>
                                      <p:tavLst>
                                        <p:tav tm="0">
                                          <p:val>
                                            <p:fltVal val="0"/>
                                          </p:val>
                                        </p:tav>
                                        <p:tav tm="100000">
                                          <p:val>
                                            <p:strVal val="#ppt_h"/>
                                          </p:val>
                                        </p:tav>
                                      </p:tavLst>
                                    </p:anim>
                                    <p:animEffect transition="in" filter="fade">
                                      <p:cBhvr>
                                        <p:cTn id="68" dur="500"/>
                                        <p:tgtEl>
                                          <p:spTgt spid="8"/>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
                                            <p:txEl>
                                              <p:pRg st="0" end="0"/>
                                            </p:txEl>
                                          </p:spTgt>
                                        </p:tgtEl>
                                        <p:attrNameLst>
                                          <p:attrName>style.visibility</p:attrName>
                                        </p:attrNameLst>
                                      </p:cBhvr>
                                      <p:to>
                                        <p:strVal val="visible"/>
                                      </p:to>
                                    </p:set>
                                    <p:animEffect transition="in" filter="fade">
                                      <p:cBhvr>
                                        <p:cTn id="73" dur="500"/>
                                        <p:tgtEl>
                                          <p:spTgt spid="7">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fade">
                                      <p:cBhvr>
                                        <p:cTn id="78" dur="500"/>
                                        <p:tgtEl>
                                          <p:spTgt spid="15"/>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fade">
                                      <p:cBhvr>
                                        <p:cTn id="83" dur="500"/>
                                        <p:tgtEl>
                                          <p:spTgt spid="14"/>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fade">
                                      <p:cBhvr>
                                        <p:cTn id="88" dur="500"/>
                                        <p:tgtEl>
                                          <p:spTgt spid="13"/>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2"/>
                                        </p:tgtEl>
                                        <p:attrNameLst>
                                          <p:attrName>style.visibility</p:attrName>
                                        </p:attrNameLst>
                                      </p:cBhvr>
                                      <p:to>
                                        <p:strVal val="visible"/>
                                      </p:to>
                                    </p:set>
                                    <p:animEffect transition="in" filter="fade">
                                      <p:cBhvr>
                                        <p:cTn id="93" dur="500"/>
                                        <p:tgtEl>
                                          <p:spTgt spid="12"/>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11"/>
                                        </p:tgtEl>
                                        <p:attrNameLst>
                                          <p:attrName>style.visibility</p:attrName>
                                        </p:attrNameLst>
                                      </p:cBhvr>
                                      <p:to>
                                        <p:strVal val="visible"/>
                                      </p:to>
                                    </p:set>
                                    <p:anim calcmode="lin" valueType="num">
                                      <p:cBhvr>
                                        <p:cTn id="98" dur="500" fill="hold"/>
                                        <p:tgtEl>
                                          <p:spTgt spid="11"/>
                                        </p:tgtEl>
                                        <p:attrNameLst>
                                          <p:attrName>ppt_w</p:attrName>
                                        </p:attrNameLst>
                                      </p:cBhvr>
                                      <p:tavLst>
                                        <p:tav tm="0">
                                          <p:val>
                                            <p:fltVal val="0"/>
                                          </p:val>
                                        </p:tav>
                                        <p:tav tm="100000">
                                          <p:val>
                                            <p:strVal val="#ppt_w"/>
                                          </p:val>
                                        </p:tav>
                                      </p:tavLst>
                                    </p:anim>
                                    <p:anim calcmode="lin" valueType="num">
                                      <p:cBhvr>
                                        <p:cTn id="99" dur="500" fill="hold"/>
                                        <p:tgtEl>
                                          <p:spTgt spid="11"/>
                                        </p:tgtEl>
                                        <p:attrNameLst>
                                          <p:attrName>ppt_h</p:attrName>
                                        </p:attrNameLst>
                                      </p:cBhvr>
                                      <p:tavLst>
                                        <p:tav tm="0">
                                          <p:val>
                                            <p:fltVal val="0"/>
                                          </p:val>
                                        </p:tav>
                                        <p:tav tm="100000">
                                          <p:val>
                                            <p:strVal val="#ppt_h"/>
                                          </p:val>
                                        </p:tav>
                                      </p:tavLst>
                                    </p:anim>
                                    <p:animEffect transition="in" filter="fade">
                                      <p:cBhvr>
                                        <p:cTn id="100" dur="500"/>
                                        <p:tgtEl>
                                          <p:spTgt spid="11"/>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nodeType="clickEffect">
                                  <p:stCondLst>
                                    <p:cond delay="0"/>
                                  </p:stCondLst>
                                  <p:childTnLst>
                                    <p:set>
                                      <p:cBhvr>
                                        <p:cTn id="104" dur="1" fill="hold">
                                          <p:stCondLst>
                                            <p:cond delay="0"/>
                                          </p:stCondLst>
                                        </p:cTn>
                                        <p:tgtEl>
                                          <p:spTgt spid="6">
                                            <p:txEl>
                                              <p:pRg st="0" end="0"/>
                                            </p:txEl>
                                          </p:spTgt>
                                        </p:tgtEl>
                                        <p:attrNameLst>
                                          <p:attrName>style.visibility</p:attrName>
                                        </p:attrNameLst>
                                      </p:cBhvr>
                                      <p:to>
                                        <p:strVal val="visible"/>
                                      </p:to>
                                    </p:set>
                                    <p:anim calcmode="lin" valueType="num">
                                      <p:cBhvr additive="base">
                                        <p:cTn id="10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0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6">
                                            <p:txEl>
                                              <p:pRg st="1" end="1"/>
                                            </p:txEl>
                                          </p:spTgt>
                                        </p:tgtEl>
                                        <p:attrNameLst>
                                          <p:attrName>style.visibility</p:attrName>
                                        </p:attrNameLst>
                                      </p:cBhvr>
                                      <p:to>
                                        <p:strVal val="visible"/>
                                      </p:to>
                                    </p:set>
                                    <p:animEffect transition="in" filter="fade">
                                      <p:cBhvr>
                                        <p:cTn id="111"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P spid="12" grpId="0"/>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0A80C5E-3869-CF7A-F366-47670CE8344D}"/>
              </a:ext>
            </a:extLst>
          </p:cNvPr>
          <p:cNvSpPr txBox="1"/>
          <p:nvPr/>
        </p:nvSpPr>
        <p:spPr>
          <a:xfrm>
            <a:off x="320842" y="358404"/>
            <a:ext cx="11710737" cy="6190926"/>
          </a:xfrm>
          <a:prstGeom prst="rect">
            <a:avLst/>
          </a:prstGeom>
          <a:noFill/>
        </p:spPr>
        <p:txBody>
          <a:bodyPr wrap="square">
            <a:spAutoFit/>
          </a:bodyPr>
          <a:lstStyle/>
          <a:p>
            <a:pPr marL="571500" lvl="0" indent="-571500">
              <a:lnSpc>
                <a:spcPct val="107000"/>
              </a:lnSpc>
              <a:buFont typeface="+mj-lt"/>
              <a:buAutoNum type="romanUcPeriod" startAt="3"/>
            </a:pPr>
            <a:r>
              <a:rPr lang="fr-FR" sz="3600" b="1" dirty="0">
                <a:solidFill>
                  <a:srgbClr val="FF0000"/>
                </a:solidFill>
                <a:effectLst/>
                <a:latin typeface="Times New Roman" panose="02020603050405020304" pitchFamily="18" charset="0"/>
                <a:ea typeface="Calibri" panose="020F0502020204030204" pitchFamily="34" charset="0"/>
              </a:rPr>
              <a:t>Calcul littéral en écriture fractionnaire</a:t>
            </a:r>
            <a:endParaRPr lang="fr-FR" sz="2400" dirty="0">
              <a:effectLst/>
              <a:latin typeface="Times New Roman" panose="02020603050405020304" pitchFamily="18" charset="0"/>
              <a:ea typeface="Times New Roman" panose="02020603050405020304" pitchFamily="18" charset="0"/>
            </a:endParaRPr>
          </a:p>
          <a:p>
            <a:pPr>
              <a:lnSpc>
                <a:spcPct val="107000"/>
              </a:lnSpc>
            </a:pPr>
            <a:r>
              <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lvl="1">
              <a:lnSpc>
                <a:spcPct val="107000"/>
              </a:lnSpc>
            </a:pPr>
            <a:r>
              <a:rPr lang="fr-F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Remarque</a:t>
            </a:r>
            <a:endPar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2">
              <a:lnSpc>
                <a:spcPct val="107000"/>
              </a:lnSpc>
            </a:pPr>
            <a:r>
              <a:rPr lang="fr-FR" sz="2400" b="0" i="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La division par 0 n’existant pas, une expression littérale fractionnaire ne peut pas être calculée en prenant pour </a:t>
            </a:r>
            <a:r>
              <a:rPr lang="fr-FR" sz="2400" b="0" i="1"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x</a:t>
            </a:r>
            <a:r>
              <a:rPr lang="fr-FR" sz="2400" i="1" dirty="0">
                <a:solidFill>
                  <a:srgbClr val="242021"/>
                </a:solidFill>
                <a:effectLst/>
                <a:latin typeface="Times New Roman" panose="02020603050405020304" pitchFamily="18" charset="0"/>
                <a:ea typeface="Calibri" panose="020F0502020204030204" pitchFamily="34" charset="0"/>
                <a:cs typeface="Times New Roman" panose="02020603050405020304" pitchFamily="18" charset="0"/>
              </a:rPr>
              <a:t> </a:t>
            </a:r>
            <a:r>
              <a:rPr lang="fr-FR" sz="2400" b="0" i="0" dirty="0">
                <a:solidFill>
                  <a:srgbClr val="242021"/>
                </a:solidFill>
                <a:effectLst/>
                <a:latin typeface="Times New Roman" panose="02020603050405020304" pitchFamily="18" charset="0"/>
                <a:ea typeface="Calibri" panose="020F0502020204030204" pitchFamily="34" charset="0"/>
                <a:cs typeface="Arial" panose="020B0604020202020204" pitchFamily="34" charset="0"/>
              </a:rPr>
              <a:t>une valeur qui annulerait le dénominateur.</a:t>
            </a:r>
            <a:endPar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Définition - Valeurs interdites</a:t>
            </a:r>
            <a:endParaRPr lang="fr-FR" sz="24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lvl="2">
              <a:lnSpc>
                <a:spcPct val="107000"/>
              </a:lnSpc>
            </a:pPr>
            <a:r>
              <a:rPr lang="fr-FR"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Les valeurs annulant le dénominateur d’une écriture fractionnaire sont appelées valeurs interdites.</a:t>
            </a:r>
            <a:endPar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4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Règle - Écriture fractionnaire </a:t>
            </a:r>
            <a:endParaRPr lang="fr-FR"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2">
              <a:lnSpc>
                <a:spcPct val="107000"/>
              </a:lnSpc>
            </a:pPr>
            <a:r>
              <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Les règles de calcul habituelles des quotients comme la mise au même dénominateur peuvent être utilisées pour transformer des expressions fractionnaires si le(s) dénominateur(s) présent(s) dans l'expression est (sont) non nul(s). </a:t>
            </a:r>
          </a:p>
          <a:p>
            <a:pPr lvl="1">
              <a:lnSpc>
                <a:spcPct val="107000"/>
              </a:lnSpc>
            </a:pPr>
            <a:r>
              <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420569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 calcmode="lin" valueType="num">
                                      <p:cBhvr additive="base">
                                        <p:cTn id="1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fade">
                                      <p:cBhvr>
                                        <p:cTn id="3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ZoneTexte 4">
                <a:extLst>
                  <a:ext uri="{FF2B5EF4-FFF2-40B4-BE49-F238E27FC236}">
                    <a16:creationId xmlns:a16="http://schemas.microsoft.com/office/drawing/2014/main" id="{BB904224-807D-38DB-5412-D4FE9507C7B6}"/>
                  </a:ext>
                </a:extLst>
              </p:cNvPr>
              <p:cNvSpPr txBox="1"/>
              <p:nvPr/>
            </p:nvSpPr>
            <p:spPr>
              <a:xfrm>
                <a:off x="1203158" y="497685"/>
                <a:ext cx="9192126" cy="4065024"/>
              </a:xfrm>
              <a:prstGeom prst="rect">
                <a:avLst/>
              </a:prstGeom>
              <a:noFill/>
            </p:spPr>
            <p:txBody>
              <a:bodyPr wrap="square">
                <a:spAutoFit/>
              </a:bodyPr>
              <a:lstStyle/>
              <a:p>
                <a:pPr>
                  <a:lnSpc>
                    <a:spcPct val="107000"/>
                  </a:lnSpc>
                </a:pPr>
                <a:r>
                  <a:rPr lang="fr-FR" sz="2800" b="1" dirty="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Exemple</a:t>
                </a:r>
                <a:endParaRPr lang="fr-FR"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On donne</a:t>
                </a:r>
              </a:p>
              <a:p>
                <a:pPr lvl="1">
                  <a:lnSpc>
                    <a:spcPct val="107000"/>
                  </a:lnSpc>
                </a:pPr>
                <a14:m>
                  <m:oMathPara xmlns:m="http://schemas.openxmlformats.org/officeDocument/2006/math">
                    <m:oMathParaPr>
                      <m:jc m:val="centerGroup"/>
                    </m:oMathParaPr>
                    <m:oMath xmlns:m="http://schemas.openxmlformats.org/officeDocument/2006/math">
                      <m:r>
                        <a:rPr lang="fr-FR" sz="2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𝐴</m:t>
                      </m:r>
                      <m:r>
                        <a:rPr lang="fr-FR" sz="2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=2+</m:t>
                      </m:r>
                      <m:f>
                        <m:fPr>
                          <m:ctrlPr>
                            <a:rPr lang="fr-FR" sz="2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𝑥</m:t>
                          </m:r>
                          <m:r>
                            <a:rPr lang="fr-FR" sz="2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+3</m:t>
                          </m:r>
                        </m:num>
                        <m:den>
                          <m:r>
                            <a:rPr lang="fr-FR" sz="2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𝑥</m:t>
                          </m:r>
                          <m:r>
                            <a:rPr lang="fr-FR" sz="2800" i="1">
                              <a:solidFill>
                                <a:srgbClr val="000000"/>
                              </a:solidFill>
                              <a:effectLst/>
                              <a:latin typeface="Cambria Math" panose="02040503050406030204" pitchFamily="18" charset="0"/>
                              <a:ea typeface="Calibri" panose="020F0502020204030204" pitchFamily="34" charset="0"/>
                              <a:cs typeface="Times New Roman" panose="02020603050405020304" pitchFamily="18" charset="0"/>
                            </a:rPr>
                            <m:t>−2</m:t>
                          </m:r>
                        </m:den>
                      </m:f>
                    </m:oMath>
                  </m:oMathPara>
                </a14:m>
                <a:endParaRPr lang="fr-FR"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endParaRPr lang="fr-FR" sz="2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marL="800100" lvl="1" indent="-342900">
                  <a:buFont typeface="Symbol" panose="05050102010706020507" pitchFamily="18" charset="2"/>
                  <a:buChar char=""/>
                </a:pPr>
                <a14:m>
                  <m:oMath xmlns:m="http://schemas.openxmlformats.org/officeDocument/2006/math">
                    <m:r>
                      <a:rPr lang="fr-FR" sz="2800" i="1">
                        <a:effectLst/>
                        <a:latin typeface="Cambria Math" panose="02040503050406030204" pitchFamily="18" charset="0"/>
                        <a:ea typeface="Times New Roman" panose="02020603050405020304" pitchFamily="18" charset="0"/>
                      </a:rPr>
                      <m:t>𝑥</m:t>
                    </m:r>
                    <m:r>
                      <a:rPr lang="fr-FR" sz="2800" i="1">
                        <a:effectLst/>
                        <a:latin typeface="Cambria Math" panose="02040503050406030204" pitchFamily="18" charset="0"/>
                        <a:ea typeface="Times New Roman" panose="02020603050405020304" pitchFamily="18" charset="0"/>
                      </a:rPr>
                      <m:t>−2=0 ⇔  </m:t>
                    </m:r>
                    <m:r>
                      <a:rPr lang="fr-FR" sz="2800" i="1">
                        <a:effectLst/>
                        <a:latin typeface="Cambria Math" panose="02040503050406030204" pitchFamily="18" charset="0"/>
                        <a:ea typeface="Times New Roman" panose="02020603050405020304" pitchFamily="18" charset="0"/>
                      </a:rPr>
                      <m:t>𝑥</m:t>
                    </m:r>
                    <m:r>
                      <a:rPr lang="fr-FR" sz="2800" i="1">
                        <a:effectLst/>
                        <a:latin typeface="Cambria Math" panose="02040503050406030204" pitchFamily="18" charset="0"/>
                        <a:ea typeface="Times New Roman" panose="02020603050405020304" pitchFamily="18" charset="0"/>
                      </a:rPr>
                      <m:t>=2</m:t>
                    </m:r>
                  </m:oMath>
                </a14:m>
                <a:endParaRPr lang="fr-FR" sz="2800" dirty="0">
                  <a:effectLst/>
                  <a:latin typeface="Times New Roman" panose="02020603050405020304" pitchFamily="18" charset="0"/>
                  <a:ea typeface="Times New Roman" panose="02020603050405020304" pitchFamily="18" charset="0"/>
                </a:endParaRPr>
              </a:p>
              <a:p>
                <a:pPr marL="914400" lvl="1"/>
                <a:r>
                  <a:rPr lang="fr-FR" sz="2800" dirty="0">
                    <a:effectLst/>
                    <a:latin typeface="Times New Roman" panose="02020603050405020304" pitchFamily="18" charset="0"/>
                    <a:ea typeface="Times New Roman" panose="02020603050405020304" pitchFamily="18" charset="0"/>
                  </a:rPr>
                  <a:t>2 est une valeur interdite pour </a:t>
                </a:r>
                <a14:m>
                  <m:oMath xmlns:m="http://schemas.openxmlformats.org/officeDocument/2006/math">
                    <m:r>
                      <a:rPr lang="fr-FR" sz="2800" i="1">
                        <a:effectLst/>
                        <a:latin typeface="Cambria Math" panose="02040503050406030204" pitchFamily="18" charset="0"/>
                        <a:ea typeface="Times New Roman" panose="02020603050405020304" pitchFamily="18" charset="0"/>
                      </a:rPr>
                      <m:t>𝐴</m:t>
                    </m:r>
                  </m:oMath>
                </a14:m>
                <a:endParaRPr lang="fr-FR" sz="2800" dirty="0">
                  <a:effectLst/>
                  <a:latin typeface="Times New Roman" panose="02020603050405020304" pitchFamily="18" charset="0"/>
                  <a:ea typeface="Times New Roman" panose="02020603050405020304" pitchFamily="18" charset="0"/>
                </a:endParaRPr>
              </a:p>
              <a:p>
                <a:pPr marL="914400" lvl="1"/>
                <a:endParaRPr lang="fr-FR" sz="2800" dirty="0">
                  <a:effectLst/>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fr-FR" sz="2800" dirty="0">
                    <a:effectLst/>
                    <a:latin typeface="Times New Roman" panose="02020603050405020304" pitchFamily="18" charset="0"/>
                    <a:ea typeface="Times New Roman" panose="02020603050405020304" pitchFamily="18" charset="0"/>
                  </a:rPr>
                  <a:t>On peut maintenant simplifier l’écriture de </a:t>
                </a:r>
                <a14:m>
                  <m:oMath xmlns:m="http://schemas.openxmlformats.org/officeDocument/2006/math">
                    <m:r>
                      <a:rPr lang="fr-FR" sz="2800" i="1">
                        <a:effectLst/>
                        <a:latin typeface="Cambria Math" panose="02040503050406030204" pitchFamily="18" charset="0"/>
                        <a:ea typeface="Times New Roman" panose="02020603050405020304" pitchFamily="18" charset="0"/>
                      </a:rPr>
                      <m:t>𝐴</m:t>
                    </m:r>
                  </m:oMath>
                </a14:m>
                <a:endParaRPr lang="fr-FR" sz="2800" dirty="0">
                  <a:effectLst/>
                  <a:latin typeface="Times New Roman" panose="02020603050405020304" pitchFamily="18" charset="0"/>
                  <a:ea typeface="Times New Roman" panose="02020603050405020304" pitchFamily="18" charset="0"/>
                </a:endParaRPr>
              </a:p>
            </p:txBody>
          </p:sp>
        </mc:Choice>
        <mc:Fallback>
          <p:sp>
            <p:nvSpPr>
              <p:cNvPr id="5" name="ZoneTexte 4">
                <a:extLst>
                  <a:ext uri="{FF2B5EF4-FFF2-40B4-BE49-F238E27FC236}">
                    <a16:creationId xmlns:a16="http://schemas.microsoft.com/office/drawing/2014/main" id="{BB904224-807D-38DB-5412-D4FE9507C7B6}"/>
                  </a:ext>
                </a:extLst>
              </p:cNvPr>
              <p:cNvSpPr txBox="1">
                <a:spLocks noRot="1" noChangeAspect="1" noMove="1" noResize="1" noEditPoints="1" noAdjustHandles="1" noChangeArrowheads="1" noChangeShapeType="1" noTextEdit="1"/>
              </p:cNvSpPr>
              <p:nvPr/>
            </p:nvSpPr>
            <p:spPr>
              <a:xfrm>
                <a:off x="1203158" y="497685"/>
                <a:ext cx="9192126" cy="4065024"/>
              </a:xfrm>
              <a:prstGeom prst="rect">
                <a:avLst/>
              </a:prstGeom>
              <a:blipFill>
                <a:blip r:embed="rId2"/>
                <a:stretch>
                  <a:fillRect l="-1326" t="-1652" b="-3453"/>
                </a:stretch>
              </a:blipFill>
            </p:spPr>
            <p:txBody>
              <a:bodyPr/>
              <a:lstStyle/>
              <a:p>
                <a:r>
                  <a:rPr lang="fr-FR">
                    <a:noFill/>
                  </a:rPr>
                  <a:t> </a:t>
                </a:r>
              </a:p>
            </p:txBody>
          </p:sp>
        </mc:Fallback>
      </mc:AlternateContent>
      <p:sp>
        <p:nvSpPr>
          <p:cNvPr id="7" name="ZoneTexte 6">
            <a:extLst>
              <a:ext uri="{FF2B5EF4-FFF2-40B4-BE49-F238E27FC236}">
                <a16:creationId xmlns:a16="http://schemas.microsoft.com/office/drawing/2014/main" id="{8039E5AA-04D8-1307-C98C-64417A7D955A}"/>
              </a:ext>
            </a:extLst>
          </p:cNvPr>
          <p:cNvSpPr txBox="1"/>
          <p:nvPr/>
        </p:nvSpPr>
        <p:spPr>
          <a:xfrm>
            <a:off x="5486400" y="5837095"/>
            <a:ext cx="6096000" cy="523220"/>
          </a:xfrm>
          <a:prstGeom prst="rect">
            <a:avLst/>
          </a:prstGeom>
          <a:noFill/>
        </p:spPr>
        <p:txBody>
          <a:bodyPr wrap="square">
            <a:spAutoFit/>
          </a:bodyPr>
          <a:lstStyle/>
          <a:p>
            <a:pPr marL="342900" lvl="0" indent="-342900" algn="r">
              <a:buFont typeface="Wingdings" panose="05000000000000000000" pitchFamily="2" charset="2"/>
              <a:buChar char=""/>
            </a:pPr>
            <a:r>
              <a:rPr lang="fr-FR" sz="2800" b="1" dirty="0">
                <a:solidFill>
                  <a:srgbClr val="70AD47"/>
                </a:solidFill>
                <a:effectLst/>
                <a:latin typeface="Times New Roman" panose="02020603050405020304" pitchFamily="18" charset="0"/>
                <a:ea typeface="Times New Roman" panose="02020603050405020304" pitchFamily="18" charset="0"/>
              </a:rPr>
              <a:t>Exercice résolu 4 page 103</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677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 calcmode="lin" valueType="num">
                                      <p:cBhvr>
                                        <p:cTn id="24"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5"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26"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27" dur="1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fade">
                                      <p:cBhvr>
                                        <p:cTn id="32" dur="500"/>
                                        <p:tgtEl>
                                          <p:spTgt spid="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A7743FCD-3498-00A1-51D6-E71360190B4B}"/>
              </a:ext>
            </a:extLst>
          </p:cNvPr>
          <p:cNvPicPr>
            <a:picLocks noChangeAspect="1"/>
          </p:cNvPicPr>
          <p:nvPr/>
        </p:nvPicPr>
        <p:blipFill>
          <a:blip r:embed="rId2"/>
          <a:stretch>
            <a:fillRect/>
          </a:stretch>
        </p:blipFill>
        <p:spPr>
          <a:xfrm>
            <a:off x="0" y="0"/>
            <a:ext cx="12217613" cy="1828800"/>
          </a:xfrm>
          <a:prstGeom prst="rect">
            <a:avLst/>
          </a:prstGeom>
        </p:spPr>
      </p:pic>
      <p:pic>
        <p:nvPicPr>
          <p:cNvPr id="5" name="Image 4">
            <a:extLst>
              <a:ext uri="{FF2B5EF4-FFF2-40B4-BE49-F238E27FC236}">
                <a16:creationId xmlns:a16="http://schemas.microsoft.com/office/drawing/2014/main" id="{D93F01E6-30BC-7A16-8A29-E844AFD56890}"/>
              </a:ext>
            </a:extLst>
          </p:cNvPr>
          <p:cNvPicPr>
            <a:picLocks noChangeAspect="1"/>
          </p:cNvPicPr>
          <p:nvPr/>
        </p:nvPicPr>
        <p:blipFill>
          <a:blip r:embed="rId3"/>
          <a:stretch>
            <a:fillRect/>
          </a:stretch>
        </p:blipFill>
        <p:spPr>
          <a:xfrm>
            <a:off x="0" y="2526381"/>
            <a:ext cx="12158524" cy="2125830"/>
          </a:xfrm>
          <a:prstGeom prst="rect">
            <a:avLst/>
          </a:prstGeom>
        </p:spPr>
      </p:pic>
    </p:spTree>
    <p:extLst>
      <p:ext uri="{BB962C8B-B14F-4D97-AF65-F5344CB8AC3E}">
        <p14:creationId xmlns:p14="http://schemas.microsoft.com/office/powerpoint/2010/main" val="382080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ZoneTexte 4">
                <a:extLst>
                  <a:ext uri="{FF2B5EF4-FFF2-40B4-BE49-F238E27FC236}">
                    <a16:creationId xmlns:a16="http://schemas.microsoft.com/office/drawing/2014/main" id="{AC3200A8-DC21-89CA-3D26-06D584B0454C}"/>
                  </a:ext>
                </a:extLst>
              </p:cNvPr>
              <p:cNvSpPr txBox="1"/>
              <p:nvPr/>
            </p:nvSpPr>
            <p:spPr>
              <a:xfrm>
                <a:off x="256675" y="153921"/>
                <a:ext cx="11935325" cy="6238503"/>
              </a:xfrm>
              <a:prstGeom prst="rect">
                <a:avLst/>
              </a:prstGeom>
              <a:noFill/>
            </p:spPr>
            <p:txBody>
              <a:bodyPr wrap="square">
                <a:spAutoFit/>
              </a:bodyPr>
              <a:lstStyle/>
              <a:p>
                <a:pPr marL="571500" lvl="0" indent="-571500">
                  <a:lnSpc>
                    <a:spcPct val="107000"/>
                  </a:lnSpc>
                  <a:buFont typeface="+mj-lt"/>
                  <a:buAutoNum type="romanUcPeriod" startAt="4"/>
                </a:pPr>
                <a:r>
                  <a:rPr lang="fr-FR" sz="3200" b="1" dirty="0">
                    <a:solidFill>
                      <a:srgbClr val="FF0000"/>
                    </a:solidFill>
                    <a:effectLst/>
                    <a:latin typeface="Times New Roman" panose="02020603050405020304" pitchFamily="18" charset="0"/>
                    <a:ea typeface="Calibri" panose="020F0502020204030204" pitchFamily="34" charset="0"/>
                  </a:rPr>
                  <a:t>Résolution d’équation quotient</a:t>
                </a:r>
                <a:endParaRPr lang="fr-FR" sz="2000" dirty="0">
                  <a:effectLst/>
                  <a:latin typeface="Times New Roman" panose="02020603050405020304" pitchFamily="18" charset="0"/>
                  <a:ea typeface="Times New Roman" panose="02020603050405020304" pitchFamily="18" charset="0"/>
                </a:endParaRPr>
              </a:p>
              <a:p>
                <a:pPr>
                  <a:lnSpc>
                    <a:spcPct val="107000"/>
                  </a:lnSpc>
                </a:pPr>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r>
                  <a:rPr lang="fr-FR"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1">
                  <a:lnSpc>
                    <a:spcPct val="107000"/>
                  </a:lnSpc>
                </a:pPr>
                <a:r>
                  <a:rPr lang="fr-FR" sz="2000" b="1"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Propriété - Quotient nul</a:t>
                </a:r>
                <a:endPar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2">
                  <a:lnSpc>
                    <a:spcPct val="107000"/>
                  </a:lnSpc>
                </a:pPr>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 quotient est nul si et seulement si son numérateur est égal à </a:t>
                </a:r>
                <a14:m>
                  <m:oMath xmlns:m="http://schemas.openxmlformats.org/officeDocument/2006/math">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0</m:t>
                    </m:r>
                  </m:oMath>
                </a14:m>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et son dénominateur est non nul. </a:t>
                </a:r>
              </a:p>
              <a:p>
                <a:pPr lvl="1">
                  <a:lnSpc>
                    <a:spcPct val="107000"/>
                  </a:lnSpc>
                </a:pPr>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lvl="1">
                  <a:lnSpc>
                    <a:spcPct val="107000"/>
                  </a:lnSpc>
                </a:pPr>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lvl="1">
                  <a:lnSpc>
                    <a:spcPct val="107000"/>
                  </a:lnSpc>
                </a:pPr>
                <a:r>
                  <a:rPr lang="fr-FR" sz="2000" b="1" dirty="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Exemple </a:t>
                </a:r>
                <a:endPar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2">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On cherche à résoudre l’équation </a:t>
                </a:r>
                <a14:m>
                  <m:oMath xmlns:m="http://schemas.openxmlformats.org/officeDocument/2006/math">
                    <m:f>
                      <m:fPr>
                        <m:ctrlP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fPr>
                      <m:num>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+8</m:t>
                        </m:r>
                      </m:num>
                      <m:den>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den>
                    </m:f>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=0</m:t>
                    </m:r>
                    <m:r>
                      <a:rPr lang="fr-FR" sz="2000" b="0" i="0"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oMath>
                </a14:m>
                <a:endParaRPr lang="fr-FR" sz="2000" b="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2">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Déterminons tout d'abord la (ou les) valeurs interdites. </a:t>
                </a:r>
              </a:p>
              <a:p>
                <a:pPr lvl="2">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Pour cela, on résout </a:t>
                </a:r>
                <a14:m>
                  <m:oMath xmlns:m="http://schemas.openxmlformats.org/officeDocument/2006/math">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−2=0 ⇔  </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oMath>
                </a14:m>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lvl="2">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valeur interdite est 2 : le dénominateur ne s'annule pas si </a:t>
                </a:r>
                <a14:m>
                  <m:oMath xmlns:m="http://schemas.openxmlformats.org/officeDocument/2006/math">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oMath>
                </a14:m>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lvl="2">
                  <a:lnSpc>
                    <a:spcPct val="150000"/>
                  </a:lnSpc>
                </a:pPr>
                <a14:m>
                  <m:oMathPara xmlns:m="http://schemas.openxmlformats.org/officeDocument/2006/math">
                    <m:oMathParaPr>
                      <m:jc m:val="centerGroup"/>
                    </m:oMathParaPr>
                    <m:oMath xmlns:m="http://schemas.openxmlformats.org/officeDocument/2006/math">
                      <m:f>
                        <m:fPr>
                          <m:ctrlP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fPr>
                        <m:num>
                          <m: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+8</m:t>
                          </m:r>
                        </m:num>
                        <m:den>
                          <m: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den>
                      </m:f>
                      <m: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=0 ⇔  </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+8=0 ⇔  2</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=−8 ⇔  </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f>
                        <m:fPr>
                          <m:ctrlP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fPr>
                        <m:num>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8</m:t>
                          </m:r>
                        </m:num>
                        <m:den>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den>
                      </m:f>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 ⇔</m:t>
                      </m:r>
                      <m: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  </m:t>
                      </m:r>
                      <m: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000" b="0" i="1" smtClean="0">
                          <a:solidFill>
                            <a:srgbClr val="000000"/>
                          </a:solidFill>
                          <a:effectLst/>
                          <a:latin typeface="Cambria Math" panose="02040503050406030204" pitchFamily="18" charset="0"/>
                          <a:ea typeface="Calibri" panose="020F0502020204030204" pitchFamily="34" charset="0"/>
                          <a:cs typeface="Arial" panose="020B0604020202020204" pitchFamily="34" charset="0"/>
                        </a:rPr>
                        <m:t>=−4</m:t>
                      </m:r>
                    </m:oMath>
                  </m:oMathPara>
                </a14:m>
                <a:endPar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lvl="2">
                  <a:lnSpc>
                    <a:spcPct val="150000"/>
                  </a:lnSpc>
                </a:pPr>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Comme </a:t>
                </a:r>
                <a14:m>
                  <m:oMath xmlns:m="http://schemas.openxmlformats.org/officeDocument/2006/math">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−4</m:t>
                    </m:r>
                  </m:oMath>
                </a14:m>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n'est pas une valeur interdite, c'est la solution de l'équation </a:t>
                </a:r>
                <a14:m>
                  <m:oMath xmlns:m="http://schemas.openxmlformats.org/officeDocument/2006/math">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𝑆</m:t>
                    </m:r>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d>
                      <m:dPr>
                        <m:begChr m:val="{"/>
                        <m:endChr m:val="}"/>
                        <m:ctrlP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dPr>
                      <m:e>
                        <m:r>
                          <a:rPr lang="fr-FR" sz="20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−4</m:t>
                        </m:r>
                      </m:e>
                    </m:d>
                  </m:oMath>
                </a14:m>
                <a:r>
                  <a:rPr lang="fr-FR" sz="20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p:txBody>
          </p:sp>
        </mc:Choice>
        <mc:Fallback>
          <p:sp>
            <p:nvSpPr>
              <p:cNvPr id="5" name="ZoneTexte 4">
                <a:extLst>
                  <a:ext uri="{FF2B5EF4-FFF2-40B4-BE49-F238E27FC236}">
                    <a16:creationId xmlns:a16="http://schemas.microsoft.com/office/drawing/2014/main" id="{AC3200A8-DC21-89CA-3D26-06D584B0454C}"/>
                  </a:ext>
                </a:extLst>
              </p:cNvPr>
              <p:cNvSpPr txBox="1">
                <a:spLocks noRot="1" noChangeAspect="1" noMove="1" noResize="1" noEditPoints="1" noAdjustHandles="1" noChangeArrowheads="1" noChangeShapeType="1" noTextEdit="1"/>
              </p:cNvSpPr>
              <p:nvPr/>
            </p:nvSpPr>
            <p:spPr>
              <a:xfrm>
                <a:off x="256675" y="153921"/>
                <a:ext cx="11935325" cy="6238503"/>
              </a:xfrm>
              <a:prstGeom prst="rect">
                <a:avLst/>
              </a:prstGeom>
              <a:blipFill>
                <a:blip r:embed="rId2"/>
                <a:stretch>
                  <a:fillRect l="-1124" t="-1367" b="-781"/>
                </a:stretch>
              </a:blipFill>
            </p:spPr>
            <p:txBody>
              <a:bodyPr/>
              <a:lstStyle/>
              <a:p>
                <a:r>
                  <a:rPr lang="fr-FR">
                    <a:noFill/>
                  </a:rPr>
                  <a:t> </a:t>
                </a:r>
              </a:p>
            </p:txBody>
          </p:sp>
        </mc:Fallback>
      </mc:AlternateContent>
    </p:spTree>
    <p:extLst>
      <p:ext uri="{BB962C8B-B14F-4D97-AF65-F5344CB8AC3E}">
        <p14:creationId xmlns:p14="http://schemas.microsoft.com/office/powerpoint/2010/main" val="146058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fade">
                                      <p:cBhvr>
                                        <p:cTn id="13" dur="500"/>
                                        <p:tgtEl>
                                          <p:spTgt spid="5">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7" end="7"/>
                                            </p:txEl>
                                          </p:spTgt>
                                        </p:tgtEl>
                                        <p:attrNameLst>
                                          <p:attrName>style.visibility</p:attrName>
                                        </p:attrNameLst>
                                      </p:cBhvr>
                                      <p:to>
                                        <p:strVal val="visible"/>
                                      </p:to>
                                    </p:set>
                                    <p:anim calcmode="lin" valueType="num">
                                      <p:cBhvr additive="base">
                                        <p:cTn id="18"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8" end="8"/>
                                            </p:txEl>
                                          </p:spTgt>
                                        </p:tgtEl>
                                        <p:attrNameLst>
                                          <p:attrName>style.visibility</p:attrName>
                                        </p:attrNameLst>
                                      </p:cBhvr>
                                      <p:to>
                                        <p:strVal val="visible"/>
                                      </p:to>
                                    </p:set>
                                    <p:animEffect transition="in" filter="fade">
                                      <p:cBhvr>
                                        <p:cTn id="24" dur="500"/>
                                        <p:tgtEl>
                                          <p:spTgt spid="5">
                                            <p:txEl>
                                              <p:pRg st="8" end="8"/>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animEffect transition="in" filter="fade">
                                      <p:cBhvr>
                                        <p:cTn id="29" dur="500"/>
                                        <p:tgtEl>
                                          <p:spTgt spid="5">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5">
                                            <p:txEl>
                                              <p:pRg st="10" end="10"/>
                                            </p:txEl>
                                          </p:spTgt>
                                        </p:tgtEl>
                                        <p:attrNameLst>
                                          <p:attrName>style.visibility</p:attrName>
                                        </p:attrNameLst>
                                      </p:cBhvr>
                                      <p:to>
                                        <p:strVal val="visible"/>
                                      </p:to>
                                    </p:set>
                                    <p:animEffect transition="in" filter="fade">
                                      <p:cBhvr>
                                        <p:cTn id="34" dur="500"/>
                                        <p:tgtEl>
                                          <p:spTgt spid="5">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Effect transition="in" filter="fade">
                                      <p:cBhvr>
                                        <p:cTn id="39" dur="500"/>
                                        <p:tgtEl>
                                          <p:spTgt spid="5">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xEl>
                                              <p:pRg st="12" end="12"/>
                                            </p:txEl>
                                          </p:spTgt>
                                        </p:tgtEl>
                                        <p:attrNameLst>
                                          <p:attrName>style.visibility</p:attrName>
                                        </p:attrNameLst>
                                      </p:cBhvr>
                                      <p:to>
                                        <p:strVal val="visible"/>
                                      </p:to>
                                    </p:set>
                                    <p:animEffect transition="in" filter="fade">
                                      <p:cBhvr>
                                        <p:cTn id="44" dur="500"/>
                                        <p:tgtEl>
                                          <p:spTgt spid="5">
                                            <p:txEl>
                                              <p:pRg st="12" end="1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5">
                                            <p:txEl>
                                              <p:pRg st="13" end="13"/>
                                            </p:txEl>
                                          </p:spTgt>
                                        </p:tgtEl>
                                        <p:attrNameLst>
                                          <p:attrName>style.visibility</p:attrName>
                                        </p:attrNameLst>
                                      </p:cBhvr>
                                      <p:to>
                                        <p:strVal val="visible"/>
                                      </p:to>
                                    </p:set>
                                    <p:animEffect transition="in" filter="fade">
                                      <p:cBhvr>
                                        <p:cTn id="49"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a:extLst>
                  <a:ext uri="{FF2B5EF4-FFF2-40B4-BE49-F238E27FC236}">
                    <a16:creationId xmlns:a16="http://schemas.microsoft.com/office/drawing/2014/main" id="{25A328DF-963F-46AA-AD2B-59355AF18F49}"/>
                  </a:ext>
                </a:extLst>
              </p:cNvPr>
              <p:cNvSpPr/>
              <p:nvPr/>
            </p:nvSpPr>
            <p:spPr>
              <a:xfrm>
                <a:off x="655508" y="638283"/>
                <a:ext cx="11175708" cy="3582904"/>
              </a:xfrm>
              <a:prstGeom prst="rect">
                <a:avLst/>
              </a:prstGeom>
            </p:spPr>
            <p:txBody>
              <a:bodyPr wrap="square">
                <a:spAutoFit/>
              </a:bodyPr>
              <a:lstStyle/>
              <a:p>
                <a:pPr>
                  <a:lnSpc>
                    <a:spcPct val="150000"/>
                  </a:lnSpc>
                  <a:spcAft>
                    <a:spcPts val="0"/>
                  </a:spcAft>
                </a:pPr>
                <a:r>
                  <a:rPr lang="fr-FR" sz="24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Remarques </a:t>
                </a:r>
                <a:endParaRPr lang="fr-FR" sz="2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0"/>
                  </a:spcAft>
                  <a:buFont typeface="Times New Roman" panose="02020603050405020304" pitchFamily="18" charset="0"/>
                  <a:buChar char="•"/>
                </a:pPr>
                <a:r>
                  <a:rPr lang="fr-FR" sz="2400" dirty="0">
                    <a:latin typeface="Times New Roman" panose="02020603050405020304" pitchFamily="18" charset="0"/>
                    <a:ea typeface="Calibri" panose="020F0502020204030204" pitchFamily="34" charset="0"/>
                  </a:rPr>
                  <a:t>Dans le cas d'une équation mettant en jeu plusieurs fractions, une mise au même dénominateur peut être utilisée pour obtenir une équation quotient-nul équivalente. </a:t>
                </a:r>
              </a:p>
              <a:p>
                <a:pPr marL="342900" lvl="0" indent="-342900">
                  <a:lnSpc>
                    <a:spcPct val="150000"/>
                  </a:lnSpc>
                  <a:spcAft>
                    <a:spcPts val="0"/>
                  </a:spcAft>
                  <a:buFont typeface="Times New Roman" panose="02020603050405020304" pitchFamily="18" charset="0"/>
                  <a:buChar char="•"/>
                </a:pPr>
                <a:r>
                  <a:rPr lang="fr-FR" sz="2400" dirty="0">
                    <a:latin typeface="Times New Roman" panose="02020603050405020304" pitchFamily="18" charset="0"/>
                    <a:ea typeface="Calibri" panose="020F0502020204030204" pitchFamily="34" charset="0"/>
                  </a:rPr>
                  <a:t>Une équation du type </a:t>
                </a:r>
                <a14:m>
                  <m:oMath xmlns:m="http://schemas.openxmlformats.org/officeDocument/2006/math">
                    <m:f>
                      <m:fPr>
                        <m:ctrlPr>
                          <a:rPr lang="fr-FR" sz="2400" i="1">
                            <a:latin typeface="Cambria Math" panose="02040503050406030204" pitchFamily="18" charset="0"/>
                            <a:ea typeface="Calibri" panose="020F0502020204030204" pitchFamily="34" charset="0"/>
                          </a:rPr>
                        </m:ctrlPr>
                      </m:fPr>
                      <m:num>
                        <m:r>
                          <a:rPr lang="fr-FR" sz="2400" i="1">
                            <a:latin typeface="Cambria Math" panose="02040503050406030204" pitchFamily="18" charset="0"/>
                            <a:ea typeface="Calibri" panose="020F0502020204030204" pitchFamily="34" charset="0"/>
                          </a:rPr>
                          <m:t>𝐴</m:t>
                        </m:r>
                      </m:num>
                      <m:den>
                        <m:r>
                          <a:rPr lang="fr-FR" sz="2400" i="1">
                            <a:latin typeface="Cambria Math" panose="02040503050406030204" pitchFamily="18" charset="0"/>
                            <a:ea typeface="Calibri" panose="020F0502020204030204" pitchFamily="34" charset="0"/>
                          </a:rPr>
                          <m:t>𝐵</m:t>
                        </m:r>
                      </m:den>
                    </m:f>
                    <m:r>
                      <a:rPr lang="fr-FR" sz="2400" i="1">
                        <a:latin typeface="Cambria Math" panose="02040503050406030204" pitchFamily="18" charset="0"/>
                        <a:ea typeface="Calibri" panose="020F0502020204030204" pitchFamily="34" charset="0"/>
                      </a:rPr>
                      <m:t>=</m:t>
                    </m:r>
                    <m:f>
                      <m:fPr>
                        <m:ctrlPr>
                          <a:rPr lang="fr-FR" sz="2400" i="1">
                            <a:latin typeface="Cambria Math" panose="02040503050406030204" pitchFamily="18" charset="0"/>
                            <a:ea typeface="Calibri" panose="020F0502020204030204" pitchFamily="34" charset="0"/>
                          </a:rPr>
                        </m:ctrlPr>
                      </m:fPr>
                      <m:num>
                        <m:r>
                          <a:rPr lang="fr-FR" sz="2400" i="1">
                            <a:latin typeface="Cambria Math" panose="02040503050406030204" pitchFamily="18" charset="0"/>
                            <a:ea typeface="Calibri" panose="020F0502020204030204" pitchFamily="34" charset="0"/>
                          </a:rPr>
                          <m:t>𝐶</m:t>
                        </m:r>
                      </m:num>
                      <m:den>
                        <m:r>
                          <a:rPr lang="fr-FR" sz="2400" i="1">
                            <a:latin typeface="Cambria Math" panose="02040503050406030204" pitchFamily="18" charset="0"/>
                            <a:ea typeface="Calibri" panose="020F0502020204030204" pitchFamily="34" charset="0"/>
                          </a:rPr>
                          <m:t>𝐷</m:t>
                        </m:r>
                      </m:den>
                    </m:f>
                  </m:oMath>
                </a14:m>
                <a:r>
                  <a:rPr lang="fr-FR" sz="2400" dirty="0">
                    <a:latin typeface="Times New Roman" panose="02020603050405020304" pitchFamily="18" charset="0"/>
                    <a:ea typeface="Calibri" panose="020F0502020204030204" pitchFamily="34" charset="0"/>
                  </a:rPr>
                  <a:t> où </a:t>
                </a:r>
                <a14:m>
                  <m:oMath xmlns:m="http://schemas.openxmlformats.org/officeDocument/2006/math">
                    <m:r>
                      <a:rPr lang="fr-FR" sz="2400" i="1">
                        <a:latin typeface="Cambria Math" panose="02040503050406030204" pitchFamily="18" charset="0"/>
                        <a:ea typeface="Calibri" panose="020F0502020204030204" pitchFamily="34" charset="0"/>
                      </a:rPr>
                      <m:t>𝐴</m:t>
                    </m:r>
                    <m:r>
                      <a:rPr lang="fr-FR" sz="2400" i="1">
                        <a:latin typeface="Cambria Math" panose="02040503050406030204" pitchFamily="18" charset="0"/>
                        <a:ea typeface="Calibri" panose="020F0502020204030204" pitchFamily="34" charset="0"/>
                      </a:rPr>
                      <m:t>, </m:t>
                    </m:r>
                    <m:r>
                      <a:rPr lang="fr-FR" sz="2400" i="1">
                        <a:latin typeface="Cambria Math" panose="02040503050406030204" pitchFamily="18" charset="0"/>
                        <a:ea typeface="Calibri" panose="020F0502020204030204" pitchFamily="34" charset="0"/>
                      </a:rPr>
                      <m:t>𝐵</m:t>
                    </m:r>
                    <m:r>
                      <a:rPr lang="fr-FR" sz="2400" i="1">
                        <a:latin typeface="Cambria Math" panose="02040503050406030204" pitchFamily="18" charset="0"/>
                        <a:ea typeface="Calibri" panose="020F0502020204030204" pitchFamily="34" charset="0"/>
                      </a:rPr>
                      <m:t>, </m:t>
                    </m:r>
                    <m:r>
                      <a:rPr lang="fr-FR" sz="2400" i="1">
                        <a:latin typeface="Cambria Math" panose="02040503050406030204" pitchFamily="18" charset="0"/>
                        <a:ea typeface="Calibri" panose="020F0502020204030204" pitchFamily="34" charset="0"/>
                      </a:rPr>
                      <m:t>𝐶</m:t>
                    </m:r>
                  </m:oMath>
                </a14:m>
                <a:r>
                  <a:rPr lang="fr-FR" sz="2400" dirty="0">
                    <a:latin typeface="Times New Roman" panose="02020603050405020304" pitchFamily="18" charset="0"/>
                    <a:ea typeface="Calibri" panose="020F0502020204030204" pitchFamily="34" charset="0"/>
                  </a:rPr>
                  <a:t>, et </a:t>
                </a:r>
                <a14:m>
                  <m:oMath xmlns:m="http://schemas.openxmlformats.org/officeDocument/2006/math">
                    <m:r>
                      <a:rPr lang="fr-FR" sz="2400" i="1">
                        <a:latin typeface="Cambria Math" panose="02040503050406030204" pitchFamily="18" charset="0"/>
                        <a:ea typeface="Calibri" panose="020F0502020204030204" pitchFamily="34" charset="0"/>
                      </a:rPr>
                      <m:t>𝐷</m:t>
                    </m:r>
                  </m:oMath>
                </a14:m>
                <a:r>
                  <a:rPr lang="fr-FR" sz="2400" dirty="0">
                    <a:latin typeface="Times New Roman" panose="02020603050405020304" pitchFamily="18" charset="0"/>
                    <a:ea typeface="Calibri" panose="020F0502020204030204" pitchFamily="34" charset="0"/>
                  </a:rPr>
                  <a:t> sont des nombres ou expressions avec </a:t>
                </a:r>
                <a14:m>
                  <m:oMath xmlns:m="http://schemas.openxmlformats.org/officeDocument/2006/math">
                    <m:r>
                      <a:rPr lang="fr-FR" sz="2400" i="1">
                        <a:latin typeface="Cambria Math" panose="02040503050406030204" pitchFamily="18" charset="0"/>
                        <a:ea typeface="Calibri" panose="020F0502020204030204" pitchFamily="34" charset="0"/>
                      </a:rPr>
                      <m:t>𝑥</m:t>
                    </m:r>
                  </m:oMath>
                </a14:m>
                <a:r>
                  <a:rPr lang="fr-FR" sz="2400" dirty="0">
                    <a:latin typeface="Times New Roman" panose="02020603050405020304" pitchFamily="18" charset="0"/>
                    <a:ea typeface="Calibri" panose="020F0502020204030204" pitchFamily="34" charset="0"/>
                  </a:rPr>
                  <a:t> est équivalente à </a:t>
                </a:r>
                <a14:m>
                  <m:oMath xmlns:m="http://schemas.openxmlformats.org/officeDocument/2006/math">
                    <m:r>
                      <a:rPr lang="fr-FR" sz="2400" i="1">
                        <a:latin typeface="Cambria Math" panose="02040503050406030204" pitchFamily="18" charset="0"/>
                        <a:ea typeface="Calibri" panose="020F0502020204030204" pitchFamily="34" charset="0"/>
                      </a:rPr>
                      <m:t>𝐴</m:t>
                    </m:r>
                    <m:r>
                      <a:rPr lang="fr-FR" sz="2400" i="1">
                        <a:latin typeface="Cambria Math" panose="02040503050406030204" pitchFamily="18" charset="0"/>
                        <a:ea typeface="Calibri" panose="020F0502020204030204" pitchFamily="34" charset="0"/>
                      </a:rPr>
                      <m:t>×</m:t>
                    </m:r>
                    <m:r>
                      <a:rPr lang="fr-FR" sz="2400" i="1">
                        <a:latin typeface="Cambria Math" panose="02040503050406030204" pitchFamily="18" charset="0"/>
                        <a:ea typeface="Calibri" panose="020F0502020204030204" pitchFamily="34" charset="0"/>
                      </a:rPr>
                      <m:t>𝐷</m:t>
                    </m:r>
                    <m:r>
                      <a:rPr lang="fr-FR" sz="2400" i="1">
                        <a:latin typeface="Cambria Math" panose="02040503050406030204" pitchFamily="18" charset="0"/>
                        <a:ea typeface="Calibri" panose="020F0502020204030204" pitchFamily="34" charset="0"/>
                      </a:rPr>
                      <m:t>=</m:t>
                    </m:r>
                    <m:r>
                      <a:rPr lang="fr-FR" sz="2400" i="1">
                        <a:latin typeface="Cambria Math" panose="02040503050406030204" pitchFamily="18" charset="0"/>
                        <a:ea typeface="Calibri" panose="020F0502020204030204" pitchFamily="34" charset="0"/>
                      </a:rPr>
                      <m:t>𝐵</m:t>
                    </m:r>
                    <m:r>
                      <a:rPr lang="fr-FR" sz="2400" i="1">
                        <a:latin typeface="Cambria Math" panose="02040503050406030204" pitchFamily="18" charset="0"/>
                        <a:ea typeface="Calibri" panose="020F0502020204030204" pitchFamily="34" charset="0"/>
                      </a:rPr>
                      <m:t>×</m:t>
                    </m:r>
                    <m:r>
                      <a:rPr lang="fr-FR" sz="2400" i="1">
                        <a:latin typeface="Cambria Math" panose="02040503050406030204" pitchFamily="18" charset="0"/>
                        <a:ea typeface="Calibri" panose="020F0502020204030204" pitchFamily="34" charset="0"/>
                      </a:rPr>
                      <m:t>𝐶</m:t>
                    </m:r>
                  </m:oMath>
                </a14:m>
                <a:r>
                  <a:rPr lang="fr-FR" sz="2400" dirty="0">
                    <a:latin typeface="Times New Roman" panose="02020603050405020304" pitchFamily="18" charset="0"/>
                    <a:ea typeface="Calibri" panose="020F0502020204030204" pitchFamily="34" charset="0"/>
                  </a:rPr>
                  <a:t> avec </a:t>
                </a:r>
                <a14:m>
                  <m:oMath xmlns:m="http://schemas.openxmlformats.org/officeDocument/2006/math">
                    <m:r>
                      <a:rPr lang="fr-FR" sz="2400" i="1">
                        <a:latin typeface="Cambria Math" panose="02040503050406030204" pitchFamily="18" charset="0"/>
                        <a:ea typeface="Calibri" panose="020F0502020204030204" pitchFamily="34" charset="0"/>
                      </a:rPr>
                      <m:t>𝐵</m:t>
                    </m:r>
                  </m:oMath>
                </a14:m>
                <a:r>
                  <a:rPr lang="fr-FR" sz="2400" dirty="0">
                    <a:latin typeface="Times New Roman" panose="02020603050405020304" pitchFamily="18" charset="0"/>
                    <a:ea typeface="Calibri" panose="020F0502020204030204" pitchFamily="34" charset="0"/>
                  </a:rPr>
                  <a:t> et </a:t>
                </a:r>
                <a14:m>
                  <m:oMath xmlns:m="http://schemas.openxmlformats.org/officeDocument/2006/math">
                    <m:r>
                      <a:rPr lang="fr-FR" sz="2400" i="1">
                        <a:latin typeface="Cambria Math" panose="02040503050406030204" pitchFamily="18" charset="0"/>
                        <a:ea typeface="Calibri" panose="020F0502020204030204" pitchFamily="34" charset="0"/>
                      </a:rPr>
                      <m:t>𝐷</m:t>
                    </m:r>
                  </m:oMath>
                </a14:m>
                <a:r>
                  <a:rPr lang="fr-FR" sz="2400" dirty="0">
                    <a:latin typeface="Times New Roman" panose="02020603050405020304" pitchFamily="18" charset="0"/>
                    <a:ea typeface="Calibri" panose="020F0502020204030204" pitchFamily="34" charset="0"/>
                  </a:rPr>
                  <a:t> différents de </a:t>
                </a:r>
                <a14:m>
                  <m:oMath xmlns:m="http://schemas.openxmlformats.org/officeDocument/2006/math">
                    <m:r>
                      <a:rPr lang="fr-FR" sz="2400" i="1">
                        <a:latin typeface="Cambria Math" panose="02040503050406030204" pitchFamily="18" charset="0"/>
                        <a:ea typeface="Calibri" panose="020F0502020204030204" pitchFamily="34" charset="0"/>
                      </a:rPr>
                      <m:t>0</m:t>
                    </m:r>
                  </m:oMath>
                </a14:m>
                <a:r>
                  <a:rPr lang="fr-FR" sz="2400" dirty="0">
                    <a:latin typeface="Times New Roman" panose="02020603050405020304" pitchFamily="18" charset="0"/>
                    <a:ea typeface="Calibri" panose="020F0502020204030204" pitchFamily="34" charset="0"/>
                  </a:rPr>
                  <a:t>.</a:t>
                </a:r>
              </a:p>
              <a:p>
                <a:pPr marL="457200">
                  <a:lnSpc>
                    <a:spcPct val="150000"/>
                  </a:lnSpc>
                  <a:spcAft>
                    <a:spcPts val="0"/>
                  </a:spcAft>
                </a:pPr>
                <a:r>
                  <a:rPr lang="fr-FR" sz="2400" dirty="0">
                    <a:latin typeface="Times New Roman" panose="02020603050405020304" pitchFamily="18" charset="0"/>
                    <a:ea typeface="Times New Roman" panose="02020603050405020304" pitchFamily="18" charset="0"/>
                  </a:rPr>
                  <a:t>Cela permet parfois de réécrire l'équation sous condition de valeurs interdites. </a:t>
                </a:r>
              </a:p>
            </p:txBody>
          </p:sp>
        </mc:Choice>
        <mc:Fallback>
          <p:sp>
            <p:nvSpPr>
              <p:cNvPr id="2" name="Rectangle 1">
                <a:extLst>
                  <a:ext uri="{FF2B5EF4-FFF2-40B4-BE49-F238E27FC236}">
                    <a16:creationId xmlns:a16="http://schemas.microsoft.com/office/drawing/2014/main" id="{25A328DF-963F-46AA-AD2B-59355AF18F49}"/>
                  </a:ext>
                </a:extLst>
              </p:cNvPr>
              <p:cNvSpPr>
                <a:spLocks noRot="1" noChangeAspect="1" noMove="1" noResize="1" noEditPoints="1" noAdjustHandles="1" noChangeArrowheads="1" noChangeShapeType="1" noTextEdit="1"/>
              </p:cNvSpPr>
              <p:nvPr/>
            </p:nvSpPr>
            <p:spPr>
              <a:xfrm>
                <a:off x="655508" y="638283"/>
                <a:ext cx="11175708" cy="3582904"/>
              </a:xfrm>
              <a:prstGeom prst="rect">
                <a:avLst/>
              </a:prstGeom>
              <a:blipFill>
                <a:blip r:embed="rId2"/>
                <a:stretch>
                  <a:fillRect l="-873" b="-3066"/>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4" name="ZoneTexte 3">
                <a:extLst>
                  <a:ext uri="{FF2B5EF4-FFF2-40B4-BE49-F238E27FC236}">
                    <a16:creationId xmlns:a16="http://schemas.microsoft.com/office/drawing/2014/main" id="{9C73D0A1-1CB6-3AE7-A82C-0FC2123B2F24}"/>
                  </a:ext>
                </a:extLst>
              </p:cNvPr>
              <p:cNvSpPr txBox="1"/>
              <p:nvPr/>
            </p:nvSpPr>
            <p:spPr>
              <a:xfrm>
                <a:off x="655508" y="4599464"/>
                <a:ext cx="6096000" cy="1054456"/>
              </a:xfrm>
              <a:prstGeom prst="rect">
                <a:avLst/>
              </a:prstGeom>
              <a:noFill/>
            </p:spPr>
            <p:txBody>
              <a:bodyPr wrap="square">
                <a:spAutoFit/>
              </a:bodyPr>
              <a:lstStyle/>
              <a:p>
                <a:pPr>
                  <a:lnSpc>
                    <a:spcPct val="107000"/>
                  </a:lnSpc>
                </a:pPr>
                <a:r>
                  <a:rPr lang="fr-FR" sz="2400" b="1" dirty="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Exemple</a:t>
                </a:r>
                <a:endPar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r>
                  <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On cherche à résoudre : </a:t>
                </a:r>
                <a14:m>
                  <m:oMath xmlns:m="http://schemas.openxmlformats.org/officeDocument/2006/math">
                    <m:f>
                      <m:fPr>
                        <m:ctrlP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fPr>
                      <m:num>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−7</m:t>
                        </m:r>
                      </m:num>
                      <m:den>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4</m:t>
                        </m:r>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+5</m:t>
                        </m:r>
                      </m:den>
                    </m:f>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m:t>
                    </m:r>
                    <m:f>
                      <m:fPr>
                        <m:ctrlP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ctrlPr>
                      </m:fPr>
                      <m:num>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3</m:t>
                        </m:r>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+5</m:t>
                        </m:r>
                      </m:num>
                      <m:den>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6</m:t>
                        </m:r>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𝑥</m:t>
                        </m:r>
                        <m:r>
                          <a:rPr lang="fr-FR" sz="2400" i="1">
                            <a:solidFill>
                              <a:srgbClr val="000000"/>
                            </a:solidFill>
                            <a:effectLst/>
                            <a:latin typeface="Cambria Math" panose="02040503050406030204" pitchFamily="18" charset="0"/>
                            <a:ea typeface="Calibri" panose="020F0502020204030204" pitchFamily="34" charset="0"/>
                            <a:cs typeface="Arial" panose="020B0604020202020204" pitchFamily="34" charset="0"/>
                          </a:rPr>
                          <m:t>−2</m:t>
                        </m:r>
                      </m:den>
                    </m:f>
                  </m:oMath>
                </a14:m>
                <a:endParaRPr lang="fr-FR"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p:txBody>
          </p:sp>
        </mc:Choice>
        <mc:Fallback>
          <p:sp>
            <p:nvSpPr>
              <p:cNvPr id="4" name="ZoneTexte 3">
                <a:extLst>
                  <a:ext uri="{FF2B5EF4-FFF2-40B4-BE49-F238E27FC236}">
                    <a16:creationId xmlns:a16="http://schemas.microsoft.com/office/drawing/2014/main" id="{9C73D0A1-1CB6-3AE7-A82C-0FC2123B2F24}"/>
                  </a:ext>
                </a:extLst>
              </p:cNvPr>
              <p:cNvSpPr txBox="1">
                <a:spLocks noRot="1" noChangeAspect="1" noMove="1" noResize="1" noEditPoints="1" noAdjustHandles="1" noChangeArrowheads="1" noChangeShapeType="1" noTextEdit="1"/>
              </p:cNvSpPr>
              <p:nvPr/>
            </p:nvSpPr>
            <p:spPr>
              <a:xfrm>
                <a:off x="655508" y="4599464"/>
                <a:ext cx="6096000" cy="1054456"/>
              </a:xfrm>
              <a:prstGeom prst="rect">
                <a:avLst/>
              </a:prstGeom>
              <a:blipFill>
                <a:blip r:embed="rId3"/>
                <a:stretch>
                  <a:fillRect l="-1600" t="-4651" b="-5233"/>
                </a:stretch>
              </a:blipFill>
            </p:spPr>
            <p:txBody>
              <a:bodyPr/>
              <a:lstStyle/>
              <a:p>
                <a:r>
                  <a:rPr lang="fr-FR">
                    <a:noFill/>
                  </a:rPr>
                  <a:t> </a:t>
                </a:r>
              </a:p>
            </p:txBody>
          </p:sp>
        </mc:Fallback>
      </mc:AlternateContent>
      <p:sp>
        <p:nvSpPr>
          <p:cNvPr id="6" name="ZoneTexte 5">
            <a:extLst>
              <a:ext uri="{FF2B5EF4-FFF2-40B4-BE49-F238E27FC236}">
                <a16:creationId xmlns:a16="http://schemas.microsoft.com/office/drawing/2014/main" id="{A3B15816-77AE-5C4B-6AE3-9ADD5EF3588E}"/>
              </a:ext>
            </a:extLst>
          </p:cNvPr>
          <p:cNvSpPr txBox="1"/>
          <p:nvPr/>
        </p:nvSpPr>
        <p:spPr>
          <a:xfrm>
            <a:off x="5735216" y="6032197"/>
            <a:ext cx="6096000" cy="461665"/>
          </a:xfrm>
          <a:prstGeom prst="rect">
            <a:avLst/>
          </a:prstGeom>
          <a:noFill/>
        </p:spPr>
        <p:txBody>
          <a:bodyPr wrap="square">
            <a:spAutoFit/>
          </a:bodyPr>
          <a:lstStyle/>
          <a:p>
            <a:pPr marL="342900" lvl="0" indent="-342900" algn="r">
              <a:buFont typeface="Wingdings" panose="05000000000000000000" pitchFamily="2" charset="2"/>
              <a:buChar char=""/>
            </a:pPr>
            <a:r>
              <a:rPr lang="fr-FR" sz="2400" dirty="0">
                <a:effectLst/>
                <a:latin typeface="Times New Roman" panose="02020603050405020304" pitchFamily="18" charset="0"/>
                <a:ea typeface="Times New Roman" panose="02020603050405020304" pitchFamily="18" charset="0"/>
              </a:rPr>
              <a:t> </a:t>
            </a:r>
            <a:r>
              <a:rPr lang="fr-FR" sz="2400" b="1" dirty="0">
                <a:solidFill>
                  <a:srgbClr val="70AD47"/>
                </a:solidFill>
                <a:effectLst/>
                <a:latin typeface="Times New Roman" panose="02020603050405020304" pitchFamily="18" charset="0"/>
                <a:ea typeface="Times New Roman" panose="02020603050405020304" pitchFamily="18" charset="0"/>
              </a:rPr>
              <a:t>Exercice résolu 5 page 105</a:t>
            </a:r>
            <a:endParaRPr lang="fr-F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3598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500"/>
                                        <p:tgtEl>
                                          <p:spTgt spid="2">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additive="base">
                                        <p:cTn id="2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Effect transition="in" filter="fade">
                                      <p:cBhvr>
                                        <p:cTn id="34" dur="500"/>
                                        <p:tgtEl>
                                          <p:spTgt spid="4">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1000" fill="hold"/>
                                        <p:tgtEl>
                                          <p:spTgt spid="6"/>
                                        </p:tgtEl>
                                        <p:attrNameLst>
                                          <p:attrName>ppt_w</p:attrName>
                                        </p:attrNameLst>
                                      </p:cBhvr>
                                      <p:tavLst>
                                        <p:tav tm="0">
                                          <p:val>
                                            <p:fltVal val="0"/>
                                          </p:val>
                                        </p:tav>
                                        <p:tav tm="100000">
                                          <p:val>
                                            <p:strVal val="#ppt_w"/>
                                          </p:val>
                                        </p:tav>
                                      </p:tavLst>
                                    </p:anim>
                                    <p:anim calcmode="lin" valueType="num">
                                      <p:cBhvr>
                                        <p:cTn id="40" dur="1000" fill="hold"/>
                                        <p:tgtEl>
                                          <p:spTgt spid="6"/>
                                        </p:tgtEl>
                                        <p:attrNameLst>
                                          <p:attrName>ppt_h</p:attrName>
                                        </p:attrNameLst>
                                      </p:cBhvr>
                                      <p:tavLst>
                                        <p:tav tm="0">
                                          <p:val>
                                            <p:fltVal val="0"/>
                                          </p:val>
                                        </p:tav>
                                        <p:tav tm="100000">
                                          <p:val>
                                            <p:strVal val="#ppt_h"/>
                                          </p:val>
                                        </p:tav>
                                      </p:tavLst>
                                    </p:anim>
                                    <p:anim calcmode="lin" valueType="num">
                                      <p:cBhvr>
                                        <p:cTn id="41" dur="1000" fill="hold"/>
                                        <p:tgtEl>
                                          <p:spTgt spid="6"/>
                                        </p:tgtEl>
                                        <p:attrNameLst>
                                          <p:attrName>style.rotation</p:attrName>
                                        </p:attrNameLst>
                                      </p:cBhvr>
                                      <p:tavLst>
                                        <p:tav tm="0">
                                          <p:val>
                                            <p:fltVal val="90"/>
                                          </p:val>
                                        </p:tav>
                                        <p:tav tm="100000">
                                          <p:val>
                                            <p:fltVal val="0"/>
                                          </p:val>
                                        </p:tav>
                                      </p:tavLst>
                                    </p:anim>
                                    <p:animEffect transition="in" filter="fade">
                                      <p:cBhvr>
                                        <p:cTn id="4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F13FE715-BE69-07B0-0F35-3AEEFC71A881}"/>
              </a:ext>
            </a:extLst>
          </p:cNvPr>
          <p:cNvPicPr>
            <a:picLocks noChangeAspect="1"/>
          </p:cNvPicPr>
          <p:nvPr/>
        </p:nvPicPr>
        <p:blipFill>
          <a:blip r:embed="rId2"/>
          <a:stretch>
            <a:fillRect/>
          </a:stretch>
        </p:blipFill>
        <p:spPr>
          <a:xfrm>
            <a:off x="0" y="28074"/>
            <a:ext cx="12192000" cy="3375915"/>
          </a:xfrm>
          <a:prstGeom prst="rect">
            <a:avLst/>
          </a:prstGeom>
        </p:spPr>
      </p:pic>
      <p:pic>
        <p:nvPicPr>
          <p:cNvPr id="8" name="Image 7">
            <a:extLst>
              <a:ext uri="{FF2B5EF4-FFF2-40B4-BE49-F238E27FC236}">
                <a16:creationId xmlns:a16="http://schemas.microsoft.com/office/drawing/2014/main" id="{2E43B0F2-90ED-ABC7-1989-9638BE54EB4D}"/>
              </a:ext>
            </a:extLst>
          </p:cNvPr>
          <p:cNvPicPr>
            <a:picLocks noChangeAspect="1"/>
          </p:cNvPicPr>
          <p:nvPr/>
        </p:nvPicPr>
        <p:blipFill>
          <a:blip r:embed="rId3"/>
          <a:stretch>
            <a:fillRect/>
          </a:stretch>
        </p:blipFill>
        <p:spPr>
          <a:xfrm>
            <a:off x="-1" y="3788444"/>
            <a:ext cx="12299139" cy="2018798"/>
          </a:xfrm>
          <a:prstGeom prst="rect">
            <a:avLst/>
          </a:prstGeom>
        </p:spPr>
      </p:pic>
    </p:spTree>
    <p:extLst>
      <p:ext uri="{BB962C8B-B14F-4D97-AF65-F5344CB8AC3E}">
        <p14:creationId xmlns:p14="http://schemas.microsoft.com/office/powerpoint/2010/main" val="402265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6001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816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1FA2F4-A8B0-4C38-9D00-217092C33AB4}"/>
              </a:ext>
            </a:extLst>
          </p:cNvPr>
          <p:cNvSpPr/>
          <p:nvPr/>
        </p:nvSpPr>
        <p:spPr>
          <a:xfrm>
            <a:off x="376237" y="748175"/>
            <a:ext cx="11439525" cy="1755994"/>
          </a:xfrm>
          <a:prstGeom prst="rect">
            <a:avLst/>
          </a:prstGeom>
        </p:spPr>
        <p:txBody>
          <a:bodyPr wrap="square">
            <a:spAutoFit/>
          </a:bodyPr>
          <a:lstStyle/>
          <a:p>
            <a:pPr algn="ctr">
              <a:lnSpc>
                <a:spcPct val="107000"/>
              </a:lnSpc>
              <a:spcAft>
                <a:spcPts val="0"/>
              </a:spcAft>
            </a:pPr>
            <a:r>
              <a:rPr lang="fr-FR" sz="6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Calcul littéral</a:t>
            </a:r>
            <a:endParaRPr lang="fr-FR" sz="44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0"/>
              </a:spcAft>
            </a:pPr>
            <a:r>
              <a:rPr lang="fr-FR" sz="44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p:sp>
        <p:nvSpPr>
          <p:cNvPr id="3" name="ZoneTexte 2">
            <a:extLst>
              <a:ext uri="{FF2B5EF4-FFF2-40B4-BE49-F238E27FC236}">
                <a16:creationId xmlns:a16="http://schemas.microsoft.com/office/drawing/2014/main" id="{1C5CC8EF-2C46-7189-1AE6-10E6E129B30E}"/>
              </a:ext>
            </a:extLst>
          </p:cNvPr>
          <p:cNvSpPr txBox="1"/>
          <p:nvPr/>
        </p:nvSpPr>
        <p:spPr>
          <a:xfrm>
            <a:off x="1828800" y="2662535"/>
            <a:ext cx="9170894" cy="1696683"/>
          </a:xfrm>
          <a:prstGeom prst="rect">
            <a:avLst/>
          </a:prstGeom>
          <a:noFill/>
        </p:spPr>
        <p:txBody>
          <a:bodyPr wrap="square">
            <a:spAutoFit/>
          </a:bodyPr>
          <a:lstStyle/>
          <a:p>
            <a:pPr>
              <a:lnSpc>
                <a:spcPct val="150000"/>
              </a:lnSpc>
            </a:pPr>
            <a:r>
              <a:rPr lang="fr-FR" sz="2400" b="0" i="0" dirty="0">
                <a:solidFill>
                  <a:schemeClr val="accent1"/>
                </a:solidFill>
                <a:effectLst/>
                <a:latin typeface="Open Sans" panose="020B0606030504020204" pitchFamily="34" charset="0"/>
              </a:rPr>
              <a:t>Le calcul littéral permet de généraliser un résultat qui dépend d’une valeur variable, que l’on note souvent </a:t>
            </a:r>
            <a:r>
              <a:rPr lang="fr-FR" sz="2400" b="0" i="1" dirty="0">
                <a:solidFill>
                  <a:schemeClr val="accent1"/>
                </a:solidFill>
                <a:effectLst/>
                <a:latin typeface="Open Sans" panose="020B0606030504020204" pitchFamily="34" charset="0"/>
              </a:rPr>
              <a:t>x</a:t>
            </a:r>
            <a:r>
              <a:rPr lang="fr-FR" sz="2400" b="0" i="0" dirty="0">
                <a:solidFill>
                  <a:schemeClr val="accent1"/>
                </a:solidFill>
                <a:effectLst/>
                <a:latin typeface="Open Sans" panose="020B0606030504020204" pitchFamily="34" charset="0"/>
              </a:rPr>
              <a:t>, et de résoudre une équation ou une inéquation.</a:t>
            </a:r>
            <a:endParaRPr lang="fr-FR" sz="2400" dirty="0">
              <a:solidFill>
                <a:schemeClr val="accent1"/>
              </a:solidFill>
            </a:endParaRPr>
          </a:p>
        </p:txBody>
      </p:sp>
    </p:spTree>
    <p:extLst>
      <p:ext uri="{BB962C8B-B14F-4D97-AF65-F5344CB8AC3E}">
        <p14:creationId xmlns:p14="http://schemas.microsoft.com/office/powerpoint/2010/main" val="371370229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1FA2F4-A8B0-4C38-9D00-217092C33AB4}"/>
              </a:ext>
            </a:extLst>
          </p:cNvPr>
          <p:cNvSpPr/>
          <p:nvPr/>
        </p:nvSpPr>
        <p:spPr>
          <a:xfrm>
            <a:off x="252412" y="8133"/>
            <a:ext cx="11439525" cy="913070"/>
          </a:xfrm>
          <a:prstGeom prst="rect">
            <a:avLst/>
          </a:prstGeom>
        </p:spPr>
        <p:txBody>
          <a:bodyPr wrap="square">
            <a:spAutoFit/>
          </a:bodyPr>
          <a:lstStyle/>
          <a:p>
            <a:pPr>
              <a:lnSpc>
                <a:spcPct val="107000"/>
              </a:lnSpc>
              <a:spcAft>
                <a:spcPts val="0"/>
              </a:spcAft>
            </a:pP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07000"/>
              </a:lnSpc>
              <a:spcAft>
                <a:spcPts val="0"/>
              </a:spcAft>
              <a:buFont typeface="+mj-lt"/>
              <a:buAutoNum type="romanUcPeriod"/>
            </a:pPr>
            <a:r>
              <a:rPr lang="fr-FR" sz="3200" b="1" dirty="0">
                <a:solidFill>
                  <a:srgbClr val="FF0000"/>
                </a:solidFill>
                <a:effectLst/>
                <a:latin typeface="Times New Roman" panose="02020603050405020304" pitchFamily="18" charset="0"/>
                <a:ea typeface="Calibri" panose="020F0502020204030204" pitchFamily="34" charset="0"/>
              </a:rPr>
              <a:t>Calcul algébrique et identités remarquables </a:t>
            </a:r>
            <a:endParaRPr lang="fr-FR" sz="2000" dirty="0">
              <a:latin typeface="Times New Roman" panose="02020603050405020304" pitchFamily="18" charset="0"/>
              <a:ea typeface="Times New Roman" panose="02020603050405020304" pitchFamily="18" charset="0"/>
            </a:endParaRPr>
          </a:p>
        </p:txBody>
      </p:sp>
      <p:sp>
        <p:nvSpPr>
          <p:cNvPr id="2" name="Rectangle 1">
            <a:extLst>
              <a:ext uri="{FF2B5EF4-FFF2-40B4-BE49-F238E27FC236}">
                <a16:creationId xmlns:a16="http://schemas.microsoft.com/office/drawing/2014/main" id="{D59D04C0-369E-49B4-8886-40E819218828}"/>
              </a:ext>
            </a:extLst>
          </p:cNvPr>
          <p:cNvSpPr/>
          <p:nvPr/>
        </p:nvSpPr>
        <p:spPr>
          <a:xfrm>
            <a:off x="621507" y="3157286"/>
            <a:ext cx="10034588" cy="919739"/>
          </a:xfrm>
          <a:prstGeom prst="rect">
            <a:avLst/>
          </a:prstGeom>
        </p:spPr>
        <p:txBody>
          <a:bodyPr wrap="square">
            <a:spAutoFit/>
          </a:bodyPr>
          <a:lstStyle/>
          <a:p>
            <a:pPr>
              <a:lnSpc>
                <a:spcPct val="150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Remarque</a:t>
            </a:r>
          </a:p>
          <a:p>
            <a:pPr>
              <a:lnSpc>
                <a:spcPct val="150000"/>
              </a:lnSpc>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Cette dernière la règle s’appelle</a:t>
            </a:r>
            <a:r>
              <a:rPr lang="fr-FR" b="1" dirty="0">
                <a:solidFill>
                  <a:srgbClr val="000000"/>
                </a:solidFill>
                <a:latin typeface="Times New Roman" panose="02020603050405020304" pitchFamily="18" charset="0"/>
                <a:ea typeface="Calibri" panose="020F0502020204030204" pitchFamily="34" charset="0"/>
                <a:cs typeface="Arial" panose="020B0604020202020204" pitchFamily="34" charset="0"/>
              </a:rPr>
              <a:t> la règle de double distributivité</a:t>
            </a:r>
            <a:endPar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D08CFA13-73C8-491A-B4A5-100DB0A4B539}"/>
                  </a:ext>
                </a:extLst>
              </p:cNvPr>
              <p:cNvSpPr/>
              <p:nvPr/>
            </p:nvSpPr>
            <p:spPr>
              <a:xfrm>
                <a:off x="5145883" y="2188975"/>
                <a:ext cx="3350418" cy="553998"/>
              </a:xfrm>
              <a:prstGeom prst="rect">
                <a:avLst/>
              </a:prstGeom>
            </p:spPr>
            <p:txBody>
              <a:bodyPr wrap="square">
                <a:spAutoFit/>
              </a:bodyPr>
              <a:lstStyle/>
              <a:p>
                <a:pPr lvl="0">
                  <a:lnSpc>
                    <a:spcPct val="150000"/>
                  </a:lnSpc>
                  <a:spcAft>
                    <a:spcPts val="0"/>
                  </a:spcAft>
                </a:pPr>
                <a14:m>
                  <m:oMathPara xmlns:m="http://schemas.openxmlformats.org/officeDocument/2006/math">
                    <m:oMathParaPr>
                      <m:jc m:val="centerGroup"/>
                    </m:oMathParaPr>
                    <m:oMath xmlns:m="http://schemas.openxmlformats.org/officeDocument/2006/math">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 +</m:t>
                      </m:r>
                      <m:r>
                        <a:rPr lang="fr-FR" sz="2000" i="1">
                          <a:latin typeface="Cambria Math" panose="02040503050406030204" pitchFamily="18" charset="0"/>
                          <a:ea typeface="Calibri" panose="020F0502020204030204" pitchFamily="34" charset="0"/>
                        </a:rPr>
                        <m:t>𝑏</m:t>
                      </m:r>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𝑐</m:t>
                      </m:r>
                      <m:r>
                        <a:rPr lang="fr-FR" sz="2000" i="1">
                          <a:latin typeface="Cambria Math" panose="02040503050406030204" pitchFamily="18" charset="0"/>
                          <a:ea typeface="Calibri" panose="020F0502020204030204" pitchFamily="34" charset="0"/>
                        </a:rPr>
                        <m:t> + </m:t>
                      </m:r>
                      <m:r>
                        <a:rPr lang="fr-FR" sz="2000" i="1">
                          <a:latin typeface="Cambria Math" panose="02040503050406030204" pitchFamily="18" charset="0"/>
                          <a:ea typeface="Calibri" panose="020F0502020204030204" pitchFamily="34" charset="0"/>
                        </a:rPr>
                        <m:t>𝑑</m:t>
                      </m:r>
                      <m:r>
                        <a:rPr lang="fr-FR" sz="2000" i="1">
                          <a:latin typeface="Cambria Math" panose="02040503050406030204" pitchFamily="18" charset="0"/>
                          <a:ea typeface="Calibri" panose="020F0502020204030204" pitchFamily="34" charset="0"/>
                        </a:rPr>
                        <m:t>) =</m:t>
                      </m:r>
                    </m:oMath>
                  </m:oMathPara>
                </a14:m>
                <a:endParaRPr lang="fr-FR" sz="2000" dirty="0">
                  <a:latin typeface="Times New Roman" panose="02020603050405020304" pitchFamily="18" charset="0"/>
                  <a:ea typeface="Calibri" panose="020F0502020204030204" pitchFamily="34" charset="0"/>
                </a:endParaRPr>
              </a:p>
            </p:txBody>
          </p:sp>
        </mc:Choice>
        <mc:Fallback xmlns="">
          <p:sp>
            <p:nvSpPr>
              <p:cNvPr id="3" name="Rectangle 2">
                <a:extLst>
                  <a:ext uri="{FF2B5EF4-FFF2-40B4-BE49-F238E27FC236}">
                    <a16:creationId xmlns:a16="http://schemas.microsoft.com/office/drawing/2014/main" id="{D08CFA13-73C8-491A-B4A5-100DB0A4B539}"/>
                  </a:ext>
                </a:extLst>
              </p:cNvPr>
              <p:cNvSpPr>
                <a:spLocks noRot="1" noChangeAspect="1" noMove="1" noResize="1" noEditPoints="1" noAdjustHandles="1" noChangeArrowheads="1" noChangeShapeType="1" noTextEdit="1"/>
              </p:cNvSpPr>
              <p:nvPr/>
            </p:nvSpPr>
            <p:spPr>
              <a:xfrm>
                <a:off x="5145883" y="2188975"/>
                <a:ext cx="3350418" cy="553998"/>
              </a:xfrm>
              <a:prstGeom prst="rect">
                <a:avLst/>
              </a:prstGeom>
              <a:blipFill>
                <a:blip r:embed="rId2"/>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51D4C697-D12B-4F56-BE09-09C651074DD0}"/>
                  </a:ext>
                </a:extLst>
              </p:cNvPr>
              <p:cNvSpPr/>
              <p:nvPr/>
            </p:nvSpPr>
            <p:spPr>
              <a:xfrm>
                <a:off x="1069182" y="2307100"/>
                <a:ext cx="4782015" cy="400110"/>
              </a:xfrm>
              <a:prstGeom prst="rect">
                <a:avLst/>
              </a:prstGeom>
            </p:spPr>
            <p:txBody>
              <a:bodyPr wrap="none">
                <a:spAutoFit/>
              </a:bodyPr>
              <a:lstStyle/>
              <a:p>
                <a:pPr marL="285750" indent="-285750">
                  <a:buFont typeface="Arial" panose="020B0604020202020204" pitchFamily="34" charset="0"/>
                  <a:buChar char="•"/>
                </a:pPr>
                <a:r>
                  <a:rPr lang="fr-FR" sz="2000" dirty="0">
                    <a:latin typeface="Times New Roman" panose="02020603050405020304" pitchFamily="18" charset="0"/>
                    <a:ea typeface="Calibri" panose="020F0502020204030204" pitchFamily="34" charset="0"/>
                  </a:rPr>
                  <a:t>Pour tous nombres réels </a:t>
                </a:r>
                <a14:m>
                  <m:oMath xmlns:m="http://schemas.openxmlformats.org/officeDocument/2006/math">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 </m:t>
                    </m:r>
                    <m:r>
                      <a:rPr lang="fr-FR" sz="2000" i="1">
                        <a:latin typeface="Cambria Math" panose="02040503050406030204" pitchFamily="18" charset="0"/>
                        <a:ea typeface="Calibri" panose="020F0502020204030204" pitchFamily="34" charset="0"/>
                      </a:rPr>
                      <m:t>𝑏</m:t>
                    </m:r>
                    <m:r>
                      <a:rPr lang="fr-FR" sz="2000" i="1">
                        <a:latin typeface="Cambria Math" panose="02040503050406030204" pitchFamily="18" charset="0"/>
                        <a:ea typeface="Calibri" panose="020F0502020204030204" pitchFamily="34" charset="0"/>
                      </a:rPr>
                      <m:t>, </m:t>
                    </m:r>
                    <m:r>
                      <a:rPr lang="fr-FR" sz="2000" i="1">
                        <a:latin typeface="Cambria Math" panose="02040503050406030204" pitchFamily="18" charset="0"/>
                        <a:ea typeface="Calibri" panose="020F0502020204030204" pitchFamily="34" charset="0"/>
                      </a:rPr>
                      <m:t>𝑐</m:t>
                    </m:r>
                  </m:oMath>
                </a14:m>
                <a:r>
                  <a:rPr lang="fr-FR" sz="2000" dirty="0">
                    <a:latin typeface="Times New Roman" panose="02020603050405020304" pitchFamily="18" charset="0"/>
                    <a:ea typeface="Calibri" panose="020F0502020204030204" pitchFamily="34" charset="0"/>
                  </a:rPr>
                  <a:t> et </a:t>
                </a:r>
                <a14:m>
                  <m:oMath xmlns:m="http://schemas.openxmlformats.org/officeDocument/2006/math">
                    <m:r>
                      <a:rPr lang="fr-FR" sz="2000" i="1">
                        <a:latin typeface="Cambria Math" panose="02040503050406030204" pitchFamily="18" charset="0"/>
                        <a:ea typeface="Calibri" panose="020F0502020204030204" pitchFamily="34" charset="0"/>
                      </a:rPr>
                      <m:t>𝑑</m:t>
                    </m:r>
                  </m:oMath>
                </a14:m>
                <a:r>
                  <a:rPr lang="fr-FR" sz="2000" dirty="0">
                    <a:latin typeface="Times New Roman" panose="02020603050405020304" pitchFamily="18" charset="0"/>
                    <a:ea typeface="Calibri" panose="020F0502020204030204" pitchFamily="34" charset="0"/>
                  </a:rPr>
                  <a:t> on a : </a:t>
                </a:r>
                <a:endParaRPr lang="fr-FR" sz="2000" dirty="0"/>
              </a:p>
            </p:txBody>
          </p:sp>
        </mc:Choice>
        <mc:Fallback xmlns="">
          <p:sp>
            <p:nvSpPr>
              <p:cNvPr id="5" name="Rectangle 4">
                <a:extLst>
                  <a:ext uri="{FF2B5EF4-FFF2-40B4-BE49-F238E27FC236}">
                    <a16:creationId xmlns:a16="http://schemas.microsoft.com/office/drawing/2014/main" id="{51D4C697-D12B-4F56-BE09-09C651074DD0}"/>
                  </a:ext>
                </a:extLst>
              </p:cNvPr>
              <p:cNvSpPr>
                <a:spLocks noRot="1" noChangeAspect="1" noMove="1" noResize="1" noEditPoints="1" noAdjustHandles="1" noChangeArrowheads="1" noChangeShapeType="1" noTextEdit="1"/>
              </p:cNvSpPr>
              <p:nvPr/>
            </p:nvSpPr>
            <p:spPr>
              <a:xfrm>
                <a:off x="1069182" y="2307100"/>
                <a:ext cx="4782015" cy="400110"/>
              </a:xfrm>
              <a:prstGeom prst="rect">
                <a:avLst/>
              </a:prstGeom>
              <a:blipFill>
                <a:blip r:embed="rId3"/>
                <a:stretch>
                  <a:fillRect l="-1146" t="-9091" r="-382" b="-24242"/>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354F0E0E-ECF8-4475-A740-84EEBB20431A}"/>
                  </a:ext>
                </a:extLst>
              </p:cNvPr>
              <p:cNvSpPr/>
              <p:nvPr/>
            </p:nvSpPr>
            <p:spPr>
              <a:xfrm>
                <a:off x="7117516" y="1666104"/>
                <a:ext cx="1241943" cy="400110"/>
              </a:xfrm>
              <a:prstGeom prst="rect">
                <a:avLst/>
              </a:prstGeom>
            </p:spPr>
            <p:txBody>
              <a:bodyPr wrap="none">
                <a:spAutoFit/>
              </a:bodyPr>
              <a:lstStyle/>
              <a:p>
                <a14:m>
                  <m:oMath xmlns:m="http://schemas.openxmlformats.org/officeDocument/2006/math">
                    <m:r>
                      <a:rPr lang="fr-FR" sz="2000" i="1">
                        <a:latin typeface="Cambria Math" panose="02040503050406030204" pitchFamily="18" charset="0"/>
                        <a:ea typeface="Calibri" panose="020F0502020204030204" pitchFamily="34" charset="0"/>
                      </a:rPr>
                      <m:t>𝑘𝑎</m:t>
                    </m:r>
                    <m:r>
                      <a:rPr lang="fr-FR" sz="2000" i="1">
                        <a:latin typeface="Cambria Math" panose="02040503050406030204" pitchFamily="18" charset="0"/>
                        <a:ea typeface="Calibri" panose="020F0502020204030204" pitchFamily="34" charset="0"/>
                      </a:rPr>
                      <m:t> + </m:t>
                    </m:r>
                    <m:r>
                      <a:rPr lang="fr-FR" sz="2000" i="1">
                        <a:latin typeface="Cambria Math" panose="02040503050406030204" pitchFamily="18" charset="0"/>
                        <a:ea typeface="Calibri" panose="020F0502020204030204" pitchFamily="34" charset="0"/>
                      </a:rPr>
                      <m:t>𝑘𝑏</m:t>
                    </m:r>
                  </m:oMath>
                </a14:m>
                <a:r>
                  <a:rPr lang="fr-FR" sz="2000" dirty="0">
                    <a:latin typeface="Times New Roman" panose="02020603050405020304" pitchFamily="18" charset="0"/>
                    <a:ea typeface="Calibri" panose="020F0502020204030204" pitchFamily="34" charset="0"/>
                  </a:rPr>
                  <a:t>.</a:t>
                </a:r>
                <a:endParaRPr lang="fr-FR" sz="2000" dirty="0"/>
              </a:p>
            </p:txBody>
          </p:sp>
        </mc:Choice>
        <mc:Fallback xmlns="">
          <p:sp>
            <p:nvSpPr>
              <p:cNvPr id="6" name="Rectangle 5">
                <a:extLst>
                  <a:ext uri="{FF2B5EF4-FFF2-40B4-BE49-F238E27FC236}">
                    <a16:creationId xmlns:a16="http://schemas.microsoft.com/office/drawing/2014/main" id="{354F0E0E-ECF8-4475-A740-84EEBB20431A}"/>
                  </a:ext>
                </a:extLst>
              </p:cNvPr>
              <p:cNvSpPr>
                <a:spLocks noRot="1" noChangeAspect="1" noMove="1" noResize="1" noEditPoints="1" noAdjustHandles="1" noChangeArrowheads="1" noChangeShapeType="1" noTextEdit="1"/>
              </p:cNvSpPr>
              <p:nvPr/>
            </p:nvSpPr>
            <p:spPr>
              <a:xfrm>
                <a:off x="7117516" y="1666104"/>
                <a:ext cx="1241943" cy="400110"/>
              </a:xfrm>
              <a:prstGeom prst="rect">
                <a:avLst/>
              </a:prstGeom>
              <a:blipFill>
                <a:blip r:embed="rId4"/>
                <a:stretch>
                  <a:fillRect t="-9091" r="-4433" b="-24242"/>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6BE76766-8CAF-48CF-8113-EFA937D05FBB}"/>
                  </a:ext>
                </a:extLst>
              </p:cNvPr>
              <p:cNvSpPr/>
              <p:nvPr/>
            </p:nvSpPr>
            <p:spPr>
              <a:xfrm>
                <a:off x="621507" y="1106061"/>
                <a:ext cx="6096000" cy="960328"/>
              </a:xfrm>
              <a:prstGeom prst="rect">
                <a:avLst/>
              </a:prstGeom>
            </p:spPr>
            <p:txBody>
              <a:bodyPr>
                <a:spAutoFit/>
              </a:bodyPr>
              <a:lstStyle/>
              <a:p>
                <a:pPr>
                  <a:lnSpc>
                    <a:spcPct val="150000"/>
                  </a:lnSpc>
                  <a:spcAft>
                    <a:spcPts val="0"/>
                  </a:spcAft>
                </a:pPr>
                <a:r>
                  <a:rPr lang="fr-FR"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Propriété - Distributivité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800100" lvl="1" indent="-342900">
                  <a:lnSpc>
                    <a:spcPct val="150000"/>
                  </a:lnSpc>
                  <a:buFont typeface="Times New Roman" panose="02020603050405020304" pitchFamily="18" charset="0"/>
                  <a:buChar char="•"/>
                </a:pPr>
                <a:r>
                  <a:rPr lang="fr-FR" sz="2000" dirty="0">
                    <a:latin typeface="Times New Roman" panose="02020603050405020304" pitchFamily="18" charset="0"/>
                    <a:ea typeface="Calibri" panose="020F0502020204030204" pitchFamily="34" charset="0"/>
                  </a:rPr>
                  <a:t>Pour tous nombres réels </a:t>
                </a:r>
                <a14:m>
                  <m:oMath xmlns:m="http://schemas.openxmlformats.org/officeDocument/2006/math">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 </m:t>
                    </m:r>
                    <m:r>
                      <a:rPr lang="fr-FR" sz="2000" i="1">
                        <a:latin typeface="Cambria Math" panose="02040503050406030204" pitchFamily="18" charset="0"/>
                        <a:ea typeface="Calibri" panose="020F0502020204030204" pitchFamily="34" charset="0"/>
                      </a:rPr>
                      <m:t>𝑏</m:t>
                    </m:r>
                  </m:oMath>
                </a14:m>
                <a:r>
                  <a:rPr lang="fr-FR" sz="2000" dirty="0">
                    <a:latin typeface="Times New Roman" panose="02020603050405020304" pitchFamily="18" charset="0"/>
                    <a:ea typeface="Calibri" panose="020F0502020204030204" pitchFamily="34" charset="0"/>
                  </a:rPr>
                  <a:t> et </a:t>
                </a:r>
                <a14:m>
                  <m:oMath xmlns:m="http://schemas.openxmlformats.org/officeDocument/2006/math">
                    <m:r>
                      <a:rPr lang="fr-FR" sz="2000" i="1">
                        <a:latin typeface="Cambria Math" panose="02040503050406030204" pitchFamily="18" charset="0"/>
                        <a:ea typeface="Calibri" panose="020F0502020204030204" pitchFamily="34" charset="0"/>
                      </a:rPr>
                      <m:t>𝑘</m:t>
                    </m:r>
                  </m:oMath>
                </a14:m>
                <a:r>
                  <a:rPr lang="fr-FR" sz="2000" dirty="0">
                    <a:latin typeface="Times New Roman" panose="02020603050405020304" pitchFamily="18" charset="0"/>
                    <a:ea typeface="Calibri" panose="020F0502020204030204" pitchFamily="34" charset="0"/>
                  </a:rPr>
                  <a:t> on a :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7" name="Rectangle 6">
                <a:extLst>
                  <a:ext uri="{FF2B5EF4-FFF2-40B4-BE49-F238E27FC236}">
                    <a16:creationId xmlns:a16="http://schemas.microsoft.com/office/drawing/2014/main" id="{6BE76766-8CAF-48CF-8113-EFA937D05FBB}"/>
                  </a:ext>
                </a:extLst>
              </p:cNvPr>
              <p:cNvSpPr>
                <a:spLocks noRot="1" noChangeAspect="1" noMove="1" noResize="1" noEditPoints="1" noAdjustHandles="1" noChangeArrowheads="1" noChangeShapeType="1" noTextEdit="1"/>
              </p:cNvSpPr>
              <p:nvPr/>
            </p:nvSpPr>
            <p:spPr>
              <a:xfrm>
                <a:off x="621507" y="1106061"/>
                <a:ext cx="6096000" cy="960328"/>
              </a:xfrm>
              <a:prstGeom prst="rect">
                <a:avLst/>
              </a:prstGeom>
              <a:blipFill>
                <a:blip r:embed="rId5"/>
                <a:stretch>
                  <a:fillRect l="-1100" b="-10127"/>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D2EE90AD-720B-461D-853E-E41C2D4EE0C4}"/>
                  </a:ext>
                </a:extLst>
              </p:cNvPr>
              <p:cNvSpPr/>
              <p:nvPr/>
            </p:nvSpPr>
            <p:spPr>
              <a:xfrm>
                <a:off x="5564982" y="1666104"/>
                <a:ext cx="168937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fr-FR" sz="2000" i="1" smtClean="0">
                          <a:latin typeface="Cambria Math" panose="02040503050406030204" pitchFamily="18" charset="0"/>
                          <a:ea typeface="Calibri" panose="020F0502020204030204" pitchFamily="34" charset="0"/>
                        </a:rPr>
                        <m:t>𝑘</m:t>
                      </m:r>
                      <m:r>
                        <a:rPr lang="fr-FR" sz="2000" i="1" smtClean="0">
                          <a:latin typeface="Cambria Math" panose="02040503050406030204" pitchFamily="18" charset="0"/>
                          <a:ea typeface="Calibri" panose="020F0502020204030204" pitchFamily="34" charset="0"/>
                        </a:rPr>
                        <m:t>(</m:t>
                      </m:r>
                      <m:r>
                        <a:rPr lang="fr-FR" sz="2000" i="1" smtClean="0">
                          <a:latin typeface="Cambria Math" panose="02040503050406030204" pitchFamily="18" charset="0"/>
                          <a:ea typeface="Calibri" panose="020F0502020204030204" pitchFamily="34" charset="0"/>
                        </a:rPr>
                        <m:t>𝑎</m:t>
                      </m:r>
                      <m:r>
                        <a:rPr lang="fr-FR" sz="2000" i="1" smtClean="0">
                          <a:latin typeface="Cambria Math" panose="02040503050406030204" pitchFamily="18" charset="0"/>
                          <a:ea typeface="Calibri" panose="020F0502020204030204" pitchFamily="34" charset="0"/>
                        </a:rPr>
                        <m:t> + </m:t>
                      </m:r>
                      <m:r>
                        <a:rPr lang="fr-FR" sz="2000" i="1" smtClean="0">
                          <a:latin typeface="Cambria Math" panose="02040503050406030204" pitchFamily="18" charset="0"/>
                          <a:ea typeface="Calibri" panose="020F0502020204030204" pitchFamily="34" charset="0"/>
                        </a:rPr>
                        <m:t>𝑏</m:t>
                      </m:r>
                      <m:r>
                        <a:rPr lang="fr-FR" sz="2000" i="1" smtClean="0">
                          <a:latin typeface="Cambria Math" panose="02040503050406030204" pitchFamily="18" charset="0"/>
                          <a:ea typeface="Calibri" panose="020F0502020204030204" pitchFamily="34" charset="0"/>
                        </a:rPr>
                        <m:t>) = </m:t>
                      </m:r>
                    </m:oMath>
                  </m:oMathPara>
                </a14:m>
                <a:endParaRPr lang="fr-FR" sz="2000" dirty="0"/>
              </a:p>
            </p:txBody>
          </p:sp>
        </mc:Choice>
        <mc:Fallback xmlns="">
          <p:sp>
            <p:nvSpPr>
              <p:cNvPr id="8" name="Rectangle 7">
                <a:extLst>
                  <a:ext uri="{FF2B5EF4-FFF2-40B4-BE49-F238E27FC236}">
                    <a16:creationId xmlns:a16="http://schemas.microsoft.com/office/drawing/2014/main" id="{D2EE90AD-720B-461D-853E-E41C2D4EE0C4}"/>
                  </a:ext>
                </a:extLst>
              </p:cNvPr>
              <p:cNvSpPr>
                <a:spLocks noRot="1" noChangeAspect="1" noMove="1" noResize="1" noEditPoints="1" noAdjustHandles="1" noChangeArrowheads="1" noChangeShapeType="1" noTextEdit="1"/>
              </p:cNvSpPr>
              <p:nvPr/>
            </p:nvSpPr>
            <p:spPr>
              <a:xfrm>
                <a:off x="5564982" y="1666104"/>
                <a:ext cx="1689373" cy="400110"/>
              </a:xfrm>
              <a:prstGeom prst="rect">
                <a:avLst/>
              </a:prstGeom>
              <a:blipFill>
                <a:blip r:embed="rId6"/>
                <a:stretch>
                  <a:fillRect b="-15152"/>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FEA3AD44-F2D0-416E-B08B-BA506A8E955A}"/>
                  </a:ext>
                </a:extLst>
              </p:cNvPr>
              <p:cNvSpPr/>
              <p:nvPr/>
            </p:nvSpPr>
            <p:spPr>
              <a:xfrm>
                <a:off x="7884614" y="2188800"/>
                <a:ext cx="2697662" cy="498663"/>
              </a:xfrm>
              <a:prstGeom prst="rect">
                <a:avLst/>
              </a:prstGeom>
            </p:spPr>
            <p:txBody>
              <a:bodyPr wrap="none">
                <a:spAutoFit/>
              </a:bodyPr>
              <a:lstStyle/>
              <a:p>
                <a:pPr>
                  <a:lnSpc>
                    <a:spcPct val="150000"/>
                  </a:lnSpc>
                  <a:spcAft>
                    <a:spcPts val="0"/>
                  </a:spcAft>
                </a:pPr>
                <a14:m>
                  <m:oMath xmlns:m="http://schemas.openxmlformats.org/officeDocument/2006/math">
                    <m:r>
                      <a:rPr lang="fr-FR" sz="2000" i="1">
                        <a:latin typeface="Cambria Math" panose="02040503050406030204" pitchFamily="18" charset="0"/>
                        <a:ea typeface="Calibri" panose="020F0502020204030204" pitchFamily="34" charset="0"/>
                      </a:rPr>
                      <m:t>𝑎𝑐</m:t>
                    </m:r>
                    <m:r>
                      <a:rPr lang="fr-FR" sz="2000" i="1">
                        <a:latin typeface="Cambria Math" panose="02040503050406030204" pitchFamily="18" charset="0"/>
                        <a:ea typeface="Calibri" panose="020F0502020204030204" pitchFamily="34" charset="0"/>
                      </a:rPr>
                      <m:t> + </m:t>
                    </m:r>
                    <m:r>
                      <a:rPr lang="fr-FR" sz="2000" i="1">
                        <a:latin typeface="Cambria Math" panose="02040503050406030204" pitchFamily="18" charset="0"/>
                        <a:ea typeface="Calibri" panose="020F0502020204030204" pitchFamily="34" charset="0"/>
                      </a:rPr>
                      <m:t>𝑎𝑑</m:t>
                    </m:r>
                    <m:r>
                      <a:rPr lang="fr-FR" sz="2000" i="1">
                        <a:latin typeface="Cambria Math" panose="02040503050406030204" pitchFamily="18" charset="0"/>
                        <a:ea typeface="Calibri" panose="020F0502020204030204" pitchFamily="34" charset="0"/>
                      </a:rPr>
                      <m:t> + </m:t>
                    </m:r>
                    <m:r>
                      <a:rPr lang="fr-FR" sz="2000" i="1">
                        <a:latin typeface="Cambria Math" panose="02040503050406030204" pitchFamily="18" charset="0"/>
                        <a:ea typeface="Calibri" panose="020F0502020204030204" pitchFamily="34" charset="0"/>
                      </a:rPr>
                      <m:t>𝑏𝑐</m:t>
                    </m:r>
                    <m:r>
                      <a:rPr lang="fr-FR" sz="2000" i="1">
                        <a:latin typeface="Cambria Math" panose="02040503050406030204" pitchFamily="18" charset="0"/>
                        <a:ea typeface="Calibri" panose="020F0502020204030204" pitchFamily="34" charset="0"/>
                      </a:rPr>
                      <m:t> + </m:t>
                    </m:r>
                    <m:r>
                      <a:rPr lang="fr-FR" sz="2000" i="1">
                        <a:latin typeface="Cambria Math" panose="02040503050406030204" pitchFamily="18" charset="0"/>
                        <a:ea typeface="Calibri" panose="020F0502020204030204" pitchFamily="34" charset="0"/>
                      </a:rPr>
                      <m:t>𝑏𝑑</m:t>
                    </m:r>
                  </m:oMath>
                </a14:m>
                <a:r>
                  <a:rPr lang="fr-FR" sz="2000" dirty="0">
                    <a:latin typeface="Times New Roman" panose="02020603050405020304" pitchFamily="18" charset="0"/>
                    <a:ea typeface="Calibri" panose="020F0502020204030204" pitchFamily="34" charset="0"/>
                  </a:rPr>
                  <a:t>.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9" name="Rectangle 8">
                <a:extLst>
                  <a:ext uri="{FF2B5EF4-FFF2-40B4-BE49-F238E27FC236}">
                    <a16:creationId xmlns:a16="http://schemas.microsoft.com/office/drawing/2014/main" id="{FEA3AD44-F2D0-416E-B08B-BA506A8E955A}"/>
                  </a:ext>
                </a:extLst>
              </p:cNvPr>
              <p:cNvSpPr>
                <a:spLocks noRot="1" noChangeAspect="1" noMove="1" noResize="1" noEditPoints="1" noAdjustHandles="1" noChangeArrowheads="1" noChangeShapeType="1" noTextEdit="1"/>
              </p:cNvSpPr>
              <p:nvPr/>
            </p:nvSpPr>
            <p:spPr>
              <a:xfrm>
                <a:off x="7884614" y="2188800"/>
                <a:ext cx="2697662" cy="498663"/>
              </a:xfrm>
              <a:prstGeom prst="rect">
                <a:avLst/>
              </a:prstGeom>
              <a:blipFill>
                <a:blip r:embed="rId7"/>
                <a:stretch>
                  <a:fillRect r="-1354" b="-20732"/>
                </a:stretch>
              </a:blipFill>
            </p:spPr>
            <p:txBody>
              <a:bodyPr/>
              <a:lstStyle/>
              <a:p>
                <a:r>
                  <a:rPr lang="fr-FR">
                    <a:noFill/>
                  </a:rPr>
                  <a:t> </a:t>
                </a:r>
              </a:p>
            </p:txBody>
          </p:sp>
        </mc:Fallback>
      </mc:AlternateContent>
      <p:sp>
        <p:nvSpPr>
          <p:cNvPr id="13" name="Rectangle 1">
            <a:extLst>
              <a:ext uri="{FF2B5EF4-FFF2-40B4-BE49-F238E27FC236}">
                <a16:creationId xmlns:a16="http://schemas.microsoft.com/office/drawing/2014/main" id="{BCC69E07-15FE-ED75-78ED-37FF5626A937}"/>
              </a:ext>
            </a:extLst>
          </p:cNvPr>
          <p:cNvSpPr>
            <a:spLocks noChangeArrowheads="1"/>
          </p:cNvSpPr>
          <p:nvPr/>
        </p:nvSpPr>
        <p:spPr bwMode="auto">
          <a:xfrm>
            <a:off x="621507" y="4302472"/>
            <a:ext cx="123783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dirty="0">
                <a:ln>
                  <a:noFill/>
                </a:ln>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Exemples</a:t>
            </a:r>
            <a:endParaRPr kumimoji="0" lang="fr-FR" altLang="fr-FR" sz="32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mc:Choice xmlns:a14="http://schemas.microsoft.com/office/drawing/2010/main" Requires="a14">
          <p:sp>
            <p:nvSpPr>
              <p:cNvPr id="16" name="ZoneTexte 15">
                <a:extLst>
                  <a:ext uri="{FF2B5EF4-FFF2-40B4-BE49-F238E27FC236}">
                    <a16:creationId xmlns:a16="http://schemas.microsoft.com/office/drawing/2014/main" id="{3B627D95-EB7D-D1B9-CE73-82EC08F6327C}"/>
                  </a:ext>
                </a:extLst>
              </p:cNvPr>
              <p:cNvSpPr txBox="1"/>
              <p:nvPr/>
            </p:nvSpPr>
            <p:spPr>
              <a:xfrm>
                <a:off x="252412" y="4838564"/>
                <a:ext cx="2502408" cy="388696"/>
              </a:xfrm>
              <a:prstGeom prst="rect">
                <a:avLst/>
              </a:prstGeom>
              <a:noFill/>
            </p:spPr>
            <p:txBody>
              <a:bodyPr wrap="square">
                <a:spAutoFit/>
              </a:bodyPr>
              <a:lstStyle/>
              <a:p>
                <a:pPr>
                  <a:lnSpc>
                    <a:spcPct val="107000"/>
                  </a:lnSpc>
                </a:pPr>
                <a14:m>
                  <m:oMathPara xmlns:m="http://schemas.openxmlformats.org/officeDocument/2006/math">
                    <m:oMathParaPr>
                      <m:jc m:val="centerGroup"/>
                    </m:oMathParaPr>
                    <m:oMath xmlns:m="http://schemas.openxmlformats.org/officeDocument/2006/math">
                      <m:r>
                        <a:rPr lang="fr-FR" sz="1800" smtClean="0">
                          <a:solidFill>
                            <a:sysClr val="windowText" lastClr="000000"/>
                          </a:solidFill>
                          <a:effectLst/>
                          <a:latin typeface="Cambria Math" panose="02040503050406030204" pitchFamily="18" charset="0"/>
                        </a:rPr>
                        <m:t>3×</m:t>
                      </m:r>
                      <m:d>
                        <m:dPr>
                          <m:ctrlPr>
                            <a:rPr lang="fr-FR" sz="1800" i="1">
                              <a:solidFill>
                                <a:sysClr val="windowText" lastClr="000000"/>
                              </a:solidFill>
                              <a:effectLst/>
                              <a:latin typeface="Cambria Math" panose="02040503050406030204" pitchFamily="18" charset="0"/>
                            </a:rPr>
                          </m:ctrlPr>
                        </m:dPr>
                        <m:e>
                          <m:r>
                            <a:rPr lang="fr-FR" sz="1800">
                              <a:solidFill>
                                <a:sysClr val="windowText" lastClr="000000"/>
                              </a:solidFill>
                              <a:effectLst/>
                              <a:latin typeface="Cambria Math" panose="02040503050406030204" pitchFamily="18" charset="0"/>
                            </a:rPr>
                            <m:t>3</m:t>
                          </m:r>
                          <m:r>
                            <a:rPr lang="fr-FR" sz="1800">
                              <a:solidFill>
                                <a:sysClr val="windowText" lastClr="000000"/>
                              </a:solidFill>
                              <a:effectLst/>
                              <a:latin typeface="Cambria Math" panose="02040503050406030204" pitchFamily="18" charset="0"/>
                            </a:rPr>
                            <m:t>𝑥</m:t>
                          </m:r>
                          <m:r>
                            <a:rPr lang="fr-FR" sz="1800">
                              <a:solidFill>
                                <a:sysClr val="windowText" lastClr="000000"/>
                              </a:solidFill>
                              <a:effectLst/>
                              <a:latin typeface="Cambria Math" panose="02040503050406030204" pitchFamily="18" charset="0"/>
                            </a:rPr>
                            <m:t>+5</m:t>
                          </m:r>
                        </m:e>
                      </m:d>
                      <m:r>
                        <a:rPr lang="fr-FR" sz="1800">
                          <a:solidFill>
                            <a:sysClr val="windowText" lastClr="000000"/>
                          </a:solidFill>
                          <a:effectLst/>
                          <a:latin typeface="Cambria Math" panose="02040503050406030204" pitchFamily="18" charset="0"/>
                        </a:rPr>
                        <m:t>=</m:t>
                      </m:r>
                    </m:oMath>
                  </m:oMathPara>
                </a14:m>
                <a:endParaRPr lang="fr-FR" sz="1800" dirty="0">
                  <a:solidFill>
                    <a:sysClr val="windowText" lastClr="000000"/>
                  </a:solidFill>
                  <a:effectLst/>
                  <a:latin typeface="Times New Roman" panose="02020603050405020304" pitchFamily="18" charset="0"/>
                  <a:ea typeface="Calibri" panose="020F0502020204030204" pitchFamily="34" charset="0"/>
                  <a:cs typeface="Arial" panose="020B0604020202020204" pitchFamily="34" charset="0"/>
                </a:endParaRPr>
              </a:p>
            </p:txBody>
          </p:sp>
        </mc:Choice>
        <mc:Fallback>
          <p:sp>
            <p:nvSpPr>
              <p:cNvPr id="16" name="ZoneTexte 15">
                <a:extLst>
                  <a:ext uri="{FF2B5EF4-FFF2-40B4-BE49-F238E27FC236}">
                    <a16:creationId xmlns:a16="http://schemas.microsoft.com/office/drawing/2014/main" id="{3B627D95-EB7D-D1B9-CE73-82EC08F6327C}"/>
                  </a:ext>
                </a:extLst>
              </p:cNvPr>
              <p:cNvSpPr txBox="1">
                <a:spLocks noRot="1" noChangeAspect="1" noMove="1" noResize="1" noEditPoints="1" noAdjustHandles="1" noChangeArrowheads="1" noChangeShapeType="1" noTextEdit="1"/>
              </p:cNvSpPr>
              <p:nvPr/>
            </p:nvSpPr>
            <p:spPr>
              <a:xfrm>
                <a:off x="252412" y="4838564"/>
                <a:ext cx="2502408" cy="388696"/>
              </a:xfrm>
              <a:prstGeom prst="rect">
                <a:avLst/>
              </a:prstGeom>
              <a:blipFill>
                <a:blip r:embed="rId8"/>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18" name="ZoneTexte 17">
                <a:extLst>
                  <a:ext uri="{FF2B5EF4-FFF2-40B4-BE49-F238E27FC236}">
                    <a16:creationId xmlns:a16="http://schemas.microsoft.com/office/drawing/2014/main" id="{FD52BDAD-0EF4-CF7D-66C4-9C9C176C20CC}"/>
                  </a:ext>
                </a:extLst>
              </p:cNvPr>
              <p:cNvSpPr txBox="1"/>
              <p:nvPr/>
            </p:nvSpPr>
            <p:spPr>
              <a:xfrm>
                <a:off x="-286086" y="5363243"/>
                <a:ext cx="3366246" cy="388696"/>
              </a:xfrm>
              <a:prstGeom prst="rect">
                <a:avLst/>
              </a:prstGeom>
              <a:noFill/>
            </p:spPr>
            <p:txBody>
              <a:bodyPr wrap="square">
                <a:spAutoFit/>
              </a:bodyPr>
              <a:lstStyle/>
              <a:p>
                <a:pPr>
                  <a:lnSpc>
                    <a:spcPct val="107000"/>
                  </a:lnSpc>
                </a:pPr>
                <a14:m>
                  <m:oMathPara xmlns:m="http://schemas.openxmlformats.org/officeDocument/2006/math">
                    <m:oMathParaPr>
                      <m:jc m:val="centerGroup"/>
                    </m:oMathParaPr>
                    <m:oMath xmlns:m="http://schemas.openxmlformats.org/officeDocument/2006/math">
                      <m:r>
                        <a:rPr lang="fr-FR" smtClean="0">
                          <a:solidFill>
                            <a:sysClr val="windowText" lastClr="000000"/>
                          </a:solidFill>
                          <a:latin typeface="Cambria Math" panose="02040503050406030204" pitchFamily="18" charset="0"/>
                        </a:rPr>
                        <m:t>2</m:t>
                      </m:r>
                      <m:r>
                        <a:rPr lang="fr-FR" smtClean="0">
                          <a:solidFill>
                            <a:sysClr val="windowText" lastClr="000000"/>
                          </a:solidFill>
                          <a:latin typeface="Cambria Math" panose="02040503050406030204" pitchFamily="18" charset="0"/>
                        </a:rPr>
                        <m:t>𝑥</m:t>
                      </m:r>
                      <m:d>
                        <m:dPr>
                          <m:ctrlPr>
                            <a:rPr lang="fr-FR" i="1">
                              <a:solidFill>
                                <a:sysClr val="windowText" lastClr="000000"/>
                              </a:solidFill>
                              <a:latin typeface="Cambria Math" panose="02040503050406030204" pitchFamily="18" charset="0"/>
                            </a:rPr>
                          </m:ctrlPr>
                        </m:dPr>
                        <m:e>
                          <m:r>
                            <a:rPr lang="fr-FR">
                              <a:solidFill>
                                <a:sysClr val="windowText" lastClr="000000"/>
                              </a:solidFill>
                              <a:latin typeface="Cambria Math" panose="02040503050406030204" pitchFamily="18" charset="0"/>
                            </a:rPr>
                            <m:t>𝑥</m:t>
                          </m:r>
                          <m:r>
                            <a:rPr lang="fr-FR">
                              <a:solidFill>
                                <a:sysClr val="windowText" lastClr="000000"/>
                              </a:solidFill>
                              <a:latin typeface="Cambria Math" panose="02040503050406030204" pitchFamily="18" charset="0"/>
                            </a:rPr>
                            <m:t>−4</m:t>
                          </m:r>
                        </m:e>
                      </m:d>
                      <m:r>
                        <a:rPr lang="fr-FR">
                          <a:solidFill>
                            <a:sysClr val="windowText" lastClr="000000"/>
                          </a:solidFill>
                          <a:latin typeface="Cambria Math" panose="02040503050406030204" pitchFamily="18" charset="0"/>
                        </a:rPr>
                        <m:t>=</m:t>
                      </m:r>
                    </m:oMath>
                  </m:oMathPara>
                </a14:m>
                <a:endParaRPr lang="fr-FR" dirty="0">
                  <a:solidFill>
                    <a:sysClr val="windowText" lastClr="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p:sp>
            <p:nvSpPr>
              <p:cNvPr id="18" name="ZoneTexte 17">
                <a:extLst>
                  <a:ext uri="{FF2B5EF4-FFF2-40B4-BE49-F238E27FC236}">
                    <a16:creationId xmlns:a16="http://schemas.microsoft.com/office/drawing/2014/main" id="{FD52BDAD-0EF4-CF7D-66C4-9C9C176C20CC}"/>
                  </a:ext>
                </a:extLst>
              </p:cNvPr>
              <p:cNvSpPr txBox="1">
                <a:spLocks noRot="1" noChangeAspect="1" noMove="1" noResize="1" noEditPoints="1" noAdjustHandles="1" noChangeArrowheads="1" noChangeShapeType="1" noTextEdit="1"/>
              </p:cNvSpPr>
              <p:nvPr/>
            </p:nvSpPr>
            <p:spPr>
              <a:xfrm>
                <a:off x="-286086" y="5363243"/>
                <a:ext cx="3366246" cy="388696"/>
              </a:xfrm>
              <a:prstGeom prst="rect">
                <a:avLst/>
              </a:prstGeom>
              <a:blipFill>
                <a:blip r:embed="rId9"/>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0" name="ZoneTexte 19">
                <a:extLst>
                  <a:ext uri="{FF2B5EF4-FFF2-40B4-BE49-F238E27FC236}">
                    <a16:creationId xmlns:a16="http://schemas.microsoft.com/office/drawing/2014/main" id="{D2FCCFD6-3D2C-AC96-2453-CD351675C59C}"/>
                  </a:ext>
                </a:extLst>
              </p:cNvPr>
              <p:cNvSpPr txBox="1"/>
              <p:nvPr/>
            </p:nvSpPr>
            <p:spPr>
              <a:xfrm>
                <a:off x="-1435768" y="5888592"/>
                <a:ext cx="6240378"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ctrlPr>
                            <a:rPr lang="fr-FR" i="1" smtClean="0">
                              <a:latin typeface="Cambria Math" panose="02040503050406030204" pitchFamily="18" charset="0"/>
                            </a:rPr>
                          </m:ctrlPr>
                        </m:dPr>
                        <m:e>
                          <m:r>
                            <a:rPr lang="fr-FR">
                              <a:latin typeface="Cambria Math" panose="02040503050406030204" pitchFamily="18" charset="0"/>
                            </a:rPr>
                            <m:t>3</m:t>
                          </m:r>
                          <m:r>
                            <a:rPr lang="fr-FR" i="1">
                              <a:latin typeface="Cambria Math" panose="02040503050406030204" pitchFamily="18" charset="0"/>
                            </a:rPr>
                            <m:t>𝑥</m:t>
                          </m:r>
                          <m:r>
                            <a:rPr lang="fr-FR" i="0">
                              <a:latin typeface="Cambria Math" panose="02040503050406030204" pitchFamily="18" charset="0"/>
                            </a:rPr>
                            <m:t>−4</m:t>
                          </m:r>
                        </m:e>
                      </m:d>
                      <m:d>
                        <m:dPr>
                          <m:ctrlPr>
                            <a:rPr lang="fr-FR" i="1">
                              <a:latin typeface="Cambria Math" panose="02040503050406030204" pitchFamily="18" charset="0"/>
                            </a:rPr>
                          </m:ctrlPr>
                        </m:dPr>
                        <m:e>
                          <m:r>
                            <a:rPr lang="fr-FR" i="0">
                              <a:latin typeface="Cambria Math" panose="02040503050406030204" pitchFamily="18" charset="0"/>
                            </a:rPr>
                            <m:t>5</m:t>
                          </m:r>
                          <m:r>
                            <a:rPr lang="fr-FR" i="1">
                              <a:latin typeface="Cambria Math" panose="02040503050406030204" pitchFamily="18" charset="0"/>
                            </a:rPr>
                            <m:t>𝑥</m:t>
                          </m:r>
                          <m:r>
                            <a:rPr lang="fr-FR" i="0">
                              <a:latin typeface="Cambria Math" panose="02040503050406030204" pitchFamily="18" charset="0"/>
                            </a:rPr>
                            <m:t>−1</m:t>
                          </m:r>
                        </m:e>
                      </m:d>
                      <m:r>
                        <a:rPr lang="fr-FR" i="0">
                          <a:latin typeface="Cambria Math" panose="02040503050406030204" pitchFamily="18" charset="0"/>
                        </a:rPr>
                        <m:t>=</m:t>
                      </m:r>
                    </m:oMath>
                  </m:oMathPara>
                </a14:m>
                <a:endParaRPr lang="fr-FR" dirty="0"/>
              </a:p>
            </p:txBody>
          </p:sp>
        </mc:Choice>
        <mc:Fallback>
          <p:sp>
            <p:nvSpPr>
              <p:cNvPr id="20" name="ZoneTexte 19">
                <a:extLst>
                  <a:ext uri="{FF2B5EF4-FFF2-40B4-BE49-F238E27FC236}">
                    <a16:creationId xmlns:a16="http://schemas.microsoft.com/office/drawing/2014/main" id="{D2FCCFD6-3D2C-AC96-2453-CD351675C59C}"/>
                  </a:ext>
                </a:extLst>
              </p:cNvPr>
              <p:cNvSpPr txBox="1">
                <a:spLocks noRot="1" noChangeAspect="1" noMove="1" noResize="1" noEditPoints="1" noAdjustHandles="1" noChangeArrowheads="1" noChangeShapeType="1" noTextEdit="1"/>
              </p:cNvSpPr>
              <p:nvPr/>
            </p:nvSpPr>
            <p:spPr>
              <a:xfrm>
                <a:off x="-1435768" y="5888592"/>
                <a:ext cx="6240378" cy="369332"/>
              </a:xfrm>
              <a:prstGeom prst="rect">
                <a:avLst/>
              </a:prstGeom>
              <a:blipFill>
                <a:blip r:embed="rId10"/>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2" name="ZoneTexte 21">
                <a:extLst>
                  <a:ext uri="{FF2B5EF4-FFF2-40B4-BE49-F238E27FC236}">
                    <a16:creationId xmlns:a16="http://schemas.microsoft.com/office/drawing/2014/main" id="{0F1C4128-B0E8-C054-7F88-36C0A2D32A1A}"/>
                  </a:ext>
                </a:extLst>
              </p:cNvPr>
              <p:cNvSpPr txBox="1"/>
              <p:nvPr/>
            </p:nvSpPr>
            <p:spPr>
              <a:xfrm>
                <a:off x="3997327" y="4834709"/>
                <a:ext cx="6240378"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fr-FR" smtClean="0">
                          <a:latin typeface="Cambria Math" panose="02040503050406030204" pitchFamily="18" charset="0"/>
                        </a:rPr>
                        <m:t>2</m:t>
                      </m:r>
                      <m:r>
                        <a:rPr lang="fr-FR" i="1">
                          <a:latin typeface="Cambria Math" panose="02040503050406030204" pitchFamily="18" charset="0"/>
                        </a:rPr>
                        <m:t>𝑥</m:t>
                      </m:r>
                      <m:r>
                        <a:rPr lang="fr-FR" i="0">
                          <a:latin typeface="Cambria Math" panose="02040503050406030204" pitchFamily="18" charset="0"/>
                        </a:rPr>
                        <m:t>+14=</m:t>
                      </m:r>
                    </m:oMath>
                  </m:oMathPara>
                </a14:m>
                <a:endParaRPr lang="fr-FR" dirty="0"/>
              </a:p>
            </p:txBody>
          </p:sp>
        </mc:Choice>
        <mc:Fallback>
          <p:sp>
            <p:nvSpPr>
              <p:cNvPr id="22" name="ZoneTexte 21">
                <a:extLst>
                  <a:ext uri="{FF2B5EF4-FFF2-40B4-BE49-F238E27FC236}">
                    <a16:creationId xmlns:a16="http://schemas.microsoft.com/office/drawing/2014/main" id="{0F1C4128-B0E8-C054-7F88-36C0A2D32A1A}"/>
                  </a:ext>
                </a:extLst>
              </p:cNvPr>
              <p:cNvSpPr txBox="1">
                <a:spLocks noRot="1" noChangeAspect="1" noMove="1" noResize="1" noEditPoints="1" noAdjustHandles="1" noChangeArrowheads="1" noChangeShapeType="1" noTextEdit="1"/>
              </p:cNvSpPr>
              <p:nvPr/>
            </p:nvSpPr>
            <p:spPr>
              <a:xfrm>
                <a:off x="3997327" y="4834709"/>
                <a:ext cx="6240378" cy="369332"/>
              </a:xfrm>
              <a:prstGeom prst="rect">
                <a:avLst/>
              </a:prstGeom>
              <a:blipFill>
                <a:blip r:embed="rId11"/>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4" name="ZoneTexte 23">
                <a:extLst>
                  <a:ext uri="{FF2B5EF4-FFF2-40B4-BE49-F238E27FC236}">
                    <a16:creationId xmlns:a16="http://schemas.microsoft.com/office/drawing/2014/main" id="{B9718767-8BD2-CCB6-F86B-B519F77FEA52}"/>
                  </a:ext>
                </a:extLst>
              </p:cNvPr>
              <p:cNvSpPr txBox="1"/>
              <p:nvPr/>
            </p:nvSpPr>
            <p:spPr>
              <a:xfrm>
                <a:off x="3712580" y="5383303"/>
                <a:ext cx="6809872"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fr-FR" i="1" smtClean="0">
                              <a:solidFill>
                                <a:srgbClr val="836967"/>
                              </a:solidFill>
                              <a:latin typeface="Cambria Math" panose="02040503050406030204" pitchFamily="18" charset="0"/>
                            </a:rPr>
                          </m:ctrlPr>
                        </m:sSupPr>
                        <m:e>
                          <m:r>
                            <a:rPr lang="fr-FR" i="1">
                              <a:latin typeface="Cambria Math" panose="02040503050406030204" pitchFamily="18" charset="0"/>
                            </a:rPr>
                            <m:t>𝑥</m:t>
                          </m:r>
                        </m:e>
                        <m:sup>
                          <m:r>
                            <a:rPr lang="fr-FR" i="0">
                              <a:latin typeface="Cambria Math" panose="02040503050406030204" pitchFamily="18" charset="0"/>
                            </a:rPr>
                            <m:t>3</m:t>
                          </m:r>
                        </m:sup>
                      </m:sSup>
                      <m:r>
                        <a:rPr lang="fr-FR" i="0">
                          <a:latin typeface="Cambria Math" panose="02040503050406030204" pitchFamily="18" charset="0"/>
                        </a:rPr>
                        <m:t>+</m:t>
                      </m:r>
                      <m:sSup>
                        <m:sSupPr>
                          <m:ctrlPr>
                            <a:rPr lang="fr-FR" i="1">
                              <a:solidFill>
                                <a:srgbClr val="836967"/>
                              </a:solidFill>
                              <a:latin typeface="Cambria Math" panose="02040503050406030204" pitchFamily="18" charset="0"/>
                            </a:rPr>
                          </m:ctrlPr>
                        </m:sSupPr>
                        <m:e>
                          <m:r>
                            <a:rPr lang="fr-FR" i="1">
                              <a:latin typeface="Cambria Math" panose="02040503050406030204" pitchFamily="18" charset="0"/>
                            </a:rPr>
                            <m:t>𝑥</m:t>
                          </m:r>
                        </m:e>
                        <m:sup>
                          <m:r>
                            <a:rPr lang="fr-FR" i="0">
                              <a:latin typeface="Cambria Math" panose="02040503050406030204" pitchFamily="18" charset="0"/>
                            </a:rPr>
                            <m:t>2</m:t>
                          </m:r>
                        </m:sup>
                      </m:sSup>
                      <m:r>
                        <a:rPr lang="fr-FR" i="0">
                          <a:latin typeface="Cambria Math" panose="02040503050406030204" pitchFamily="18" charset="0"/>
                        </a:rPr>
                        <m:t>=</m:t>
                      </m:r>
                    </m:oMath>
                  </m:oMathPara>
                </a14:m>
                <a:endParaRPr lang="fr-FR" dirty="0"/>
              </a:p>
            </p:txBody>
          </p:sp>
        </mc:Choice>
        <mc:Fallback>
          <p:sp>
            <p:nvSpPr>
              <p:cNvPr id="24" name="ZoneTexte 23">
                <a:extLst>
                  <a:ext uri="{FF2B5EF4-FFF2-40B4-BE49-F238E27FC236}">
                    <a16:creationId xmlns:a16="http://schemas.microsoft.com/office/drawing/2014/main" id="{B9718767-8BD2-CCB6-F86B-B519F77FEA52}"/>
                  </a:ext>
                </a:extLst>
              </p:cNvPr>
              <p:cNvSpPr txBox="1">
                <a:spLocks noRot="1" noChangeAspect="1" noMove="1" noResize="1" noEditPoints="1" noAdjustHandles="1" noChangeArrowheads="1" noChangeShapeType="1" noTextEdit="1"/>
              </p:cNvSpPr>
              <p:nvPr/>
            </p:nvSpPr>
            <p:spPr>
              <a:xfrm>
                <a:off x="3712580" y="5383303"/>
                <a:ext cx="6809872" cy="369332"/>
              </a:xfrm>
              <a:prstGeom prst="rect">
                <a:avLst/>
              </a:prstGeom>
              <a:blipFill>
                <a:blip r:embed="rId12"/>
                <a:stretch>
                  <a:fillRect/>
                </a:stretch>
              </a:blipFill>
            </p:spPr>
            <p:txBody>
              <a:bodyPr/>
              <a:lstStyle/>
              <a:p>
                <a:r>
                  <a:rPr lang="fr-FR">
                    <a:noFill/>
                  </a:rPr>
                  <a:t> </a:t>
                </a:r>
              </a:p>
            </p:txBody>
          </p:sp>
        </mc:Fallback>
      </mc:AlternateContent>
      <mc:AlternateContent xmlns:mc="http://schemas.openxmlformats.org/markup-compatibility/2006">
        <mc:Choice xmlns:a14="http://schemas.microsoft.com/office/drawing/2010/main" Requires="a14">
          <p:sp>
            <p:nvSpPr>
              <p:cNvPr id="26" name="ZoneTexte 25">
                <a:extLst>
                  <a:ext uri="{FF2B5EF4-FFF2-40B4-BE49-F238E27FC236}">
                    <a16:creationId xmlns:a16="http://schemas.microsoft.com/office/drawing/2014/main" id="{7A4AF560-C7F2-00A6-442C-B56B80DEEA92}"/>
                  </a:ext>
                </a:extLst>
              </p:cNvPr>
              <p:cNvSpPr txBox="1"/>
              <p:nvPr/>
            </p:nvSpPr>
            <p:spPr>
              <a:xfrm>
                <a:off x="3669507" y="5985176"/>
                <a:ext cx="6809872"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fr-FR" smtClean="0">
                          <a:latin typeface="Cambria Math" panose="02040503050406030204" pitchFamily="18" charset="0"/>
                        </a:rPr>
                        <m:t>4</m:t>
                      </m:r>
                      <m:sSup>
                        <m:sSupPr>
                          <m:ctrlPr>
                            <a:rPr lang="fr-FR" i="1">
                              <a:solidFill>
                                <a:srgbClr val="836967"/>
                              </a:solidFill>
                              <a:latin typeface="Cambria Math" panose="02040503050406030204" pitchFamily="18" charset="0"/>
                            </a:rPr>
                          </m:ctrlPr>
                        </m:sSupPr>
                        <m:e>
                          <m:r>
                            <a:rPr lang="fr-FR" i="1">
                              <a:latin typeface="Cambria Math" panose="02040503050406030204" pitchFamily="18" charset="0"/>
                            </a:rPr>
                            <m:t>𝑥</m:t>
                          </m:r>
                        </m:e>
                        <m:sup>
                          <m:r>
                            <a:rPr lang="fr-FR" i="0">
                              <a:latin typeface="Cambria Math" panose="02040503050406030204" pitchFamily="18" charset="0"/>
                            </a:rPr>
                            <m:t>2</m:t>
                          </m:r>
                        </m:sup>
                      </m:sSup>
                      <m:r>
                        <a:rPr lang="fr-FR" i="0">
                          <a:latin typeface="Cambria Math" panose="02040503050406030204" pitchFamily="18" charset="0"/>
                        </a:rPr>
                        <m:t>−6</m:t>
                      </m:r>
                      <m:r>
                        <a:rPr lang="fr-FR" i="1">
                          <a:latin typeface="Cambria Math" panose="02040503050406030204" pitchFamily="18" charset="0"/>
                        </a:rPr>
                        <m:t>𝑥𝑦</m:t>
                      </m:r>
                      <m:r>
                        <a:rPr lang="fr-FR" i="0">
                          <a:latin typeface="Cambria Math" panose="02040503050406030204" pitchFamily="18" charset="0"/>
                        </a:rPr>
                        <m:t>=</m:t>
                      </m:r>
                    </m:oMath>
                  </m:oMathPara>
                </a14:m>
                <a:endParaRPr lang="fr-FR" dirty="0"/>
              </a:p>
            </p:txBody>
          </p:sp>
        </mc:Choice>
        <mc:Fallback>
          <p:sp>
            <p:nvSpPr>
              <p:cNvPr id="26" name="ZoneTexte 25">
                <a:extLst>
                  <a:ext uri="{FF2B5EF4-FFF2-40B4-BE49-F238E27FC236}">
                    <a16:creationId xmlns:a16="http://schemas.microsoft.com/office/drawing/2014/main" id="{7A4AF560-C7F2-00A6-442C-B56B80DEEA92}"/>
                  </a:ext>
                </a:extLst>
              </p:cNvPr>
              <p:cNvSpPr txBox="1">
                <a:spLocks noRot="1" noChangeAspect="1" noMove="1" noResize="1" noEditPoints="1" noAdjustHandles="1" noChangeArrowheads="1" noChangeShapeType="1" noTextEdit="1"/>
              </p:cNvSpPr>
              <p:nvPr/>
            </p:nvSpPr>
            <p:spPr>
              <a:xfrm>
                <a:off x="3669507" y="5985176"/>
                <a:ext cx="6809872" cy="369332"/>
              </a:xfrm>
              <a:prstGeom prst="rect">
                <a:avLst/>
              </a:prstGeom>
              <a:blipFill>
                <a:blip r:embed="rId13"/>
                <a:stretch>
                  <a:fillRect b="-6667"/>
                </a:stretch>
              </a:blipFill>
            </p:spPr>
            <p:txBody>
              <a:bodyPr/>
              <a:lstStyle/>
              <a:p>
                <a:r>
                  <a:rPr lang="fr-FR">
                    <a:noFill/>
                  </a:rPr>
                  <a:t> </a:t>
                </a:r>
              </a:p>
            </p:txBody>
          </p:sp>
        </mc:Fallback>
      </mc:AlternateContent>
    </p:spTree>
    <p:extLst>
      <p:ext uri="{BB962C8B-B14F-4D97-AF65-F5344CB8AC3E}">
        <p14:creationId xmlns:p14="http://schemas.microsoft.com/office/powerpoint/2010/main" val="138081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500"/>
                                        <p:tgtEl>
                                          <p:spTgt spid="3"/>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wipe(down)">
                                      <p:cBhvr>
                                        <p:cTn id="51" dur="580">
                                          <p:stCondLst>
                                            <p:cond delay="0"/>
                                          </p:stCondLst>
                                        </p:cTn>
                                        <p:tgtEl>
                                          <p:spTgt spid="9"/>
                                        </p:tgtEl>
                                      </p:cBhvr>
                                    </p:animEffect>
                                    <p:anim calcmode="lin" valueType="num">
                                      <p:cBhvr>
                                        <p:cTn id="5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7" dur="26">
                                          <p:stCondLst>
                                            <p:cond delay="650"/>
                                          </p:stCondLst>
                                        </p:cTn>
                                        <p:tgtEl>
                                          <p:spTgt spid="9"/>
                                        </p:tgtEl>
                                      </p:cBhvr>
                                      <p:to x="100000" y="60000"/>
                                    </p:animScale>
                                    <p:animScale>
                                      <p:cBhvr>
                                        <p:cTn id="58" dur="166" decel="50000">
                                          <p:stCondLst>
                                            <p:cond delay="676"/>
                                          </p:stCondLst>
                                        </p:cTn>
                                        <p:tgtEl>
                                          <p:spTgt spid="9"/>
                                        </p:tgtEl>
                                      </p:cBhvr>
                                      <p:to x="100000" y="100000"/>
                                    </p:animScale>
                                    <p:animScale>
                                      <p:cBhvr>
                                        <p:cTn id="59" dur="26">
                                          <p:stCondLst>
                                            <p:cond delay="1312"/>
                                          </p:stCondLst>
                                        </p:cTn>
                                        <p:tgtEl>
                                          <p:spTgt spid="9"/>
                                        </p:tgtEl>
                                      </p:cBhvr>
                                      <p:to x="100000" y="80000"/>
                                    </p:animScale>
                                    <p:animScale>
                                      <p:cBhvr>
                                        <p:cTn id="60" dur="166" decel="50000">
                                          <p:stCondLst>
                                            <p:cond delay="1338"/>
                                          </p:stCondLst>
                                        </p:cTn>
                                        <p:tgtEl>
                                          <p:spTgt spid="9"/>
                                        </p:tgtEl>
                                      </p:cBhvr>
                                      <p:to x="100000" y="100000"/>
                                    </p:animScale>
                                    <p:animScale>
                                      <p:cBhvr>
                                        <p:cTn id="61" dur="26">
                                          <p:stCondLst>
                                            <p:cond delay="1642"/>
                                          </p:stCondLst>
                                        </p:cTn>
                                        <p:tgtEl>
                                          <p:spTgt spid="9"/>
                                        </p:tgtEl>
                                      </p:cBhvr>
                                      <p:to x="100000" y="90000"/>
                                    </p:animScale>
                                    <p:animScale>
                                      <p:cBhvr>
                                        <p:cTn id="62" dur="166" decel="50000">
                                          <p:stCondLst>
                                            <p:cond delay="1668"/>
                                          </p:stCondLst>
                                        </p:cTn>
                                        <p:tgtEl>
                                          <p:spTgt spid="9"/>
                                        </p:tgtEl>
                                      </p:cBhvr>
                                      <p:to x="100000" y="100000"/>
                                    </p:animScale>
                                    <p:animScale>
                                      <p:cBhvr>
                                        <p:cTn id="63" dur="26">
                                          <p:stCondLst>
                                            <p:cond delay="1808"/>
                                          </p:stCondLst>
                                        </p:cTn>
                                        <p:tgtEl>
                                          <p:spTgt spid="9"/>
                                        </p:tgtEl>
                                      </p:cBhvr>
                                      <p:to x="100000" y="95000"/>
                                    </p:animScale>
                                    <p:animScale>
                                      <p:cBhvr>
                                        <p:cTn id="64" dur="166" decel="50000">
                                          <p:stCondLst>
                                            <p:cond delay="1834"/>
                                          </p:stCondLst>
                                        </p:cTn>
                                        <p:tgtEl>
                                          <p:spTgt spid="9"/>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
                                            <p:txEl>
                                              <p:pRg st="0" end="0"/>
                                            </p:txEl>
                                          </p:spTgt>
                                        </p:tgtEl>
                                        <p:attrNameLst>
                                          <p:attrName>style.visibility</p:attrName>
                                        </p:attrNameLst>
                                      </p:cBhvr>
                                      <p:to>
                                        <p:strVal val="visible"/>
                                      </p:to>
                                    </p:set>
                                    <p:anim calcmode="lin" valueType="num">
                                      <p:cBhvr additive="base">
                                        <p:cTn id="69"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2">
                                            <p:txEl>
                                              <p:pRg st="1" end="1"/>
                                            </p:txEl>
                                          </p:spTgt>
                                        </p:tgtEl>
                                        <p:attrNameLst>
                                          <p:attrName>style.visibility</p:attrName>
                                        </p:attrNameLst>
                                      </p:cBhvr>
                                      <p:to>
                                        <p:strVal val="visible"/>
                                      </p:to>
                                    </p:set>
                                    <p:animEffect transition="in" filter="fade">
                                      <p:cBhvr>
                                        <p:cTn id="75" dur="500"/>
                                        <p:tgtEl>
                                          <p:spTgt spid="2">
                                            <p:txEl>
                                              <p:pRg st="1" end="1"/>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3"/>
                                        </p:tgtEl>
                                        <p:attrNameLst>
                                          <p:attrName>style.visibility</p:attrName>
                                        </p:attrNameLst>
                                      </p:cBhvr>
                                      <p:to>
                                        <p:strVal val="visible"/>
                                      </p:to>
                                    </p:set>
                                    <p:anim calcmode="lin" valueType="num">
                                      <p:cBhvr additive="base">
                                        <p:cTn id="80" dur="500" fill="hold"/>
                                        <p:tgtEl>
                                          <p:spTgt spid="13"/>
                                        </p:tgtEl>
                                        <p:attrNameLst>
                                          <p:attrName>ppt_x</p:attrName>
                                        </p:attrNameLst>
                                      </p:cBhvr>
                                      <p:tavLst>
                                        <p:tav tm="0">
                                          <p:val>
                                            <p:strVal val="#ppt_x"/>
                                          </p:val>
                                        </p:tav>
                                        <p:tav tm="100000">
                                          <p:val>
                                            <p:strVal val="#ppt_x"/>
                                          </p:val>
                                        </p:tav>
                                      </p:tavLst>
                                    </p:anim>
                                    <p:anim calcmode="lin" valueType="num">
                                      <p:cBhvr additive="base">
                                        <p:cTn id="8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16"/>
                                        </p:tgtEl>
                                        <p:attrNameLst>
                                          <p:attrName>style.visibility</p:attrName>
                                        </p:attrNameLst>
                                      </p:cBhvr>
                                      <p:to>
                                        <p:strVal val="visible"/>
                                      </p:to>
                                    </p:set>
                                    <p:animEffect transition="in" filter="fade">
                                      <p:cBhvr>
                                        <p:cTn id="86" dur="500"/>
                                        <p:tgtEl>
                                          <p:spTgt spid="16"/>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18"/>
                                        </p:tgtEl>
                                        <p:attrNameLst>
                                          <p:attrName>style.visibility</p:attrName>
                                        </p:attrNameLst>
                                      </p:cBhvr>
                                      <p:to>
                                        <p:strVal val="visible"/>
                                      </p:to>
                                    </p:set>
                                    <p:animEffect transition="in" filter="fade">
                                      <p:cBhvr>
                                        <p:cTn id="91" dur="500"/>
                                        <p:tgtEl>
                                          <p:spTgt spid="18"/>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fade">
                                      <p:cBhvr>
                                        <p:cTn id="96" dur="500"/>
                                        <p:tgtEl>
                                          <p:spTgt spid="20"/>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500"/>
                                        <p:tgtEl>
                                          <p:spTgt spid="22"/>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24"/>
                                        </p:tgtEl>
                                        <p:attrNameLst>
                                          <p:attrName>style.visibility</p:attrName>
                                        </p:attrNameLst>
                                      </p:cBhvr>
                                      <p:to>
                                        <p:strVal val="visible"/>
                                      </p:to>
                                    </p:set>
                                    <p:animEffect transition="in" filter="fade">
                                      <p:cBhvr>
                                        <p:cTn id="106" dur="500"/>
                                        <p:tgtEl>
                                          <p:spTgt spid="24"/>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grpId="0" nodeType="click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fade">
                                      <p:cBhvr>
                                        <p:cTn id="11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9" grpId="0"/>
      <p:bldP spid="13" grpId="0"/>
      <p:bldP spid="16" grpId="0"/>
      <p:bldP spid="18" grpId="0"/>
      <p:bldP spid="20" grpId="0"/>
      <p:bldP spid="22" grpId="0"/>
      <p:bldP spid="24"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3394050E-22D1-44ED-8CAB-6932D6848F5A}"/>
                  </a:ext>
                </a:extLst>
              </p:cNvPr>
              <p:cNvSpPr/>
              <p:nvPr/>
            </p:nvSpPr>
            <p:spPr>
              <a:xfrm>
                <a:off x="334836" y="247293"/>
                <a:ext cx="5761164" cy="2400657"/>
              </a:xfrm>
              <a:prstGeom prst="rect">
                <a:avLst/>
              </a:prstGeom>
            </p:spPr>
            <p:txBody>
              <a:bodyPr wrap="square">
                <a:spAutoFit/>
              </a:bodyPr>
              <a:lstStyle/>
              <a:p>
                <a:pPr>
                  <a:lnSpc>
                    <a:spcPct val="150000"/>
                  </a:lnSpc>
                  <a:spcAft>
                    <a:spcPts val="0"/>
                  </a:spcAft>
                </a:pPr>
                <a:r>
                  <a:rPr lang="fr-FR"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Propriété - Identités remarquables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2">
                  <a:lnSpc>
                    <a:spcPct val="150000"/>
                  </a:lnSpc>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Pour tous nombres réels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et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on a : </a:t>
                </a:r>
              </a:p>
              <a:p>
                <a:pPr lvl="3">
                  <a:lnSpc>
                    <a:spcPct val="150000"/>
                  </a:lnSpc>
                </a:pPr>
                <a14:m>
                  <m:oMathPara xmlns:m="http://schemas.openxmlformats.org/officeDocument/2006/math">
                    <m:oMathParaPr>
                      <m:jc m:val="centerGroup"/>
                    </m:oMathParaPr>
                    <m:oMath xmlns:m="http://schemas.openxmlformats.org/officeDocument/2006/math">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d>
                            <m:d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e>
                          </m:d>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oMath>
                  </m:oMathPara>
                </a14:m>
                <a:endParaRPr lang="fr-FR" sz="2000" i="1" dirty="0">
                  <a:solidFill>
                    <a:srgbClr val="000000"/>
                  </a:solidFill>
                  <a:latin typeface="Cambria Math" panose="02040503050406030204" pitchFamily="18" charset="0"/>
                  <a:ea typeface="Calibri" panose="020F0502020204030204" pitchFamily="34" charset="0"/>
                  <a:cs typeface="Arial" panose="020B0604020202020204" pitchFamily="34" charset="0"/>
                </a:endParaRPr>
              </a:p>
              <a:p>
                <a:pPr lvl="3">
                  <a:lnSpc>
                    <a:spcPct val="150000"/>
                  </a:lnSpc>
                </a:pPr>
                <a14:m>
                  <m:oMathPara xmlns:m="http://schemas.openxmlformats.org/officeDocument/2006/math">
                    <m:oMathParaPr>
                      <m:jc m:val="centerGroup"/>
                    </m:oMathParaPr>
                    <m:oMath xmlns:m="http://schemas.openxmlformats.org/officeDocument/2006/math">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d>
                            <m:d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e>
                          </m:d>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oMath>
                  </m:oMathPara>
                </a14:m>
                <a:endParaRPr lang="fr-FR" sz="2000" i="1" dirty="0">
                  <a:solidFill>
                    <a:srgbClr val="000000"/>
                  </a:solidFill>
                  <a:latin typeface="Cambria Math" panose="02040503050406030204" pitchFamily="18" charset="0"/>
                  <a:ea typeface="Calibri" panose="020F0502020204030204" pitchFamily="34" charset="0"/>
                  <a:cs typeface="Arial" panose="020B0604020202020204" pitchFamily="34" charset="0"/>
                </a:endParaRPr>
              </a:p>
              <a:p>
                <a:pPr lvl="3">
                  <a:lnSpc>
                    <a:spcPct val="150000"/>
                  </a:lnSpc>
                </a:pPr>
                <a14:m>
                  <m:oMathPara xmlns:m="http://schemas.openxmlformats.org/officeDocument/2006/math">
                    <m:oMathParaPr>
                      <m:jc m:val="centerGroup"/>
                    </m:oMathParaPr>
                    <m:oMath xmlns:m="http://schemas.openxmlformats.org/officeDocument/2006/math">
                      <m:d>
                        <m:d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e>
                      </m:d>
                      <m:d>
                        <m:d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e>
                      </m:d>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oMath>
                  </m:oMathPara>
                </a14:m>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12" name="Rectangle 11">
                <a:extLst>
                  <a:ext uri="{FF2B5EF4-FFF2-40B4-BE49-F238E27FC236}">
                    <a16:creationId xmlns:a16="http://schemas.microsoft.com/office/drawing/2014/main" id="{3394050E-22D1-44ED-8CAB-6932D6848F5A}"/>
                  </a:ext>
                </a:extLst>
              </p:cNvPr>
              <p:cNvSpPr>
                <a:spLocks noRot="1" noChangeAspect="1" noMove="1" noResize="1" noEditPoints="1" noAdjustHandles="1" noChangeArrowheads="1" noChangeShapeType="1" noTextEdit="1"/>
              </p:cNvSpPr>
              <p:nvPr/>
            </p:nvSpPr>
            <p:spPr>
              <a:xfrm>
                <a:off x="334836" y="247293"/>
                <a:ext cx="5761164" cy="2400657"/>
              </a:xfrm>
              <a:prstGeom prst="rect">
                <a:avLst/>
              </a:prstGeom>
              <a:blipFill>
                <a:blip r:embed="rId2"/>
                <a:stretch>
                  <a:fillRect l="-1164"/>
                </a:stretch>
              </a:blipFill>
            </p:spPr>
            <p:txBody>
              <a:bodyPr/>
              <a:lstStyle/>
              <a:p>
                <a:r>
                  <a:rPr lang="fr-FR">
                    <a:noFill/>
                  </a:rPr>
                  <a:t> </a:t>
                </a:r>
              </a:p>
            </p:txBody>
          </p:sp>
        </mc:Fallback>
      </mc:AlternateContent>
      <p:sp>
        <p:nvSpPr>
          <p:cNvPr id="14" name="Rectangle 13">
            <a:extLst>
              <a:ext uri="{FF2B5EF4-FFF2-40B4-BE49-F238E27FC236}">
                <a16:creationId xmlns:a16="http://schemas.microsoft.com/office/drawing/2014/main" id="{2FEFBDC9-A73E-4BB8-99EB-FE55FB24D4F3}"/>
              </a:ext>
            </a:extLst>
          </p:cNvPr>
          <p:cNvSpPr/>
          <p:nvPr/>
        </p:nvSpPr>
        <p:spPr>
          <a:xfrm>
            <a:off x="334836" y="2928134"/>
            <a:ext cx="1705916" cy="399405"/>
          </a:xfrm>
          <a:prstGeom prst="rect">
            <a:avLst/>
          </a:prstGeom>
        </p:spPr>
        <p:txBody>
          <a:bodyPr wrap="none">
            <a:spAutoFit/>
          </a:bodyPr>
          <a:lstStyle/>
          <a:p>
            <a:pPr>
              <a:lnSpc>
                <a:spcPct val="107000"/>
              </a:lnSpc>
              <a:spcAft>
                <a:spcPts val="0"/>
              </a:spcAft>
            </a:pPr>
            <a:r>
              <a:rPr lang="fr-FR" sz="200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Démonstration</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D2458AF7-6214-4D94-A09A-9A0C8A294DA9}"/>
                  </a:ext>
                </a:extLst>
              </p:cNvPr>
              <p:cNvSpPr/>
              <p:nvPr/>
            </p:nvSpPr>
            <p:spPr>
              <a:xfrm>
                <a:off x="3041460" y="1254728"/>
                <a:ext cx="1801006" cy="421654"/>
              </a:xfrm>
              <a:prstGeom prst="rect">
                <a:avLst/>
              </a:prstGeom>
            </p:spPr>
            <p:txBody>
              <a:bodyPr wrap="none">
                <a:spAutoFit/>
              </a:bodyPr>
              <a:lstStyle/>
              <a:p>
                <a:pPr>
                  <a:lnSpc>
                    <a:spcPct val="107000"/>
                  </a:lnSpc>
                  <a:spcAft>
                    <a:spcPts val="0"/>
                  </a:spcAft>
                </a:pPr>
                <a14:m>
                  <m:oMathPara xmlns:m="http://schemas.openxmlformats.org/officeDocument/2006/math">
                    <m:oMathParaPr>
                      <m:jc m:val="centerGroup"/>
                    </m:oMathParaPr>
                    <m:oMath xmlns:m="http://schemas.openxmlformats.org/officeDocument/2006/math">
                      <m:sSup>
                        <m:sSupPr>
                          <m:ctrlPr>
                            <a:rPr lang="fr-FR" sz="2000" i="1" smtClean="0">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𝑎𝑏</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²</m:t>
                      </m:r>
                    </m:oMath>
                  </m:oMathPara>
                </a14:m>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16" name="Rectangle 15">
                <a:extLst>
                  <a:ext uri="{FF2B5EF4-FFF2-40B4-BE49-F238E27FC236}">
                    <a16:creationId xmlns:a16="http://schemas.microsoft.com/office/drawing/2014/main" id="{D2458AF7-6214-4D94-A09A-9A0C8A294DA9}"/>
                  </a:ext>
                </a:extLst>
              </p:cNvPr>
              <p:cNvSpPr>
                <a:spLocks noRot="1" noChangeAspect="1" noMove="1" noResize="1" noEditPoints="1" noAdjustHandles="1" noChangeArrowheads="1" noChangeShapeType="1" noTextEdit="1"/>
              </p:cNvSpPr>
              <p:nvPr/>
            </p:nvSpPr>
            <p:spPr>
              <a:xfrm>
                <a:off x="3041460" y="1254728"/>
                <a:ext cx="1801006" cy="421654"/>
              </a:xfrm>
              <a:prstGeom prst="rect">
                <a:avLst/>
              </a:prstGeom>
              <a:blipFill>
                <a:blip r:embed="rId5"/>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7" name="Rectangle 16">
                <a:extLst>
                  <a:ext uri="{FF2B5EF4-FFF2-40B4-BE49-F238E27FC236}">
                    <a16:creationId xmlns:a16="http://schemas.microsoft.com/office/drawing/2014/main" id="{E1D85FBB-D0F8-4395-804D-11C982ABFCB8}"/>
                  </a:ext>
                </a:extLst>
              </p:cNvPr>
              <p:cNvSpPr/>
              <p:nvPr/>
            </p:nvSpPr>
            <p:spPr>
              <a:xfrm>
                <a:off x="3041460" y="1706606"/>
                <a:ext cx="1801006" cy="421654"/>
              </a:xfrm>
              <a:prstGeom prst="rect">
                <a:avLst/>
              </a:prstGeom>
            </p:spPr>
            <p:txBody>
              <a:bodyPr wrap="none">
                <a:spAutoFit/>
              </a:bodyPr>
              <a:lstStyle/>
              <a:p>
                <a:pPr>
                  <a:lnSpc>
                    <a:spcPct val="107000"/>
                  </a:lnSpc>
                  <a:spcAft>
                    <a:spcPts val="0"/>
                  </a:spcAft>
                </a:pPr>
                <a14:m>
                  <m:oMathPara xmlns:m="http://schemas.openxmlformats.org/officeDocument/2006/math">
                    <m:oMathParaPr>
                      <m:jc m:val="centerGroup"/>
                    </m:oMathParaPr>
                    <m:oMath xmlns:m="http://schemas.openxmlformats.org/officeDocument/2006/math">
                      <m:sSup>
                        <m:sSupPr>
                          <m:ctrlPr>
                            <a:rPr lang="fr-FR" sz="2000" i="1" smtClean="0">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𝑎𝑏</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²</m:t>
                      </m:r>
                    </m:oMath>
                  </m:oMathPara>
                </a14:m>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p:txBody>
          </p:sp>
        </mc:Choice>
        <mc:Fallback xmlns="">
          <p:sp>
            <p:nvSpPr>
              <p:cNvPr id="17" name="Rectangle 16">
                <a:extLst>
                  <a:ext uri="{FF2B5EF4-FFF2-40B4-BE49-F238E27FC236}">
                    <a16:creationId xmlns:a16="http://schemas.microsoft.com/office/drawing/2014/main" id="{E1D85FBB-D0F8-4395-804D-11C982ABFCB8}"/>
                  </a:ext>
                </a:extLst>
              </p:cNvPr>
              <p:cNvSpPr>
                <a:spLocks noRot="1" noChangeAspect="1" noMove="1" noResize="1" noEditPoints="1" noAdjustHandles="1" noChangeArrowheads="1" noChangeShapeType="1" noTextEdit="1"/>
              </p:cNvSpPr>
              <p:nvPr/>
            </p:nvSpPr>
            <p:spPr>
              <a:xfrm>
                <a:off x="3041460" y="1706606"/>
                <a:ext cx="1801006" cy="421654"/>
              </a:xfrm>
              <a:prstGeom prst="rect">
                <a:avLst/>
              </a:prstGeom>
              <a:blipFill>
                <a:blip r:embed="rId6"/>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79E2AD63-9742-47A5-8DAA-0AC0ABB67D85}"/>
                  </a:ext>
                </a:extLst>
              </p:cNvPr>
              <p:cNvSpPr/>
              <p:nvPr/>
            </p:nvSpPr>
            <p:spPr>
              <a:xfrm>
                <a:off x="3676638" y="2158484"/>
                <a:ext cx="105939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fr-FR" sz="2000" i="1" smtClean="0">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²</m:t>
                      </m:r>
                    </m:oMath>
                  </m:oMathPara>
                </a14:m>
                <a:endParaRPr lang="fr-FR" sz="2000" dirty="0"/>
              </a:p>
            </p:txBody>
          </p:sp>
        </mc:Choice>
        <mc:Fallback xmlns="">
          <p:sp>
            <p:nvSpPr>
              <p:cNvPr id="18" name="Rectangle 17">
                <a:extLst>
                  <a:ext uri="{FF2B5EF4-FFF2-40B4-BE49-F238E27FC236}">
                    <a16:creationId xmlns:a16="http://schemas.microsoft.com/office/drawing/2014/main" id="{79E2AD63-9742-47A5-8DAA-0AC0ABB67D85}"/>
                  </a:ext>
                </a:extLst>
              </p:cNvPr>
              <p:cNvSpPr>
                <a:spLocks noRot="1" noChangeAspect="1" noMove="1" noResize="1" noEditPoints="1" noAdjustHandles="1" noChangeArrowheads="1" noChangeShapeType="1" noTextEdit="1"/>
              </p:cNvSpPr>
              <p:nvPr/>
            </p:nvSpPr>
            <p:spPr>
              <a:xfrm>
                <a:off x="3676638" y="2158484"/>
                <a:ext cx="1059393" cy="400110"/>
              </a:xfrm>
              <a:prstGeom prst="rect">
                <a:avLst/>
              </a:prstGeom>
              <a:blipFill>
                <a:blip r:embed="rId7"/>
                <a:stretch>
                  <a:fillRect/>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35EEF48B-09B1-4BE0-85FE-FD26D4C6E998}"/>
                  </a:ext>
                </a:extLst>
              </p:cNvPr>
              <p:cNvSpPr/>
              <p:nvPr/>
            </p:nvSpPr>
            <p:spPr>
              <a:xfrm>
                <a:off x="2475056" y="2882158"/>
                <a:ext cx="8927718" cy="1883208"/>
              </a:xfrm>
              <a:prstGeom prst="rect">
                <a:avLst/>
              </a:prstGeom>
            </p:spPr>
            <p:txBody>
              <a:bodyPr wrap="square">
                <a:spAutoFit/>
              </a:bodyPr>
              <a:lstStyle/>
              <a:p>
                <a:pPr>
                  <a:lnSpc>
                    <a:spcPct val="150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Pour tous nombres réels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et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on a : </a:t>
                </a:r>
              </a:p>
              <a:p>
                <a:pPr marL="342900" lvl="0" indent="-342900">
                  <a:lnSpc>
                    <a:spcPct val="150000"/>
                  </a:lnSpc>
                  <a:spcAft>
                    <a:spcPts val="0"/>
                  </a:spcAft>
                  <a:buFont typeface="Times New Roman" panose="02020603050405020304" pitchFamily="18" charset="0"/>
                  <a:buChar char="•"/>
                </a:pPr>
                <a14:m>
                  <m:oMath xmlns:m="http://schemas.openxmlformats.org/officeDocument/2006/math">
                    <m:sSup>
                      <m:sSupPr>
                        <m:ctrlPr>
                          <a:rPr lang="fr-FR" sz="2000" i="1">
                            <a:latin typeface="Cambria Math" panose="02040503050406030204" pitchFamily="18" charset="0"/>
                            <a:ea typeface="Calibri" panose="020F0502020204030204" pitchFamily="34" charset="0"/>
                          </a:rPr>
                        </m:ctrlPr>
                      </m:sSupPr>
                      <m:e>
                        <m:d>
                          <m:dPr>
                            <m:ctrlPr>
                              <a:rPr lang="fr-FR" sz="2000" i="1">
                                <a:latin typeface="Cambria Math" panose="02040503050406030204" pitchFamily="18" charset="0"/>
                                <a:ea typeface="Calibri" panose="020F0502020204030204" pitchFamily="34" charset="0"/>
                              </a:rPr>
                            </m:ctrlPr>
                          </m:dPr>
                          <m:e>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𝑏</m:t>
                            </m:r>
                          </m:e>
                        </m:d>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d>
                      <m:dPr>
                        <m:ctrlPr>
                          <a:rPr lang="fr-FR" sz="2000" i="1">
                            <a:latin typeface="Cambria Math" panose="02040503050406030204" pitchFamily="18" charset="0"/>
                            <a:ea typeface="Calibri" panose="020F0502020204030204" pitchFamily="34" charset="0"/>
                          </a:rPr>
                        </m:ctrlPr>
                      </m:dPr>
                      <m:e>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 + </m:t>
                        </m:r>
                        <m:r>
                          <a:rPr lang="fr-FR" sz="2000" i="1">
                            <a:latin typeface="Cambria Math" panose="02040503050406030204" pitchFamily="18" charset="0"/>
                            <a:ea typeface="Calibri" panose="020F0502020204030204" pitchFamily="34" charset="0"/>
                          </a:rPr>
                          <m:t>𝑏</m:t>
                        </m:r>
                      </m:e>
                    </m:d>
                    <m:d>
                      <m:dPr>
                        <m:ctrlPr>
                          <a:rPr lang="fr-FR" sz="2000" i="1">
                            <a:latin typeface="Cambria Math" panose="02040503050406030204" pitchFamily="18" charset="0"/>
                            <a:ea typeface="Calibri" panose="020F0502020204030204" pitchFamily="34" charset="0"/>
                          </a:rPr>
                        </m:ctrlPr>
                      </m:dPr>
                      <m:e>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 </m:t>
                        </m:r>
                        <m:r>
                          <a:rPr lang="fr-FR" sz="2000" i="1">
                            <a:latin typeface="Cambria Math" panose="02040503050406030204" pitchFamily="18" charset="0"/>
                            <a:ea typeface="Calibri" panose="020F0502020204030204" pitchFamily="34" charset="0"/>
                          </a:rPr>
                          <m:t>𝑏</m:t>
                        </m:r>
                      </m:e>
                    </m:d>
                    <m:r>
                      <a:rPr lang="fr-FR" sz="2000" i="1">
                        <a:latin typeface="Cambria Math" panose="02040503050406030204" pitchFamily="18" charset="0"/>
                        <a:ea typeface="Calibri" panose="020F0502020204030204" pitchFamily="34" charset="0"/>
                      </a:rPr>
                      <m:t>=</m:t>
                    </m:r>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𝑎</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𝑎𝑏</m:t>
                    </m:r>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𝑏𝑎</m:t>
                    </m:r>
                    <m:r>
                      <a:rPr lang="fr-FR" sz="2000" i="1">
                        <a:latin typeface="Cambria Math" panose="02040503050406030204" pitchFamily="18" charset="0"/>
                        <a:ea typeface="Calibri" panose="020F0502020204030204" pitchFamily="34" charset="0"/>
                      </a:rPr>
                      <m:t>+</m:t>
                    </m:r>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𝑏</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𝑎</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+2</m:t>
                    </m:r>
                    <m:r>
                      <a:rPr lang="fr-FR" sz="2000" i="1">
                        <a:latin typeface="Cambria Math" panose="02040503050406030204" pitchFamily="18" charset="0"/>
                        <a:ea typeface="Calibri" panose="020F0502020204030204" pitchFamily="34" charset="0"/>
                      </a:rPr>
                      <m:t>𝑎𝑏</m:t>
                    </m:r>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𝑏</m:t>
                    </m:r>
                    <m:r>
                      <a:rPr lang="fr-FR" sz="2000" i="1">
                        <a:latin typeface="Cambria Math" panose="02040503050406030204" pitchFamily="18" charset="0"/>
                        <a:ea typeface="Calibri" panose="020F0502020204030204" pitchFamily="34" charset="0"/>
                      </a:rPr>
                      <m:t>² </m:t>
                    </m:r>
                  </m:oMath>
                </a14:m>
                <a:endParaRPr lang="fr-FR" sz="2000" dirty="0">
                  <a:latin typeface="Times New Roman" panose="02020603050405020304" pitchFamily="18" charset="0"/>
                  <a:ea typeface="Calibri" panose="020F0502020204030204" pitchFamily="34" charset="0"/>
                </a:endParaRPr>
              </a:p>
              <a:p>
                <a:pPr marL="342900" lvl="0" indent="-342900">
                  <a:lnSpc>
                    <a:spcPct val="150000"/>
                  </a:lnSpc>
                  <a:spcAft>
                    <a:spcPts val="0"/>
                  </a:spcAft>
                  <a:buFont typeface="Times New Roman" panose="02020603050405020304" pitchFamily="18" charset="0"/>
                  <a:buChar char="•"/>
                </a:pPr>
                <a14:m>
                  <m:oMath xmlns:m="http://schemas.openxmlformats.org/officeDocument/2006/math">
                    <m:sSup>
                      <m:sSupPr>
                        <m:ctrlPr>
                          <a:rPr lang="fr-FR" sz="2000" i="1">
                            <a:latin typeface="Cambria Math" panose="02040503050406030204" pitchFamily="18" charset="0"/>
                            <a:ea typeface="Calibri" panose="020F0502020204030204" pitchFamily="34" charset="0"/>
                          </a:rPr>
                        </m:ctrlPr>
                      </m:sSupPr>
                      <m:e>
                        <m:d>
                          <m:dPr>
                            <m:ctrlPr>
                              <a:rPr lang="fr-FR" sz="2000" i="1">
                                <a:latin typeface="Cambria Math" panose="02040503050406030204" pitchFamily="18" charset="0"/>
                                <a:ea typeface="Calibri" panose="020F0502020204030204" pitchFamily="34" charset="0"/>
                              </a:rPr>
                            </m:ctrlPr>
                          </m:dPr>
                          <m:e>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𝑏</m:t>
                            </m:r>
                          </m:e>
                        </m:d>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d>
                      <m:dPr>
                        <m:ctrlPr>
                          <a:rPr lang="fr-FR" sz="2000" i="1">
                            <a:latin typeface="Cambria Math" panose="02040503050406030204" pitchFamily="18" charset="0"/>
                            <a:ea typeface="Calibri" panose="020F0502020204030204" pitchFamily="34" charset="0"/>
                          </a:rPr>
                        </m:ctrlPr>
                      </m:dPr>
                      <m:e>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 </m:t>
                        </m:r>
                        <m:r>
                          <a:rPr lang="fr-FR" sz="2000" i="1">
                            <a:latin typeface="Cambria Math" panose="02040503050406030204" pitchFamily="18" charset="0"/>
                            <a:ea typeface="Calibri" panose="020F0502020204030204" pitchFamily="34" charset="0"/>
                          </a:rPr>
                          <m:t>𝑏</m:t>
                        </m:r>
                      </m:e>
                    </m:d>
                    <m:d>
                      <m:dPr>
                        <m:ctrlPr>
                          <a:rPr lang="fr-FR" sz="2000" i="1">
                            <a:latin typeface="Cambria Math" panose="02040503050406030204" pitchFamily="18" charset="0"/>
                            <a:ea typeface="Calibri" panose="020F0502020204030204" pitchFamily="34" charset="0"/>
                          </a:rPr>
                        </m:ctrlPr>
                      </m:dPr>
                      <m:e>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 </m:t>
                        </m:r>
                        <m:r>
                          <a:rPr lang="fr-FR" sz="2000" i="1">
                            <a:latin typeface="Cambria Math" panose="02040503050406030204" pitchFamily="18" charset="0"/>
                            <a:ea typeface="Calibri" panose="020F0502020204030204" pitchFamily="34" charset="0"/>
                          </a:rPr>
                          <m:t>𝑏</m:t>
                        </m:r>
                      </m:e>
                    </m:d>
                    <m:r>
                      <a:rPr lang="fr-FR" sz="2000" i="1">
                        <a:latin typeface="Cambria Math" panose="02040503050406030204" pitchFamily="18" charset="0"/>
                        <a:ea typeface="Calibri" panose="020F0502020204030204" pitchFamily="34" charset="0"/>
                      </a:rPr>
                      <m:t>=</m:t>
                    </m:r>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𝑎</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𝑎𝑏</m:t>
                    </m:r>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𝑏𝑎</m:t>
                    </m:r>
                    <m:r>
                      <a:rPr lang="fr-FR" sz="2000" i="1">
                        <a:latin typeface="Cambria Math" panose="02040503050406030204" pitchFamily="18" charset="0"/>
                        <a:ea typeface="Calibri" panose="020F0502020204030204" pitchFamily="34" charset="0"/>
                      </a:rPr>
                      <m:t>+</m:t>
                    </m:r>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𝑏</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𝑎</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−2</m:t>
                    </m:r>
                    <m:r>
                      <a:rPr lang="fr-FR" sz="2000" i="1">
                        <a:latin typeface="Cambria Math" panose="02040503050406030204" pitchFamily="18" charset="0"/>
                        <a:ea typeface="Calibri" panose="020F0502020204030204" pitchFamily="34" charset="0"/>
                      </a:rPr>
                      <m:t>𝑎𝑏</m:t>
                    </m:r>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𝑏</m:t>
                    </m:r>
                    <m:r>
                      <a:rPr lang="fr-FR" sz="2000" i="1">
                        <a:latin typeface="Cambria Math" panose="02040503050406030204" pitchFamily="18" charset="0"/>
                        <a:ea typeface="Calibri" panose="020F0502020204030204" pitchFamily="34" charset="0"/>
                      </a:rPr>
                      <m:t>² </m:t>
                    </m:r>
                  </m:oMath>
                </a14:m>
                <a:endParaRPr lang="fr-FR" sz="2000" dirty="0">
                  <a:latin typeface="Times New Roman" panose="02020603050405020304" pitchFamily="18" charset="0"/>
                  <a:ea typeface="Calibri" panose="020F0502020204030204" pitchFamily="34" charset="0"/>
                </a:endParaRPr>
              </a:p>
              <a:p>
                <a:pPr marL="342900" lvl="0" indent="-342900">
                  <a:lnSpc>
                    <a:spcPct val="150000"/>
                  </a:lnSpc>
                  <a:spcAft>
                    <a:spcPts val="0"/>
                  </a:spcAft>
                  <a:buFont typeface="Times New Roman" panose="02020603050405020304" pitchFamily="18" charset="0"/>
                  <a:buChar char="•"/>
                </a:pPr>
                <a14:m>
                  <m:oMath xmlns:m="http://schemas.openxmlformats.org/officeDocument/2006/math">
                    <m:d>
                      <m:dPr>
                        <m:ctrlPr>
                          <a:rPr lang="fr-FR" sz="2000" i="1">
                            <a:latin typeface="Cambria Math" panose="02040503050406030204" pitchFamily="18" charset="0"/>
                            <a:ea typeface="Calibri" panose="020F0502020204030204" pitchFamily="34" charset="0"/>
                          </a:rPr>
                        </m:ctrlPr>
                      </m:dPr>
                      <m:e>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 + </m:t>
                        </m:r>
                        <m:r>
                          <a:rPr lang="fr-FR" sz="2000" i="1">
                            <a:latin typeface="Cambria Math" panose="02040503050406030204" pitchFamily="18" charset="0"/>
                            <a:ea typeface="Calibri" panose="020F0502020204030204" pitchFamily="34" charset="0"/>
                          </a:rPr>
                          <m:t>𝑏</m:t>
                        </m:r>
                      </m:e>
                    </m:d>
                    <m:d>
                      <m:dPr>
                        <m:ctrlPr>
                          <a:rPr lang="fr-FR" sz="2000" i="1">
                            <a:latin typeface="Cambria Math" panose="02040503050406030204" pitchFamily="18" charset="0"/>
                            <a:ea typeface="Calibri" panose="020F0502020204030204" pitchFamily="34" charset="0"/>
                          </a:rPr>
                        </m:ctrlPr>
                      </m:dPr>
                      <m:e>
                        <m:r>
                          <a:rPr lang="fr-FR" sz="2000" i="1">
                            <a:latin typeface="Cambria Math" panose="02040503050406030204" pitchFamily="18" charset="0"/>
                            <a:ea typeface="Calibri" panose="020F0502020204030204" pitchFamily="34" charset="0"/>
                          </a:rPr>
                          <m:t>𝑎</m:t>
                        </m:r>
                        <m:r>
                          <a:rPr lang="fr-FR" sz="2000" i="1">
                            <a:latin typeface="Cambria Math" panose="02040503050406030204" pitchFamily="18" charset="0"/>
                            <a:ea typeface="Calibri" panose="020F0502020204030204" pitchFamily="34" charset="0"/>
                          </a:rPr>
                          <m:t>− </m:t>
                        </m:r>
                        <m:r>
                          <a:rPr lang="fr-FR" sz="2000" i="1">
                            <a:latin typeface="Cambria Math" panose="02040503050406030204" pitchFamily="18" charset="0"/>
                            <a:ea typeface="Calibri" panose="020F0502020204030204" pitchFamily="34" charset="0"/>
                          </a:rPr>
                          <m:t>𝑏</m:t>
                        </m:r>
                      </m:e>
                    </m:d>
                    <m:r>
                      <a:rPr lang="fr-FR" sz="2000" i="1">
                        <a:latin typeface="Cambria Math" panose="02040503050406030204" pitchFamily="18" charset="0"/>
                        <a:ea typeface="Calibri" panose="020F0502020204030204" pitchFamily="34" charset="0"/>
                      </a:rPr>
                      <m:t>= </m:t>
                    </m:r>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𝑎</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 </m:t>
                    </m:r>
                    <m:r>
                      <a:rPr lang="fr-FR" sz="2000" i="1">
                        <a:latin typeface="Cambria Math" panose="02040503050406030204" pitchFamily="18" charset="0"/>
                        <a:ea typeface="Calibri" panose="020F0502020204030204" pitchFamily="34" charset="0"/>
                      </a:rPr>
                      <m:t>𝑎𝑏</m:t>
                    </m:r>
                    <m:r>
                      <a:rPr lang="fr-FR" sz="2000" i="1">
                        <a:latin typeface="Cambria Math" panose="02040503050406030204" pitchFamily="18" charset="0"/>
                        <a:ea typeface="Calibri" panose="020F0502020204030204" pitchFamily="34" charset="0"/>
                      </a:rPr>
                      <m:t> + </m:t>
                    </m:r>
                    <m:r>
                      <a:rPr lang="fr-FR" sz="2000" i="1">
                        <a:latin typeface="Cambria Math" panose="02040503050406030204" pitchFamily="18" charset="0"/>
                        <a:ea typeface="Calibri" panose="020F0502020204030204" pitchFamily="34" charset="0"/>
                      </a:rPr>
                      <m:t>𝑏𝑎</m:t>
                    </m:r>
                    <m:r>
                      <a:rPr lang="fr-FR" sz="2000" i="1">
                        <a:latin typeface="Cambria Math" panose="02040503050406030204" pitchFamily="18" charset="0"/>
                        <a:ea typeface="Calibri" panose="020F0502020204030204" pitchFamily="34" charset="0"/>
                      </a:rPr>
                      <m:t>−</m:t>
                    </m:r>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𝑏</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 </m:t>
                    </m:r>
                    <m:sSup>
                      <m:sSupPr>
                        <m:ctrlPr>
                          <a:rPr lang="fr-FR" sz="2000" i="1">
                            <a:latin typeface="Cambria Math" panose="02040503050406030204" pitchFamily="18" charset="0"/>
                            <a:ea typeface="Calibri" panose="020F0502020204030204" pitchFamily="34" charset="0"/>
                          </a:rPr>
                        </m:ctrlPr>
                      </m:sSupPr>
                      <m:e>
                        <m:r>
                          <a:rPr lang="fr-FR" sz="2000" i="1">
                            <a:latin typeface="Cambria Math" panose="02040503050406030204" pitchFamily="18" charset="0"/>
                            <a:ea typeface="Calibri" panose="020F0502020204030204" pitchFamily="34" charset="0"/>
                          </a:rPr>
                          <m:t>𝑎</m:t>
                        </m:r>
                      </m:e>
                      <m:sup>
                        <m:r>
                          <a:rPr lang="fr-FR" sz="2000" i="1">
                            <a:latin typeface="Cambria Math" panose="02040503050406030204" pitchFamily="18" charset="0"/>
                            <a:ea typeface="Calibri" panose="020F0502020204030204" pitchFamily="34" charset="0"/>
                          </a:rPr>
                          <m:t>2</m:t>
                        </m:r>
                      </m:sup>
                    </m:sSup>
                    <m:r>
                      <a:rPr lang="fr-FR" sz="2000" i="1">
                        <a:latin typeface="Cambria Math" panose="02040503050406030204" pitchFamily="18" charset="0"/>
                        <a:ea typeface="Calibri" panose="020F0502020204030204" pitchFamily="34" charset="0"/>
                      </a:rPr>
                      <m:t>−</m:t>
                    </m:r>
                    <m:r>
                      <a:rPr lang="fr-FR" sz="2000" i="1">
                        <a:latin typeface="Cambria Math" panose="02040503050406030204" pitchFamily="18" charset="0"/>
                        <a:ea typeface="Calibri" panose="020F0502020204030204" pitchFamily="34" charset="0"/>
                      </a:rPr>
                      <m:t>𝑏</m:t>
                    </m:r>
                    <m:r>
                      <a:rPr lang="fr-FR" sz="2000" i="1">
                        <a:latin typeface="Cambria Math" panose="02040503050406030204" pitchFamily="18" charset="0"/>
                        <a:ea typeface="Calibri" panose="020F0502020204030204" pitchFamily="34" charset="0"/>
                      </a:rPr>
                      <m:t>²</m:t>
                    </m:r>
                  </m:oMath>
                </a14:m>
                <a:endParaRPr lang="fr-FR" sz="2000" dirty="0">
                  <a:latin typeface="Times New Roman" panose="02020603050405020304" pitchFamily="18" charset="0"/>
                  <a:ea typeface="Calibri" panose="020F0502020204030204" pitchFamily="34" charset="0"/>
                </a:endParaRPr>
              </a:p>
            </p:txBody>
          </p:sp>
        </mc:Choice>
        <mc:Fallback xmlns="">
          <p:sp>
            <p:nvSpPr>
              <p:cNvPr id="2" name="Rectangle 1">
                <a:extLst>
                  <a:ext uri="{FF2B5EF4-FFF2-40B4-BE49-F238E27FC236}">
                    <a16:creationId xmlns:a16="http://schemas.microsoft.com/office/drawing/2014/main" id="{35EEF48B-09B1-4BE0-85FE-FD26D4C6E998}"/>
                  </a:ext>
                </a:extLst>
              </p:cNvPr>
              <p:cNvSpPr>
                <a:spLocks noRot="1" noChangeAspect="1" noMove="1" noResize="1" noEditPoints="1" noAdjustHandles="1" noChangeArrowheads="1" noChangeShapeType="1" noTextEdit="1"/>
              </p:cNvSpPr>
              <p:nvPr/>
            </p:nvSpPr>
            <p:spPr>
              <a:xfrm>
                <a:off x="2475056" y="2882158"/>
                <a:ext cx="8927718" cy="1883208"/>
              </a:xfrm>
              <a:prstGeom prst="rect">
                <a:avLst/>
              </a:prstGeom>
              <a:blipFill>
                <a:blip r:embed="rId8"/>
                <a:stretch>
                  <a:fillRect l="-683" b="-3883"/>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id="{B72FB47C-156A-490B-BE2E-0FE95382EBC6}"/>
                  </a:ext>
                </a:extLst>
              </p:cNvPr>
              <p:cNvSpPr/>
              <p:nvPr/>
            </p:nvSpPr>
            <p:spPr>
              <a:xfrm>
                <a:off x="494634" y="4892276"/>
                <a:ext cx="10617835" cy="1421992"/>
              </a:xfrm>
              <a:prstGeom prst="rect">
                <a:avLst/>
              </a:prstGeom>
            </p:spPr>
            <p:txBody>
              <a:bodyPr wrap="square">
                <a:spAutoFit/>
              </a:bodyPr>
              <a:lstStyle/>
              <a:p>
                <a:pPr>
                  <a:lnSpc>
                    <a:spcPct val="150000"/>
                  </a:lnSpc>
                  <a:spcAft>
                    <a:spcPts val="0"/>
                  </a:spcAft>
                </a:pPr>
                <a:r>
                  <a:rPr lang="fr-FR" sz="20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Remarques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marL="342900" lvl="0" indent="-342900">
                  <a:lnSpc>
                    <a:spcPct val="150000"/>
                  </a:lnSpc>
                  <a:spcAft>
                    <a:spcPts val="0"/>
                  </a:spcAft>
                  <a:buFont typeface="Times New Roman" panose="02020603050405020304" pitchFamily="18" charset="0"/>
                  <a:buChar char="•"/>
                </a:pPr>
                <a:r>
                  <a:rPr lang="fr-FR" sz="2000" dirty="0">
                    <a:latin typeface="Times New Roman" panose="02020603050405020304" pitchFamily="18" charset="0"/>
                    <a:ea typeface="Calibri" panose="020F0502020204030204" pitchFamily="34" charset="0"/>
                  </a:rPr>
                  <a:t>Dans le sens </a:t>
                </a:r>
                <a14:m>
                  <m:oMath xmlns:m="http://schemas.openxmlformats.org/officeDocument/2006/math">
                    <m:r>
                      <a:rPr lang="fr-FR" sz="2000" i="1">
                        <a:latin typeface="Cambria Math" panose="02040503050406030204" pitchFamily="18" charset="0"/>
                        <a:ea typeface="Calibri" panose="020F0502020204030204" pitchFamily="34" charset="0"/>
                      </a:rPr>
                      <m:t>→</m:t>
                    </m:r>
                  </m:oMath>
                </a14:m>
                <a:r>
                  <a:rPr lang="fr-FR" sz="2000" dirty="0">
                    <a:latin typeface="Times New Roman" panose="02020603050405020304" pitchFamily="18" charset="0"/>
                    <a:ea typeface="Calibri" panose="020F0502020204030204" pitchFamily="34" charset="0"/>
                  </a:rPr>
                  <a:t>, les identités remarquables permettent de </a:t>
                </a:r>
                <a:r>
                  <a:rPr lang="fr-FR" sz="2000" b="1" dirty="0">
                    <a:latin typeface="Times New Roman" panose="02020603050405020304" pitchFamily="18" charset="0"/>
                    <a:ea typeface="Calibri" panose="020F0502020204030204" pitchFamily="34" charset="0"/>
                  </a:rPr>
                  <a:t>développer</a:t>
                </a:r>
                <a:r>
                  <a:rPr lang="fr-FR" sz="2000" dirty="0">
                    <a:latin typeface="Times New Roman" panose="02020603050405020304" pitchFamily="18" charset="0"/>
                    <a:ea typeface="Calibri" panose="020F0502020204030204" pitchFamily="34" charset="0"/>
                  </a:rPr>
                  <a:t> des expressions. </a:t>
                </a:r>
              </a:p>
              <a:p>
                <a:pPr marL="342900" lvl="0" indent="-342900">
                  <a:lnSpc>
                    <a:spcPct val="150000"/>
                  </a:lnSpc>
                  <a:spcAft>
                    <a:spcPts val="0"/>
                  </a:spcAft>
                  <a:buFont typeface="Times New Roman" panose="02020603050405020304" pitchFamily="18" charset="0"/>
                  <a:buChar char="•"/>
                </a:pPr>
                <a:r>
                  <a:rPr lang="fr-FR" sz="2000" dirty="0">
                    <a:latin typeface="Times New Roman" panose="02020603050405020304" pitchFamily="18" charset="0"/>
                    <a:ea typeface="Calibri" panose="020F0502020204030204" pitchFamily="34" charset="0"/>
                  </a:rPr>
                  <a:t>Dans le sens </a:t>
                </a:r>
                <a14:m>
                  <m:oMath xmlns:m="http://schemas.openxmlformats.org/officeDocument/2006/math">
                    <m:r>
                      <a:rPr lang="fr-FR" sz="2000" i="1">
                        <a:latin typeface="Cambria Math" panose="02040503050406030204" pitchFamily="18" charset="0"/>
                        <a:ea typeface="Calibri" panose="020F0502020204030204" pitchFamily="34" charset="0"/>
                      </a:rPr>
                      <m:t>←</m:t>
                    </m:r>
                  </m:oMath>
                </a14:m>
                <a:r>
                  <a:rPr lang="fr-FR" sz="2000" dirty="0">
                    <a:latin typeface="Times New Roman" panose="02020603050405020304" pitchFamily="18" charset="0"/>
                    <a:ea typeface="Calibri" panose="020F0502020204030204" pitchFamily="34" charset="0"/>
                  </a:rPr>
                  <a:t>, les identités remarquables permettent de </a:t>
                </a:r>
                <a:r>
                  <a:rPr lang="fr-FR" sz="2000" b="1" dirty="0">
                    <a:latin typeface="Times New Roman" panose="02020603050405020304" pitchFamily="18" charset="0"/>
                    <a:ea typeface="Calibri" panose="020F0502020204030204" pitchFamily="34" charset="0"/>
                  </a:rPr>
                  <a:t>factoriser</a:t>
                </a:r>
                <a:r>
                  <a:rPr lang="fr-FR" sz="2000" dirty="0">
                    <a:latin typeface="Times New Roman" panose="02020603050405020304" pitchFamily="18" charset="0"/>
                    <a:ea typeface="Calibri" panose="020F0502020204030204" pitchFamily="34" charset="0"/>
                  </a:rPr>
                  <a:t> des expressions. </a:t>
                </a:r>
              </a:p>
            </p:txBody>
          </p:sp>
        </mc:Choice>
        <mc:Fallback xmlns="">
          <p:sp>
            <p:nvSpPr>
              <p:cNvPr id="11" name="Rectangle 10">
                <a:extLst>
                  <a:ext uri="{FF2B5EF4-FFF2-40B4-BE49-F238E27FC236}">
                    <a16:creationId xmlns:a16="http://schemas.microsoft.com/office/drawing/2014/main" id="{B72FB47C-156A-490B-BE2E-0FE95382EBC6}"/>
                  </a:ext>
                </a:extLst>
              </p:cNvPr>
              <p:cNvSpPr>
                <a:spLocks noRot="1" noChangeAspect="1" noMove="1" noResize="1" noEditPoints="1" noAdjustHandles="1" noChangeArrowheads="1" noChangeShapeType="1" noTextEdit="1"/>
              </p:cNvSpPr>
              <p:nvPr/>
            </p:nvSpPr>
            <p:spPr>
              <a:xfrm>
                <a:off x="494634" y="4892276"/>
                <a:ext cx="10617835" cy="1421992"/>
              </a:xfrm>
              <a:prstGeom prst="rect">
                <a:avLst/>
              </a:prstGeom>
              <a:blipFill>
                <a:blip r:embed="rId9"/>
                <a:stretch>
                  <a:fillRect l="-574" b="-6867"/>
                </a:stretch>
              </a:blipFill>
            </p:spPr>
            <p:txBody>
              <a:bodyPr/>
              <a:lstStyle/>
              <a:p>
                <a:r>
                  <a:rPr lang="fr-FR">
                    <a:noFill/>
                  </a:rPr>
                  <a:t> </a:t>
                </a:r>
              </a:p>
            </p:txBody>
          </p:sp>
        </mc:Fallback>
      </mc:AlternateContent>
    </p:spTree>
    <p:extLst>
      <p:ext uri="{BB962C8B-B14F-4D97-AF65-F5344CB8AC3E}">
        <p14:creationId xmlns:p14="http://schemas.microsoft.com/office/powerpoint/2010/main" val="214949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fade">
                                      <p:cBhvr>
                                        <p:cTn id="32" dur="500"/>
                                        <p:tgtEl>
                                          <p:spTgt spid="1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80">
                                          <p:stCondLst>
                                            <p:cond delay="0"/>
                                          </p:stCondLst>
                                        </p:cTn>
                                        <p:tgtEl>
                                          <p:spTgt spid="14"/>
                                        </p:tgtEl>
                                      </p:cBhvr>
                                    </p:animEffect>
                                    <p:anim calcmode="lin" valueType="num">
                                      <p:cBhvr>
                                        <p:cTn id="43"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8" dur="26">
                                          <p:stCondLst>
                                            <p:cond delay="650"/>
                                          </p:stCondLst>
                                        </p:cTn>
                                        <p:tgtEl>
                                          <p:spTgt spid="14"/>
                                        </p:tgtEl>
                                      </p:cBhvr>
                                      <p:to x="100000" y="60000"/>
                                    </p:animScale>
                                    <p:animScale>
                                      <p:cBhvr>
                                        <p:cTn id="49" dur="166" decel="50000">
                                          <p:stCondLst>
                                            <p:cond delay="676"/>
                                          </p:stCondLst>
                                        </p:cTn>
                                        <p:tgtEl>
                                          <p:spTgt spid="14"/>
                                        </p:tgtEl>
                                      </p:cBhvr>
                                      <p:to x="100000" y="100000"/>
                                    </p:animScale>
                                    <p:animScale>
                                      <p:cBhvr>
                                        <p:cTn id="50" dur="26">
                                          <p:stCondLst>
                                            <p:cond delay="1312"/>
                                          </p:stCondLst>
                                        </p:cTn>
                                        <p:tgtEl>
                                          <p:spTgt spid="14"/>
                                        </p:tgtEl>
                                      </p:cBhvr>
                                      <p:to x="100000" y="80000"/>
                                    </p:animScale>
                                    <p:animScale>
                                      <p:cBhvr>
                                        <p:cTn id="51" dur="166" decel="50000">
                                          <p:stCondLst>
                                            <p:cond delay="1338"/>
                                          </p:stCondLst>
                                        </p:cTn>
                                        <p:tgtEl>
                                          <p:spTgt spid="14"/>
                                        </p:tgtEl>
                                      </p:cBhvr>
                                      <p:to x="100000" y="100000"/>
                                    </p:animScale>
                                    <p:animScale>
                                      <p:cBhvr>
                                        <p:cTn id="52" dur="26">
                                          <p:stCondLst>
                                            <p:cond delay="1642"/>
                                          </p:stCondLst>
                                        </p:cTn>
                                        <p:tgtEl>
                                          <p:spTgt spid="14"/>
                                        </p:tgtEl>
                                      </p:cBhvr>
                                      <p:to x="100000" y="90000"/>
                                    </p:animScale>
                                    <p:animScale>
                                      <p:cBhvr>
                                        <p:cTn id="53" dur="166" decel="50000">
                                          <p:stCondLst>
                                            <p:cond delay="1668"/>
                                          </p:stCondLst>
                                        </p:cTn>
                                        <p:tgtEl>
                                          <p:spTgt spid="14"/>
                                        </p:tgtEl>
                                      </p:cBhvr>
                                      <p:to x="100000" y="100000"/>
                                    </p:animScale>
                                    <p:animScale>
                                      <p:cBhvr>
                                        <p:cTn id="54" dur="26">
                                          <p:stCondLst>
                                            <p:cond delay="1808"/>
                                          </p:stCondLst>
                                        </p:cTn>
                                        <p:tgtEl>
                                          <p:spTgt spid="14"/>
                                        </p:tgtEl>
                                      </p:cBhvr>
                                      <p:to x="100000" y="95000"/>
                                    </p:animScale>
                                    <p:animScale>
                                      <p:cBhvr>
                                        <p:cTn id="55" dur="166" decel="50000">
                                          <p:stCondLst>
                                            <p:cond delay="1834"/>
                                          </p:stCondLst>
                                        </p:cTn>
                                        <p:tgtEl>
                                          <p:spTgt spid="14"/>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
                                            <p:txEl>
                                              <p:pRg st="0" end="0"/>
                                            </p:txEl>
                                          </p:spTgt>
                                        </p:tgtEl>
                                        <p:attrNameLst>
                                          <p:attrName>style.visibility</p:attrName>
                                        </p:attrNameLst>
                                      </p:cBhvr>
                                      <p:to>
                                        <p:strVal val="visible"/>
                                      </p:to>
                                    </p:set>
                                    <p:animEffect transition="in" filter="fade">
                                      <p:cBhvr>
                                        <p:cTn id="60" dur="500"/>
                                        <p:tgtEl>
                                          <p:spTgt spid="2">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2">
                                            <p:txEl>
                                              <p:pRg st="1" end="1"/>
                                            </p:txEl>
                                          </p:spTgt>
                                        </p:tgtEl>
                                        <p:attrNameLst>
                                          <p:attrName>style.visibility</p:attrName>
                                        </p:attrNameLst>
                                      </p:cBhvr>
                                      <p:to>
                                        <p:strVal val="visible"/>
                                      </p:to>
                                    </p:set>
                                    <p:animEffect transition="in" filter="fade">
                                      <p:cBhvr>
                                        <p:cTn id="65" dur="500"/>
                                        <p:tgtEl>
                                          <p:spTgt spid="2">
                                            <p:txEl>
                                              <p:pRg st="1" end="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
                                            <p:txEl>
                                              <p:pRg st="2" end="2"/>
                                            </p:txEl>
                                          </p:spTgt>
                                        </p:tgtEl>
                                        <p:attrNameLst>
                                          <p:attrName>style.visibility</p:attrName>
                                        </p:attrNameLst>
                                      </p:cBhvr>
                                      <p:to>
                                        <p:strVal val="visible"/>
                                      </p:to>
                                    </p:set>
                                    <p:animEffect transition="in" filter="fade">
                                      <p:cBhvr>
                                        <p:cTn id="70" dur="500"/>
                                        <p:tgtEl>
                                          <p:spTgt spid="2">
                                            <p:txEl>
                                              <p:pRg st="2" end="2"/>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2">
                                            <p:txEl>
                                              <p:pRg st="3" end="3"/>
                                            </p:txEl>
                                          </p:spTgt>
                                        </p:tgtEl>
                                        <p:attrNameLst>
                                          <p:attrName>style.visibility</p:attrName>
                                        </p:attrNameLst>
                                      </p:cBhvr>
                                      <p:to>
                                        <p:strVal val="visible"/>
                                      </p:to>
                                    </p:set>
                                    <p:animEffect transition="in" filter="fade">
                                      <p:cBhvr>
                                        <p:cTn id="75" dur="500"/>
                                        <p:tgtEl>
                                          <p:spTgt spid="2">
                                            <p:txEl>
                                              <p:pRg st="3" end="3"/>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11">
                                            <p:txEl>
                                              <p:pRg st="0" end="0"/>
                                            </p:txEl>
                                          </p:spTgt>
                                        </p:tgtEl>
                                        <p:attrNameLst>
                                          <p:attrName>style.visibility</p:attrName>
                                        </p:attrNameLst>
                                      </p:cBhvr>
                                      <p:to>
                                        <p:strVal val="visible"/>
                                      </p:to>
                                    </p:set>
                                    <p:anim calcmode="lin" valueType="num">
                                      <p:cBhvr additive="base">
                                        <p:cTn id="80"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11">
                                            <p:txEl>
                                              <p:pRg st="1" end="1"/>
                                            </p:txEl>
                                          </p:spTgt>
                                        </p:tgtEl>
                                        <p:attrNameLst>
                                          <p:attrName>style.visibility</p:attrName>
                                        </p:attrNameLst>
                                      </p:cBhvr>
                                      <p:to>
                                        <p:strVal val="visible"/>
                                      </p:to>
                                    </p:set>
                                    <p:animEffect transition="in" filter="fade">
                                      <p:cBhvr>
                                        <p:cTn id="86" dur="500"/>
                                        <p:tgtEl>
                                          <p:spTgt spid="11">
                                            <p:txEl>
                                              <p:pRg st="1" end="1"/>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11">
                                            <p:txEl>
                                              <p:pRg st="2" end="2"/>
                                            </p:txEl>
                                          </p:spTgt>
                                        </p:tgtEl>
                                        <p:attrNameLst>
                                          <p:attrName>style.visibility</p:attrName>
                                        </p:attrNameLst>
                                      </p:cBhvr>
                                      <p:to>
                                        <p:strVal val="visible"/>
                                      </p:to>
                                    </p:set>
                                    <p:animEffect transition="in" filter="fade">
                                      <p:cBhvr>
                                        <p:cTn id="91"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7"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Rectangle 12">
                <a:extLst>
                  <a:ext uri="{FF2B5EF4-FFF2-40B4-BE49-F238E27FC236}">
                    <a16:creationId xmlns:a16="http://schemas.microsoft.com/office/drawing/2014/main" id="{ECDD288B-9B53-47D5-BA0B-3B6EFB9526FB}"/>
                  </a:ext>
                </a:extLst>
              </p:cNvPr>
              <p:cNvSpPr/>
              <p:nvPr/>
            </p:nvSpPr>
            <p:spPr>
              <a:xfrm>
                <a:off x="506483" y="322897"/>
                <a:ext cx="11593842" cy="2806538"/>
              </a:xfrm>
              <a:prstGeom prst="rect">
                <a:avLst/>
              </a:prstGeom>
            </p:spPr>
            <p:txBody>
              <a:bodyPr wrap="square">
                <a:spAutoFit/>
              </a:bodyPr>
              <a:lstStyle/>
              <a:p>
                <a:pPr>
                  <a:lnSpc>
                    <a:spcPct val="150000"/>
                  </a:lnSpc>
                  <a:spcAft>
                    <a:spcPts val="0"/>
                  </a:spcAft>
                </a:pPr>
                <a:r>
                  <a:rPr lang="fr-FR" sz="2000" b="1" dirty="0">
                    <a:solidFill>
                      <a:srgbClr val="538135"/>
                    </a:solidFill>
                    <a:latin typeface="Times New Roman" panose="02020603050405020304" pitchFamily="18" charset="0"/>
                    <a:ea typeface="Calibri" panose="020F0502020204030204" pitchFamily="34" charset="0"/>
                    <a:cs typeface="Times New Roman" panose="02020603050405020304" pitchFamily="18" charset="0"/>
                  </a:rPr>
                  <a:t>Exemples</a:t>
                </a:r>
              </a:p>
              <a:p>
                <a:pPr>
                  <a:lnSpc>
                    <a:spcPct val="150000"/>
                  </a:lnSpc>
                  <a:spcAft>
                    <a:spcPts val="0"/>
                  </a:spcAft>
                </a:pP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50000"/>
                  </a:lnSpc>
                  <a:spcAft>
                    <a:spcPts val="0"/>
                  </a:spcAft>
                </a:pPr>
                <a:r>
                  <a:rPr lang="fr-FR" sz="2000" dirty="0">
                    <a:solidFill>
                      <a:srgbClr val="000000"/>
                    </a:solidFill>
                    <a:latin typeface="Sitka Small" panose="02000505000000020004" pitchFamily="2" charset="0"/>
                    <a:ea typeface="Calibri" panose="020F0502020204030204" pitchFamily="34" charset="0"/>
                    <a:cs typeface="Arial" panose="020B0604020202020204" pitchFamily="34" charset="0"/>
                  </a:rPr>
                  <a:t>①</a:t>
                </a: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Pour développer : </a:t>
                </a:r>
                <a14:m>
                  <m:oMath xmlns:m="http://schemas.openxmlformats.org/officeDocument/2006/math">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d>
                          <m:d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−3</m:t>
                            </m:r>
                          </m:e>
                        </m:d>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×3+</m:t>
                    </m:r>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3</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−6</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+9</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d'après la 2</a:t>
                </a:r>
                <a:r>
                  <a:rPr lang="fr-FR" sz="2000" baseline="30000" dirty="0">
                    <a:solidFill>
                      <a:srgbClr val="000000"/>
                    </a:solidFill>
                    <a:latin typeface="Times New Roman" panose="02020603050405020304" pitchFamily="18" charset="0"/>
                    <a:ea typeface="Calibri" panose="020F0502020204030204" pitchFamily="34" charset="0"/>
                    <a:cs typeface="Arial" panose="020B0604020202020204" pitchFamily="34" charset="0"/>
                  </a:rPr>
                  <a:t>ème</a:t>
                </a: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identité remarquable.</a:t>
                </a:r>
              </a:p>
              <a:p>
                <a:pPr>
                  <a:lnSpc>
                    <a:spcPct val="150000"/>
                  </a:lnSpc>
                  <a:spcAft>
                    <a:spcPts val="0"/>
                  </a:spcAft>
                </a:pP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50000"/>
                  </a:lnSpc>
                  <a:spcAft>
                    <a:spcPts val="0"/>
                  </a:spcAft>
                </a:pPr>
                <a:r>
                  <a:rPr lang="fr-FR" sz="2000" dirty="0">
                    <a:solidFill>
                      <a:srgbClr val="000000"/>
                    </a:solidFill>
                    <a:latin typeface="Sitka Small" panose="02000505000000020004" pitchFamily="2" charset="0"/>
                    <a:ea typeface="Calibri" panose="020F0502020204030204" pitchFamily="34" charset="0"/>
                    <a:cs typeface="Arial" panose="020B0604020202020204" pitchFamily="34" charset="0"/>
                  </a:rPr>
                  <a:t>②</a:t>
                </a: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Pour factoriser : </a:t>
                </a:r>
                <a14:m>
                  <m:oMath xmlns:m="http://schemas.openxmlformats.org/officeDocument/2006/math">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+1=</m:t>
                    </m:r>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×1+</m:t>
                    </m:r>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1</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d>
                      <m:d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+1</m:t>
                        </m:r>
                      </m:e>
                    </m:d>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²</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en remplaçant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par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et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par 1 dans l'égalité </a:t>
                </a:r>
                <a14:m>
                  <m:oMath xmlns:m="http://schemas.openxmlformats.org/officeDocument/2006/math">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𝑎𝑏</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sSup>
                      <m:sSup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sSupPr>
                      <m:e>
                        <m:d>
                          <m:d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𝑎</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𝑏</m:t>
                            </m:r>
                          </m:e>
                        </m:d>
                      </m:e>
                      <m:sup>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sup>
                    </m:sSup>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mc:Choice>
        <mc:Fallback xmlns="">
          <p:sp>
            <p:nvSpPr>
              <p:cNvPr id="13" name="Rectangle 12">
                <a:extLst>
                  <a:ext uri="{FF2B5EF4-FFF2-40B4-BE49-F238E27FC236}">
                    <a16:creationId xmlns:a16="http://schemas.microsoft.com/office/drawing/2014/main" id="{ECDD288B-9B53-47D5-BA0B-3B6EFB9526FB}"/>
                  </a:ext>
                </a:extLst>
              </p:cNvPr>
              <p:cNvSpPr>
                <a:spLocks noRot="1" noChangeAspect="1" noMove="1" noResize="1" noEditPoints="1" noAdjustHandles="1" noChangeArrowheads="1" noChangeShapeType="1" noTextEdit="1"/>
              </p:cNvSpPr>
              <p:nvPr/>
            </p:nvSpPr>
            <p:spPr>
              <a:xfrm>
                <a:off x="506483" y="322897"/>
                <a:ext cx="11593842" cy="2806538"/>
              </a:xfrm>
              <a:prstGeom prst="rect">
                <a:avLst/>
              </a:prstGeom>
              <a:blipFill>
                <a:blip r:embed="rId2"/>
                <a:stretch>
                  <a:fillRect l="-526" b="-3043"/>
                </a:stretch>
              </a:blipFill>
            </p:spPr>
            <p:txBody>
              <a:bodyPr/>
              <a:lstStyle/>
              <a:p>
                <a:r>
                  <a:rPr lang="fr-FR">
                    <a:noFill/>
                  </a:rPr>
                  <a:t> </a:t>
                </a:r>
              </a:p>
            </p:txBody>
          </p:sp>
        </mc:Fallback>
      </mc:AlternateContent>
      <p:sp>
        <p:nvSpPr>
          <p:cNvPr id="19" name="Rectangle 18">
            <a:extLst>
              <a:ext uri="{FF2B5EF4-FFF2-40B4-BE49-F238E27FC236}">
                <a16:creationId xmlns:a16="http://schemas.microsoft.com/office/drawing/2014/main" id="{C62ABECB-B324-4839-AA38-0E8CBF11E911}"/>
              </a:ext>
            </a:extLst>
          </p:cNvPr>
          <p:cNvSpPr/>
          <p:nvPr/>
        </p:nvSpPr>
        <p:spPr>
          <a:xfrm>
            <a:off x="7821486" y="6285933"/>
            <a:ext cx="3604512" cy="369332"/>
          </a:xfrm>
          <a:prstGeom prst="rect">
            <a:avLst/>
          </a:prstGeom>
        </p:spPr>
        <p:txBody>
          <a:bodyPr wrap="none">
            <a:spAutoFit/>
          </a:bodyPr>
          <a:lstStyle/>
          <a:p>
            <a:pPr marL="342900" lvl="0" indent="-342900" algn="r">
              <a:spcAft>
                <a:spcPts val="0"/>
              </a:spcAft>
              <a:buFont typeface="Wingdings" panose="05000000000000000000" pitchFamily="2" charset="2"/>
              <a:buChar char=""/>
            </a:pPr>
            <a:r>
              <a:rPr lang="fr-FR" b="1" dirty="0">
                <a:solidFill>
                  <a:srgbClr val="70AD47"/>
                </a:solidFill>
                <a:latin typeface="Times New Roman" panose="02020603050405020304" pitchFamily="18" charset="0"/>
                <a:ea typeface="Times New Roman" panose="02020603050405020304" pitchFamily="18" charset="0"/>
              </a:rPr>
              <a:t>Exercices résolus 1 et 2 page 97</a:t>
            </a:r>
            <a:endParaRPr lang="fr-FR"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10770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fade">
                                      <p:cBhvr>
                                        <p:cTn id="13" dur="500"/>
                                        <p:tgtEl>
                                          <p:spTgt spid="1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
                                            <p:txEl>
                                              <p:pRg st="4" end="4"/>
                                            </p:txEl>
                                          </p:spTgt>
                                        </p:tgtEl>
                                        <p:attrNameLst>
                                          <p:attrName>style.visibility</p:attrName>
                                        </p:attrNameLst>
                                      </p:cBhvr>
                                      <p:to>
                                        <p:strVal val="visible"/>
                                      </p:to>
                                    </p:set>
                                    <p:animEffect transition="in" filter="fade">
                                      <p:cBhvr>
                                        <p:cTn id="18" dur="500"/>
                                        <p:tgtEl>
                                          <p:spTgt spid="1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down)">
                                      <p:cBhvr>
                                        <p:cTn id="23" dur="580">
                                          <p:stCondLst>
                                            <p:cond delay="0"/>
                                          </p:stCondLst>
                                        </p:cTn>
                                        <p:tgtEl>
                                          <p:spTgt spid="19"/>
                                        </p:tgtEl>
                                      </p:cBhvr>
                                    </p:animEffect>
                                    <p:anim calcmode="lin" valueType="num">
                                      <p:cBhvr>
                                        <p:cTn id="24"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9" dur="26">
                                          <p:stCondLst>
                                            <p:cond delay="650"/>
                                          </p:stCondLst>
                                        </p:cTn>
                                        <p:tgtEl>
                                          <p:spTgt spid="19"/>
                                        </p:tgtEl>
                                      </p:cBhvr>
                                      <p:to x="100000" y="60000"/>
                                    </p:animScale>
                                    <p:animScale>
                                      <p:cBhvr>
                                        <p:cTn id="30" dur="166" decel="50000">
                                          <p:stCondLst>
                                            <p:cond delay="676"/>
                                          </p:stCondLst>
                                        </p:cTn>
                                        <p:tgtEl>
                                          <p:spTgt spid="19"/>
                                        </p:tgtEl>
                                      </p:cBhvr>
                                      <p:to x="100000" y="100000"/>
                                    </p:animScale>
                                    <p:animScale>
                                      <p:cBhvr>
                                        <p:cTn id="31" dur="26">
                                          <p:stCondLst>
                                            <p:cond delay="1312"/>
                                          </p:stCondLst>
                                        </p:cTn>
                                        <p:tgtEl>
                                          <p:spTgt spid="19"/>
                                        </p:tgtEl>
                                      </p:cBhvr>
                                      <p:to x="100000" y="80000"/>
                                    </p:animScale>
                                    <p:animScale>
                                      <p:cBhvr>
                                        <p:cTn id="32" dur="166" decel="50000">
                                          <p:stCondLst>
                                            <p:cond delay="1338"/>
                                          </p:stCondLst>
                                        </p:cTn>
                                        <p:tgtEl>
                                          <p:spTgt spid="19"/>
                                        </p:tgtEl>
                                      </p:cBhvr>
                                      <p:to x="100000" y="100000"/>
                                    </p:animScale>
                                    <p:animScale>
                                      <p:cBhvr>
                                        <p:cTn id="33" dur="26">
                                          <p:stCondLst>
                                            <p:cond delay="1642"/>
                                          </p:stCondLst>
                                        </p:cTn>
                                        <p:tgtEl>
                                          <p:spTgt spid="19"/>
                                        </p:tgtEl>
                                      </p:cBhvr>
                                      <p:to x="100000" y="90000"/>
                                    </p:animScale>
                                    <p:animScale>
                                      <p:cBhvr>
                                        <p:cTn id="34" dur="166" decel="50000">
                                          <p:stCondLst>
                                            <p:cond delay="1668"/>
                                          </p:stCondLst>
                                        </p:cTn>
                                        <p:tgtEl>
                                          <p:spTgt spid="19"/>
                                        </p:tgtEl>
                                      </p:cBhvr>
                                      <p:to x="100000" y="100000"/>
                                    </p:animScale>
                                    <p:animScale>
                                      <p:cBhvr>
                                        <p:cTn id="35" dur="26">
                                          <p:stCondLst>
                                            <p:cond delay="1808"/>
                                          </p:stCondLst>
                                        </p:cTn>
                                        <p:tgtEl>
                                          <p:spTgt spid="19"/>
                                        </p:tgtEl>
                                      </p:cBhvr>
                                      <p:to x="100000" y="95000"/>
                                    </p:animScale>
                                    <p:animScale>
                                      <p:cBhvr>
                                        <p:cTn id="36"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458D1900-667C-D9E5-4454-583CA8E0B06A}"/>
              </a:ext>
            </a:extLst>
          </p:cNvPr>
          <p:cNvPicPr>
            <a:picLocks noChangeAspect="1"/>
          </p:cNvPicPr>
          <p:nvPr/>
        </p:nvPicPr>
        <p:blipFill>
          <a:blip r:embed="rId2"/>
          <a:stretch>
            <a:fillRect/>
          </a:stretch>
        </p:blipFill>
        <p:spPr>
          <a:xfrm>
            <a:off x="87319" y="402556"/>
            <a:ext cx="12040514" cy="1682918"/>
          </a:xfrm>
          <a:prstGeom prst="rect">
            <a:avLst/>
          </a:prstGeom>
        </p:spPr>
      </p:pic>
      <p:pic>
        <p:nvPicPr>
          <p:cNvPr id="7" name="Image 6">
            <a:extLst>
              <a:ext uri="{FF2B5EF4-FFF2-40B4-BE49-F238E27FC236}">
                <a16:creationId xmlns:a16="http://schemas.microsoft.com/office/drawing/2014/main" id="{A4DAB5FA-D49E-80A4-F169-6E9F7AEB9900}"/>
              </a:ext>
            </a:extLst>
          </p:cNvPr>
          <p:cNvPicPr>
            <a:picLocks noChangeAspect="1"/>
          </p:cNvPicPr>
          <p:nvPr/>
        </p:nvPicPr>
        <p:blipFill>
          <a:blip r:embed="rId3"/>
          <a:stretch>
            <a:fillRect/>
          </a:stretch>
        </p:blipFill>
        <p:spPr>
          <a:xfrm>
            <a:off x="70210" y="2731168"/>
            <a:ext cx="12051579" cy="2041359"/>
          </a:xfrm>
          <a:prstGeom prst="rect">
            <a:avLst/>
          </a:prstGeom>
        </p:spPr>
      </p:pic>
    </p:spTree>
    <p:extLst>
      <p:ext uri="{BB962C8B-B14F-4D97-AF65-F5344CB8AC3E}">
        <p14:creationId xmlns:p14="http://schemas.microsoft.com/office/powerpoint/2010/main" val="2784451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99065764-35B1-9AEF-FC39-42D89678FBA1}"/>
              </a:ext>
            </a:extLst>
          </p:cNvPr>
          <p:cNvPicPr>
            <a:picLocks noChangeAspect="1"/>
          </p:cNvPicPr>
          <p:nvPr/>
        </p:nvPicPr>
        <p:blipFill>
          <a:blip r:embed="rId2"/>
          <a:stretch>
            <a:fillRect/>
          </a:stretch>
        </p:blipFill>
        <p:spPr>
          <a:xfrm>
            <a:off x="0" y="-1"/>
            <a:ext cx="12062442" cy="2229853"/>
          </a:xfrm>
          <a:prstGeom prst="rect">
            <a:avLst/>
          </a:prstGeom>
        </p:spPr>
      </p:pic>
      <p:pic>
        <p:nvPicPr>
          <p:cNvPr id="6" name="Image 5">
            <a:extLst>
              <a:ext uri="{FF2B5EF4-FFF2-40B4-BE49-F238E27FC236}">
                <a16:creationId xmlns:a16="http://schemas.microsoft.com/office/drawing/2014/main" id="{D3A14765-4D29-0BC4-41C4-EFA3B8A2B5C7}"/>
              </a:ext>
            </a:extLst>
          </p:cNvPr>
          <p:cNvPicPr>
            <a:picLocks noChangeAspect="1"/>
          </p:cNvPicPr>
          <p:nvPr/>
        </p:nvPicPr>
        <p:blipFill>
          <a:blip r:embed="rId3"/>
          <a:stretch>
            <a:fillRect/>
          </a:stretch>
        </p:blipFill>
        <p:spPr>
          <a:xfrm>
            <a:off x="6329" y="2876549"/>
            <a:ext cx="12185671" cy="1773573"/>
          </a:xfrm>
          <a:prstGeom prst="rect">
            <a:avLst/>
          </a:prstGeom>
        </p:spPr>
      </p:pic>
    </p:spTree>
    <p:extLst>
      <p:ext uri="{BB962C8B-B14F-4D97-AF65-F5344CB8AC3E}">
        <p14:creationId xmlns:p14="http://schemas.microsoft.com/office/powerpoint/2010/main" val="35577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B0DEB8-1253-4C8F-B945-23C8E2F091EB}"/>
              </a:ext>
            </a:extLst>
          </p:cNvPr>
          <p:cNvSpPr/>
          <p:nvPr/>
        </p:nvSpPr>
        <p:spPr>
          <a:xfrm>
            <a:off x="478583" y="324430"/>
            <a:ext cx="8752114" cy="829779"/>
          </a:xfrm>
          <a:prstGeom prst="rect">
            <a:avLst/>
          </a:prstGeom>
        </p:spPr>
        <p:txBody>
          <a:bodyPr wrap="square">
            <a:spAutoFit/>
          </a:bodyPr>
          <a:lstStyle/>
          <a:p>
            <a:pPr marL="571500" lvl="0" indent="-571500">
              <a:lnSpc>
                <a:spcPct val="107000"/>
              </a:lnSpc>
              <a:spcAft>
                <a:spcPts val="0"/>
              </a:spcAft>
              <a:buFont typeface="+mj-lt"/>
              <a:buAutoNum type="romanUcPeriod" startAt="2"/>
            </a:pPr>
            <a:r>
              <a:rPr lang="fr-FR" sz="2800" b="1" dirty="0">
                <a:solidFill>
                  <a:srgbClr val="FF0000"/>
                </a:solidFill>
                <a:effectLst/>
                <a:latin typeface="Times New Roman" panose="02020603050405020304" pitchFamily="18" charset="0"/>
                <a:ea typeface="Calibri" panose="020F0502020204030204" pitchFamily="34" charset="0"/>
              </a:rPr>
              <a:t>Résolution d’équation produit nul</a:t>
            </a:r>
            <a:endParaRPr lang="fr-FR" dirty="0">
              <a:latin typeface="Times New Roman" panose="02020603050405020304" pitchFamily="18" charset="0"/>
              <a:ea typeface="Times New Roman" panose="02020603050405020304" pitchFamily="18" charset="0"/>
            </a:endParaRPr>
          </a:p>
          <a:p>
            <a:pPr>
              <a:lnSpc>
                <a:spcPct val="107000"/>
              </a:lnSpc>
              <a:spcAft>
                <a:spcPts val="0"/>
              </a:spcAft>
            </a:pPr>
            <a:r>
              <a:rPr lang="fr-FR"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23A391E6-D3C0-467B-8A51-1DFC78066E8C}"/>
                  </a:ext>
                </a:extLst>
              </p:cNvPr>
              <p:cNvSpPr/>
              <p:nvPr/>
            </p:nvSpPr>
            <p:spPr>
              <a:xfrm>
                <a:off x="731691" y="1154209"/>
                <a:ext cx="10728617" cy="1421992"/>
              </a:xfrm>
              <a:prstGeom prst="rect">
                <a:avLst/>
              </a:prstGeom>
            </p:spPr>
            <p:txBody>
              <a:bodyPr wrap="square">
                <a:spAutoFit/>
              </a:bodyPr>
              <a:lstStyle/>
              <a:p>
                <a:pPr>
                  <a:lnSpc>
                    <a:spcPct val="150000"/>
                  </a:lnSpc>
                  <a:spcAft>
                    <a:spcPts val="0"/>
                  </a:spcAft>
                </a:pPr>
                <a:r>
                  <a:rPr lang="fr-FR" sz="20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Propriété - Règle du produit nul</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Un produit de facteurs est nul si et seulement si au moins l'un de ses facteurs est égal à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0</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a:p>
                <a:pPr>
                  <a:lnSpc>
                    <a:spcPct val="150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mc:Choice>
        <mc:Fallback xmlns="">
          <p:sp>
            <p:nvSpPr>
              <p:cNvPr id="4" name="Rectangle 3">
                <a:extLst>
                  <a:ext uri="{FF2B5EF4-FFF2-40B4-BE49-F238E27FC236}">
                    <a16:creationId xmlns:a16="http://schemas.microsoft.com/office/drawing/2014/main" id="{23A391E6-D3C0-467B-8A51-1DFC78066E8C}"/>
                  </a:ext>
                </a:extLst>
              </p:cNvPr>
              <p:cNvSpPr>
                <a:spLocks noRot="1" noChangeAspect="1" noMove="1" noResize="1" noEditPoints="1" noAdjustHandles="1" noChangeArrowheads="1" noChangeShapeType="1" noTextEdit="1"/>
              </p:cNvSpPr>
              <p:nvPr/>
            </p:nvSpPr>
            <p:spPr>
              <a:xfrm>
                <a:off x="731691" y="1154209"/>
                <a:ext cx="10728617" cy="1421992"/>
              </a:xfrm>
              <a:prstGeom prst="rect">
                <a:avLst/>
              </a:prstGeom>
              <a:blipFill>
                <a:blip r:embed="rId2"/>
                <a:stretch>
                  <a:fillRect l="-568"/>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91539F06-BFAE-424D-9589-527E113D631D}"/>
                  </a:ext>
                </a:extLst>
              </p:cNvPr>
              <p:cNvSpPr/>
              <p:nvPr/>
            </p:nvSpPr>
            <p:spPr>
              <a:xfrm>
                <a:off x="731691" y="2860237"/>
                <a:ext cx="11258146" cy="1421992"/>
              </a:xfrm>
              <a:prstGeom prst="rect">
                <a:avLst/>
              </a:prstGeom>
            </p:spPr>
            <p:txBody>
              <a:bodyPr wrap="square">
                <a:spAutoFit/>
              </a:bodyPr>
              <a:lstStyle/>
              <a:p>
                <a:pPr>
                  <a:lnSpc>
                    <a:spcPct val="150000"/>
                  </a:lnSpc>
                  <a:spcAft>
                    <a:spcPts val="0"/>
                  </a:spcAft>
                </a:pPr>
                <a:r>
                  <a:rPr lang="fr-FR" sz="2000" b="1" dirty="0">
                    <a:solidFill>
                      <a:srgbClr val="538135"/>
                    </a:solidFill>
                    <a:latin typeface="Times New Roman" panose="02020603050405020304" pitchFamily="18" charset="0"/>
                    <a:ea typeface="Calibri" panose="020F0502020204030204" pitchFamily="34" charset="0"/>
                    <a:cs typeface="Times New Roman" panose="02020603050405020304" pitchFamily="18" charset="0"/>
                  </a:rPr>
                  <a:t>Exemple </a:t>
                </a:r>
                <a:endPar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lvl="1">
                  <a:lnSpc>
                    <a:spcPct val="150000"/>
                  </a:lnSpc>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On souhaite résoudre dans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ℝ</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l'équation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+ 1)(</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− 7) =0</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a:p>
                <a:pPr lvl="1">
                  <a:lnSpc>
                    <a:spcPct val="150000"/>
                  </a:lnSpc>
                </a:pP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+ 1)(</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− 7) =0</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si et seulement si au moins l'un des facteurs vaut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0</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mc:Choice>
        <mc:Fallback xmlns="">
          <p:sp>
            <p:nvSpPr>
              <p:cNvPr id="5" name="Rectangle 4">
                <a:extLst>
                  <a:ext uri="{FF2B5EF4-FFF2-40B4-BE49-F238E27FC236}">
                    <a16:creationId xmlns:a16="http://schemas.microsoft.com/office/drawing/2014/main" id="{91539F06-BFAE-424D-9589-527E113D631D}"/>
                  </a:ext>
                </a:extLst>
              </p:cNvPr>
              <p:cNvSpPr>
                <a:spLocks noRot="1" noChangeAspect="1" noMove="1" noResize="1" noEditPoints="1" noAdjustHandles="1" noChangeArrowheads="1" noChangeShapeType="1" noTextEdit="1"/>
              </p:cNvSpPr>
              <p:nvPr/>
            </p:nvSpPr>
            <p:spPr>
              <a:xfrm>
                <a:off x="731691" y="2860237"/>
                <a:ext cx="11258146" cy="1421992"/>
              </a:xfrm>
              <a:prstGeom prst="rect">
                <a:avLst/>
              </a:prstGeom>
              <a:blipFill>
                <a:blip r:embed="rId3"/>
                <a:stretch>
                  <a:fillRect l="-541" b="-6867"/>
                </a:stretch>
              </a:blipFill>
            </p:spPr>
            <p:txBody>
              <a:bodyPr/>
              <a:lstStyle/>
              <a:p>
                <a:r>
                  <a:rPr lang="fr-FR">
                    <a:noFill/>
                  </a:rPr>
                  <a:t> </a:t>
                </a:r>
              </a:p>
            </p:txBody>
          </p:sp>
        </mc:Fallback>
      </mc:AlternateContent>
      <p:sp>
        <p:nvSpPr>
          <p:cNvPr id="6" name="Rectangle 5">
            <a:extLst>
              <a:ext uri="{FF2B5EF4-FFF2-40B4-BE49-F238E27FC236}">
                <a16:creationId xmlns:a16="http://schemas.microsoft.com/office/drawing/2014/main" id="{70D02967-A17B-4AC3-A2BB-65D1BC986D70}"/>
              </a:ext>
            </a:extLst>
          </p:cNvPr>
          <p:cNvSpPr/>
          <p:nvPr/>
        </p:nvSpPr>
        <p:spPr>
          <a:xfrm>
            <a:off x="4201305" y="5703791"/>
            <a:ext cx="3416513" cy="400110"/>
          </a:xfrm>
          <a:prstGeom prst="rect">
            <a:avLst/>
          </a:prstGeom>
        </p:spPr>
        <p:txBody>
          <a:bodyPr wrap="none">
            <a:spAutoFit/>
          </a:bodyPr>
          <a:lstStyle/>
          <a:p>
            <a:pPr marL="342900" lvl="0" indent="-342900" algn="r">
              <a:spcAft>
                <a:spcPts val="0"/>
              </a:spcAft>
              <a:buFont typeface="Wingdings" panose="05000000000000000000" pitchFamily="2" charset="2"/>
              <a:buChar char=""/>
            </a:pPr>
            <a:r>
              <a:rPr lang="fr-FR" sz="2000" b="1" dirty="0">
                <a:solidFill>
                  <a:srgbClr val="70AD47"/>
                </a:solidFill>
                <a:latin typeface="Times New Roman" panose="02020603050405020304" pitchFamily="18" charset="0"/>
                <a:ea typeface="Times New Roman" panose="02020603050405020304" pitchFamily="18" charset="0"/>
              </a:rPr>
              <a:t>Exercice résolu 3 page 103</a:t>
            </a:r>
            <a:endParaRPr lang="fr-FR" sz="2000" dirty="0"/>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B7F3AD79-0992-402D-83B2-FC6D0AE1862E}"/>
                  </a:ext>
                </a:extLst>
              </p:cNvPr>
              <p:cNvSpPr/>
              <p:nvPr/>
            </p:nvSpPr>
            <p:spPr>
              <a:xfrm>
                <a:off x="1219199" y="4219702"/>
                <a:ext cx="10241109" cy="1373902"/>
              </a:xfrm>
              <a:prstGeom prst="rect">
                <a:avLst/>
              </a:prstGeom>
            </p:spPr>
            <p:txBody>
              <a:bodyPr wrap="square">
                <a:spAutoFit/>
              </a:bodyPr>
              <a:lstStyle/>
              <a:p>
                <a:pPr>
                  <a:lnSpc>
                    <a:spcPct val="150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C'est-à-dire :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+ 1=0</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ou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−7=0 ⇔  </m:t>
                    </m:r>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=−1</m:t>
                    </m:r>
                  </m:oMath>
                </a14:m>
                <a:r>
                  <a:rPr lang="fr-FR" sz="20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a:t>
                </a: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ou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=7 ⇔  </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𝑥</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f>
                      <m:f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fPr>
                      <m:num>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1</m:t>
                        </m:r>
                      </m:num>
                      <m:den>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den>
                    </m:f>
                  </m:oMath>
                </a14:m>
                <a:r>
                  <a:rPr lang="fr-FR" sz="20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ou  </a:t>
                </a:r>
                <a14:m>
                  <m:oMath xmlns:m="http://schemas.openxmlformats.org/officeDocument/2006/math">
                    <m:r>
                      <a:rPr lang="fr-FR" sz="2000" i="1">
                        <a:solidFill>
                          <a:srgbClr val="000000"/>
                        </a:solidFill>
                        <a:latin typeface="Cambria Math" panose="02040503050406030204" pitchFamily="18" charset="0"/>
                        <a:ea typeface="Times New Roman" panose="02020603050405020304" pitchFamily="18" charset="0"/>
                        <a:cs typeface="Arial" panose="020B0604020202020204" pitchFamily="34" charset="0"/>
                      </a:rPr>
                      <m:t>𝑥</m:t>
                    </m:r>
                    <m:r>
                      <a:rPr lang="fr-FR" sz="2000" i="1">
                        <a:solidFill>
                          <a:srgbClr val="000000"/>
                        </a:solidFill>
                        <a:latin typeface="Cambria Math" panose="02040503050406030204" pitchFamily="18" charset="0"/>
                        <a:ea typeface="Times New Roman" panose="02020603050405020304" pitchFamily="18" charset="0"/>
                        <a:cs typeface="Arial" panose="020B0604020202020204" pitchFamily="34" charset="0"/>
                      </a:rPr>
                      <m:t>=7</m:t>
                    </m:r>
                  </m:oMath>
                </a14:m>
                <a:r>
                  <a:rPr lang="fr-FR" sz="2000"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a:t>
                </a: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a:p>
                <a:pPr>
                  <a:lnSpc>
                    <a:spcPct val="150000"/>
                  </a:lnSpc>
                  <a:spcAft>
                    <a:spcPts val="0"/>
                  </a:spcAft>
                </a:pPr>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Donc </a:t>
                </a:r>
                <a14:m>
                  <m:oMath xmlns:m="http://schemas.openxmlformats.org/officeDocument/2006/math">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𝑆</m:t>
                    </m:r>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d>
                      <m:dPr>
                        <m:begChr m:val="{"/>
                        <m:endChr m:val="}"/>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dPr>
                      <m:e>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m:t>
                        </m:r>
                        <m:f>
                          <m:fPr>
                            <m:ctrlP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ctrlPr>
                          </m:fPr>
                          <m:num>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1</m:t>
                            </m:r>
                          </m:num>
                          <m:den>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2</m:t>
                            </m:r>
                          </m:den>
                        </m:f>
                        <m:r>
                          <a:rPr lang="fr-FR" sz="2000" i="1">
                            <a:solidFill>
                              <a:srgbClr val="000000"/>
                            </a:solidFill>
                            <a:latin typeface="Cambria Math" panose="02040503050406030204" pitchFamily="18" charset="0"/>
                            <a:ea typeface="Calibri" panose="020F0502020204030204" pitchFamily="34" charset="0"/>
                            <a:cs typeface="Arial" panose="020B0604020202020204" pitchFamily="34" charset="0"/>
                          </a:rPr>
                          <m:t> ;7</m:t>
                        </m:r>
                      </m:e>
                    </m:d>
                  </m:oMath>
                </a14:m>
                <a:r>
                  <a:rPr lang="fr-FR" sz="20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p>
            </p:txBody>
          </p:sp>
        </mc:Choice>
        <mc:Fallback xmlns="">
          <p:sp>
            <p:nvSpPr>
              <p:cNvPr id="7" name="Rectangle 6">
                <a:extLst>
                  <a:ext uri="{FF2B5EF4-FFF2-40B4-BE49-F238E27FC236}">
                    <a16:creationId xmlns:a16="http://schemas.microsoft.com/office/drawing/2014/main" id="{B7F3AD79-0992-402D-83B2-FC6D0AE1862E}"/>
                  </a:ext>
                </a:extLst>
              </p:cNvPr>
              <p:cNvSpPr>
                <a:spLocks noRot="1" noChangeAspect="1" noMove="1" noResize="1" noEditPoints="1" noAdjustHandles="1" noChangeArrowheads="1" noChangeShapeType="1" noTextEdit="1"/>
              </p:cNvSpPr>
              <p:nvPr/>
            </p:nvSpPr>
            <p:spPr>
              <a:xfrm>
                <a:off x="1219199" y="4219702"/>
                <a:ext cx="10241109" cy="1373902"/>
              </a:xfrm>
              <a:prstGeom prst="rect">
                <a:avLst/>
              </a:prstGeom>
              <a:blipFill>
                <a:blip r:embed="rId4"/>
                <a:stretch>
                  <a:fillRect l="-595" b="-1327"/>
                </a:stretch>
              </a:blipFill>
            </p:spPr>
            <p:txBody>
              <a:bodyPr/>
              <a:lstStyle/>
              <a:p>
                <a:r>
                  <a:rPr lang="fr-FR">
                    <a:noFill/>
                  </a:rPr>
                  <a:t> </a:t>
                </a:r>
              </a:p>
            </p:txBody>
          </p:sp>
        </mc:Fallback>
      </mc:AlternateContent>
    </p:spTree>
    <p:extLst>
      <p:ext uri="{BB962C8B-B14F-4D97-AF65-F5344CB8AC3E}">
        <p14:creationId xmlns:p14="http://schemas.microsoft.com/office/powerpoint/2010/main" val="195292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500"/>
                                        <p:tgtEl>
                                          <p:spTgt spid="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5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7">
                                            <p:txEl>
                                              <p:pRg st="0" end="0"/>
                                            </p:txEl>
                                          </p:spTgt>
                                        </p:tgtEl>
                                        <p:attrNameLst>
                                          <p:attrName>style.visibility</p:attrName>
                                        </p:attrNameLst>
                                      </p:cBhvr>
                                      <p:to>
                                        <p:strVal val="visible"/>
                                      </p:to>
                                    </p:set>
                                    <p:animEffect transition="in" filter="fade">
                                      <p:cBhvr>
                                        <p:cTn id="34" dur="500"/>
                                        <p:tgtEl>
                                          <p:spTgt spid="7">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animEffect transition="in" filter="fade">
                                      <p:cBhvr>
                                        <p:cTn id="39" dur="500"/>
                                        <p:tgtEl>
                                          <p:spTgt spid="7">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down)">
                                      <p:cBhvr>
                                        <p:cTn id="44" dur="580">
                                          <p:stCondLst>
                                            <p:cond delay="0"/>
                                          </p:stCondLst>
                                        </p:cTn>
                                        <p:tgtEl>
                                          <p:spTgt spid="6"/>
                                        </p:tgtEl>
                                      </p:cBhvr>
                                    </p:animEffect>
                                    <p:anim calcmode="lin" valueType="num">
                                      <p:cBhvr>
                                        <p:cTn id="4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0" dur="26">
                                          <p:stCondLst>
                                            <p:cond delay="650"/>
                                          </p:stCondLst>
                                        </p:cTn>
                                        <p:tgtEl>
                                          <p:spTgt spid="6"/>
                                        </p:tgtEl>
                                      </p:cBhvr>
                                      <p:to x="100000" y="60000"/>
                                    </p:animScale>
                                    <p:animScale>
                                      <p:cBhvr>
                                        <p:cTn id="51" dur="166" decel="50000">
                                          <p:stCondLst>
                                            <p:cond delay="676"/>
                                          </p:stCondLst>
                                        </p:cTn>
                                        <p:tgtEl>
                                          <p:spTgt spid="6"/>
                                        </p:tgtEl>
                                      </p:cBhvr>
                                      <p:to x="100000" y="100000"/>
                                    </p:animScale>
                                    <p:animScale>
                                      <p:cBhvr>
                                        <p:cTn id="52" dur="26">
                                          <p:stCondLst>
                                            <p:cond delay="1312"/>
                                          </p:stCondLst>
                                        </p:cTn>
                                        <p:tgtEl>
                                          <p:spTgt spid="6"/>
                                        </p:tgtEl>
                                      </p:cBhvr>
                                      <p:to x="100000" y="80000"/>
                                    </p:animScale>
                                    <p:animScale>
                                      <p:cBhvr>
                                        <p:cTn id="53" dur="166" decel="50000">
                                          <p:stCondLst>
                                            <p:cond delay="1338"/>
                                          </p:stCondLst>
                                        </p:cTn>
                                        <p:tgtEl>
                                          <p:spTgt spid="6"/>
                                        </p:tgtEl>
                                      </p:cBhvr>
                                      <p:to x="100000" y="100000"/>
                                    </p:animScale>
                                    <p:animScale>
                                      <p:cBhvr>
                                        <p:cTn id="54" dur="26">
                                          <p:stCondLst>
                                            <p:cond delay="1642"/>
                                          </p:stCondLst>
                                        </p:cTn>
                                        <p:tgtEl>
                                          <p:spTgt spid="6"/>
                                        </p:tgtEl>
                                      </p:cBhvr>
                                      <p:to x="100000" y="90000"/>
                                    </p:animScale>
                                    <p:animScale>
                                      <p:cBhvr>
                                        <p:cTn id="55" dur="166" decel="50000">
                                          <p:stCondLst>
                                            <p:cond delay="1668"/>
                                          </p:stCondLst>
                                        </p:cTn>
                                        <p:tgtEl>
                                          <p:spTgt spid="6"/>
                                        </p:tgtEl>
                                      </p:cBhvr>
                                      <p:to x="100000" y="100000"/>
                                    </p:animScale>
                                    <p:animScale>
                                      <p:cBhvr>
                                        <p:cTn id="56" dur="26">
                                          <p:stCondLst>
                                            <p:cond delay="1808"/>
                                          </p:stCondLst>
                                        </p:cTn>
                                        <p:tgtEl>
                                          <p:spTgt spid="6"/>
                                        </p:tgtEl>
                                      </p:cBhvr>
                                      <p:to x="100000" y="95000"/>
                                    </p:animScale>
                                    <p:animScale>
                                      <p:cBhvr>
                                        <p:cTn id="57"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BDC11A74-9CF2-E56D-94CB-D577B3C90979}"/>
              </a:ext>
            </a:extLst>
          </p:cNvPr>
          <p:cNvPicPr>
            <a:picLocks noChangeAspect="1"/>
          </p:cNvPicPr>
          <p:nvPr/>
        </p:nvPicPr>
        <p:blipFill>
          <a:blip r:embed="rId2"/>
          <a:stretch>
            <a:fillRect/>
          </a:stretch>
        </p:blipFill>
        <p:spPr>
          <a:xfrm>
            <a:off x="-1" y="0"/>
            <a:ext cx="12223811" cy="1796716"/>
          </a:xfrm>
          <a:prstGeom prst="rect">
            <a:avLst/>
          </a:prstGeom>
        </p:spPr>
      </p:pic>
      <p:pic>
        <p:nvPicPr>
          <p:cNvPr id="5" name="Image 4">
            <a:extLst>
              <a:ext uri="{FF2B5EF4-FFF2-40B4-BE49-F238E27FC236}">
                <a16:creationId xmlns:a16="http://schemas.microsoft.com/office/drawing/2014/main" id="{4AECF7DC-21EE-CED3-73DD-CDC8BAAC8F7A}"/>
              </a:ext>
            </a:extLst>
          </p:cNvPr>
          <p:cNvPicPr>
            <a:picLocks noChangeAspect="1"/>
          </p:cNvPicPr>
          <p:nvPr/>
        </p:nvPicPr>
        <p:blipFill>
          <a:blip r:embed="rId3"/>
          <a:stretch>
            <a:fillRect/>
          </a:stretch>
        </p:blipFill>
        <p:spPr>
          <a:xfrm>
            <a:off x="-18778" y="2995611"/>
            <a:ext cx="12196418" cy="1383883"/>
          </a:xfrm>
          <a:prstGeom prst="rect">
            <a:avLst/>
          </a:prstGeom>
        </p:spPr>
      </p:pic>
    </p:spTree>
    <p:extLst>
      <p:ext uri="{BB962C8B-B14F-4D97-AF65-F5344CB8AC3E}">
        <p14:creationId xmlns:p14="http://schemas.microsoft.com/office/powerpoint/2010/main" val="359172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lnSpc>
            <a:spcPct val="150000"/>
          </a:lnSpc>
          <a:defRPr sz="2000" dirty="0" smtClean="0">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1005</Words>
  <Application>Microsoft Office PowerPoint</Application>
  <PresentationFormat>Grand écran</PresentationFormat>
  <Paragraphs>117</Paragraphs>
  <Slides>18</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18</vt:i4>
      </vt:variant>
    </vt:vector>
  </HeadingPairs>
  <TitlesOfParts>
    <vt:vector size="28" baseType="lpstr">
      <vt:lpstr>Arial</vt:lpstr>
      <vt:lpstr>Calibri</vt:lpstr>
      <vt:lpstr>Calibri Light</vt:lpstr>
      <vt:lpstr>Cambria Math</vt:lpstr>
      <vt:lpstr>Open Sans</vt:lpstr>
      <vt:lpstr>Sitka Small</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DEFOSSE</dc:creator>
  <cp:lastModifiedBy>Christophe DEFOSSE</cp:lastModifiedBy>
  <cp:revision>34</cp:revision>
  <dcterms:created xsi:type="dcterms:W3CDTF">2020-03-11T06:48:02Z</dcterms:created>
  <dcterms:modified xsi:type="dcterms:W3CDTF">2024-03-17T06:35:45Z</dcterms:modified>
</cp:coreProperties>
</file>