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60" r:id="rId12"/>
    <p:sldId id="257" r:id="rId13"/>
    <p:sldId id="258" r:id="rId14"/>
    <p:sldId id="276" r:id="rId15"/>
    <p:sldId id="259" r:id="rId16"/>
    <p:sldId id="262" r:id="rId17"/>
    <p:sldId id="277" r:id="rId18"/>
    <p:sldId id="263" r:id="rId19"/>
    <p:sldId id="264" r:id="rId20"/>
    <p:sldId id="265" r:id="rId21"/>
    <p:sldId id="278" r:id="rId22"/>
    <p:sldId id="266" r:id="rId23"/>
    <p:sldId id="267" r:id="rId24"/>
    <p:sldId id="268" r:id="rId25"/>
    <p:sldId id="269" r:id="rId26"/>
    <p:sldId id="280" r:id="rId27"/>
    <p:sldId id="281" r:id="rId28"/>
    <p:sldId id="299" r:id="rId29"/>
    <p:sldId id="300" r:id="rId30"/>
    <p:sldId id="270" r:id="rId31"/>
    <p:sldId id="271" r:id="rId32"/>
    <p:sldId id="272" r:id="rId33"/>
    <p:sldId id="273" r:id="rId34"/>
    <p:sldId id="274" r:id="rId35"/>
    <p:sldId id="275" r:id="rId36"/>
    <p:sldId id="282" r:id="rId37"/>
    <p:sldId id="283" r:id="rId38"/>
    <p:sldId id="284" r:id="rId39"/>
    <p:sldId id="285" r:id="rId40"/>
    <p:sldId id="297" r:id="rId41"/>
    <p:sldId id="286" r:id="rId42"/>
    <p:sldId id="295" r:id="rId43"/>
    <p:sldId id="296" r:id="rId44"/>
    <p:sldId id="298" r:id="rId4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DBF06A-A7BD-427B-9FF3-F1F970920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0CBA5E-316A-4A83-B227-726E06A82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70FD70-769A-4021-8C04-9CB3D7663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9D72-C532-4E82-9E14-56CF98F45403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361FD7-28F0-4721-BEFE-1A51BB1F8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58B070-BC28-4858-B2B9-2FE08705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D379-5346-4C82-B9AB-3DAA01851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26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5F3C07-3591-4238-82E7-EB4411E4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96C5392-119B-4841-9C9C-0C2D08534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90BDD1-B1EF-48D4-866A-FD35B4B13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9D72-C532-4E82-9E14-56CF98F45403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F13ED6-B966-4FD0-9AFD-A4BE67FC4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055F91-69D1-4448-94FF-F28C04055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D379-5346-4C82-B9AB-3DAA01851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13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241FEF9-334B-4F30-BD46-79AB1FC74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261ABC-9EFC-4A68-83D5-825773C07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86B7DB-4F21-4CC2-B24B-80AFD0D25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9D72-C532-4E82-9E14-56CF98F45403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4782E6-B51A-4897-8540-4C1169D32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9E5535-35D7-424C-A5FC-BD3BD35C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D379-5346-4C82-B9AB-3DAA01851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17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4B62F-E3DC-497A-BB37-FA11B47CF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EC78FE-D427-407A-9183-E18C86576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F2A47F-1758-43CE-8045-4CB1CC66B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9D72-C532-4E82-9E14-56CF98F45403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71B9D-3AE6-4015-921D-93BF4213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849913-B1BC-4586-8CE8-592CA17DF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D379-5346-4C82-B9AB-3DAA01851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67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AE724D-7EE1-4899-9B29-888B5D14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37A4A8-BEA1-4E2A-88BB-98B8D207B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61668F-663B-4336-97A0-E0525BDC5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9D72-C532-4E82-9E14-56CF98F45403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3E2D48-0E96-44A7-BA38-5894C6A2F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951B94-F280-4AF7-B565-2583843C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D379-5346-4C82-B9AB-3DAA01851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356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62D84E-3E1E-48D7-A349-5B7081EA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9718E4-7970-42ED-B901-AA1D06580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7BE2D2-2463-49A9-9FE0-C9494C2D2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E9495E-D96F-41AC-AB09-3BC1DF181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9D72-C532-4E82-9E14-56CF98F45403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670B93-6971-4A5D-97D1-352637512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7177C1-C624-4BCC-8CEE-15E7750F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D379-5346-4C82-B9AB-3DAA01851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0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7D2C96-B8D7-42CA-B266-BE0CBF9EF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5EA589-CA41-4E3F-BE47-373D5BAB1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24ACFE-BAB6-4EB3-8CBE-18E70FB81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E9930BE-AF96-4D32-A5A8-488C424E2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1F97DE4-8089-43D8-B86B-EB2E395F1A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0A42F5D-6F8C-4845-9A7A-579A741A5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9D72-C532-4E82-9E14-56CF98F45403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853B80E-3507-410E-B7A8-983B14C1C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6D03088-DA59-4565-ACC0-429D1457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D379-5346-4C82-B9AB-3DAA01851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CD9659-11ED-406B-829E-09B0E785F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F4DE103-FA8C-44B4-9E60-A687B63B4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9D72-C532-4E82-9E14-56CF98F45403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BE13F3-A19F-4039-A789-52F768E0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A1F2C4-0C6F-4159-A378-4BD8DC5D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D379-5346-4C82-B9AB-3DAA01851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40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EB26C5F-0D9C-4FEE-8B39-81ECF2C80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9D72-C532-4E82-9E14-56CF98F45403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17C5FF-800B-447B-93CE-388DEBB1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B650DC-5478-4DED-920D-3131F755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D379-5346-4C82-B9AB-3DAA01851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60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A31CCE-FDE2-4408-91B0-2567158D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98264A-24DF-48F4-B37F-F1DE9D376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881610-8FBA-4A14-BB1F-193DE56DC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7F6FCB-8923-4C28-BB2B-EDBC795E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9D72-C532-4E82-9E14-56CF98F45403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68F0C3-4BEC-485B-A122-735195F97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E32F9B-CE75-4407-B238-D754BF74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D379-5346-4C82-B9AB-3DAA01851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53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B9162-2056-4AF2-8445-8B8C78F0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F06467D-95F2-4E7E-9CE7-3824F9FA3C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0EC377-6EB3-462A-9566-335F3ECAA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CA0010C-E2CF-4E77-A31F-E922C2BCD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9D72-C532-4E82-9E14-56CF98F45403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8520E7-680B-45EE-BF11-4CE7A0B0E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5BB74D-9A4C-40CC-B46A-CA46743F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D379-5346-4C82-B9AB-3DAA01851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14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382CD0E-90D9-4815-B694-54723C615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8B149A-72D5-4215-8D85-C1D7DF96C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BC9B82-9760-41F3-BF58-D62920AAC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29D72-C532-4E82-9E14-56CF98F45403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03B06A-9BD5-4F23-80E0-34C4239DD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48CD26-0CD1-4ADE-AAED-7259B2B70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7D379-5346-4C82-B9AB-3DAA01851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81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13" Type="http://schemas.openxmlformats.org/officeDocument/2006/relationships/image" Target="../media/image13.png"/><Relationship Id="rId3" Type="http://schemas.openxmlformats.org/officeDocument/2006/relationships/image" Target="../media/image310.png"/><Relationship Id="rId7" Type="http://schemas.openxmlformats.org/officeDocument/2006/relationships/image" Target="../media/image710.png"/><Relationship Id="rId12" Type="http://schemas.openxmlformats.org/officeDocument/2006/relationships/image" Target="../media/image1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0.png"/><Relationship Id="rId11" Type="http://schemas.openxmlformats.org/officeDocument/2006/relationships/image" Target="../media/image11.png"/><Relationship Id="rId5" Type="http://schemas.openxmlformats.org/officeDocument/2006/relationships/image" Target="../media/image510.png"/><Relationship Id="rId10" Type="http://schemas.openxmlformats.org/officeDocument/2006/relationships/image" Target="../media/image10.png"/><Relationship Id="rId4" Type="http://schemas.openxmlformats.org/officeDocument/2006/relationships/image" Target="../media/image410.png"/><Relationship Id="rId9" Type="http://schemas.openxmlformats.org/officeDocument/2006/relationships/image" Target="../media/image9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10" Type="http://schemas.openxmlformats.org/officeDocument/2006/relationships/image" Target="../media/image370.png"/><Relationship Id="rId4" Type="http://schemas.openxmlformats.org/officeDocument/2006/relationships/image" Target="../media/image311.png"/><Relationship Id="rId9" Type="http://schemas.openxmlformats.org/officeDocument/2006/relationships/image" Target="../media/image36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400.png"/><Relationship Id="rId7" Type="http://schemas.openxmlformats.org/officeDocument/2006/relationships/image" Target="../media/image44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4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1.png"/><Relationship Id="rId5" Type="http://schemas.openxmlformats.org/officeDocument/2006/relationships/image" Target="../media/image500.png"/><Relationship Id="rId4" Type="http://schemas.openxmlformats.org/officeDocument/2006/relationships/image" Target="../media/image4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image" Target="../media/image540.png"/><Relationship Id="rId7" Type="http://schemas.openxmlformats.org/officeDocument/2006/relationships/image" Target="../media/image580.png"/><Relationship Id="rId12" Type="http://schemas.openxmlformats.org/officeDocument/2006/relationships/image" Target="../media/image63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0.png"/><Relationship Id="rId11" Type="http://schemas.openxmlformats.org/officeDocument/2006/relationships/image" Target="../media/image620.png"/><Relationship Id="rId5" Type="http://schemas.openxmlformats.org/officeDocument/2006/relationships/image" Target="../media/image560.png"/><Relationship Id="rId10" Type="http://schemas.openxmlformats.org/officeDocument/2006/relationships/image" Target="../media/image611.png"/><Relationship Id="rId4" Type="http://schemas.openxmlformats.org/officeDocument/2006/relationships/image" Target="../media/image550.png"/><Relationship Id="rId9" Type="http://schemas.openxmlformats.org/officeDocument/2006/relationships/image" Target="../media/image6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3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74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0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E230E1D-08C5-4FCA-B855-CF2DEE40B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912" y="0"/>
            <a:ext cx="9734176" cy="3429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CA3F0E6-56E8-4D12-8615-11A1D889E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912" y="3592407"/>
            <a:ext cx="9542813" cy="283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82150C-D080-4341-86B1-909415BA689F}"/>
              </a:ext>
            </a:extLst>
          </p:cNvPr>
          <p:cNvSpPr/>
          <p:nvPr/>
        </p:nvSpPr>
        <p:spPr>
          <a:xfrm>
            <a:off x="415956" y="474820"/>
            <a:ext cx="859381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Aft>
                <a:spcPts val="0"/>
              </a:spcAft>
              <a:buFont typeface="+mj-lt"/>
              <a:buAutoNum type="romanUcPeriod" startAt="2"/>
              <a:tabLst>
                <a:tab pos="3048000" algn="ctr"/>
                <a:tab pos="6032500" algn="r"/>
              </a:tabLst>
            </a:pPr>
            <a:r>
              <a:rPr lang="fr-FR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Module et argument d’un nombre complexe</a:t>
            </a:r>
            <a:endParaRPr lang="fr-FR" sz="2400" b="1" dirty="0">
              <a:effectLst/>
              <a:latin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L="800100" lvl="1" indent="-342900">
              <a:buFont typeface="+mj-lt"/>
              <a:buAutoNum type="arabicPeriod"/>
              <a:tabLst>
                <a:tab pos="3048000" algn="ctr"/>
                <a:tab pos="6032500" algn="r"/>
              </a:tabLst>
            </a:pPr>
            <a:r>
              <a:rPr lang="fr-FR" sz="20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Définition géométrique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D2D3CEF-F5F6-4387-B846-BD24B350A7B1}"/>
                  </a:ext>
                </a:extLst>
              </p:cNvPr>
              <p:cNvSpPr/>
              <p:nvPr/>
            </p:nvSpPr>
            <p:spPr>
              <a:xfrm>
                <a:off x="1137857" y="5474923"/>
                <a:ext cx="114533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notera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[2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on dit que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D2D3CEF-F5F6-4387-B846-BD24B350A7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57" y="5474923"/>
                <a:ext cx="11453368" cy="369332"/>
              </a:xfrm>
              <a:prstGeom prst="rect">
                <a:avLst/>
              </a:prstGeom>
              <a:blipFill>
                <a:blip r:embed="rId2"/>
                <a:stretch>
                  <a:fillRect l="-479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E28039E-2C18-4F2F-9DB7-D558BCAED94C}"/>
              </a:ext>
            </a:extLst>
          </p:cNvPr>
          <p:cNvSpPr/>
          <p:nvPr/>
        </p:nvSpPr>
        <p:spPr>
          <a:xfrm>
            <a:off x="997309" y="34213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3048000" algn="ctr"/>
                <a:tab pos="6032500" algn="r"/>
              </a:tabLs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 complexe nul n’a pas d’argument et a pour module 0.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3E70D4-93C0-439F-8713-63B8ABD30294}"/>
              </a:ext>
            </a:extLst>
          </p:cNvPr>
          <p:cNvSpPr/>
          <p:nvPr/>
        </p:nvSpPr>
        <p:spPr>
          <a:xfrm>
            <a:off x="415957" y="1521260"/>
            <a:ext cx="1172116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Définition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29AE872-35D3-41C0-8789-C9B637A73191}"/>
                  </a:ext>
                </a:extLst>
              </p:cNvPr>
              <p:cNvSpPr/>
              <p:nvPr/>
            </p:nvSpPr>
            <p:spPr>
              <a:xfrm>
                <a:off x="574882" y="1944061"/>
                <a:ext cx="641385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un complexe.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29AE872-35D3-41C0-8789-C9B637A73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82" y="1944061"/>
                <a:ext cx="6413850" cy="369332"/>
              </a:xfrm>
              <a:prstGeom prst="rect">
                <a:avLst/>
              </a:prstGeom>
              <a:blipFill>
                <a:blip r:embed="rId3"/>
                <a:stretch>
                  <a:fillRect l="-760"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0588F4-EA7D-4E86-B9E0-8C7774958F63}"/>
                  </a:ext>
                </a:extLst>
              </p:cNvPr>
              <p:cNvSpPr/>
              <p:nvPr/>
            </p:nvSpPr>
            <p:spPr>
              <a:xfrm>
                <a:off x="1002015" y="2351418"/>
                <a:ext cx="6096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appelle </a:t>
                </a: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module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la distance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𝑂𝑀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(ou la norme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||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𝑤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||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0588F4-EA7D-4E86-B9E0-8C7774958F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015" y="2351418"/>
                <a:ext cx="6096000" cy="369332"/>
              </a:xfrm>
              <a:prstGeom prst="rect">
                <a:avLst/>
              </a:prstGeom>
              <a:blipFill>
                <a:blip r:embed="rId4"/>
                <a:stretch>
                  <a:fillRect l="-600" t="-10000" r="-15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59AF97F-6B1D-452C-95CB-B31EDFCD6BA4}"/>
                  </a:ext>
                </a:extLst>
              </p:cNvPr>
              <p:cNvSpPr/>
              <p:nvPr/>
            </p:nvSpPr>
            <p:spPr>
              <a:xfrm>
                <a:off x="1002015" y="2720750"/>
                <a:ext cx="1014069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on appelle </a:t>
                </a: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argument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une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mesure en radians de l’angle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59AF97F-6B1D-452C-95CB-B31EDFCD6B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015" y="2720750"/>
                <a:ext cx="10140696" cy="369332"/>
              </a:xfrm>
              <a:prstGeom prst="rect">
                <a:avLst/>
              </a:prstGeom>
              <a:blipFill>
                <a:blip r:embed="rId5"/>
                <a:stretch>
                  <a:fillRect l="-361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1A15E56-E35E-405A-8D62-82A3B832458D}"/>
                  </a:ext>
                </a:extLst>
              </p:cNvPr>
              <p:cNvSpPr/>
              <p:nvPr/>
            </p:nvSpPr>
            <p:spPr>
              <a:xfrm>
                <a:off x="7126852" y="2360891"/>
                <a:ext cx="28247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 module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noté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|.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1A15E56-E35E-405A-8D62-82A3B83245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852" y="2360891"/>
                <a:ext cx="2824748" cy="369332"/>
              </a:xfrm>
              <a:prstGeom prst="rect">
                <a:avLst/>
              </a:prstGeom>
              <a:blipFill>
                <a:blip r:embed="rId6"/>
                <a:stretch>
                  <a:fillRect l="-1728" t="-9836" b="-22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9D21AE6-4896-4DE7-AB45-DECF27C80B88}"/>
                  </a:ext>
                </a:extLst>
              </p:cNvPr>
              <p:cNvSpPr/>
              <p:nvPr/>
            </p:nvSpPr>
            <p:spPr>
              <a:xfrm>
                <a:off x="7914335" y="2665488"/>
                <a:ext cx="2236318" cy="472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𝑂𝑀</m:t>
                                </m:r>
                              </m:e>
                            </m:acc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 ou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</m:d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).</a:t>
                </a:r>
                <a:endParaRPr lang="fr-FR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9D21AE6-4896-4DE7-AB45-DECF27C80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335" y="2665488"/>
                <a:ext cx="2236318" cy="472565"/>
              </a:xfrm>
              <a:prstGeom prst="rect">
                <a:avLst/>
              </a:prstGeom>
              <a:blipFill>
                <a:blip r:embed="rId7"/>
                <a:stretch>
                  <a:fillRect r="-44687" b="-15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710BB57-4021-4F4B-9860-C3E6F4DE30C0}"/>
                  </a:ext>
                </a:extLst>
              </p:cNvPr>
              <p:cNvSpPr/>
              <p:nvPr/>
            </p:nvSpPr>
            <p:spPr>
              <a:xfrm>
                <a:off x="602097" y="3051968"/>
                <a:ext cx="40981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858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Un argument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noté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710BB57-4021-4F4B-9860-C3E6F4DE30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97" y="3051968"/>
                <a:ext cx="4098173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81657EE7-1CDE-405C-B7E1-F68A38819729}"/>
              </a:ext>
            </a:extLst>
          </p:cNvPr>
          <p:cNvSpPr/>
          <p:nvPr/>
        </p:nvSpPr>
        <p:spPr>
          <a:xfrm>
            <a:off x="415957" y="4078824"/>
            <a:ext cx="1353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Remarque :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668203-FB10-462E-A1A7-CFEEB5EEA8B0}"/>
                  </a:ext>
                </a:extLst>
              </p:cNvPr>
              <p:cNvSpPr/>
              <p:nvPr/>
            </p:nvSpPr>
            <p:spPr>
              <a:xfrm>
                <a:off x="1137857" y="4486181"/>
                <a:ext cx="91630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r>
                      <a:rPr lang="fr-FR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peut prendre une infinité de valeurs différentes :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668203-FB10-462E-A1A7-CFEEB5EEA8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57" y="4486181"/>
                <a:ext cx="9163098" cy="369332"/>
              </a:xfrm>
              <a:prstGeom prst="rect">
                <a:avLst/>
              </a:prstGeom>
              <a:blipFill>
                <a:blip r:embed="rId9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89DE7F5-C29C-4756-AE80-4955245E239C}"/>
                  </a:ext>
                </a:extLst>
              </p:cNvPr>
              <p:cNvSpPr/>
              <p:nvPr/>
            </p:nvSpPr>
            <p:spPr>
              <a:xfrm>
                <a:off x="2561558" y="1944061"/>
                <a:ext cx="44271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(ou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un point (ou un vecteur) d’affixe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fr-FR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89DE7F5-C29C-4756-AE80-4955245E23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558" y="1944061"/>
                <a:ext cx="4427174" cy="369332"/>
              </a:xfrm>
              <a:prstGeom prst="rect">
                <a:avLst/>
              </a:prstGeom>
              <a:blipFill>
                <a:blip r:embed="rId10"/>
                <a:stretch>
                  <a:fillRect t="-11667" r="-413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BFFBAA-32A6-4454-8DB1-805EA588CC47}"/>
                  </a:ext>
                </a:extLst>
              </p:cNvPr>
              <p:cNvSpPr/>
              <p:nvPr/>
            </p:nvSpPr>
            <p:spPr>
              <a:xfrm>
                <a:off x="2651183" y="4947583"/>
                <a:ext cx="8839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une mesure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alors </a:t>
                </a:r>
                <a:endParaRPr lang="fr-FR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BFFBAA-32A6-4454-8DB1-805EA588CC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183" y="4947583"/>
                <a:ext cx="8839200" cy="369332"/>
              </a:xfrm>
              <a:prstGeom prst="rect">
                <a:avLst/>
              </a:prstGeom>
              <a:blipFill>
                <a:blip r:embed="rId11"/>
                <a:stretch>
                  <a:fillRect l="-621" t="-11667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94CD3A-B213-4EF6-BB4B-F6C03EF6D9B5}"/>
                  </a:ext>
                </a:extLst>
              </p:cNvPr>
              <p:cNvSpPr/>
              <p:nvPr/>
            </p:nvSpPr>
            <p:spPr>
              <a:xfrm>
                <a:off x="6008921" y="4967701"/>
                <a:ext cx="50481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une autre mesure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pour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94CD3A-B213-4EF6-BB4B-F6C03EF6D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921" y="4967701"/>
                <a:ext cx="5048113" cy="369332"/>
              </a:xfrm>
              <a:prstGeom prst="rect">
                <a:avLst/>
              </a:prstGeom>
              <a:blipFill>
                <a:blip r:embed="rId12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86DE1E-B0E6-4056-A60F-574E9DA0B592}"/>
                  </a:ext>
                </a:extLst>
              </p:cNvPr>
              <p:cNvSpPr/>
              <p:nvPr/>
            </p:nvSpPr>
            <p:spPr>
              <a:xfrm>
                <a:off x="5096635" y="5475285"/>
                <a:ext cx="53515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l’argument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vaut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« modulo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» ou « à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près ».</a:t>
                </a:r>
                <a:endParaRPr lang="fr-FR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86DE1E-B0E6-4056-A60F-574E9DA0B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635" y="5475285"/>
                <a:ext cx="5351530" cy="369332"/>
              </a:xfrm>
              <a:prstGeom prst="rect">
                <a:avLst/>
              </a:prstGeom>
              <a:blipFill>
                <a:blip r:embed="rId13"/>
                <a:stretch>
                  <a:fillRect l="-911" t="-9836" b="-22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60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" grpId="0"/>
      <p:bldP spid="3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D1D01F8-6CC9-4447-B3E3-9D8580235576}"/>
                  </a:ext>
                </a:extLst>
              </p:cNvPr>
              <p:cNvSpPr/>
              <p:nvPr/>
            </p:nvSpPr>
            <p:spPr>
              <a:xfrm>
                <a:off x="1096327" y="796163"/>
                <a:ext cx="915353" cy="458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</m:t>
                    </m:r>
                  </m:oMath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D1D01F8-6CC9-4447-B3E3-9D85802355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327" y="796163"/>
                <a:ext cx="915353" cy="458074"/>
              </a:xfrm>
              <a:prstGeom prst="rect">
                <a:avLst/>
              </a:prstGeom>
              <a:blipFill>
                <a:blip r:embed="rId2"/>
                <a:stretch>
                  <a:fillRect l="-4667" r="-1333" b="-17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7874ECB-6EB8-4C42-967C-28573B825581}"/>
              </a:ext>
            </a:extLst>
          </p:cNvPr>
          <p:cNvSpPr/>
          <p:nvPr/>
        </p:nvSpPr>
        <p:spPr>
          <a:xfrm>
            <a:off x="889852" y="309126"/>
            <a:ext cx="1268296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b="1" u="sng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Exemples :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6584BB-C35A-40B1-87FB-F5A1094067C8}"/>
                  </a:ext>
                </a:extLst>
              </p:cNvPr>
              <p:cNvSpPr/>
              <p:nvPr/>
            </p:nvSpPr>
            <p:spPr>
              <a:xfrm>
                <a:off x="1096327" y="2803300"/>
                <a:ext cx="8717915" cy="458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d’affixe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on a :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6584BB-C35A-40B1-87FB-F5A109406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327" y="2803300"/>
                <a:ext cx="8717915" cy="458074"/>
              </a:xfrm>
              <a:prstGeom prst="rect">
                <a:avLst/>
              </a:prstGeom>
              <a:blipFill>
                <a:blip r:embed="rId3"/>
                <a:stretch>
                  <a:fillRect l="-490" b="-2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8478EC-B11B-493C-86EE-9A06F068B7AF}"/>
                  </a:ext>
                </a:extLst>
              </p:cNvPr>
              <p:cNvSpPr/>
              <p:nvPr/>
            </p:nvSpPr>
            <p:spPr>
              <a:xfrm>
                <a:off x="1120697" y="1697071"/>
                <a:ext cx="3010069" cy="458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d’affixe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on a ;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8478EC-B11B-493C-86EE-9A06F068B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697" y="1697071"/>
                <a:ext cx="3010069" cy="458074"/>
              </a:xfrm>
              <a:prstGeom prst="rect">
                <a:avLst/>
              </a:prstGeom>
              <a:blipFill>
                <a:blip r:embed="rId4"/>
                <a:stretch>
                  <a:fillRect l="-1417"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E03CFA3-3B8A-41F6-86D5-B2BB35CC9134}"/>
                  </a:ext>
                </a:extLst>
              </p:cNvPr>
              <p:cNvSpPr/>
              <p:nvPr/>
            </p:nvSpPr>
            <p:spPr>
              <a:xfrm>
                <a:off x="4030469" y="814675"/>
                <a:ext cx="1397819" cy="515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𝑂𝑉</m:t>
                                </m:r>
                              </m:e>
                            </m:acc>
                          </m:e>
                        </m:d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E03CFA3-3B8A-41F6-86D5-B2BB35CC9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469" y="814675"/>
                <a:ext cx="1397819" cy="515141"/>
              </a:xfrm>
              <a:prstGeom prst="rect">
                <a:avLst/>
              </a:prstGeom>
              <a:blipFill>
                <a:blip r:embed="rId5"/>
                <a:stretch>
                  <a:fillRect r="-9607" b="-71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8937585-32C5-443B-817A-F61C3C191678}"/>
                  </a:ext>
                </a:extLst>
              </p:cNvPr>
              <p:cNvSpPr/>
              <p:nvPr/>
            </p:nvSpPr>
            <p:spPr>
              <a:xfrm>
                <a:off x="1937762" y="884905"/>
                <a:ext cx="9790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𝑂𝑉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8937585-32C5-443B-817A-F61C3C191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62" y="884905"/>
                <a:ext cx="97905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054018-C514-418F-920E-780A35FB8824}"/>
                  </a:ext>
                </a:extLst>
              </p:cNvPr>
              <p:cNvSpPr/>
              <p:nvPr/>
            </p:nvSpPr>
            <p:spPr>
              <a:xfrm>
                <a:off x="2920915" y="890254"/>
                <a:ext cx="1223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054018-C514-418F-920E-780A35FB88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915" y="890254"/>
                <a:ext cx="1223412" cy="369332"/>
              </a:xfrm>
              <a:prstGeom prst="rect">
                <a:avLst/>
              </a:prstGeom>
              <a:blipFill>
                <a:blip r:embed="rId7"/>
                <a:stretch>
                  <a:fillRect l="-3980" t="-9836" b="-22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F539E6-6FCD-4FE3-835E-73210C5E4DE5}"/>
                  </a:ext>
                </a:extLst>
              </p:cNvPr>
              <p:cNvSpPr/>
              <p:nvPr/>
            </p:nvSpPr>
            <p:spPr>
              <a:xfrm>
                <a:off x="7344798" y="1751663"/>
                <a:ext cx="1564531" cy="472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𝑂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fr-FR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F539E6-6FCD-4FE3-835E-73210C5E4D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798" y="1751663"/>
                <a:ext cx="1564531" cy="472565"/>
              </a:xfrm>
              <a:prstGeom prst="rect">
                <a:avLst/>
              </a:prstGeom>
              <a:blipFill>
                <a:blip r:embed="rId8"/>
                <a:stretch>
                  <a:fillRect r="-12840" b="-15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8E94D66-EE12-429B-BEAA-C74D644C1FC3}"/>
                  </a:ext>
                </a:extLst>
              </p:cNvPr>
              <p:cNvSpPr/>
              <p:nvPr/>
            </p:nvSpPr>
            <p:spPr>
              <a:xfrm>
                <a:off x="3992434" y="1803280"/>
                <a:ext cx="19715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4|=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8E94D66-EE12-429B-BEAA-C74D644C1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434" y="1803280"/>
                <a:ext cx="1971565" cy="369332"/>
              </a:xfrm>
              <a:prstGeom prst="rect">
                <a:avLst/>
              </a:prstGeom>
              <a:blipFill>
                <a:blip r:embed="rId9"/>
                <a:stretch>
                  <a:fillRect l="-929"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5529BA-982A-4C6F-ABE6-BCE495346108}"/>
                  </a:ext>
                </a:extLst>
              </p:cNvPr>
              <p:cNvSpPr/>
              <p:nvPr/>
            </p:nvSpPr>
            <p:spPr>
              <a:xfrm>
                <a:off x="5963999" y="1804505"/>
                <a:ext cx="14606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4)=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5529BA-982A-4C6F-ABE6-BCE4953461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999" y="1804505"/>
                <a:ext cx="1460656" cy="369332"/>
              </a:xfrm>
              <a:prstGeom prst="rect">
                <a:avLst/>
              </a:prstGeom>
              <a:blipFill>
                <a:blip r:embed="rId10"/>
                <a:stretch>
                  <a:fillRect l="-3333" t="-9836" b="-22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3114CC4-C1B4-4C0C-BEC3-C74F0E51583B}"/>
                  </a:ext>
                </a:extLst>
              </p:cNvPr>
              <p:cNvSpPr/>
              <p:nvPr/>
            </p:nvSpPr>
            <p:spPr>
              <a:xfrm>
                <a:off x="2544978" y="4592448"/>
                <a:ext cx="6650572" cy="497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 diagonale du carré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𝑂𝑈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étant la bissectrice de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</m:acc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 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3114CC4-C1B4-4C0C-BEC3-C74F0E5158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978" y="4592448"/>
                <a:ext cx="6650572" cy="497380"/>
              </a:xfrm>
              <a:prstGeom prst="rect">
                <a:avLst/>
              </a:prstGeom>
              <a:blipFill>
                <a:blip r:embed="rId11"/>
                <a:stretch>
                  <a:fillRect r="-11641" b="-182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A73171F-63D8-48B8-86CE-733E2A2B7203}"/>
                  </a:ext>
                </a:extLst>
              </p:cNvPr>
              <p:cNvSpPr/>
              <p:nvPr/>
            </p:nvSpPr>
            <p:spPr>
              <a:xfrm>
                <a:off x="1937762" y="3383006"/>
                <a:ext cx="188966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|1+</m:t>
                      </m:r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i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|=</m:t>
                      </m:r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A73171F-63D8-48B8-86CE-733E2A2B72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62" y="3383006"/>
                <a:ext cx="1889662" cy="5078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D141974-51F7-4686-96B3-D4D9117D9EFC}"/>
                  </a:ext>
                </a:extLst>
              </p:cNvPr>
              <p:cNvSpPr/>
              <p:nvPr/>
            </p:nvSpPr>
            <p:spPr>
              <a:xfrm>
                <a:off x="3532621" y="3425237"/>
                <a:ext cx="5437835" cy="403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d’après la formule des distances</a:t>
                </a:r>
                <a:endParaRPr lang="fr-FR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D141974-51F7-4686-96B3-D4D9117D9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621" y="3425237"/>
                <a:ext cx="5437835" cy="403252"/>
              </a:xfrm>
              <a:prstGeom prst="rect">
                <a:avLst/>
              </a:prstGeom>
              <a:blipFill>
                <a:blip r:embed="rId13"/>
                <a:stretch>
                  <a:fillRect t="-1515" r="-224" b="-22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60C5EE2-D346-46F3-AE11-A7A34B14AD0E}"/>
                  </a:ext>
                </a:extLst>
              </p:cNvPr>
              <p:cNvSpPr/>
              <p:nvPr/>
            </p:nvSpPr>
            <p:spPr>
              <a:xfrm>
                <a:off x="2625731" y="4162134"/>
                <a:ext cx="14558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arg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(1+</m:t>
                      </m:r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i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60C5EE2-D346-46F3-AE11-A7A34B14AD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731" y="4162134"/>
                <a:ext cx="1455847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909A225-335E-4FB6-A7B4-90A430AF505F}"/>
                  </a:ext>
                </a:extLst>
              </p:cNvPr>
              <p:cNvSpPr/>
              <p:nvPr/>
            </p:nvSpPr>
            <p:spPr>
              <a:xfrm>
                <a:off x="3912426" y="4054700"/>
                <a:ext cx="1542858" cy="515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𝑂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fr-FR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909A225-335E-4FB6-A7B4-90A430AF5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426" y="4054700"/>
                <a:ext cx="1542858" cy="515141"/>
              </a:xfrm>
              <a:prstGeom prst="rect">
                <a:avLst/>
              </a:prstGeom>
              <a:blipFill>
                <a:blip r:embed="rId15"/>
                <a:stretch>
                  <a:fillRect r="-13043" b="-11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 17">
            <a:extLst>
              <a:ext uri="{FF2B5EF4-FFF2-40B4-BE49-F238E27FC236}">
                <a16:creationId xmlns:a16="http://schemas.microsoft.com/office/drawing/2014/main" id="{43178C1C-8E0E-483B-BEAC-1610A60928A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5377" t="20005" r="21379" b="19555"/>
          <a:stretch/>
        </p:blipFill>
        <p:spPr>
          <a:xfrm>
            <a:off x="9103832" y="3157046"/>
            <a:ext cx="2922966" cy="287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E4B25A2-29D9-4C16-A529-535C44D3F616}"/>
                  </a:ext>
                </a:extLst>
              </p:cNvPr>
              <p:cNvSpPr/>
              <p:nvPr/>
            </p:nvSpPr>
            <p:spPr>
              <a:xfrm>
                <a:off x="416560" y="276521"/>
                <a:ext cx="11358880" cy="2912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b="1" dirty="0">
                    <a:solidFill>
                      <a:srgbClr val="C55A1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Méthode 1 - Déterminer un ensemble de points</a:t>
                </a:r>
                <a:endParaRPr lang="fr-FR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solidFill>
                      <a:srgbClr val="C55A1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Exercice d’application :</a:t>
                </a:r>
                <a:endParaRPr lang="fr-FR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Déterminer dans le repère orthonormé </a:t>
                </a:r>
                <a14:m>
                  <m:oMath xmlns:m="http://schemas.openxmlformats.org/officeDocument/2006/math"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;</m:t>
                    </m:r>
                    <m:acc>
                      <m:accPr>
                        <m:chr m:val="⃗"/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l’ensemble des points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d’affixe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tels que :</a:t>
                </a:r>
              </a:p>
              <a:p>
                <a:pPr marL="914400" lvl="1" indent="-457200" algn="just">
                  <a:lnSpc>
                    <a:spcPct val="150000"/>
                  </a:lnSpc>
                  <a:buFont typeface="+mj-lt"/>
                  <a:buAutoNum type="arabicParenR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a:rPr lang="fr-FR" sz="2200" b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fr-FR" sz="2200" b="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200" b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</m:t>
                    </m:r>
                    <m:r>
                      <a:rPr lang="fr-FR" sz="2200" b="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endParaRPr lang="fr-FR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00100" lvl="1" indent="-342900" algn="just">
                  <a:lnSpc>
                    <a:spcPct val="150000"/>
                  </a:lnSpc>
                  <a:buFont typeface="+mj-lt"/>
                  <a:buAutoNum type="arabicParenR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[2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</m:t>
                    </m:r>
                  </m:oMath>
                </a14:m>
                <a:endParaRPr lang="fr-FR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E4B25A2-29D9-4C16-A529-535C44D3F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60" y="276521"/>
                <a:ext cx="11358880" cy="2912849"/>
              </a:xfrm>
              <a:prstGeom prst="rect">
                <a:avLst/>
              </a:prstGeom>
              <a:blipFill>
                <a:blip r:embed="rId2"/>
                <a:stretch>
                  <a:fillRect l="-697" t="-12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F31138A-421F-45EC-9202-E637D6450B96}"/>
                  </a:ext>
                </a:extLst>
              </p:cNvPr>
              <p:cNvSpPr/>
              <p:nvPr/>
            </p:nvSpPr>
            <p:spPr>
              <a:xfrm>
                <a:off x="416560" y="3429000"/>
                <a:ext cx="343408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400" dirty="0">
                    <a:solidFill>
                      <a:srgbClr val="C55A1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Correction</a:t>
                </a:r>
                <a:endParaRPr lang="fr-FR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400" dirty="0">
                    <a:ea typeface="Times New Roman" panose="02020603050405020304" pitchFamily="18" charset="0"/>
                  </a:rPr>
                  <a:t>1)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 ⇔ </m:t>
                    </m:r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𝑂𝑀</m:t>
                    </m:r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</m:oMath>
                </a14:m>
                <a:endParaRPr lang="fr-FR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F31138A-421F-45EC-9202-E637D6450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60" y="3429000"/>
                <a:ext cx="3434080" cy="830997"/>
              </a:xfrm>
              <a:prstGeom prst="rect">
                <a:avLst/>
              </a:prstGeom>
              <a:blipFill>
                <a:blip r:embed="rId3"/>
                <a:stretch>
                  <a:fillRect l="-2660" t="-5882" b="-154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9570177-EF42-4CE4-BB62-7B69BE02D91A}"/>
                  </a:ext>
                </a:extLst>
              </p:cNvPr>
              <p:cNvSpPr/>
              <p:nvPr/>
            </p:nvSpPr>
            <p:spPr>
              <a:xfrm>
                <a:off x="-35560" y="4804866"/>
                <a:ext cx="4338319" cy="669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2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2)  </m:t>
                      </m:r>
                      <m:r>
                        <m:rPr>
                          <m:sty m:val="p"/>
                        </m:rPr>
                        <a:rPr lang="fr-FR" sz="2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arg</m:t>
                      </m:r>
                      <m:r>
                        <a:rPr lang="fr-FR" sz="2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fr-FR" sz="2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𝑧</m:t>
                      </m:r>
                      <m:r>
                        <a:rPr lang="fr-FR" sz="2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fr-FR" sz="2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fr-FR" sz="2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fr-FR" sz="2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[2</m:t>
                      </m:r>
                      <m:r>
                        <a:rPr lang="fr-FR" sz="2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𝜋</m:t>
                      </m:r>
                      <m:r>
                        <a:rPr lang="fr-FR" sz="2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]⇔</m:t>
                      </m:r>
                    </m:oMath>
                  </m:oMathPara>
                </a14:m>
                <a:endParaRPr lang="fr-FR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9570177-EF42-4CE4-BB62-7B69BE02D9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560" y="4804866"/>
                <a:ext cx="4338319" cy="6697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BA04A6E-8DB0-440E-8384-E309F21B535A}"/>
                  </a:ext>
                </a:extLst>
              </p:cNvPr>
              <p:cNvSpPr/>
              <p:nvPr/>
            </p:nvSpPr>
            <p:spPr>
              <a:xfrm>
                <a:off x="1213581" y="4288496"/>
                <a:ext cx="582409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Donc l’ensemble des points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tel que </a:t>
                </a:r>
                <a14:m>
                  <m:oMath xmlns:m="http://schemas.openxmlformats.org/officeDocument/2006/math"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|=3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</a:t>
                </a:r>
                <a:endParaRPr lang="fr-FR" sz="2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BA04A6E-8DB0-440E-8384-E309F21B53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581" y="4288496"/>
                <a:ext cx="5824095" cy="430887"/>
              </a:xfrm>
              <a:prstGeom prst="rect">
                <a:avLst/>
              </a:prstGeom>
              <a:blipFill>
                <a:blip r:embed="rId5"/>
                <a:stretch>
                  <a:fillRect l="-1361" t="-9859" r="-419" b="-267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42A7EEB-9DB0-44BA-9468-ACF3C46ED1A2}"/>
                  </a:ext>
                </a:extLst>
              </p:cNvPr>
              <p:cNvSpPr/>
              <p:nvPr/>
            </p:nvSpPr>
            <p:spPr>
              <a:xfrm>
                <a:off x="6424957" y="4295986"/>
                <a:ext cx="464306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un cercle de centre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de rayon 3.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42A7EEB-9DB0-44BA-9468-ACF3C46ED1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957" y="4295986"/>
                <a:ext cx="4643066" cy="430887"/>
              </a:xfrm>
              <a:prstGeom prst="rect">
                <a:avLst/>
              </a:prstGeom>
              <a:blipFill>
                <a:blip r:embed="rId6"/>
                <a:stretch>
                  <a:fillRect t="-10000" r="-787" b="-2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68EA227-BF5F-44FA-906A-292A432F25FF}"/>
                  </a:ext>
                </a:extLst>
              </p:cNvPr>
              <p:cNvSpPr/>
              <p:nvPr/>
            </p:nvSpPr>
            <p:spPr>
              <a:xfrm>
                <a:off x="681355" y="6035336"/>
                <a:ext cx="10220325" cy="555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privé de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de vecteur directeur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tel que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fr-F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fr-F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fr-FR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fr-FR" sz="22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2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FR" sz="22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fr-FR" sz="2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</m:e>
                    </m:acc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[2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68EA227-BF5F-44FA-906A-292A432F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55" y="6035336"/>
                <a:ext cx="10220325" cy="555024"/>
              </a:xfrm>
              <a:prstGeom prst="rect">
                <a:avLst/>
              </a:prstGeom>
              <a:blipFill>
                <a:blip r:embed="rId7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A23F13D-EBDB-4427-BD09-90518AA26856}"/>
                  </a:ext>
                </a:extLst>
              </p:cNvPr>
              <p:cNvSpPr/>
              <p:nvPr/>
            </p:nvSpPr>
            <p:spPr>
              <a:xfrm>
                <a:off x="3681582" y="4812356"/>
                <a:ext cx="2834815" cy="669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fr-FR" sz="2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𝑂𝑀</m:t>
                                  </m:r>
                                </m:e>
                              </m:acc>
                              <m:r>
                                <a:rPr lang="fr-FR" sz="2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acc>
                      <m:r>
                        <a:rPr lang="fr-FR" sz="2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fr-FR" sz="2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fr-FR" sz="2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fr-FR" sz="2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[2</m:t>
                      </m:r>
                      <m:r>
                        <a:rPr lang="fr-FR" sz="2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𝜋</m:t>
                      </m:r>
                      <m:r>
                        <a:rPr lang="fr-FR" sz="2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A23F13D-EBDB-4427-BD09-90518AA268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582" y="4812356"/>
                <a:ext cx="2834815" cy="6697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66517A5-CEAA-4810-80AE-E6E65AC136A6}"/>
                  </a:ext>
                </a:extLst>
              </p:cNvPr>
              <p:cNvSpPr/>
              <p:nvPr/>
            </p:nvSpPr>
            <p:spPr>
              <a:xfrm>
                <a:off x="1213581" y="5492174"/>
                <a:ext cx="7143687" cy="543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Donc l’ensemble des points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tel que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[2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</a:t>
                </a:r>
                <a:endParaRPr lang="fr-FR" sz="2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66517A5-CEAA-4810-80AE-E6E65AC136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581" y="5492174"/>
                <a:ext cx="7143687" cy="543162"/>
              </a:xfrm>
              <a:prstGeom prst="rect">
                <a:avLst/>
              </a:prstGeom>
              <a:blipFill>
                <a:blip r:embed="rId9"/>
                <a:stretch>
                  <a:fillRect l="-1109" t="-1124" r="-85" b="-78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85ACD80-E3BA-4953-A199-F86999EB9E37}"/>
                  </a:ext>
                </a:extLst>
              </p:cNvPr>
              <p:cNvSpPr/>
              <p:nvPr/>
            </p:nvSpPr>
            <p:spPr>
              <a:xfrm>
                <a:off x="8232273" y="5525761"/>
                <a:ext cx="342478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une demi-droite d’origine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fr-FR" sz="2200" dirty="0"/>
                  <a:t>,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85ACD80-E3BA-4953-A199-F86999EB9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273" y="5525761"/>
                <a:ext cx="3424784" cy="430887"/>
              </a:xfrm>
              <a:prstGeom prst="rect">
                <a:avLst/>
              </a:prstGeom>
              <a:blipFill>
                <a:blip r:embed="rId10"/>
                <a:stretch>
                  <a:fillRect l="-2313" t="-9859" r="-1246" b="-281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31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C55BCA9-4845-4FE2-9B93-085E838ED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058" y="1672563"/>
            <a:ext cx="8093142" cy="31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964A98D-BCD1-4206-BC18-22C4A25F2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841071"/>
              </p:ext>
            </p:extLst>
          </p:nvPr>
        </p:nvGraphicFramePr>
        <p:xfrm>
          <a:off x="2042159" y="2263012"/>
          <a:ext cx="6977553" cy="3558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7553">
                  <a:extLst>
                    <a:ext uri="{9D8B030D-6E8A-4147-A177-3AD203B41FA5}">
                      <a16:colId xmlns:a16="http://schemas.microsoft.com/office/drawing/2014/main" val="3287583577"/>
                    </a:ext>
                  </a:extLst>
                </a:gridCol>
              </a:tblGrid>
              <a:tr h="355853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4345807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C264658-E912-4A2B-8897-ABA7DA7ABE48}"/>
              </a:ext>
            </a:extLst>
          </p:cNvPr>
          <p:cNvSpPr/>
          <p:nvPr/>
        </p:nvSpPr>
        <p:spPr>
          <a:xfrm>
            <a:off x="995680" y="630506"/>
            <a:ext cx="101803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Aft>
                <a:spcPts val="0"/>
              </a:spcAft>
              <a:buFont typeface="+mj-lt"/>
              <a:buAutoNum type="arabicPeriod" startAt="2"/>
              <a:tabLst>
                <a:tab pos="3048000" algn="ctr"/>
                <a:tab pos="6032500" algn="r"/>
              </a:tabLst>
            </a:pPr>
            <a:r>
              <a:rPr lang="fr-FR" sz="28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Calcul algébrique du module et d’un argument</a:t>
            </a:r>
            <a:endParaRPr lang="fr-FR" sz="2800" b="1" dirty="0">
              <a:effectLst/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Théorème</a:t>
            </a:r>
            <a:endParaRPr lang="fr-F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3048000" algn="ctr"/>
                <a:tab pos="6032500" algn="r"/>
              </a:tabLst>
            </a:pPr>
            <a:endParaRPr lang="fr-F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AADFD00-B412-49B9-B30F-0EF7F0FA000B}"/>
                  </a:ext>
                </a:extLst>
              </p:cNvPr>
              <p:cNvSpPr/>
              <p:nvPr/>
            </p:nvSpPr>
            <p:spPr>
              <a:xfrm>
                <a:off x="2362200" y="2263012"/>
                <a:ext cx="7589520" cy="3558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un complexe écrit sous forme algébrique. 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</m:t>
                    </m:r>
                    <m:rad>
                      <m:radPr>
                        <m:degHide m:val="on"/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×</m:t>
                        </m:r>
                        <m:acc>
                          <m:accPr>
                            <m:chr m:val="̅"/>
                            <m:ctrlPr>
                              <a:rPr lang="fr-F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</m:acc>
                      </m:e>
                    </m:rad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fr-FR" sz="2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fr-FR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alors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peut être déterminé par : </a:t>
                </a:r>
              </a:p>
              <a:p>
                <a:pPr indent="45720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F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fr-FR" sz="2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e>
                              <m:r>
                                <a:rPr lang="fr-FR" sz="2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fr-FR" sz="22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2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fr-FR" sz="2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  <m:d>
                                <m:dPr>
                                  <m:ctrlP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e>
                              <m:r>
                                <a:rPr lang="fr-FR" sz="2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fr-FR" sz="22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2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fr-FR" sz="2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AADFD00-B412-49B9-B30F-0EF7F0FA0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263012"/>
                <a:ext cx="7589520" cy="3558538"/>
              </a:xfrm>
              <a:prstGeom prst="rect">
                <a:avLst/>
              </a:prstGeom>
              <a:blipFill>
                <a:blip r:embed="rId2"/>
                <a:stretch>
                  <a:fillRect l="-10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32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F633BE53-277C-4E60-AC09-244063710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836810"/>
              </p:ext>
            </p:extLst>
          </p:nvPr>
        </p:nvGraphicFramePr>
        <p:xfrm>
          <a:off x="1248727" y="841640"/>
          <a:ext cx="7834313" cy="971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4313">
                  <a:extLst>
                    <a:ext uri="{9D8B030D-6E8A-4147-A177-3AD203B41FA5}">
                      <a16:colId xmlns:a16="http://schemas.microsoft.com/office/drawing/2014/main" val="3287583577"/>
                    </a:ext>
                  </a:extLst>
                </a:gridCol>
              </a:tblGrid>
              <a:tr h="97197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434580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8C4C7D8-15C7-40EF-ABAE-BC0D5614DB6A}"/>
                  </a:ext>
                </a:extLst>
              </p:cNvPr>
              <p:cNvSpPr/>
              <p:nvPr/>
            </p:nvSpPr>
            <p:spPr>
              <a:xfrm>
                <a:off x="3327040" y="6157615"/>
                <a:ext cx="4693920" cy="572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[2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8C4C7D8-15C7-40EF-ABAE-BC0D5614DB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040" y="6157615"/>
                <a:ext cx="4693920" cy="572849"/>
              </a:xfrm>
              <a:prstGeom prst="rect">
                <a:avLst/>
              </a:prstGeom>
              <a:blipFill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217EF18-9759-40B0-AB24-DADFCBD9C8EA}"/>
                  </a:ext>
                </a:extLst>
              </p:cNvPr>
              <p:cNvSpPr/>
              <p:nvPr/>
            </p:nvSpPr>
            <p:spPr>
              <a:xfrm>
                <a:off x="1330483" y="206531"/>
                <a:ext cx="9531033" cy="1478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b="1" dirty="0">
                    <a:solidFill>
                      <a:srgbClr val="C55A1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Méthode 2 - Déterminer le module et un argument d’un nombre complexe</a:t>
                </a:r>
                <a:endParaRPr lang="fr-FR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solidFill>
                      <a:srgbClr val="C55A1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Exercice d’application</a:t>
                </a:r>
                <a:endParaRPr lang="fr-FR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Déterminer le module et un argument du complexe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  <m:rad>
                      <m:radPr>
                        <m:degHide m:val="on"/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217EF18-9759-40B0-AB24-DADFCBD9C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483" y="206531"/>
                <a:ext cx="9531033" cy="1478546"/>
              </a:xfrm>
              <a:prstGeom prst="rect">
                <a:avLst/>
              </a:prstGeom>
              <a:blipFill>
                <a:blip r:embed="rId3"/>
                <a:stretch>
                  <a:fillRect l="-831" t="-2893" b="-78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49A333D-1C39-422F-9811-E0770155151F}"/>
              </a:ext>
            </a:extLst>
          </p:cNvPr>
          <p:cNvSpPr/>
          <p:nvPr/>
        </p:nvSpPr>
        <p:spPr>
          <a:xfrm>
            <a:off x="140001" y="1927810"/>
            <a:ext cx="13917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sz="2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Correction</a:t>
            </a:r>
            <a:endParaRPr lang="fr-FR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699933-5F0C-49E9-BCFA-324C2DF4E86D}"/>
              </a:ext>
            </a:extLst>
          </p:cNvPr>
          <p:cNvSpPr/>
          <p:nvPr/>
        </p:nvSpPr>
        <p:spPr>
          <a:xfrm>
            <a:off x="629919" y="2558532"/>
            <a:ext cx="41040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3048000" algn="ctr"/>
                <a:tab pos="6032500" algn="r"/>
              </a:tabLst>
            </a:pPr>
            <a:r>
              <a:rPr lang="fr-F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 calcule d’abord le module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62F277C-089F-495D-95E5-AB83F6CDEA3B}"/>
                  </a:ext>
                </a:extLst>
              </p:cNvPr>
              <p:cNvSpPr/>
              <p:nvPr/>
            </p:nvSpPr>
            <p:spPr>
              <a:xfrm>
                <a:off x="4618012" y="2335194"/>
                <a:ext cx="3504614" cy="781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</m:t>
                    </m:r>
                    <m:rad>
                      <m:radPr>
                        <m:degHide m:val="on"/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fr-F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2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+(</m:t>
                        </m:r>
                        <m:rad>
                          <m:radPr>
                            <m:degHide m:val="on"/>
                            <m:ctrlPr>
                              <a:rPr lang="fr-F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  <m:sSup>
                          <m:sSupPr>
                            <m:ctrlPr>
                              <a:rPr lang="fr-F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2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=2.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fr-FR" sz="2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62F277C-089F-495D-95E5-AB83F6CDE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012" y="2335194"/>
                <a:ext cx="3504614" cy="781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624292F-CD23-4C44-B99A-E8B1A29BFCDF}"/>
                  </a:ext>
                </a:extLst>
              </p:cNvPr>
              <p:cNvSpPr/>
              <p:nvPr/>
            </p:nvSpPr>
            <p:spPr>
              <a:xfrm>
                <a:off x="629919" y="3373567"/>
                <a:ext cx="7071231" cy="13459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 algn="just">
                  <a:spcAft>
                    <a:spcPts val="0"/>
                  </a:spcAft>
                  <a:buFont typeface="+mj-lt"/>
                  <a:buAutoNum type="arabicParenR" startAt="2"/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cherche donc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tel que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F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fr-FR" sz="2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e>
                              <m:r>
                                <a:rPr lang="fr-FR" sz="2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fr-FR" sz="22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sz="22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fr-FR" sz="2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  <m:d>
                                <m:dPr>
                                  <m:ctrlP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e>
                              <m:r>
                                <a:rPr lang="fr-FR" sz="2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22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fr-FR" sz="22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fr-FR" sz="2200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fr-FR" sz="22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624292F-CD23-4C44-B99A-E8B1A29BFC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19" y="3373567"/>
                <a:ext cx="7071231" cy="1345946"/>
              </a:xfrm>
              <a:prstGeom prst="rect">
                <a:avLst/>
              </a:prstGeom>
              <a:blipFill>
                <a:blip r:embed="rId5"/>
                <a:stretch>
                  <a:fillRect l="-9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C7E5AC2-2DB6-4B88-BE05-E998CC97B110}"/>
                  </a:ext>
                </a:extLst>
              </p:cNvPr>
              <p:cNvSpPr/>
              <p:nvPr/>
            </p:nvSpPr>
            <p:spPr>
              <a:xfrm>
                <a:off x="2570479" y="5025402"/>
                <a:ext cx="4610236" cy="853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fr-FR" sz="2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2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⇔ </m:t>
                      </m:r>
                      <m:func>
                        <m:funcPr>
                          <m:ctrlPr>
                            <a:rPr lang="fr-FR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fr-FR" sz="2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2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fr-FR" sz="22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C7E5AC2-2DB6-4B88-BE05-E998CC97B1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479" y="5025402"/>
                <a:ext cx="4610236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D2A57A5-866F-44FA-8DC8-09266DC0FD0E}"/>
                  </a:ext>
                </a:extLst>
              </p:cNvPr>
              <p:cNvSpPr/>
              <p:nvPr/>
            </p:nvSpPr>
            <p:spPr>
              <a:xfrm>
                <a:off x="6662217" y="4597304"/>
                <a:ext cx="3579506" cy="17092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fr-FR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fr-FR" sz="22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fr-FR" sz="22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2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fr-FR" sz="22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fr-FR" sz="22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FR" sz="22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2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fr-FR" sz="22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22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ou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fr-FR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fr-FR" sz="22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</m:e>
                              <m:e>
                                <m:r>
                                  <a:rPr lang="fr-FR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sz="22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2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fr-FR" sz="22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fr-FR" sz="22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FR" sz="22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2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fr-FR" sz="22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fr-FR" sz="2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fr-FR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D2A57A5-866F-44FA-8DC8-09266DC0FD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217" y="4597304"/>
                <a:ext cx="3579506" cy="17092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9321C74-EE2A-4BCB-8D14-0B3AD2FE1074}"/>
                  </a:ext>
                </a:extLst>
              </p:cNvPr>
              <p:cNvSpPr/>
              <p:nvPr/>
            </p:nvSpPr>
            <p:spPr>
              <a:xfrm>
                <a:off x="1308018" y="6228597"/>
                <a:ext cx="252492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sin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)&gt;0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donc </a:t>
                </a:r>
                <a:endParaRPr lang="fr-FR" sz="2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9321C74-EE2A-4BCB-8D14-0B3AD2FE1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018" y="6228597"/>
                <a:ext cx="2524922" cy="430887"/>
              </a:xfrm>
              <a:prstGeom prst="rect">
                <a:avLst/>
              </a:prstGeom>
              <a:blipFill>
                <a:blip r:embed="rId8"/>
                <a:stretch>
                  <a:fillRect l="-3140" t="-11429" r="-2174" b="-271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35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6996961-80B3-483D-A032-C48B445D329C}"/>
                  </a:ext>
                </a:extLst>
              </p:cNvPr>
              <p:cNvSpPr txBox="1"/>
              <p:nvPr/>
            </p:nvSpPr>
            <p:spPr>
              <a:xfrm>
                <a:off x="790413" y="356461"/>
                <a:ext cx="9942163" cy="5998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70C0"/>
                    </a:solidFill>
                  </a:rPr>
                  <a:t>Exercice</a:t>
                </a:r>
              </a:p>
              <a:p>
                <a:r>
                  <a:rPr lang="fr-FR" sz="2400" dirty="0"/>
                  <a:t>Déterminer le module et un argument des nombres complexes suivants:</a:t>
                </a:r>
              </a:p>
              <a:p>
                <a:pPr>
                  <a:lnSpc>
                    <a:spcPct val="150000"/>
                  </a:lnSpc>
                </a:pPr>
                <a:endParaRPr lang="fr-FR" sz="2400" dirty="0"/>
              </a:p>
              <a:p>
                <a:pPr marL="800100" lvl="1" indent="-34290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fr-FR" sz="2400" b="0" dirty="0"/>
              </a:p>
              <a:p>
                <a:pPr marL="800100" lvl="1" indent="-34290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fr-FR" sz="2400" b="0" dirty="0"/>
              </a:p>
              <a:p>
                <a:pPr marL="800100" lvl="1" indent="-34290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−1+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2400" b="0" dirty="0"/>
              </a:p>
              <a:p>
                <a:pPr marL="800100" lvl="1" indent="-34290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fr-FR" sz="2400" b="0" dirty="0"/>
              </a:p>
              <a:p>
                <a:pPr marL="800100" lvl="1" indent="-34290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fr-FR" sz="2400" b="0" dirty="0"/>
              </a:p>
              <a:p>
                <a:pPr marL="800100" lvl="1" indent="-34290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fr-FR" sz="2400" b="0" dirty="0"/>
              </a:p>
              <a:p>
                <a:pPr marL="342900" indent="-342900">
                  <a:buAutoNum type="arabicParenR"/>
                </a:pPr>
                <a:endParaRPr lang="fr-FR" sz="24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6996961-80B3-483D-A032-C48B445D3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13" y="356461"/>
                <a:ext cx="9942163" cy="5998309"/>
              </a:xfrm>
              <a:prstGeom prst="rect">
                <a:avLst/>
              </a:prstGeom>
              <a:blipFill>
                <a:blip r:embed="rId2"/>
                <a:stretch>
                  <a:fillRect l="-1288" t="-9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0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F2BDD41-88E4-447D-AB95-AB743615D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542958"/>
              </p:ext>
            </p:extLst>
          </p:nvPr>
        </p:nvGraphicFramePr>
        <p:xfrm>
          <a:off x="398223" y="2026933"/>
          <a:ext cx="10942320" cy="971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2320">
                  <a:extLst>
                    <a:ext uri="{9D8B030D-6E8A-4147-A177-3AD203B41FA5}">
                      <a16:colId xmlns:a16="http://schemas.microsoft.com/office/drawing/2014/main" val="3287583577"/>
                    </a:ext>
                  </a:extLst>
                </a:gridCol>
              </a:tblGrid>
              <a:tr h="97197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4345807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C160DEA-E90F-4AB6-8D31-B30B2E59912F}"/>
              </a:ext>
            </a:extLst>
          </p:cNvPr>
          <p:cNvSpPr/>
          <p:nvPr/>
        </p:nvSpPr>
        <p:spPr>
          <a:xfrm>
            <a:off x="1137920" y="648369"/>
            <a:ext cx="10078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0"/>
              </a:spcAft>
              <a:buFont typeface="+mj-lt"/>
              <a:buAutoNum type="arabicPeriod" startAt="3"/>
              <a:tabLst>
                <a:tab pos="3048000" algn="ctr"/>
                <a:tab pos="6032500" algn="r"/>
              </a:tabLst>
            </a:pPr>
            <a:r>
              <a:rPr lang="fr-FR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Égalité de deux nombres complexes par module et argument</a:t>
            </a:r>
            <a:endParaRPr lang="fr-FR" sz="2400" b="1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BA6D3D-E55A-44D8-B307-BED2563F8065}"/>
              </a:ext>
            </a:extLst>
          </p:cNvPr>
          <p:cNvSpPr/>
          <p:nvPr/>
        </p:nvSpPr>
        <p:spPr>
          <a:xfrm>
            <a:off x="398223" y="3294155"/>
            <a:ext cx="8580097" cy="1047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sz="2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Preuve</a:t>
            </a:r>
            <a:endParaRPr lang="fr-FR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 preuve résulte directement des formules précédentes.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30798C-9F59-4C69-A5EC-7074BF14FFD8}"/>
              </a:ext>
            </a:extLst>
          </p:cNvPr>
          <p:cNvSpPr/>
          <p:nvPr/>
        </p:nvSpPr>
        <p:spPr>
          <a:xfrm>
            <a:off x="398223" y="1443864"/>
            <a:ext cx="10942320" cy="1555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Théorème</a:t>
            </a:r>
            <a:endParaRPr lang="fr-FR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Deux nombres complexes non nuls sont égaux si et seulement si ils ont même module et même argument.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AE093EA-727A-4B96-AF93-C2F2B79E30E8}"/>
                  </a:ext>
                </a:extLst>
              </p:cNvPr>
              <p:cNvSpPr/>
              <p:nvPr/>
            </p:nvSpPr>
            <p:spPr>
              <a:xfrm>
                <a:off x="398223" y="4636615"/>
                <a:ext cx="9690657" cy="1895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Remarque :</a:t>
                </a:r>
                <a:endParaRPr lang="fr-FR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 ⇔  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342900" lvl="0" indent="-342900"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⇔  </m:t>
                    </m:r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)=0  </m:t>
                    </m:r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ou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[2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  </m:t>
                    </m:r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ou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=0.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342900" lvl="0" indent="-342900"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est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un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imaginaire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pur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⇔  </m:t>
                    </m:r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d>
                      <m:d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ou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[2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].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342900" lvl="0" indent="-342900"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Attention, pour l’égalité des arguments, il faut la penser à </a:t>
                </a:r>
                <a14:m>
                  <m:oMath xmlns:m="http://schemas.openxmlformats.org/officeDocument/2006/math"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près.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AE093EA-727A-4B96-AF93-C2F2B79E3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23" y="4636615"/>
                <a:ext cx="9690657" cy="1895647"/>
              </a:xfrm>
              <a:prstGeom prst="rect">
                <a:avLst/>
              </a:prstGeom>
              <a:blipFill>
                <a:blip r:embed="rId2"/>
                <a:stretch>
                  <a:fillRect l="-818" t="-2251" b="-54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92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96FEAAE4-F0AE-4604-9033-53B8FFAED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248264"/>
              </p:ext>
            </p:extLst>
          </p:nvPr>
        </p:nvGraphicFramePr>
        <p:xfrm>
          <a:off x="1282143" y="2159356"/>
          <a:ext cx="8948977" cy="1532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8977">
                  <a:extLst>
                    <a:ext uri="{9D8B030D-6E8A-4147-A177-3AD203B41FA5}">
                      <a16:colId xmlns:a16="http://schemas.microsoft.com/office/drawing/2014/main" val="3287583577"/>
                    </a:ext>
                  </a:extLst>
                </a:gridCol>
              </a:tblGrid>
              <a:tr h="153279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4345807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66294A7-DC08-4737-95BF-0E5020752D15}"/>
              </a:ext>
            </a:extLst>
          </p:cNvPr>
          <p:cNvSpPr/>
          <p:nvPr/>
        </p:nvSpPr>
        <p:spPr>
          <a:xfrm>
            <a:off x="203200" y="227209"/>
            <a:ext cx="11267440" cy="1955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Aft>
                <a:spcPts val="0"/>
              </a:spcAft>
              <a:buFont typeface="+mj-lt"/>
              <a:buAutoNum type="romanUcPeriod" startAt="2"/>
              <a:tabLst>
                <a:tab pos="3048000" algn="ctr"/>
                <a:tab pos="6032500" algn="r"/>
              </a:tabLst>
            </a:pPr>
            <a:r>
              <a:rPr lang="fr-FR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Forme trigonométrique d’un nombre complexe</a:t>
            </a:r>
            <a:endParaRPr lang="fr-FR" sz="2800" b="1" dirty="0">
              <a:effectLst/>
              <a:latin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+mj-lt"/>
              <a:buAutoNum type="arabicParenR"/>
              <a:tabLst>
                <a:tab pos="3048000" algn="ctr"/>
                <a:tab pos="6032500" algn="r"/>
              </a:tabLst>
            </a:pPr>
            <a:r>
              <a:rPr lang="fr-FR" sz="24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Définition</a:t>
            </a:r>
            <a:endParaRPr lang="fr-FR" sz="2400" b="1" dirty="0">
              <a:effectLst/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Définition</a:t>
            </a:r>
            <a:endParaRPr lang="fr-FR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D48E2B9-5E04-495F-8325-14A5434ECBFD}"/>
                  </a:ext>
                </a:extLst>
              </p:cNvPr>
              <p:cNvSpPr/>
              <p:nvPr/>
            </p:nvSpPr>
            <p:spPr>
              <a:xfrm>
                <a:off x="453111" y="4321039"/>
                <a:ext cx="11454410" cy="2383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spcAft>
                    <a:spcPts val="0"/>
                  </a:spcAft>
                  <a:buFont typeface="+mj-lt"/>
                  <a:buAutoNum type="arabicParenR"/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Dans l’écriture sous forme trigonométrique, on peut remplacer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par n’importe quelle valeur </a:t>
                </a:r>
              </a:p>
              <a:p>
                <a:pPr lvl="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entier relatif.</a:t>
                </a: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arenR"/>
                  <a:tabLst>
                    <a:tab pos="3048000" algn="ctr"/>
                    <a:tab pos="6032500" algn="r"/>
                  </a:tabLst>
                </a:pPr>
                <a:endParaRPr lang="fr-FR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lvl="0" indent="-457200">
                  <a:spcAft>
                    <a:spcPts val="0"/>
                  </a:spcAft>
                  <a:buFont typeface="+mj-lt"/>
                  <a:buAutoNum type="arabicParenR" startAt="2"/>
                  <a:tabLst>
                    <a:tab pos="3048000" algn="ctr"/>
                    <a:tab pos="6032500" algn="r"/>
                  </a:tabLst>
                </a:pPr>
                <a:r>
                  <a:rPr lang="fr-FR" sz="2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ATTENTION</a:t>
                </a: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dans l’écriture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cos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isin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il est crucial d’avoir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Par exemple :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cos</m:t>
                        </m:r>
                        <m:d>
                          <m:dPr>
                            <m:ctrlPr>
                              <a:rPr lang="fr-F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22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  <m: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isin</m:t>
                        </m:r>
                        <m:d>
                          <m:dPr>
                            <m:ctrlPr>
                              <a:rPr lang="fr-F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22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n’est pas une forme trigonométrique car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n’est pas strictement positif.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D48E2B9-5E04-495F-8325-14A5434ECB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11" y="4321039"/>
                <a:ext cx="11454410" cy="2383858"/>
              </a:xfrm>
              <a:prstGeom prst="rect">
                <a:avLst/>
              </a:prstGeom>
              <a:blipFill>
                <a:blip r:embed="rId2"/>
                <a:stretch>
                  <a:fillRect l="-692" t="-1790" r="-692" b="-43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F7B3861-1273-401E-95E5-9F5ED837C399}"/>
              </a:ext>
            </a:extLst>
          </p:cNvPr>
          <p:cNvSpPr/>
          <p:nvPr/>
        </p:nvSpPr>
        <p:spPr>
          <a:xfrm>
            <a:off x="1381125" y="2201494"/>
            <a:ext cx="95719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Tout nombre complexe non nul peut s’écrire sous la forme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0BB50BF-467C-4DC6-A949-1526BB7B7580}"/>
                  </a:ext>
                </a:extLst>
              </p:cNvPr>
              <p:cNvSpPr/>
              <p:nvPr/>
            </p:nvSpPr>
            <p:spPr>
              <a:xfrm>
                <a:off x="2826225" y="3261267"/>
                <a:ext cx="6096000" cy="4308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Cette forme s’appelle </a:t>
                </a:r>
                <a:r>
                  <a:rPr lang="fr-FR" sz="2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forme trigonométrique</a:t>
                </a: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0BB50BF-467C-4DC6-A949-1526BB7B7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225" y="3261267"/>
                <a:ext cx="6096000" cy="430887"/>
              </a:xfrm>
              <a:prstGeom prst="rect">
                <a:avLst/>
              </a:prstGeom>
              <a:blipFill>
                <a:blip r:embed="rId3"/>
                <a:stretch>
                  <a:fillRect l="-1300" t="-9859" b="-267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EABBFAA-437E-4FC5-9683-26F257297F2D}"/>
                  </a:ext>
                </a:extLst>
              </p:cNvPr>
              <p:cNvSpPr/>
              <p:nvPr/>
            </p:nvSpPr>
            <p:spPr>
              <a:xfrm>
                <a:off x="2416351" y="2692488"/>
                <a:ext cx="3183114" cy="474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𝑧</m:t>
                      </m:r>
                      <m:r>
                        <a:rPr lang="fr-FR" sz="2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fr-FR" sz="2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𝑟</m:t>
                      </m:r>
                      <m:d>
                        <m:dPr>
                          <m:ctrlPr>
                            <a:rPr lang="fr-FR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2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fr-FR" sz="2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FR" sz="2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i</m:t>
                          </m:r>
                          <m:r>
                            <a:rPr lang="fr-FR" sz="22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2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EABBFAA-437E-4FC5-9683-26F257297F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351" y="2692488"/>
                <a:ext cx="3183114" cy="4744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6A5B7F-62AD-473F-8243-F735E9263F30}"/>
                  </a:ext>
                </a:extLst>
              </p:cNvPr>
              <p:cNvSpPr/>
              <p:nvPr/>
            </p:nvSpPr>
            <p:spPr>
              <a:xfrm>
                <a:off x="5670760" y="2692488"/>
                <a:ext cx="174060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=|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fr-FR" sz="2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6A5B7F-62AD-473F-8243-F735E9263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760" y="2692488"/>
                <a:ext cx="1740605" cy="430887"/>
              </a:xfrm>
              <a:prstGeom prst="rect">
                <a:avLst/>
              </a:prstGeom>
              <a:blipFill>
                <a:blip r:embed="rId5"/>
                <a:stretch>
                  <a:fillRect l="-699" t="-11429" b="-271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F360F84-E319-4B5E-93A1-0AF6D7DFD6AF}"/>
                  </a:ext>
                </a:extLst>
              </p:cNvPr>
              <p:cNvSpPr/>
              <p:nvPr/>
            </p:nvSpPr>
            <p:spPr>
              <a:xfrm>
                <a:off x="7545176" y="2714288"/>
                <a:ext cx="256948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et  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[2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F360F84-E319-4B5E-93A1-0AF6D7DFD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76" y="2714288"/>
                <a:ext cx="2569485" cy="430887"/>
              </a:xfrm>
              <a:prstGeom prst="rect">
                <a:avLst/>
              </a:prstGeom>
              <a:blipFill>
                <a:blip r:embed="rId6"/>
                <a:stretch>
                  <a:fillRect l="-2613" t="-8451" r="-2850" b="-281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E222EC7-62A8-40C5-A8E4-71B22DA57D1C}"/>
              </a:ext>
            </a:extLst>
          </p:cNvPr>
          <p:cNvSpPr/>
          <p:nvPr/>
        </p:nvSpPr>
        <p:spPr>
          <a:xfrm>
            <a:off x="203200" y="3791153"/>
            <a:ext cx="15581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sz="2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Remarques</a:t>
            </a:r>
            <a:endParaRPr lang="fr-FR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05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F7D381-1D6E-4E2F-B350-631B11DE2F55}"/>
              </a:ext>
            </a:extLst>
          </p:cNvPr>
          <p:cNvSpPr/>
          <p:nvPr/>
        </p:nvSpPr>
        <p:spPr>
          <a:xfrm>
            <a:off x="551853" y="2405631"/>
            <a:ext cx="11088293" cy="144655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8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Les nombres complexes</a:t>
            </a:r>
            <a:endParaRPr lang="fr-FR" sz="8800" dirty="0">
              <a:solidFill>
                <a:srgbClr val="C00000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97C21CD-1C62-4288-ACED-D0ACD534F605}"/>
              </a:ext>
            </a:extLst>
          </p:cNvPr>
          <p:cNvSpPr txBox="1"/>
          <p:nvPr/>
        </p:nvSpPr>
        <p:spPr>
          <a:xfrm>
            <a:off x="8571677" y="4071369"/>
            <a:ext cx="3068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Saison 1 - Épisode 2</a:t>
            </a:r>
          </a:p>
        </p:txBody>
      </p:sp>
    </p:spTree>
    <p:extLst>
      <p:ext uri="{BB962C8B-B14F-4D97-AF65-F5344CB8AC3E}">
        <p14:creationId xmlns:p14="http://schemas.microsoft.com/office/powerpoint/2010/main" val="55424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9E7952D-CAAE-41FA-9728-0F47ECE5D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641571"/>
              </p:ext>
            </p:extLst>
          </p:nvPr>
        </p:nvGraphicFramePr>
        <p:xfrm>
          <a:off x="457200" y="1991360"/>
          <a:ext cx="7650479" cy="2025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0479">
                  <a:extLst>
                    <a:ext uri="{9D8B030D-6E8A-4147-A177-3AD203B41FA5}">
                      <a16:colId xmlns:a16="http://schemas.microsoft.com/office/drawing/2014/main" val="3287583577"/>
                    </a:ext>
                  </a:extLst>
                </a:gridCol>
              </a:tblGrid>
              <a:tr h="202591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434580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9FDC8D-60F7-4898-B067-25F1F9145715}"/>
                  </a:ext>
                </a:extLst>
              </p:cNvPr>
              <p:cNvSpPr/>
              <p:nvPr/>
            </p:nvSpPr>
            <p:spPr>
              <a:xfrm>
                <a:off x="457200" y="743159"/>
                <a:ext cx="11277600" cy="4678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0" indent="-457200">
                  <a:spcAft>
                    <a:spcPts val="0"/>
                  </a:spcAft>
                  <a:buFont typeface="+mj-lt"/>
                  <a:buAutoNum type="arabicParenR" startAt="2"/>
                  <a:tabLst>
                    <a:tab pos="3048000" algn="ctr"/>
                    <a:tab pos="6032500" algn="r"/>
                  </a:tabLst>
                </a:pPr>
                <a:r>
                  <a:rPr lang="fr-FR" sz="2200" b="1" u="sng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Passage d’une forme à l’autre</a:t>
                </a:r>
                <a:endParaRPr lang="fr-FR" sz="2200" b="1" dirty="0">
                  <a:effectLst/>
                  <a:latin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Théorème</a:t>
                </a:r>
                <a:endParaRPr lang="fr-FR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un complexe non nul.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</m:t>
                    </m:r>
                    <m:d>
                      <m:d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cos</m:t>
                        </m:r>
                        <m: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𝜃</m:t>
                        </m:r>
                        <m: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)+</m:t>
                        </m:r>
                        <m:r>
                          <m:rPr>
                            <m:sty m:val="p"/>
                          </m:rP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isin</m:t>
                        </m:r>
                        <m: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𝜃</m:t>
                        </m:r>
                        <m: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fr-FR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72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F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e>
                              <m:r>
                                <a:rPr lang="fr-FR" sz="2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fr-FR" sz="22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2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fr-FR" sz="22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sz="22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fr-FR" sz="22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2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fr-FR" sz="22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22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fr-FR" sz="22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2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fr-FR" sz="2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fr-FR" sz="22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2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den>
                              </m:f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22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fr-FR" sz="22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2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fr-FR" sz="2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fr-FR" sz="22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2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fr-FR" sz="22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fr-FR" sz="2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</m:t>
                    </m:r>
                    <m:d>
                      <m:dPr>
                        <m:begChr m:val="{"/>
                        <m:endChr m:val=""/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F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fr-FR" sz="2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𝑟</m:t>
                              </m:r>
                              <m:r>
                                <m:rPr>
                                  <m:sty m:val="p"/>
                                </m:rPr>
                                <a:rPr lang="fr-FR" sz="2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fr-FR" sz="2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𝑟</m:t>
                              </m:r>
                              <m:r>
                                <m:rPr>
                                  <m:sty m:val="p"/>
                                </m:rPr>
                                <a:rPr lang="fr-FR" sz="2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  <m:d>
                                <m:dPr>
                                  <m:ctrlP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fr-FR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Remarque</a:t>
                </a:r>
                <a:endParaRPr lang="fr-FR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déterminer la forme trigonométrique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cos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isin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d’un complexe, on reprend la méthode 2 pour la détermination de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de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9FDC8D-60F7-4898-B067-25F1F91457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43159"/>
                <a:ext cx="11277600" cy="4678140"/>
              </a:xfrm>
              <a:prstGeom prst="rect">
                <a:avLst/>
              </a:prstGeom>
              <a:blipFill>
                <a:blip r:embed="rId2"/>
                <a:stretch>
                  <a:fillRect l="-703" t="-913" r="-703" b="-16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07B193C-0CA2-4570-8811-C345A810E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119" y="1187233"/>
            <a:ext cx="5155390" cy="475636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53DD002-5432-40F3-B049-EC4BA6E351BC}"/>
              </a:ext>
            </a:extLst>
          </p:cNvPr>
          <p:cNvSpPr txBox="1"/>
          <p:nvPr/>
        </p:nvSpPr>
        <p:spPr>
          <a:xfrm>
            <a:off x="364210" y="443316"/>
            <a:ext cx="5912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Exercices du livre </a:t>
            </a:r>
            <a:r>
              <a:rPr lang="fr-FR" sz="2000" b="1" dirty="0" err="1">
                <a:solidFill>
                  <a:srgbClr val="0070C0"/>
                </a:solidFill>
              </a:rPr>
              <a:t>Sésamath</a:t>
            </a:r>
            <a:r>
              <a:rPr lang="fr-FR" sz="2000" b="1" dirty="0">
                <a:solidFill>
                  <a:srgbClr val="0070C0"/>
                </a:solidFill>
              </a:rPr>
              <a:t> page 63</a:t>
            </a:r>
          </a:p>
        </p:txBody>
      </p:sp>
    </p:spTree>
    <p:extLst>
      <p:ext uri="{BB962C8B-B14F-4D97-AF65-F5344CB8AC3E}">
        <p14:creationId xmlns:p14="http://schemas.microsoft.com/office/powerpoint/2010/main" val="116788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497EF8-3C9B-4376-A071-F5344B82B780}"/>
              </a:ext>
            </a:extLst>
          </p:cNvPr>
          <p:cNvSpPr/>
          <p:nvPr/>
        </p:nvSpPr>
        <p:spPr>
          <a:xfrm>
            <a:off x="402311" y="315754"/>
            <a:ext cx="10302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Aft>
                <a:spcPts val="0"/>
              </a:spcAft>
              <a:buFont typeface="+mj-lt"/>
              <a:buAutoNum type="romanUcPeriod" startAt="3"/>
              <a:tabLst>
                <a:tab pos="3048000" algn="ctr"/>
                <a:tab pos="6032500" algn="r"/>
              </a:tabLst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fr-FR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Module, argument et opérations avec les nombres complexes</a:t>
            </a:r>
            <a:endParaRPr lang="fr-FR" sz="2800" b="1" dirty="0">
              <a:effectLst/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5A66266-A4EC-452F-8AC0-6DFA69B4220C}"/>
                  </a:ext>
                </a:extLst>
              </p:cNvPr>
              <p:cNvSpPr/>
              <p:nvPr/>
            </p:nvSpPr>
            <p:spPr>
              <a:xfrm>
                <a:off x="843280" y="1020753"/>
                <a:ext cx="10901680" cy="1257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Dans les deux théorèmes qui suivent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sont des nombres complexes.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Théorème</a:t>
                </a:r>
                <a:endParaRPr lang="fr-FR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5A66266-A4EC-452F-8AC0-6DFA69B422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80" y="1020753"/>
                <a:ext cx="10901680" cy="1257075"/>
              </a:xfrm>
              <a:prstGeom prst="rect">
                <a:avLst/>
              </a:prstGeom>
              <a:blipFill>
                <a:blip r:embed="rId2"/>
                <a:stretch>
                  <a:fillRect l="-727" t="-2899" b="-57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D3255A6A-01F7-438E-88F9-07B2CC656D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5727679"/>
                  </p:ext>
                </p:extLst>
              </p:nvPr>
            </p:nvGraphicFramePr>
            <p:xfrm>
              <a:off x="203201" y="2519140"/>
              <a:ext cx="11907520" cy="25146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34719">
                      <a:extLst>
                        <a:ext uri="{9D8B030D-6E8A-4147-A177-3AD203B41FA5}">
                          <a16:colId xmlns:a16="http://schemas.microsoft.com/office/drawing/2014/main" val="4251005733"/>
                        </a:ext>
                      </a:extLst>
                    </a:gridCol>
                    <a:gridCol w="4008990">
                      <a:extLst>
                        <a:ext uri="{9D8B030D-6E8A-4147-A177-3AD203B41FA5}">
                          <a16:colId xmlns:a16="http://schemas.microsoft.com/office/drawing/2014/main" val="57527634"/>
                        </a:ext>
                      </a:extLst>
                    </a:gridCol>
                    <a:gridCol w="6963811">
                      <a:extLst>
                        <a:ext uri="{9D8B030D-6E8A-4147-A177-3AD203B41FA5}">
                          <a16:colId xmlns:a16="http://schemas.microsoft.com/office/drawing/2014/main" val="397086026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fr-FR" sz="2400" dirty="0">
                              <a:effectLst/>
                            </a:rPr>
                            <a:t>❶</a:t>
                          </a:r>
                          <a:endParaRPr lang="fr-FR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22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fr-FR" sz="22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fr-FR" sz="2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fr-FR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bar>
                                <m: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2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fr-FR" sz="2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fr-FR" sz="2200">
                              <a:effectLst/>
                            </a:rPr>
                            <a:t> </a:t>
                          </a:r>
                          <a:endParaRPr lang="fr-FR" sz="2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61566251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fr-FR" sz="2400">
                              <a:effectLst/>
                            </a:rPr>
                            <a:t>❷</a:t>
                          </a:r>
                          <a:endParaRPr lang="fr-FR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fr-FR" sz="22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fr-FR" sz="22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fr-FR" sz="2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arg</m:t>
                                </m:r>
                                <m: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</m:oMath>
                            </m:oMathPara>
                          </a14:m>
                          <a:endParaRPr lang="fr-FR" sz="2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72055946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fr-FR" sz="2400" dirty="0">
                              <a:effectLst/>
                            </a:rPr>
                            <a:t>❸</a:t>
                          </a:r>
                          <a:endParaRPr lang="fr-FR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fr-FR" sz="22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fr-FR" sz="22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fr-FR" sz="2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arg</m:t>
                                </m:r>
                                <m: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fr-FR" sz="2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fr-FR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bar>
                                <m: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</m:oMath>
                            </m:oMathPara>
                          </a14:m>
                          <a:endParaRPr lang="fr-FR" sz="2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97616717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fr-FR" sz="2400">
                              <a:effectLst/>
                            </a:rPr>
                            <a:t>❹</a:t>
                          </a:r>
                          <a:endParaRPr lang="fr-FR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′|=</m:t>
                                </m:r>
                              </m:oMath>
                            </m:oMathPara>
                          </a14:m>
                          <a:endParaRPr lang="fr-FR" sz="2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arg</m:t>
                                </m:r>
                                <m: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′)=</m:t>
                                </m:r>
                              </m:oMath>
                            </m:oMathPara>
                          </a14:m>
                          <a:endParaRPr lang="fr-FR" sz="2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237229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fr-FR" sz="2400">
                              <a:effectLst/>
                            </a:rPr>
                            <a:t>❺</a:t>
                          </a:r>
                          <a:endParaRPr lang="fr-FR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fr-FR" sz="2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fr-FR" sz="2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fr-FR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fr-FR" sz="2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arg</m:t>
                                </m:r>
                                <m: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fr-FR" sz="2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fr-FR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fr-FR" sz="2200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</m:oMath>
                            </m:oMathPara>
                          </a14:m>
                          <a:endParaRPr lang="fr-FR" sz="2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5015860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D3255A6A-01F7-438E-88F9-07B2CC656D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5727679"/>
                  </p:ext>
                </p:extLst>
              </p:nvPr>
            </p:nvGraphicFramePr>
            <p:xfrm>
              <a:off x="203201" y="2519140"/>
              <a:ext cx="11907520" cy="25146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34719">
                      <a:extLst>
                        <a:ext uri="{9D8B030D-6E8A-4147-A177-3AD203B41FA5}">
                          <a16:colId xmlns:a16="http://schemas.microsoft.com/office/drawing/2014/main" val="4251005733"/>
                        </a:ext>
                      </a:extLst>
                    </a:gridCol>
                    <a:gridCol w="4008990">
                      <a:extLst>
                        <a:ext uri="{9D8B030D-6E8A-4147-A177-3AD203B41FA5}">
                          <a16:colId xmlns:a16="http://schemas.microsoft.com/office/drawing/2014/main" val="57527634"/>
                        </a:ext>
                      </a:extLst>
                    </a:gridCol>
                    <a:gridCol w="6963811">
                      <a:extLst>
                        <a:ext uri="{9D8B030D-6E8A-4147-A177-3AD203B41FA5}">
                          <a16:colId xmlns:a16="http://schemas.microsoft.com/office/drawing/2014/main" val="3970860268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fr-FR" sz="2400" dirty="0">
                              <a:effectLst/>
                            </a:rPr>
                            <a:t>❶</a:t>
                          </a:r>
                          <a:endParaRPr lang="fr-FR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3404" t="-1205" r="-174012" b="-433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fr-FR" sz="2200">
                              <a:effectLst/>
                            </a:rPr>
                            <a:t> </a:t>
                          </a:r>
                          <a:endParaRPr lang="fr-FR" sz="2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615662513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fr-FR" sz="2400">
                              <a:effectLst/>
                            </a:rPr>
                            <a:t>❷</a:t>
                          </a:r>
                          <a:endParaRPr lang="fr-FR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3404" t="-102439" r="-174012" b="-3390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71041" t="-102439" r="-175" b="-3390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0559464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fr-FR" sz="2400" dirty="0">
                              <a:effectLst/>
                            </a:rPr>
                            <a:t>❸</a:t>
                          </a:r>
                          <a:endParaRPr lang="fr-FR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3404" t="-200000" r="-174012" b="-234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71041" t="-200000" r="-175" b="-2349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6167171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fr-FR" sz="2400">
                              <a:effectLst/>
                            </a:rPr>
                            <a:t>❹</a:t>
                          </a:r>
                          <a:endParaRPr lang="fr-FR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3404" t="-303659" r="-174012" b="-1378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71041" t="-303659" r="-175" b="-1378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22910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fr-FR" sz="2400">
                              <a:effectLst/>
                            </a:rPr>
                            <a:t>❺</a:t>
                          </a:r>
                          <a:endParaRPr lang="fr-FR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3404" t="-398795" r="-174012" b="-361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71041" t="-398795" r="-175" b="-361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15860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740649C-71A3-4261-85BE-1D7593908098}"/>
                  </a:ext>
                </a:extLst>
              </p:cNvPr>
              <p:cNvSpPr/>
              <p:nvPr/>
            </p:nvSpPr>
            <p:spPr>
              <a:xfrm>
                <a:off x="1966082" y="2575162"/>
                <a:ext cx="69974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20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fr-FR" sz="220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fr-FR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20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fr-FR" sz="22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740649C-71A3-4261-85BE-1D7593908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082" y="2575162"/>
                <a:ext cx="699743" cy="430887"/>
              </a:xfrm>
              <a:prstGeom prst="rect">
                <a:avLst/>
              </a:prstGeom>
              <a:blipFill>
                <a:blip r:embed="rId4"/>
                <a:stretch>
                  <a:fillRect l="-877" b="-154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8293729-0FDB-4812-9C5B-D15A336C3543}"/>
                  </a:ext>
                </a:extLst>
              </p:cNvPr>
              <p:cNvSpPr/>
              <p:nvPr/>
            </p:nvSpPr>
            <p:spPr>
              <a:xfrm>
                <a:off x="2315954" y="3099860"/>
                <a:ext cx="49540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20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fr-FR" sz="220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fr-FR" sz="220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8293729-0FDB-4812-9C5B-D15A336C3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954" y="3099860"/>
                <a:ext cx="495406" cy="430887"/>
              </a:xfrm>
              <a:prstGeom prst="rect">
                <a:avLst/>
              </a:prstGeom>
              <a:blipFill>
                <a:blip r:embed="rId5"/>
                <a:stretch>
                  <a:fillRect l="-8642" r="-9877" b="-171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65A42DB-731A-4972-965E-BA25394E82CA}"/>
                  </a:ext>
                </a:extLst>
              </p:cNvPr>
              <p:cNvSpPr/>
              <p:nvPr/>
            </p:nvSpPr>
            <p:spPr>
              <a:xfrm>
                <a:off x="1673771" y="3577297"/>
                <a:ext cx="5693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200">
                          <a:latin typeface="Cambria Math" panose="02040503050406030204" pitchFamily="18" charset="0"/>
                        </a:rPr>
                        <m:t>|</m:t>
                      </m:r>
                      <m:bar>
                        <m:barPr>
                          <m:pos m:val="top"/>
                          <m:ctrlPr>
                            <a:rPr lang="fr-FR" sz="22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fr-FR" sz="220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bar>
                      <m:r>
                        <a:rPr lang="fr-FR" sz="220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65A42DB-731A-4972-965E-BA25394E82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771" y="3577297"/>
                <a:ext cx="569387" cy="430887"/>
              </a:xfrm>
              <a:prstGeom prst="rect">
                <a:avLst/>
              </a:prstGeom>
              <a:blipFill>
                <a:blip r:embed="rId6"/>
                <a:stretch>
                  <a:fillRect l="-1075" r="-2151" b="-154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E9620D-8166-4F8B-B721-B2A69504EFCD}"/>
                  </a:ext>
                </a:extLst>
              </p:cNvPr>
              <p:cNvSpPr/>
              <p:nvPr/>
            </p:nvSpPr>
            <p:spPr>
              <a:xfrm>
                <a:off x="2687080" y="4087992"/>
                <a:ext cx="128471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20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fr-FR" sz="220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fr-FR" sz="2200">
                          <a:latin typeface="Cambria Math" panose="02040503050406030204" pitchFamily="18" charset="0"/>
                        </a:rPr>
                        <m:t>|×|</m:t>
                      </m:r>
                      <m:r>
                        <a:rPr lang="fr-FR" sz="220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fr-FR" sz="2200">
                          <a:latin typeface="Cambria Math" panose="02040503050406030204" pitchFamily="18" charset="0"/>
                        </a:rPr>
                        <m:t>′|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E9620D-8166-4F8B-B721-B2A69504E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080" y="4087992"/>
                <a:ext cx="1284711" cy="430887"/>
              </a:xfrm>
              <a:prstGeom prst="rect">
                <a:avLst/>
              </a:prstGeom>
              <a:blipFill>
                <a:blip r:embed="rId7"/>
                <a:stretch>
                  <a:fillRect l="-474" b="-171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2EC8471-1E61-40EA-9062-8D3F33A9BBC2}"/>
                  </a:ext>
                </a:extLst>
              </p:cNvPr>
              <p:cNvSpPr/>
              <p:nvPr/>
            </p:nvSpPr>
            <p:spPr>
              <a:xfrm>
                <a:off x="2315954" y="4590829"/>
                <a:ext cx="202696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200">
                        <a:latin typeface="Cambria Math" panose="02040503050406030204" pitchFamily="18" charset="0"/>
                      </a:rPr>
                      <m:t>|</m:t>
                    </m:r>
                    <m:r>
                      <a:rPr lang="fr-FR" sz="2200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fr-FR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20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fr-FR" sz="220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sz="2200" dirty="0"/>
                  <a:t> pour </a:t>
                </a:r>
                <a14:m>
                  <m:oMath xmlns:m="http://schemas.openxmlformats.org/officeDocument/2006/math">
                    <m:r>
                      <a:rPr lang="fr-FR" sz="220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sz="2200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sz="220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fr-FR" sz="2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2EC8471-1E61-40EA-9062-8D3F33A9BB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954" y="4590829"/>
                <a:ext cx="2026965" cy="430887"/>
              </a:xfrm>
              <a:prstGeom prst="rect">
                <a:avLst/>
              </a:prstGeom>
              <a:blipFill>
                <a:blip r:embed="rId8"/>
                <a:stretch>
                  <a:fillRect l="-2108" t="-9859" b="-281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4E1FD17-09B2-4770-99D8-AB7D730B79D0}"/>
                  </a:ext>
                </a:extLst>
              </p:cNvPr>
              <p:cNvSpPr/>
              <p:nvPr/>
            </p:nvSpPr>
            <p:spPr>
              <a:xfrm>
                <a:off x="6418689" y="3075916"/>
                <a:ext cx="345735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</a:rPr>
                      <m:t>arg</m:t>
                    </m:r>
                    <m:r>
                      <a:rPr lang="fr-FR" sz="220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200">
                        <a:latin typeface="Cambria Math" panose="020405030504060302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</a:rPr>
                      <m:t>)+</m:t>
                    </m:r>
                    <m:r>
                      <a:rPr lang="fr-FR" sz="220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fr-FR" sz="2200" dirty="0"/>
                  <a:t> </a:t>
                </a:r>
                <a14:m>
                  <m:oMath xmlns:m="http://schemas.openxmlformats.org/officeDocument/2006/math">
                    <m:r>
                      <a:rPr lang="fr-FR" sz="2200">
                        <a:latin typeface="Cambria Math" panose="02040503050406030204" pitchFamily="18" charset="0"/>
                      </a:rPr>
                      <m:t>[2</m:t>
                    </m:r>
                    <m:r>
                      <a:rPr lang="fr-FR" sz="2200">
                        <a:latin typeface="Cambria Math" panose="02040503050406030204" pitchFamily="18" charset="0"/>
                      </a:rPr>
                      <m:t>𝜋</m:t>
                    </m:r>
                    <m:r>
                      <a:rPr lang="fr-FR" sz="220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2200" dirty="0"/>
                  <a:t> pour </a:t>
                </a:r>
                <a14:m>
                  <m:oMath xmlns:m="http://schemas.openxmlformats.org/officeDocument/2006/math">
                    <m:r>
                      <a:rPr lang="fr-FR" sz="2200">
                        <a:latin typeface="Cambria Math" panose="020405030504060302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fr-FR" sz="2200" dirty="0"/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4E1FD17-09B2-4770-99D8-AB7D730B7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689" y="3075916"/>
                <a:ext cx="3457357" cy="430887"/>
              </a:xfrm>
              <a:prstGeom prst="rect">
                <a:avLst/>
              </a:prstGeom>
              <a:blipFill>
                <a:blip r:embed="rId9"/>
                <a:stretch>
                  <a:fillRect l="-353" t="-10000" r="-1411" b="-2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CEADDED-885F-46CA-B412-B7E76F46B1FB}"/>
                  </a:ext>
                </a:extLst>
              </p:cNvPr>
              <p:cNvSpPr/>
              <p:nvPr/>
            </p:nvSpPr>
            <p:spPr>
              <a:xfrm>
                <a:off x="6182463" y="3560996"/>
                <a:ext cx="315753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2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</a:rPr>
                      <m:t>arg</m:t>
                    </m:r>
                    <m:r>
                      <a:rPr lang="fr-FR" sz="220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200">
                        <a:latin typeface="Cambria Math" panose="020405030504060302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200" dirty="0"/>
                  <a:t> </a:t>
                </a:r>
                <a14:m>
                  <m:oMath xmlns:m="http://schemas.openxmlformats.org/officeDocument/2006/math">
                    <m:r>
                      <a:rPr lang="fr-FR" sz="2200">
                        <a:latin typeface="Cambria Math" panose="02040503050406030204" pitchFamily="18" charset="0"/>
                      </a:rPr>
                      <m:t>[2</m:t>
                    </m:r>
                    <m:r>
                      <a:rPr lang="fr-FR" sz="2200">
                        <a:latin typeface="Cambria Math" panose="02040503050406030204" pitchFamily="18" charset="0"/>
                      </a:rPr>
                      <m:t>𝜋</m:t>
                    </m:r>
                    <m:r>
                      <a:rPr lang="fr-FR" sz="220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2200" dirty="0"/>
                  <a:t> pour </a:t>
                </a:r>
                <a14:m>
                  <m:oMath xmlns:m="http://schemas.openxmlformats.org/officeDocument/2006/math">
                    <m:r>
                      <a:rPr lang="fr-FR" sz="2200">
                        <a:latin typeface="Cambria Math" panose="020405030504060302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fr-FR" sz="2200" dirty="0"/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CEADDED-885F-46CA-B412-B7E76F46B1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63" y="3560996"/>
                <a:ext cx="3157531" cy="430887"/>
              </a:xfrm>
              <a:prstGeom prst="rect">
                <a:avLst/>
              </a:prstGeom>
              <a:blipFill>
                <a:blip r:embed="rId10"/>
                <a:stretch>
                  <a:fillRect t="-9859" r="-1737" b="-281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392B44D-74A7-4861-B518-B23F0C0E3D50}"/>
                  </a:ext>
                </a:extLst>
              </p:cNvPr>
              <p:cNvSpPr/>
              <p:nvPr/>
            </p:nvSpPr>
            <p:spPr>
              <a:xfrm>
                <a:off x="6701611" y="4054828"/>
                <a:ext cx="527676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</a:rPr>
                      <m:t>arg</m:t>
                    </m:r>
                    <m:r>
                      <a:rPr lang="fr-FR" sz="220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200">
                        <a:latin typeface="Cambria Math" panose="020405030504060302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</a:rPr>
                      <m:t>arg</m:t>
                    </m:r>
                    <m:r>
                      <a:rPr lang="fr-FR" sz="220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200">
                        <a:latin typeface="Cambria Math" panose="020405030504060302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fr-FR" sz="2200" dirty="0"/>
                  <a:t> </a:t>
                </a:r>
                <a14:m>
                  <m:oMath xmlns:m="http://schemas.openxmlformats.org/officeDocument/2006/math">
                    <m:r>
                      <a:rPr lang="fr-FR" sz="2200">
                        <a:latin typeface="Cambria Math" panose="02040503050406030204" pitchFamily="18" charset="0"/>
                      </a:rPr>
                      <m:t>[2</m:t>
                    </m:r>
                    <m:r>
                      <a:rPr lang="fr-FR" sz="2200">
                        <a:latin typeface="Cambria Math" panose="02040503050406030204" pitchFamily="18" charset="0"/>
                      </a:rPr>
                      <m:t>𝜋</m:t>
                    </m:r>
                    <m:r>
                      <a:rPr lang="fr-FR" sz="220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2200" dirty="0"/>
                  <a:t> pour </a:t>
                </a:r>
                <a14:m>
                  <m:oMath xmlns:m="http://schemas.openxmlformats.org/officeDocument/2006/math">
                    <m:r>
                      <a:rPr lang="fr-FR" sz="2200">
                        <a:latin typeface="Cambria Math" panose="020405030504060302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fr-FR" sz="2200" dirty="0"/>
                  <a:t> et </a:t>
                </a:r>
                <a14:m>
                  <m:oMath xmlns:m="http://schemas.openxmlformats.org/officeDocument/2006/math">
                    <m:r>
                      <a:rPr lang="fr-FR" sz="2200">
                        <a:latin typeface="Cambria Math" panose="020405030504060302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</a:rPr>
                      <m:t>′≠0</m:t>
                    </m:r>
                  </m:oMath>
                </a14:m>
                <a:r>
                  <a:rPr lang="fr-FR" sz="2200" dirty="0"/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392B44D-74A7-4861-B518-B23F0C0E3D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611" y="4054828"/>
                <a:ext cx="5276766" cy="430887"/>
              </a:xfrm>
              <a:prstGeom prst="rect">
                <a:avLst/>
              </a:prstGeom>
              <a:blipFill>
                <a:blip r:embed="rId11"/>
                <a:stretch>
                  <a:fillRect t="-9859" r="-693" b="-281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1DF1F36-6914-4579-81C7-80E70AF9C4A7}"/>
                  </a:ext>
                </a:extLst>
              </p:cNvPr>
              <p:cNvSpPr/>
              <p:nvPr/>
            </p:nvSpPr>
            <p:spPr>
              <a:xfrm>
                <a:off x="6418689" y="4548659"/>
                <a:ext cx="308398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20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</a:rPr>
                      <m:t>arg</m:t>
                    </m:r>
                    <m:r>
                      <a:rPr lang="fr-FR" sz="220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200">
                        <a:latin typeface="Cambria Math" panose="020405030504060302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200" dirty="0"/>
                  <a:t> </a:t>
                </a:r>
                <a14:m>
                  <m:oMath xmlns:m="http://schemas.openxmlformats.org/officeDocument/2006/math">
                    <m:r>
                      <a:rPr lang="fr-FR" sz="2200">
                        <a:latin typeface="Cambria Math" panose="02040503050406030204" pitchFamily="18" charset="0"/>
                      </a:rPr>
                      <m:t>[2</m:t>
                    </m:r>
                    <m:r>
                      <a:rPr lang="fr-FR" sz="2200">
                        <a:latin typeface="Cambria Math" panose="02040503050406030204" pitchFamily="18" charset="0"/>
                      </a:rPr>
                      <m:t>𝜋</m:t>
                    </m:r>
                    <m:r>
                      <a:rPr lang="fr-FR" sz="220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2200" dirty="0"/>
                  <a:t> si </a:t>
                </a:r>
                <a14:m>
                  <m:oMath xmlns:m="http://schemas.openxmlformats.org/officeDocument/2006/math">
                    <m:r>
                      <a:rPr lang="fr-FR" sz="2200">
                        <a:latin typeface="Cambria Math" panose="020405030504060302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fr-FR" sz="2200" dirty="0"/>
                  <a:t>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1DF1F36-6914-4579-81C7-80E70AF9C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689" y="4548659"/>
                <a:ext cx="3083986" cy="430887"/>
              </a:xfrm>
              <a:prstGeom prst="rect">
                <a:avLst/>
              </a:prstGeom>
              <a:blipFill>
                <a:blip r:embed="rId12"/>
                <a:stretch>
                  <a:fillRect t="-9859" r="-1581" b="-281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28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>
                <a:extLst>
                  <a:ext uri="{FF2B5EF4-FFF2-40B4-BE49-F238E27FC236}">
                    <a16:creationId xmlns:a16="http://schemas.microsoft.com/office/drawing/2014/main" id="{2BE08220-09C9-4BA3-BCEB-8FDFAAC474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2655224"/>
                  </p:ext>
                </p:extLst>
              </p:nvPr>
            </p:nvGraphicFramePr>
            <p:xfrm>
              <a:off x="1369116" y="50549"/>
              <a:ext cx="9941448" cy="178968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46780">
                      <a:extLst>
                        <a:ext uri="{9D8B030D-6E8A-4147-A177-3AD203B41FA5}">
                          <a16:colId xmlns:a16="http://schemas.microsoft.com/office/drawing/2014/main" val="183312714"/>
                        </a:ext>
                      </a:extLst>
                    </a:gridCol>
                    <a:gridCol w="3316467">
                      <a:extLst>
                        <a:ext uri="{9D8B030D-6E8A-4147-A177-3AD203B41FA5}">
                          <a16:colId xmlns:a16="http://schemas.microsoft.com/office/drawing/2014/main" val="1314116442"/>
                        </a:ext>
                      </a:extLst>
                    </a:gridCol>
                    <a:gridCol w="6078201">
                      <a:extLst>
                        <a:ext uri="{9D8B030D-6E8A-4147-A177-3AD203B41FA5}">
                          <a16:colId xmlns:a16="http://schemas.microsoft.com/office/drawing/2014/main" val="332008934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fr-FR" sz="1600">
                              <a:effectLst/>
                            </a:rPr>
                            <a:t>❶</a:t>
                          </a:r>
                          <a:endParaRPr lang="fr-FR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bar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=|</m:t>
                                </m:r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sSup>
                                  <m:sSup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  <m:sup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fr-FR" sz="1600">
                              <a:effectLst/>
                            </a:rPr>
                            <a:t> </a:t>
                          </a:r>
                          <a:endParaRPr lang="fr-FR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42026855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fr-FR" sz="1600">
                              <a:effectLst/>
                            </a:rPr>
                            <a:t>❷</a:t>
                          </a:r>
                          <a:endParaRPr lang="fr-FR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|−</m:t>
                                </m:r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|=|</m:t>
                                </m:r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fr-FR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r>
                                <m:rPr>
                                  <m:sty m:val="p"/>
                                </m:rP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fr-FR" sz="160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[2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fr-FR" sz="1600">
                              <a:effectLst/>
                            </a:rPr>
                            <a:t> pour </a:t>
                          </a:r>
                          <a14:m>
                            <m:oMath xmlns:m="http://schemas.openxmlformats.org/officeDocument/2006/math"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≠0</m:t>
                              </m:r>
                            </m:oMath>
                          </a14:m>
                          <a:r>
                            <a:rPr lang="fr-FR" sz="1600">
                              <a:effectLst/>
                            </a:rPr>
                            <a:t>.</a:t>
                          </a:r>
                          <a:endParaRPr lang="fr-FR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78729964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fr-FR" sz="1600">
                              <a:effectLst/>
                            </a:rPr>
                            <a:t>❸</a:t>
                          </a:r>
                          <a:endParaRPr lang="fr-FR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|=|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bar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fr-FR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bar>
                                <m:barPr>
                                  <m:pos m:val="top"/>
                                  <m:ctrlPr>
                                    <a:rPr lang="fr-FR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fr-FR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ba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)=−</m:t>
                              </m:r>
                              <m:r>
                                <m:rPr>
                                  <m:sty m:val="p"/>
                                </m:rP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fr-FR" sz="160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[2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fr-FR" sz="1600">
                              <a:effectLst/>
                            </a:rPr>
                            <a:t> pour </a:t>
                          </a:r>
                          <a14:m>
                            <m:oMath xmlns:m="http://schemas.openxmlformats.org/officeDocument/2006/math"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≠0</m:t>
                              </m:r>
                            </m:oMath>
                          </a14:m>
                          <a:r>
                            <a:rPr lang="fr-FR" sz="1600">
                              <a:effectLst/>
                            </a:rPr>
                            <a:t>.</a:t>
                          </a:r>
                          <a:endParaRPr lang="fr-FR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62610933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fr-FR" sz="1600">
                              <a:effectLst/>
                            </a:rPr>
                            <a:t>❹</a:t>
                          </a:r>
                          <a:endParaRPr lang="fr-FR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′|=|</m:t>
                                </m:r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|×|</m:t>
                                </m:r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′|</m:t>
                                </m:r>
                              </m:oMath>
                            </m:oMathPara>
                          </a14:m>
                          <a:endParaRPr lang="fr-FR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′)=</m:t>
                              </m:r>
                              <m:r>
                                <m:rPr>
                                  <m:sty m:val="p"/>
                                </m:rP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r>
                                <m:rPr>
                                  <m:sty m:val="p"/>
                                </m:rP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′)</m:t>
                              </m:r>
                            </m:oMath>
                          </a14:m>
                          <a:r>
                            <a:rPr lang="fr-FR" sz="160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[2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fr-FR" sz="1600">
                              <a:effectLst/>
                            </a:rPr>
                            <a:t> pour </a:t>
                          </a:r>
                          <a14:m>
                            <m:oMath xmlns:m="http://schemas.openxmlformats.org/officeDocument/2006/math"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≠0</m:t>
                              </m:r>
                            </m:oMath>
                          </a14:m>
                          <a:r>
                            <a:rPr lang="fr-FR" sz="1600">
                              <a:effectLst/>
                            </a:rPr>
                            <a:t> et </a:t>
                          </a:r>
                          <a14:m>
                            <m:oMath xmlns:m="http://schemas.openxmlformats.org/officeDocument/2006/math"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′≠0</m:t>
                              </m:r>
                            </m:oMath>
                          </a14:m>
                          <a:r>
                            <a:rPr lang="fr-FR" sz="1600">
                              <a:effectLst/>
                            </a:rPr>
                            <a:t>.</a:t>
                          </a:r>
                          <a:endParaRPr lang="fr-FR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7861548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fr-FR" sz="1600">
                              <a:effectLst/>
                            </a:rPr>
                            <a:t>❺</a:t>
                          </a:r>
                          <a:endParaRPr lang="fr-FR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fr-FR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=|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sSup>
                                <m:sSupPr>
                                  <m:ctrlPr>
                                    <a:rPr lang="fr-FR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fr-FR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1600">
                              <a:effectLst/>
                            </a:rPr>
                            <a:t> pour </a:t>
                          </a:r>
                          <a14:m>
                            <m:oMath xmlns:m="http://schemas.openxmlformats.org/officeDocument/2006/math"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endParaRPr lang="fr-FR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fr-FR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fr-FR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m:rPr>
                                  <m:sty m:val="p"/>
                                </m:rP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fr-FR" sz="16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[2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fr-FR" sz="1600" dirty="0">
                              <a:effectLst/>
                            </a:rPr>
                            <a:t> si </a:t>
                          </a:r>
                          <a14:m>
                            <m:oMath xmlns:m="http://schemas.openxmlformats.org/officeDocument/2006/math"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≠0</m:t>
                              </m:r>
                            </m:oMath>
                          </a14:m>
                          <a:r>
                            <a:rPr lang="fr-FR" sz="1600" dirty="0">
                              <a:effectLst/>
                            </a:rPr>
                            <a:t>.</a:t>
                          </a:r>
                          <a:endParaRPr lang="fr-FR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399609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>
                <a:extLst>
                  <a:ext uri="{FF2B5EF4-FFF2-40B4-BE49-F238E27FC236}">
                    <a16:creationId xmlns:a16="http://schemas.microsoft.com/office/drawing/2014/main" id="{2BE08220-09C9-4BA3-BCEB-8FDFAAC474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2655224"/>
                  </p:ext>
                </p:extLst>
              </p:nvPr>
            </p:nvGraphicFramePr>
            <p:xfrm>
              <a:off x="1369116" y="50549"/>
              <a:ext cx="9941448" cy="179800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46780">
                      <a:extLst>
                        <a:ext uri="{9D8B030D-6E8A-4147-A177-3AD203B41FA5}">
                          <a16:colId xmlns:a16="http://schemas.microsoft.com/office/drawing/2014/main" val="183312714"/>
                        </a:ext>
                      </a:extLst>
                    </a:gridCol>
                    <a:gridCol w="3316467">
                      <a:extLst>
                        <a:ext uri="{9D8B030D-6E8A-4147-A177-3AD203B41FA5}">
                          <a16:colId xmlns:a16="http://schemas.microsoft.com/office/drawing/2014/main" val="1314116442"/>
                        </a:ext>
                      </a:extLst>
                    </a:gridCol>
                    <a:gridCol w="6078201">
                      <a:extLst>
                        <a:ext uri="{9D8B030D-6E8A-4147-A177-3AD203B41FA5}">
                          <a16:colId xmlns:a16="http://schemas.microsoft.com/office/drawing/2014/main" val="3320089342"/>
                        </a:ext>
                      </a:extLst>
                    </a:gridCol>
                  </a:tblGrid>
                  <a:tr h="3740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fr-FR" sz="1600">
                              <a:effectLst/>
                            </a:rPr>
                            <a:t>❶</a:t>
                          </a:r>
                          <a:endParaRPr lang="fr-FR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6728" t="-1613" r="-183824" b="-4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fr-FR" sz="1600">
                              <a:effectLst/>
                            </a:rPr>
                            <a:t> </a:t>
                          </a:r>
                          <a:endParaRPr lang="fr-FR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42026855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fr-FR" sz="1600">
                              <a:effectLst/>
                            </a:rPr>
                            <a:t>❷</a:t>
                          </a:r>
                          <a:endParaRPr lang="fr-FR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6728" t="-105000" r="-183824" b="-3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63627" t="-105000" r="-200" b="-3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72996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fr-FR" sz="1600">
                              <a:effectLst/>
                            </a:rPr>
                            <a:t>❸</a:t>
                          </a:r>
                          <a:endParaRPr lang="fr-FR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6728" t="-205000" r="-183824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63627" t="-205000" r="-200" b="-2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610933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fr-FR" sz="1600">
                              <a:effectLst/>
                            </a:rPr>
                            <a:t>❹</a:t>
                          </a:r>
                          <a:endParaRPr lang="fr-FR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6728" t="-305000" r="-183824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63627" t="-305000" r="-200" b="-1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8615488"/>
                      </a:ext>
                    </a:extLst>
                  </a:tr>
                  <a:tr h="32664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fr-FR" sz="1600">
                              <a:effectLst/>
                            </a:rPr>
                            <a:t>❺</a:t>
                          </a:r>
                          <a:endParaRPr lang="fr-FR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6728" t="-450000" r="-183824" b="-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63627" t="-450000" r="-200" b="-370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96097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B2F4534-1579-44A4-B4A6-75F464214CFB}"/>
                  </a:ext>
                </a:extLst>
              </p:cNvPr>
              <p:cNvSpPr/>
              <p:nvPr/>
            </p:nvSpPr>
            <p:spPr>
              <a:xfrm>
                <a:off x="335280" y="2044838"/>
                <a:ext cx="11521440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b="1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Preuve :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Sitka Small" panose="02000505000000020004" pitchFamily="2" charset="0"/>
                    <a:ea typeface="Times New Roman" panose="02020603050405020304" pitchFamily="18" charset="0"/>
                  </a:rPr>
                  <a:t>❶</a:t>
                </a: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Ce point a été déjà prouvé précédemment.</a:t>
                </a:r>
              </a:p>
              <a:p>
                <a:pPr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Sitka Small" panose="02000505000000020004" pitchFamily="2" charset="0"/>
                    <a:ea typeface="Times New Roman" panose="02020603050405020304" pitchFamily="18" charset="0"/>
                  </a:rPr>
                  <a:t>❷</a:t>
                </a: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Il suffit d’utiliser la propriété de symétrie par rapport à l’origine.</a:t>
                </a:r>
              </a:p>
              <a:p>
                <a:pPr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Sitka Small" panose="02000505000000020004" pitchFamily="2" charset="0"/>
                    <a:ea typeface="Times New Roman" panose="02020603050405020304" pitchFamily="18" charset="0"/>
                  </a:rPr>
                  <a:t>❸</a:t>
                </a: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 même avec la symétrie par rapport l’axe des ordonnées.</a:t>
                </a:r>
              </a:p>
              <a:p>
                <a:pPr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Sitka Small" panose="02000505000000020004" pitchFamily="2" charset="0"/>
                    <a:ea typeface="Times New Roman" panose="02020603050405020304" pitchFamily="18" charset="0"/>
                  </a:rPr>
                  <a:t>❹</a:t>
                </a: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Si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ou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alors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𝑧𝑧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||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d’où l’égalité.</a:t>
                </a:r>
              </a:p>
              <a:p>
                <a:pPr indent="457200"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ℂ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alors 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cos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isin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cos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isin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57200"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𝑧𝑧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𝑟𝑟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cos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cos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sin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sin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cos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sin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cos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sin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57200"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Ce qui donne d’après les formules d’addition pour sinus et cosinus : </a:t>
                </a:r>
              </a:p>
              <a:p>
                <a:pPr indent="4572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𝑧𝑧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𝑟𝑟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cos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isin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)).</m:t>
                    </m:r>
                  </m:oMath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72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Or,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𝑟𝑟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donc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𝑧𝑧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𝑟𝑟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=|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||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𝑧𝑧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[2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].</m:t>
                    </m:r>
                  </m:oMath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72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Ce qui prouve bien le point 4).</a:t>
                </a:r>
              </a:p>
              <a:p>
                <a:pPr indent="4572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Sitka Small" panose="02000505000000020004" pitchFamily="2" charset="0"/>
                    <a:ea typeface="Times New Roman" panose="02020603050405020304" pitchFamily="18" charset="0"/>
                  </a:rPr>
                  <a:t>❺</a:t>
                </a: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Ces égalités se montrent par récurrence.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B2F4534-1579-44A4-B4A6-75F464214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" y="2044838"/>
                <a:ext cx="11521440" cy="4401205"/>
              </a:xfrm>
              <a:prstGeom prst="rect">
                <a:avLst/>
              </a:prstGeom>
              <a:blipFill>
                <a:blip r:embed="rId3"/>
                <a:stretch>
                  <a:fillRect l="-529" t="-693" b="-15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610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E027F3-78A2-4A24-B03E-8195660F3E1D}"/>
              </a:ext>
            </a:extLst>
          </p:cNvPr>
          <p:cNvSpPr/>
          <p:nvPr/>
        </p:nvSpPr>
        <p:spPr>
          <a:xfrm>
            <a:off x="556763" y="315754"/>
            <a:ext cx="1406154" cy="5393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Théorème</a:t>
            </a:r>
            <a:endParaRPr lang="fr-FR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6C8E55F8-3AC1-46B4-A353-2CEAC22D35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5643916"/>
                  </p:ext>
                </p:extLst>
              </p:nvPr>
            </p:nvGraphicFramePr>
            <p:xfrm>
              <a:off x="852170" y="1074677"/>
              <a:ext cx="10791190" cy="141566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35729">
                      <a:extLst>
                        <a:ext uri="{9D8B030D-6E8A-4147-A177-3AD203B41FA5}">
                          <a16:colId xmlns:a16="http://schemas.microsoft.com/office/drawing/2014/main" val="1032757380"/>
                        </a:ext>
                      </a:extLst>
                    </a:gridCol>
                    <a:gridCol w="3953769">
                      <a:extLst>
                        <a:ext uri="{9D8B030D-6E8A-4147-A177-3AD203B41FA5}">
                          <a16:colId xmlns:a16="http://schemas.microsoft.com/office/drawing/2014/main" val="1919706139"/>
                        </a:ext>
                      </a:extLst>
                    </a:gridCol>
                    <a:gridCol w="6001692">
                      <a:extLst>
                        <a:ext uri="{9D8B030D-6E8A-4147-A177-3AD203B41FA5}">
                          <a16:colId xmlns:a16="http://schemas.microsoft.com/office/drawing/2014/main" val="149111110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fr-FR" sz="2200">
                              <a:effectLst/>
                            </a:rPr>
                            <a:t>❶</a:t>
                          </a:r>
                          <a:endParaRPr lang="fr-FR" sz="2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22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fr-FR" sz="22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≠0 :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fr-FR" sz="22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fr-FR" sz="22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22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fr-FR" sz="22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fr-FR" sz="22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fr-FR" sz="2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fr-FR" sz="22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 sz="2200" i="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arg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fr-FR" sz="22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fr-FR" sz="220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fr-FR" sz="220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fr-FR" sz="220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a:rPr lang="fr-FR" sz="22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fr-FR" sz="2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79551485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fr-FR" sz="2200">
                              <a:effectLst/>
                            </a:rPr>
                            <a:t>❷</a:t>
                          </a:r>
                          <a:endParaRPr lang="fr-FR" sz="2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22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fr-FR" sz="22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′≠0 :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fr-FR" sz="22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fr-FR" sz="22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22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fr-FR" sz="220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r-FR" sz="220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p>
                                            <m:r>
                                              <a:rPr lang="fr-FR" sz="220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r>
                                  <a:rPr lang="fr-FR" sz="22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fr-FR" sz="2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fr-FR" sz="22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 sz="2200" i="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arg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fr-FR" sz="22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fr-FR" sz="220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fr-FR" sz="220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fr-FR" sz="2200" i="1" dirty="0" smtClea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fr-FR" sz="2200" i="1" dirty="0" smtClea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fr-FR" sz="2200" i="1" dirty="0" smtClea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a:rPr lang="fr-FR" sz="22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fr-FR" sz="2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298054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6C8E55F8-3AC1-46B4-A353-2CEAC22D35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5643916"/>
                  </p:ext>
                </p:extLst>
              </p:nvPr>
            </p:nvGraphicFramePr>
            <p:xfrm>
              <a:off x="852170" y="1074677"/>
              <a:ext cx="10791190" cy="144462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35729">
                      <a:extLst>
                        <a:ext uri="{9D8B030D-6E8A-4147-A177-3AD203B41FA5}">
                          <a16:colId xmlns:a16="http://schemas.microsoft.com/office/drawing/2014/main" val="1032757380"/>
                        </a:ext>
                      </a:extLst>
                    </a:gridCol>
                    <a:gridCol w="3953769">
                      <a:extLst>
                        <a:ext uri="{9D8B030D-6E8A-4147-A177-3AD203B41FA5}">
                          <a16:colId xmlns:a16="http://schemas.microsoft.com/office/drawing/2014/main" val="1919706139"/>
                        </a:ext>
                      </a:extLst>
                    </a:gridCol>
                    <a:gridCol w="6001692">
                      <a:extLst>
                        <a:ext uri="{9D8B030D-6E8A-4147-A177-3AD203B41FA5}">
                          <a16:colId xmlns:a16="http://schemas.microsoft.com/office/drawing/2014/main" val="1491111105"/>
                        </a:ext>
                      </a:extLst>
                    </a:gridCol>
                  </a:tblGrid>
                  <a:tr h="8060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fr-FR" sz="2200">
                              <a:effectLst/>
                            </a:rPr>
                            <a:t>❶</a:t>
                          </a:r>
                          <a:endParaRPr lang="fr-FR" sz="2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1263" t="-752" r="-152234" b="-87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79898" t="-752" r="-305" b="-879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5514852"/>
                      </a:ext>
                    </a:extLst>
                  </a:tr>
                  <a:tr h="6385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fr-FR" sz="2200">
                              <a:effectLst/>
                            </a:rPr>
                            <a:t>❷</a:t>
                          </a:r>
                          <a:endParaRPr lang="fr-FR" sz="2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1263" t="-127619" r="-152234" b="-1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79898" t="-127619" r="-305" b="-1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8054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4CFE5BB-EC70-4BC1-9161-D23F30D7BC3B}"/>
                  </a:ext>
                </a:extLst>
              </p:cNvPr>
              <p:cNvSpPr/>
              <p:nvPr/>
            </p:nvSpPr>
            <p:spPr>
              <a:xfrm>
                <a:off x="3335937" y="1115453"/>
                <a:ext cx="568361" cy="773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fr-FR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200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4CFE5BB-EC70-4BC1-9161-D23F30D7BC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937" y="1115453"/>
                <a:ext cx="568361" cy="7737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F644002-0B61-4860-B1D6-4FB5CF2EAAC2}"/>
                  </a:ext>
                </a:extLst>
              </p:cNvPr>
              <p:cNvSpPr/>
              <p:nvPr/>
            </p:nvSpPr>
            <p:spPr>
              <a:xfrm>
                <a:off x="3419769" y="1860332"/>
                <a:ext cx="662810" cy="7922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fr-FR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200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fr-FR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200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fr-FR" sz="2200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F644002-0B61-4860-B1D6-4FB5CF2EA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769" y="1860332"/>
                <a:ext cx="662810" cy="7922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98C379F-9ABC-4CE3-A3C3-8D5FFB964C68}"/>
                  </a:ext>
                </a:extLst>
              </p:cNvPr>
              <p:cNvSpPr/>
              <p:nvPr/>
            </p:nvSpPr>
            <p:spPr>
              <a:xfrm>
                <a:off x="6778951" y="1312261"/>
                <a:ext cx="181620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2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2200" i="1" dirty="0">
                          <a:latin typeface="Cambria Math" panose="02040503050406030204" pitchFamily="18" charset="0"/>
                        </a:rPr>
                        <m:t>arg</m:t>
                      </m:r>
                      <m:r>
                        <a:rPr lang="fr-FR" sz="2200" i="1" dirty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fr-FR" sz="2200" i="1" dirty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fr-FR" sz="2200" i="1" dirty="0">
                          <a:latin typeface="Cambria Math" panose="02040503050406030204" pitchFamily="18" charset="0"/>
                        </a:rPr>
                        <m:t>) [2</m:t>
                      </m:r>
                      <m:r>
                        <a:rPr lang="fr-FR" sz="2200" i="1" dirty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fr-FR" sz="2200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98C379F-9ABC-4CE3-A3C3-8D5FFB964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951" y="1312261"/>
                <a:ext cx="1816203" cy="430887"/>
              </a:xfrm>
              <a:prstGeom prst="rect">
                <a:avLst/>
              </a:prstGeom>
              <a:blipFill>
                <a:blip r:embed="rId5"/>
                <a:stretch>
                  <a:fillRect b="-169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588F0D3-C43C-408A-876C-44D4B6B8D551}"/>
                  </a:ext>
                </a:extLst>
              </p:cNvPr>
              <p:cNvSpPr/>
              <p:nvPr/>
            </p:nvSpPr>
            <p:spPr>
              <a:xfrm>
                <a:off x="6853525" y="2041022"/>
                <a:ext cx="431239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200" i="1" dirty="0">
                          <a:latin typeface="Cambria Math" panose="02040503050406030204" pitchFamily="18" charset="0"/>
                        </a:rPr>
                        <m:t>arg</m:t>
                      </m:r>
                      <m:r>
                        <a:rPr lang="fr-FR" sz="2200" i="1" dirty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fr-FR" sz="2200" i="1" dirty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fr-FR" sz="2200" i="1" dirty="0">
                          <a:latin typeface="Cambria Math" panose="02040503050406030204" pitchFamily="18" charset="0"/>
                        </a:rPr>
                        <m:t>)−</m:t>
                      </m:r>
                      <m:func>
                        <m:funcPr>
                          <m:ctrlPr>
                            <a:rPr lang="fr-FR" sz="22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200" dirty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d>
                            <m:dPr>
                              <m:ctrlPr>
                                <a:rPr lang="fr-FR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200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fr-FR" sz="2200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fr-FR" sz="2200" i="1" dirty="0">
                          <a:latin typeface="Cambria Math" panose="02040503050406030204" pitchFamily="18" charset="0"/>
                        </a:rPr>
                        <m:t> [2</m:t>
                      </m:r>
                      <m:r>
                        <a:rPr lang="fr-FR" sz="2200" i="1" dirty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fr-FR" sz="2200" i="1" dirty="0">
                          <a:latin typeface="Cambria Math" panose="02040503050406030204" pitchFamily="18" charset="0"/>
                        </a:rPr>
                        <m:t>]  </m:t>
                      </m:r>
                      <m:r>
                        <a:rPr lang="fr-FR" sz="2200" i="1" dirty="0">
                          <a:latin typeface="Cambria Math" panose="02040503050406030204" pitchFamily="18" charset="0"/>
                        </a:rPr>
                        <m:t>𝑝𝑜𝑢𝑟</m:t>
                      </m:r>
                      <m:r>
                        <a:rPr lang="fr-FR" sz="22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200" i="1" dirty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fr-FR" sz="2200" i="1" dirty="0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588F0D3-C43C-408A-876C-44D4B6B8D5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525" y="2041022"/>
                <a:ext cx="4312399" cy="430887"/>
              </a:xfrm>
              <a:prstGeom prst="rect">
                <a:avLst/>
              </a:prstGeom>
              <a:blipFill>
                <a:blip r:embed="rId6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0D33602-3BD2-408B-926E-4606B2C54BE3}"/>
                  </a:ext>
                </a:extLst>
              </p:cNvPr>
              <p:cNvSpPr/>
              <p:nvPr/>
            </p:nvSpPr>
            <p:spPr>
              <a:xfrm>
                <a:off x="101600" y="3043531"/>
                <a:ext cx="11988800" cy="3877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b="1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Preuve :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Sitka Small" panose="02000505000000020004" pitchFamily="2" charset="0"/>
                    <a:ea typeface="Times New Roman" panose="02020603050405020304" pitchFamily="18" charset="0"/>
                  </a:rPr>
                  <a:t>❶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un complexe non nul. On a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den>
                    </m:f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qui donne d’une part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c’est-à -dire</a:t>
                </a:r>
              </a:p>
              <a:p>
                <a:pPr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|×</m:t>
                    </m:r>
                    <m:d>
                      <m:dPr>
                        <m:begChr m:val="|"/>
                        <m:endChr m:val="|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Et enfin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|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D’autre part,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(1)[2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donne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=0[2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en conclut le point </a:t>
                </a:r>
                <a:r>
                  <a:rPr lang="fr-FR" sz="2000" dirty="0">
                    <a:latin typeface="Sitka Small" panose="02000505000000020004" pitchFamily="2" charset="0"/>
                    <a:ea typeface="Times New Roman" panose="02020603050405020304" pitchFamily="18" charset="0"/>
                  </a:rPr>
                  <a:t>❶</a:t>
                </a: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Sitka Small" panose="02000505000000020004" pitchFamily="2" charset="0"/>
                    <a:ea typeface="Times New Roman" panose="02020603050405020304" pitchFamily="18" charset="0"/>
                  </a:rPr>
                  <a:t>❷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deux complexes avec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≠0</m:t>
                    </m:r>
                  </m:oMath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7200"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′</m:t>
                              </m:r>
                            </m:den>
                          </m:f>
                        </m:e>
                      </m:d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  <m: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′</m:t>
                              </m:r>
                            </m:den>
                          </m:f>
                        </m:e>
                      </m:d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=|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𝑧</m:t>
                      </m:r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|×</m:t>
                      </m:r>
                      <m:d>
                        <m:dPr>
                          <m:begChr m:val="|"/>
                          <m:endChr m:val="|"/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′</m:t>
                              </m:r>
                            </m:den>
                          </m:f>
                        </m:e>
                      </m:d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=|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𝑧</m:t>
                      </m:r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|×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|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  <m: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|</m:t>
                          </m:r>
                        </m:den>
                      </m:f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|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  <m: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|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  <m: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7200"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et si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den>
                        </m:f>
                      </m:e>
                    </m:d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den>
                        </m:f>
                      </m:e>
                    </m:d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den>
                        </m:f>
                      </m:e>
                    </m:d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[2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0D33602-3BD2-408B-926E-4606B2C54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" y="3043531"/>
                <a:ext cx="11988800" cy="3877472"/>
              </a:xfrm>
              <a:prstGeom prst="rect">
                <a:avLst/>
              </a:prstGeom>
              <a:blipFill>
                <a:blip r:embed="rId7"/>
                <a:stretch>
                  <a:fillRect l="-560" t="-7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63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1675712-2876-40F0-9C10-D59FF601A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162383"/>
              </p:ext>
            </p:extLst>
          </p:nvPr>
        </p:nvGraphicFramePr>
        <p:xfrm>
          <a:off x="523240" y="1397000"/>
          <a:ext cx="11145520" cy="1898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5520">
                  <a:extLst>
                    <a:ext uri="{9D8B030D-6E8A-4147-A177-3AD203B41FA5}">
                      <a16:colId xmlns:a16="http://schemas.microsoft.com/office/drawing/2014/main" val="3287583577"/>
                    </a:ext>
                  </a:extLst>
                </a:gridCol>
              </a:tblGrid>
              <a:tr h="189829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434580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DD6FAFD-649E-4557-B51B-D99119B0825B}"/>
                  </a:ext>
                </a:extLst>
              </p:cNvPr>
              <p:cNvSpPr/>
              <p:nvPr/>
            </p:nvSpPr>
            <p:spPr>
              <a:xfrm>
                <a:off x="523240" y="642452"/>
                <a:ext cx="11145520" cy="2652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b="1" dirty="0">
                    <a:solidFill>
                      <a:srgbClr val="C55A1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Méthode 3 - Comment utiliser les propriétés des modules et arguments</a:t>
                </a:r>
                <a:endParaRPr lang="fr-FR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solidFill>
                      <a:srgbClr val="C55A1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Exercice d’application</a:t>
                </a:r>
                <a:endParaRPr lang="fr-FR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fr-F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deux nombres complexes. Déterminer le module et un argument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Déterminer la forme algébrique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2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22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sz="2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fr-FR" sz="22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sz="22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fr-FR" sz="22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fr-FR" sz="2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i</m:t>
                            </m:r>
                          </m:e>
                        </m:d>
                      </m:e>
                      <m:sup>
                        <m: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2016</m:t>
                        </m:r>
                      </m:sup>
                    </m:sSup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fr-FR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DD6FAFD-649E-4557-B51B-D99119B08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40" y="642452"/>
                <a:ext cx="11145520" cy="2652842"/>
              </a:xfrm>
              <a:prstGeom prst="rect">
                <a:avLst/>
              </a:prstGeom>
              <a:blipFill>
                <a:blip r:embed="rId2"/>
                <a:stretch>
                  <a:fillRect l="-711" t="-13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>
            <a:extLst>
              <a:ext uri="{FF2B5EF4-FFF2-40B4-BE49-F238E27FC236}">
                <a16:creationId xmlns:a16="http://schemas.microsoft.com/office/drawing/2014/main" id="{01E06079-E0D1-459F-8EAA-847B4D7F061C}"/>
              </a:ext>
            </a:extLst>
          </p:cNvPr>
          <p:cNvSpPr txBox="1"/>
          <p:nvPr/>
        </p:nvSpPr>
        <p:spPr>
          <a:xfrm>
            <a:off x="8743950" y="2809875"/>
            <a:ext cx="5086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Correction page suivante</a:t>
            </a:r>
          </a:p>
        </p:txBody>
      </p:sp>
    </p:spTree>
    <p:extLst>
      <p:ext uri="{BB962C8B-B14F-4D97-AF65-F5344CB8AC3E}">
        <p14:creationId xmlns:p14="http://schemas.microsoft.com/office/powerpoint/2010/main" val="73463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7071851-8ABD-400E-86E2-0F12EFD7B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137226"/>
            <a:ext cx="9591675" cy="658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1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36BE1C2-3903-4818-9E67-8A7D43A10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281112"/>
            <a:ext cx="119824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7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1289C1F-4963-4E48-9DBB-562AE2266ACC}"/>
              </a:ext>
            </a:extLst>
          </p:cNvPr>
          <p:cNvSpPr txBox="1"/>
          <p:nvPr/>
        </p:nvSpPr>
        <p:spPr>
          <a:xfrm>
            <a:off x="255722" y="488195"/>
            <a:ext cx="6904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Exercices du livre </a:t>
            </a:r>
            <a:r>
              <a:rPr lang="fr-FR" sz="2400" b="1" dirty="0" err="1">
                <a:solidFill>
                  <a:srgbClr val="0070C0"/>
                </a:solidFill>
              </a:rPr>
              <a:t>Sésamath</a:t>
            </a:r>
            <a:r>
              <a:rPr lang="fr-FR" sz="2400" b="1" dirty="0">
                <a:solidFill>
                  <a:srgbClr val="0070C0"/>
                </a:solidFill>
              </a:rPr>
              <a:t> page 53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5168C7A-AA8E-478A-BB38-17C418B6FB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655"/>
          <a:stretch/>
        </p:blipFill>
        <p:spPr>
          <a:xfrm>
            <a:off x="690562" y="1195764"/>
            <a:ext cx="10810875" cy="85894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06869CF-BB5B-45F9-A415-3B3EDBCDA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" y="2300612"/>
            <a:ext cx="12144375" cy="18097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B01FF5-5B39-4524-9424-A8F850886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84418"/>
            <a:ext cx="5943600" cy="14382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D300E1F-1715-48B8-AB87-DB59AF54F3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2" y="4432514"/>
            <a:ext cx="58102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10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CEE632E-5C45-416B-898A-66DF03029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002" y="690966"/>
            <a:ext cx="648652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53CF18E3-3CEA-4788-84FA-CE8041231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336" y="1727541"/>
            <a:ext cx="3589664" cy="2188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569DD63-DAB3-45C6-9E43-E04A6D680162}"/>
                  </a:ext>
                </a:extLst>
              </p:cNvPr>
              <p:cNvSpPr/>
              <p:nvPr/>
            </p:nvSpPr>
            <p:spPr>
              <a:xfrm>
                <a:off x="198967" y="1266420"/>
                <a:ext cx="8305801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fr-FR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Définition</a:t>
                </a:r>
                <a:endParaRPr lang="fr-FR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 algn="just"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Tout nombre complexe 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𝑖𝑏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peut être représenté dans ce repère par :       </a:t>
                </a:r>
              </a:p>
              <a:p>
                <a:pPr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569DD63-DAB3-45C6-9E43-E04A6D6801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67" y="1266420"/>
                <a:ext cx="8305801" cy="1477328"/>
              </a:xfrm>
              <a:prstGeom prst="rect">
                <a:avLst/>
              </a:prstGeom>
              <a:blipFill>
                <a:blip r:embed="rId3"/>
                <a:stretch>
                  <a:fillRect l="-661" r="-5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2E22A81-2163-4591-9E6C-F4C35EC546BF}"/>
                  </a:ext>
                </a:extLst>
              </p:cNvPr>
              <p:cNvSpPr/>
              <p:nvPr/>
            </p:nvSpPr>
            <p:spPr>
              <a:xfrm>
                <a:off x="419100" y="285382"/>
                <a:ext cx="9144000" cy="1073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57250" lvl="1" indent="-400050">
                  <a:spcAft>
                    <a:spcPts val="0"/>
                  </a:spcAft>
                  <a:buFont typeface="+mj-lt"/>
                  <a:buAutoNum type="romanUcPeriod"/>
                  <a:tabLst>
                    <a:tab pos="3048000" algn="ctr"/>
                    <a:tab pos="6032500" algn="r"/>
                  </a:tabLst>
                </a:pPr>
                <a:r>
                  <a:rPr lang="fr-FR" sz="24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Représentation graphique d’un nombre complexe</a:t>
                </a:r>
                <a:endParaRPr lang="fr-FR" sz="24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 plan est muni d’un repère </a:t>
                </a: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orthonormé direct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O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;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𝑂𝑈</m:t>
                            </m:r>
                          </m:e>
                        </m:acc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, 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𝑂𝑉</m:t>
                            </m:r>
                          </m:e>
                        </m:acc>
                      </m:e>
                    </m:d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;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, 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2E22A81-2163-4591-9E6C-F4C35EC54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285382"/>
                <a:ext cx="9144000" cy="1073371"/>
              </a:xfrm>
              <a:prstGeom prst="rect">
                <a:avLst/>
              </a:prstGeom>
              <a:blipFill>
                <a:blip r:embed="rId4"/>
                <a:stretch>
                  <a:fillRect l="-600" t="-4545" b="-6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91FE2DA-5840-4473-A564-30C4CECEB5EE}"/>
                  </a:ext>
                </a:extLst>
              </p:cNvPr>
              <p:cNvSpPr/>
              <p:nvPr/>
            </p:nvSpPr>
            <p:spPr>
              <a:xfrm>
                <a:off x="198967" y="4489272"/>
                <a:ext cx="10211330" cy="1566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Remarques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Les complexes </a:t>
                </a: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𝒛</m:t>
                    </m:r>
                    <m:r>
                      <a:rPr lang="fr-FR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fr-FR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  <m:r>
                      <a:rPr lang="fr-FR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sont les nombres réels et sont représentés sur </a:t>
                </a: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l’axe des abscisses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Les complexes </a:t>
                </a: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𝒛</m:t>
                    </m:r>
                    <m:r>
                      <a:rPr lang="fr-FR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𝒊𝒃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sont les </a:t>
                </a: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imaginaires purs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sont représentés sur </a:t>
                </a: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l’axe des ordonnées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 plan est alors appelé </a:t>
                </a: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plan complexe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91FE2DA-5840-4473-A564-30C4CECEB5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67" y="4489272"/>
                <a:ext cx="10211330" cy="1566070"/>
              </a:xfrm>
              <a:prstGeom prst="rect">
                <a:avLst/>
              </a:prstGeom>
              <a:blipFill>
                <a:blip r:embed="rId5"/>
                <a:stretch>
                  <a:fillRect l="-537" t="-1946" b="-54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AA186D5-71A5-4BD1-98B1-109860F584F2}"/>
                  </a:ext>
                </a:extLst>
              </p:cNvPr>
              <p:cNvSpPr/>
              <p:nvPr/>
            </p:nvSpPr>
            <p:spPr>
              <a:xfrm>
                <a:off x="198967" y="3342157"/>
                <a:ext cx="6780454" cy="717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just"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dit que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l’affixe du point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du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1" algn="just"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note souvent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ou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𝑖𝑏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𝑖𝑏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AA186D5-71A5-4BD1-98B1-109860F584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67" y="3342157"/>
                <a:ext cx="6780454" cy="717248"/>
              </a:xfrm>
              <a:prstGeom prst="rect">
                <a:avLst/>
              </a:prstGeom>
              <a:blipFill>
                <a:blip r:embed="rId6"/>
                <a:stretch>
                  <a:fillRect b="-118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AFB0F56-FED2-408A-ADCE-A146E0AC75E7}"/>
                  </a:ext>
                </a:extLst>
              </p:cNvPr>
              <p:cNvSpPr/>
              <p:nvPr/>
            </p:nvSpPr>
            <p:spPr>
              <a:xfrm>
                <a:off x="287418" y="2452666"/>
                <a:ext cx="752263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un unique point 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; 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appelé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AFB0F56-FED2-408A-ADCE-A146E0AC7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18" y="2452666"/>
                <a:ext cx="7522634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4110DFA-F632-408A-94B2-7BC2CB92A2B1}"/>
                  </a:ext>
                </a:extLst>
              </p:cNvPr>
              <p:cNvSpPr/>
              <p:nvPr/>
            </p:nvSpPr>
            <p:spPr>
              <a:xfrm>
                <a:off x="287418" y="2872640"/>
                <a:ext cx="7755916" cy="404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un unique vecteur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;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appelé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4110DFA-F632-408A-94B2-7BC2CB92A2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18" y="2872640"/>
                <a:ext cx="7755916" cy="404791"/>
              </a:xfrm>
              <a:prstGeom prst="rect">
                <a:avLst/>
              </a:prstGeom>
              <a:blipFill>
                <a:blip r:embed="rId8"/>
                <a:stretch>
                  <a:fillRect b="-223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EACC86B3-1CC6-4D39-A8E2-2FCDC52C6EAB}"/>
              </a:ext>
            </a:extLst>
          </p:cNvPr>
          <p:cNvSpPr/>
          <p:nvPr/>
        </p:nvSpPr>
        <p:spPr>
          <a:xfrm>
            <a:off x="63034" y="1433946"/>
            <a:ext cx="8519858" cy="268030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78F5E5D-58B9-4DB7-9C76-9EB7833F7369}"/>
                  </a:ext>
                </a:extLst>
              </p:cNvPr>
              <p:cNvSpPr/>
              <p:nvPr/>
            </p:nvSpPr>
            <p:spPr>
              <a:xfrm>
                <a:off x="4462251" y="2468092"/>
                <a:ext cx="3267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image ponctuelle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78F5E5D-58B9-4DB7-9C76-9EB7833F73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251" y="2468092"/>
                <a:ext cx="3267498" cy="369332"/>
              </a:xfrm>
              <a:prstGeom prst="rect">
                <a:avLst/>
              </a:prstGeom>
              <a:blipFill>
                <a:blip r:embed="rId9"/>
                <a:stretch>
                  <a:fillRect l="-1679" t="-11667" r="-560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9942D7D-AD46-4C4B-A077-3EAC004E6BC7}"/>
                  </a:ext>
                </a:extLst>
              </p:cNvPr>
              <p:cNvSpPr/>
              <p:nvPr/>
            </p:nvSpPr>
            <p:spPr>
              <a:xfrm>
                <a:off x="4671402" y="2908099"/>
                <a:ext cx="3325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image vectorielle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fr-FR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9942D7D-AD46-4C4B-A077-3EAC004E6B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402" y="2908099"/>
                <a:ext cx="3325206" cy="369332"/>
              </a:xfrm>
              <a:prstGeom prst="rect">
                <a:avLst/>
              </a:prstGeom>
              <a:blipFill>
                <a:blip r:embed="rId10"/>
                <a:stretch>
                  <a:fillRect l="-1465" t="-9836" r="-549" b="-22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222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518339D-8F3F-41A2-BA6C-A6A6BF800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856741"/>
              </p:ext>
            </p:extLst>
          </p:nvPr>
        </p:nvGraphicFramePr>
        <p:xfrm>
          <a:off x="1158240" y="1937894"/>
          <a:ext cx="9448800" cy="2715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8800">
                  <a:extLst>
                    <a:ext uri="{9D8B030D-6E8A-4147-A177-3AD203B41FA5}">
                      <a16:colId xmlns:a16="http://schemas.microsoft.com/office/drawing/2014/main" val="3287583577"/>
                    </a:ext>
                  </a:extLst>
                </a:gridCol>
              </a:tblGrid>
              <a:tr h="271538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434580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E07F4E6-E710-4DC0-B0A0-C4DB03CEE634}"/>
                  </a:ext>
                </a:extLst>
              </p:cNvPr>
              <p:cNvSpPr/>
              <p:nvPr/>
            </p:nvSpPr>
            <p:spPr>
              <a:xfrm>
                <a:off x="1158240" y="1303335"/>
                <a:ext cx="10363200" cy="3453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Théorème</a:t>
                </a:r>
                <a:endParaRPr lang="fr-FR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deux points distincts d’affixes respectives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91440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=||</m:t>
                    </m:r>
                    <m:acc>
                      <m:accPr>
                        <m:chr m:val="⃗"/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||=|</m:t>
                    </m:r>
                    <m:sSub>
                      <m:sSub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|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acc>
                      <m:accPr>
                        <m:chr m:val="̂"/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fr-F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fr-F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fr-FR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</m:acc>
                          </m:e>
                        </m:d>
                      </m:e>
                    </m:acc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[2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quatre points distincts d’affixes respectives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8580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arg</m:t>
                      </m:r>
                      <m:d>
                        <m:dPr>
                          <m:ctrlPr>
                            <a:rPr lang="fr-FR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fr-FR" sz="2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r>
                        <a:rPr lang="fr-FR" sz="2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fr-FR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fr-FR" sz="2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𝐶𝐷</m:t>
                                  </m:r>
                                </m:e>
                              </m:acc>
                              <m:r>
                                <a:rPr lang="fr-FR" sz="2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acc>
                      <m:r>
                        <a:rPr lang="fr-FR" sz="2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</m:t>
                      </m:r>
                      <m:r>
                        <a:rPr lang="fr-FR" sz="2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[2</m:t>
                      </m:r>
                      <m:r>
                        <a:rPr lang="fr-FR" sz="2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𝜋</m:t>
                      </m:r>
                      <m:r>
                        <a:rPr lang="fr-FR" sz="2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fr-FR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E07F4E6-E710-4DC0-B0A0-C4DB03CEE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" y="1303335"/>
                <a:ext cx="10363200" cy="3453959"/>
              </a:xfrm>
              <a:prstGeom prst="rect">
                <a:avLst/>
              </a:prstGeom>
              <a:blipFill>
                <a:blip r:embed="rId2"/>
                <a:stretch>
                  <a:fillRect l="-6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BE974A2-6C47-4675-B250-08062F23A10C}"/>
              </a:ext>
            </a:extLst>
          </p:cNvPr>
          <p:cNvSpPr/>
          <p:nvPr/>
        </p:nvSpPr>
        <p:spPr>
          <a:xfrm>
            <a:off x="465383" y="465257"/>
            <a:ext cx="7432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Aft>
                <a:spcPts val="0"/>
              </a:spcAft>
              <a:buFont typeface="+mj-lt"/>
              <a:buAutoNum type="romanUcPeriod" startAt="4"/>
              <a:tabLst>
                <a:tab pos="3048000" algn="ctr"/>
                <a:tab pos="6032500" algn="r"/>
              </a:tabLst>
            </a:pPr>
            <a:r>
              <a:rPr lang="fr-FR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Applications des nombres complexes à la géométrie</a:t>
            </a:r>
            <a:endParaRPr lang="fr-FR" sz="2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45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51FD0A27-0AC8-4840-BF55-F1F4A0D756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466679"/>
              </p:ext>
            </p:extLst>
          </p:nvPr>
        </p:nvGraphicFramePr>
        <p:xfrm>
          <a:off x="0" y="72021"/>
          <a:ext cx="6482080" cy="1279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2080">
                  <a:extLst>
                    <a:ext uri="{9D8B030D-6E8A-4147-A177-3AD203B41FA5}">
                      <a16:colId xmlns:a16="http://schemas.microsoft.com/office/drawing/2014/main" val="3287583577"/>
                    </a:ext>
                  </a:extLst>
                </a:gridCol>
              </a:tblGrid>
              <a:tr h="127925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5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434580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4E02E72-B85A-4F19-B589-D9FC1DBD3866}"/>
                  </a:ext>
                </a:extLst>
              </p:cNvPr>
              <p:cNvSpPr/>
              <p:nvPr/>
            </p:nvSpPr>
            <p:spPr>
              <a:xfrm>
                <a:off x="0" y="72021"/>
                <a:ext cx="12192000" cy="1119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=||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||=|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|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et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acc>
                      <m:accPr>
                        <m:chr m:val="̂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</m:acc>
                          </m:e>
                        </m:d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[2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342900" lvl="0" indent="-342900"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𝐶𝐷</m:t>
                                </m:r>
                              </m:e>
                            </m:acc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[2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</m:t>
                    </m:r>
                  </m:oMath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4E02E72-B85A-4F19-B589-D9FC1DBD38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2021"/>
                <a:ext cx="12192000" cy="1119794"/>
              </a:xfrm>
              <a:prstGeom prst="rect">
                <a:avLst/>
              </a:prstGeom>
              <a:blipFill>
                <a:blip r:embed="rId2"/>
                <a:stretch>
                  <a:fillRect l="-3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6212193-D70A-419D-A390-BDD9263280BC}"/>
                  </a:ext>
                </a:extLst>
              </p:cNvPr>
              <p:cNvSpPr/>
              <p:nvPr/>
            </p:nvSpPr>
            <p:spPr>
              <a:xfrm>
                <a:off x="193040" y="1646470"/>
                <a:ext cx="11805920" cy="4984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b="1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Preuve :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deux points distincts d’affixes respectives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858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Il existe un unique point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d’affixe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tel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Les affixes de ces deux vecteurs sont donc égales ce qui donne 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858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en déduit que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|=|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[2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858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Donc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𝑂𝑀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=|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𝑂𝑀</m:t>
                                </m:r>
                              </m:e>
                            </m:acc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</m:e>
                    </m:acc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</m:e>
                    </m:acc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[2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858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quatre points distincts d’affixes respectives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858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Par les propriétés de l’argument on a : </a:t>
                </a:r>
              </a:p>
              <a:p>
                <a:pPr marL="6858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arg</m:t>
                      </m:r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arg</m:t>
                          </m:r>
                        </m:fName>
                        <m:e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arg</m:t>
                          </m:r>
                        </m:fName>
                        <m:e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858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Ce qui donne par définition de l’argument : </a:t>
                </a:r>
              </a:p>
              <a:p>
                <a:pPr marL="6858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arg</m:t>
                          </m:r>
                        </m:fName>
                        <m:e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𝐶𝐷</m:t>
                                  </m:r>
                                </m:e>
                              </m:acc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acc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acc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acc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𝐶𝐷</m:t>
                                  </m:r>
                                </m:e>
                              </m:acc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acc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𝐶𝐷</m:t>
                                  </m:r>
                                </m:e>
                              </m:acc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858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 dernière égalité résultant de la relation de Chasles pour les angles de vecteurs.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6212193-D70A-419D-A390-BDD926328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40" y="1646470"/>
                <a:ext cx="11805920" cy="4984121"/>
              </a:xfrm>
              <a:prstGeom prst="rect">
                <a:avLst/>
              </a:prstGeom>
              <a:blipFill>
                <a:blip r:embed="rId3"/>
                <a:stretch>
                  <a:fillRect l="-568" t="-611" b="-18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5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F02D448-614C-417B-8DA3-9B718C9F9D95}"/>
                  </a:ext>
                </a:extLst>
              </p:cNvPr>
              <p:cNvSpPr/>
              <p:nvPr/>
            </p:nvSpPr>
            <p:spPr>
              <a:xfrm>
                <a:off x="223520" y="1055326"/>
                <a:ext cx="11744960" cy="4572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b="1" dirty="0">
                    <a:solidFill>
                      <a:srgbClr val="C55A1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Méthode 4 - Ensembles de points</a:t>
                </a:r>
                <a:endParaRPr lang="fr-FR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solidFill>
                      <a:srgbClr val="C55A1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Exercice d’application</a:t>
                </a:r>
                <a:endParaRPr lang="fr-FR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Dans chacun des cas suivants, déterminer l’ensemble des points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d’affixe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satisfaisant la condition : 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|=3.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3|=|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+2+3</m:t>
                    </m:r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|.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[2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].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d>
                      <m:d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fr-F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1+2</m:t>
                            </m:r>
                            <m:r>
                              <m:rPr>
                                <m:sty m:val="p"/>
                              </m:rPr>
                              <a:rPr lang="fr-FR" sz="2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i</m:t>
                            </m:r>
                          </m:num>
                          <m:den>
                            <m:r>
                              <a:rPr lang="fr-F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fr-FR" sz="2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].</m:t>
                    </m:r>
                  </m:oMath>
                </a14:m>
                <a:endParaRPr lang="fr-FR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F02D448-614C-417B-8DA3-9B718C9F9D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0" y="1055326"/>
                <a:ext cx="11744960" cy="4572983"/>
              </a:xfrm>
              <a:prstGeom prst="rect">
                <a:avLst/>
              </a:prstGeom>
              <a:blipFill>
                <a:blip r:embed="rId2"/>
                <a:stretch>
                  <a:fillRect l="-675" t="-9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12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EBDB78A-9529-4149-9FF7-B7F072AC3D50}"/>
                  </a:ext>
                </a:extLst>
              </p:cNvPr>
              <p:cNvSpPr/>
              <p:nvPr/>
            </p:nvSpPr>
            <p:spPr>
              <a:xfrm>
                <a:off x="203200" y="491027"/>
                <a:ext cx="11988800" cy="6548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solidFill>
                      <a:srgbClr val="C55A1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Correction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|=3⇔|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)|=3⇔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𝐴𝑀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point d’affixe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8580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Donc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appartient au cercle de centre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  ;  1</m:t>
                        </m:r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de rayon 3.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3|=|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+2+3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|⇔|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3|=|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)|⇔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𝐵𝑀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𝐶𝑀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d’affixe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d’affixe </a:t>
                </a: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8580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Donc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appartient à la médiatrice de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8580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/4[2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]⇔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(1+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))=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/4[2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]⇔</m:t>
                    </m:r>
                    <m:acc>
                      <m:accPr>
                        <m:chr m:val="̂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𝐸𝑀</m:t>
                                </m:r>
                              </m:e>
                            </m:acc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</m:e>
                    </m:acc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[2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d’affixe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=1+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8580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Donc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appartient à la demi-droite d’origine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privé de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de vecteur directeur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tel que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FR" sz="20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</m:e>
                    </m:acc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1+2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i</m:t>
                            </m:r>
                          </m:num>
                          <m:den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̂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𝐺𝑀</m:t>
                                </m:r>
                              </m:e>
                            </m:acc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𝐹𝑀</m:t>
                                </m:r>
                              </m:e>
                            </m:acc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</m:e>
                    </m:acc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d’affixe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d’affixe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8580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Donc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appartient au cercle de diamètre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𝐹𝐺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privé des points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EBDB78A-9529-4149-9FF7-B7F072AC3D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491027"/>
                <a:ext cx="11988800" cy="6548459"/>
              </a:xfrm>
              <a:prstGeom prst="rect">
                <a:avLst/>
              </a:prstGeom>
              <a:blipFill>
                <a:blip r:embed="rId2"/>
                <a:stretch>
                  <a:fillRect l="-508" t="-559" r="-915" b="-7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01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BC74BE-40C9-4C72-96CE-8A5DF8F8DEE0}"/>
                  </a:ext>
                </a:extLst>
              </p:cNvPr>
              <p:cNvSpPr/>
              <p:nvPr/>
            </p:nvSpPr>
            <p:spPr>
              <a:xfrm>
                <a:off x="731520" y="380258"/>
                <a:ext cx="11460480" cy="1212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Remarques</a:t>
                </a:r>
                <a:endParaRPr lang="fr-FR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arenR"/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Trois points distincts sont alignés si et seulement si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fr-F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fr-F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fr-FR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𝐴𝐶</m:t>
                                </m:r>
                              </m:e>
                            </m:acc>
                            <m:r>
                              <a:rPr lang="fr-FR" sz="2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</m:e>
                    </m:acc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  [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ce qui équivaut à :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BC74BE-40C9-4C72-96CE-8A5DF8F8DE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380258"/>
                <a:ext cx="11460480" cy="1212833"/>
              </a:xfrm>
              <a:prstGeom prst="rect">
                <a:avLst/>
              </a:prstGeom>
              <a:blipFill>
                <a:blip r:embed="rId2"/>
                <a:stretch>
                  <a:fillRect l="-691" b="-7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97500D3-71DC-417D-A59A-68A9A7F15693}"/>
                  </a:ext>
                </a:extLst>
              </p:cNvPr>
              <p:cNvSpPr/>
              <p:nvPr/>
            </p:nvSpPr>
            <p:spPr>
              <a:xfrm>
                <a:off x="731520" y="3083993"/>
                <a:ext cx="7453228" cy="53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0" indent="-4572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arenR" startAt="2"/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Un triangle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rectangle en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si et seulement si : 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97500D3-71DC-417D-A59A-68A9A7F15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3083993"/>
                <a:ext cx="7453228" cy="539378"/>
              </a:xfrm>
              <a:prstGeom prst="rect">
                <a:avLst/>
              </a:prstGeom>
              <a:blipFill>
                <a:blip r:embed="rId3"/>
                <a:stretch>
                  <a:fillRect l="-899" b="-22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BCE935-C948-4568-B984-1FBEF3A05A04}"/>
                  </a:ext>
                </a:extLst>
              </p:cNvPr>
              <p:cNvSpPr/>
              <p:nvPr/>
            </p:nvSpPr>
            <p:spPr>
              <a:xfrm>
                <a:off x="1069188" y="1511531"/>
                <a:ext cx="3849195" cy="12334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1440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arg</m:t>
                      </m:r>
                      <m:d>
                        <m:dPr>
                          <m:ctrlPr>
                            <a:rPr lang="fr-FR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fr-FR" sz="2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  [</m:t>
                      </m:r>
                      <m:r>
                        <a:rPr lang="fr-FR" sz="2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𝜋</m:t>
                      </m:r>
                      <m:r>
                        <a:rPr lang="fr-FR" sz="2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fr-FR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BCE935-C948-4568-B984-1FBEF3A05A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188" y="1511531"/>
                <a:ext cx="3849195" cy="12334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3AAB0FC-67C9-4F95-91AD-7332F7496177}"/>
              </a:ext>
            </a:extLst>
          </p:cNvPr>
          <p:cNvSpPr/>
          <p:nvPr/>
        </p:nvSpPr>
        <p:spPr>
          <a:xfrm>
            <a:off x="6216089" y="2031323"/>
            <a:ext cx="23391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est un réel non nul.</a:t>
            </a:r>
            <a:endParaRPr lang="fr-FR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364EA4-B643-425C-9DE8-ED621E8F35A2}"/>
              </a:ext>
            </a:extLst>
          </p:cNvPr>
          <p:cNvSpPr/>
          <p:nvPr/>
        </p:nvSpPr>
        <p:spPr>
          <a:xfrm>
            <a:off x="7038684" y="4864504"/>
            <a:ext cx="36407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est un imaginaire pur non nul. </a:t>
            </a:r>
            <a:endParaRPr lang="fr-F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43770E8-0BE0-4CC8-801F-00D7C403D495}"/>
                  </a:ext>
                </a:extLst>
              </p:cNvPr>
              <p:cNvSpPr/>
              <p:nvPr/>
            </p:nvSpPr>
            <p:spPr>
              <a:xfrm>
                <a:off x="4039208" y="3854953"/>
                <a:ext cx="4819846" cy="630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d>
                      <m:d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FR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fr-F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FR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FR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fr-FR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FR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[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fr-FR" sz="2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43770E8-0BE0-4CC8-801F-00D7C403D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208" y="3854953"/>
                <a:ext cx="4819846" cy="630814"/>
              </a:xfrm>
              <a:prstGeom prst="rect">
                <a:avLst/>
              </a:prstGeom>
              <a:blipFill>
                <a:blip r:embed="rId5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B91F8E8-14D8-4B94-B74A-3B39B989DBD1}"/>
                  </a:ext>
                </a:extLst>
              </p:cNvPr>
              <p:cNvSpPr/>
              <p:nvPr/>
            </p:nvSpPr>
            <p:spPr>
              <a:xfrm>
                <a:off x="7341878" y="2876051"/>
                <a:ext cx="2426625" cy="955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sz="2200" i="1" dirty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fr-FR" sz="2200" i="1" dirty="0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fr-FR" sz="2200" i="1" dirty="0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200" i="1" dirty="0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fr-FR" sz="2200" i="1" dirty="0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2200" i="1" dirty="0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200" i="1" dirty="0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𝐴𝐶</m:t>
                                  </m:r>
                                </m:e>
                              </m:acc>
                              <m:r>
                                <a:rPr lang="fr-FR" sz="2200" i="1" dirty="0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acc>
                      <m:r>
                        <a:rPr lang="fr-FR" sz="22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200" i="1" dirty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200" i="1" dirty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fr-FR" sz="2200" i="1" dirty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22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[</m:t>
                      </m:r>
                      <m:r>
                        <a:rPr lang="fr-FR" sz="22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𝜋</m:t>
                      </m:r>
                      <m:r>
                        <a:rPr lang="fr-FR" sz="22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]</m:t>
                      </m:r>
                      <m:r>
                        <a:rPr lang="fr-FR" sz="22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fr-FR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B91F8E8-14D8-4B94-B74A-3B39B989D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878" y="2876051"/>
                <a:ext cx="2426625" cy="9552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6E3743D-06EE-4382-BF75-B0546F71F152}"/>
                  </a:ext>
                </a:extLst>
              </p:cNvPr>
              <p:cNvSpPr/>
              <p:nvPr/>
            </p:nvSpPr>
            <p:spPr>
              <a:xfrm>
                <a:off x="4790208" y="1942717"/>
                <a:ext cx="1505733" cy="725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fr-FR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fr-FR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fr-FR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6E3743D-06EE-4382-BF75-B0546F71F1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208" y="1942717"/>
                <a:ext cx="1505733" cy="7251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47DDA2E-6604-4480-9F63-3EEF6186A50C}"/>
              </a:ext>
            </a:extLst>
          </p:cNvPr>
          <p:cNvSpPr/>
          <p:nvPr/>
        </p:nvSpPr>
        <p:spPr>
          <a:xfrm>
            <a:off x="2349322" y="3962418"/>
            <a:ext cx="16898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c’est-à -dire :</a:t>
            </a:r>
            <a:endParaRPr lang="fr-F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F6ADE5-F433-4A81-9C32-DF569879398D}"/>
                  </a:ext>
                </a:extLst>
              </p:cNvPr>
              <p:cNvSpPr/>
              <p:nvPr/>
            </p:nvSpPr>
            <p:spPr>
              <a:xfrm>
                <a:off x="5463222" y="4717349"/>
                <a:ext cx="1505733" cy="725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fr-FR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fr-FR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fr-FR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F6ADE5-F433-4A81-9C32-DF56987939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222" y="4717349"/>
                <a:ext cx="1505733" cy="7251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34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678AF93-79F9-4390-BB4C-F47BEA29315D}"/>
                  </a:ext>
                </a:extLst>
              </p:cNvPr>
              <p:cNvSpPr/>
              <p:nvPr/>
            </p:nvSpPr>
            <p:spPr>
              <a:xfrm>
                <a:off x="533400" y="229451"/>
                <a:ext cx="11125200" cy="2570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b="1" dirty="0">
                    <a:solidFill>
                      <a:srgbClr val="C55A1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Méthode 5 - Nombres complexes et configurations géométriques</a:t>
                </a:r>
                <a:endParaRPr lang="fr-FR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solidFill>
                      <a:srgbClr val="C55A1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Exercice d’application</a:t>
                </a:r>
                <a:endParaRPr lang="fr-FR" sz="2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trois points d’affixes respectives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=2+</m:t>
                    </m:r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Démontrer que le triangle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isocèle rectangle en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678AF93-79F9-4390-BB4C-F47BEA2931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9451"/>
                <a:ext cx="11125200" cy="2570704"/>
              </a:xfrm>
              <a:prstGeom prst="rect">
                <a:avLst/>
              </a:prstGeom>
              <a:blipFill>
                <a:blip r:embed="rId2"/>
                <a:stretch>
                  <a:fillRect l="-712" b="-40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86D558D-85BF-49A9-8682-80DF4313E3D1}"/>
                  </a:ext>
                </a:extLst>
              </p:cNvPr>
              <p:cNvSpPr/>
              <p:nvPr/>
            </p:nvSpPr>
            <p:spPr>
              <a:xfrm>
                <a:off x="314325" y="3002280"/>
                <a:ext cx="11563350" cy="3743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solidFill>
                      <a:srgbClr val="C55A1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Correction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=|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|=|2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</m:t>
                    </m:r>
                    <m:rad>
                      <m:radPr>
                        <m:degHide m:val="on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=|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|=|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|=|1+2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</m:t>
                    </m:r>
                    <m:rad>
                      <m:radPr>
                        <m:degHide m:val="on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donc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isocèle en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D’autre part :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2+</m:t>
                          </m:r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i</m:t>
                          </m:r>
                        </m:num>
                        <m:den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i</m:t>
                          </m:r>
                        </m:den>
                      </m:f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2+</m:t>
                          </m:r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i</m:t>
                          </m:r>
                          <m: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1+2</m:t>
                          </m:r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i</m:t>
                          </m:r>
                          <m: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1+4</m:t>
                          </m:r>
                        </m:den>
                      </m:f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i</m:t>
                      </m:r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Donc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𝐵𝐴</m:t>
                                </m:r>
                              </m:e>
                            </m:acc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𝐵𝐶</m:t>
                                </m:r>
                              </m:e>
                            </m:acc>
                          </m:e>
                        </m:d>
                      </m:e>
                    </m:acc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[2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donc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rectangle en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86D558D-85BF-49A9-8682-80DF4313E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5" y="3002280"/>
                <a:ext cx="11563350" cy="3743845"/>
              </a:xfrm>
              <a:prstGeom prst="rect">
                <a:avLst/>
              </a:prstGeom>
              <a:blipFill>
                <a:blip r:embed="rId3"/>
                <a:stretch>
                  <a:fillRect l="-5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79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2A941D-4233-48F2-BE31-F60B30C8C7A8}"/>
              </a:ext>
            </a:extLst>
          </p:cNvPr>
          <p:cNvSpPr/>
          <p:nvPr/>
        </p:nvSpPr>
        <p:spPr>
          <a:xfrm>
            <a:off x="310717" y="316647"/>
            <a:ext cx="1109708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spcAft>
                <a:spcPts val="0"/>
              </a:spcAft>
              <a:buFont typeface="+mj-lt"/>
              <a:buAutoNum type="romanUcPeriod" startAt="5"/>
              <a:tabLst>
                <a:tab pos="3048000" algn="ctr"/>
                <a:tab pos="6032500" algn="r"/>
              </a:tabLst>
            </a:pPr>
            <a:r>
              <a:rPr lang="fr-FR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Forme exponentielle</a:t>
            </a:r>
            <a:endParaRPr lang="fr-FR" sz="2800" b="1" dirty="0">
              <a:effectLst/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E3C7E7-DD6E-4200-8288-EE708EE6013F}"/>
                  </a:ext>
                </a:extLst>
              </p:cNvPr>
              <p:cNvSpPr/>
              <p:nvPr/>
            </p:nvSpPr>
            <p:spPr>
              <a:xfrm>
                <a:off x="1180638" y="1115459"/>
                <a:ext cx="11097087" cy="2821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la fonction définie sur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par 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cos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isin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un nombre complexe de module 1 et d’argument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Grâce aux formules d’addition pour le sinus et le cosinus on montre que : 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𝜃</m:t>
                          </m:r>
                          <m: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×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ce qui est la propriété fondamentale de la fonction exponentielle dans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Comme de plus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(0)=1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on convient de noter par analogie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cos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isin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E3C7E7-DD6E-4200-8288-EE708EE601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638" y="1115459"/>
                <a:ext cx="11097087" cy="2821735"/>
              </a:xfrm>
              <a:prstGeom prst="rect">
                <a:avLst/>
              </a:prstGeom>
              <a:blipFill>
                <a:blip r:embed="rId2"/>
                <a:stretch>
                  <a:fillRect l="-604" b="-30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E3233D-53FD-48C6-AC37-C707CE4383BC}"/>
                  </a:ext>
                </a:extLst>
              </p:cNvPr>
              <p:cNvSpPr/>
              <p:nvPr/>
            </p:nvSpPr>
            <p:spPr>
              <a:xfrm>
                <a:off x="1094913" y="4215213"/>
                <a:ext cx="11097087" cy="2482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arenR"/>
                  <a:tabLst>
                    <a:tab pos="3048000" algn="ctr"/>
                    <a:tab pos="6032500" algn="r"/>
                  </a:tabLst>
                </a:pPr>
                <a:r>
                  <a:rPr lang="fr-FR" sz="2400" b="1" u="sng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Écriture exponentielle des complexes de module 1</a:t>
                </a:r>
                <a:endParaRPr lang="fr-FR" sz="2400" b="1" dirty="0">
                  <a:latin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Définition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Tout nombre complexe de module 1 et d’argument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peut s’écrire sous la forme : 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cos</m:t>
                      </m:r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𝜃</m:t>
                      </m:r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)+</m:t>
                      </m:r>
                      <m:r>
                        <m:rPr>
                          <m:sty m:val="p"/>
                        </m:rP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isin</m:t>
                      </m:r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𝜃</m:t>
                      </m:r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e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i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E3233D-53FD-48C6-AC37-C707CE438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913" y="4215213"/>
                <a:ext cx="11097087" cy="2482603"/>
              </a:xfrm>
              <a:prstGeom prst="rect">
                <a:avLst/>
              </a:prstGeom>
              <a:blipFill>
                <a:blip r:embed="rId3"/>
                <a:stretch>
                  <a:fillRect l="-7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66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79C13E1-0D20-4D51-BCD1-C185ADB78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756" y="2015258"/>
            <a:ext cx="4017151" cy="3823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A76C541-0C58-48E8-A811-BAC0DC0CA2A2}"/>
                  </a:ext>
                </a:extLst>
              </p:cNvPr>
              <p:cNvSpPr/>
              <p:nvPr/>
            </p:nvSpPr>
            <p:spPr>
              <a:xfrm>
                <a:off x="450725" y="314607"/>
                <a:ext cx="7197849" cy="6173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b="1" u="sng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Exemple :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1) Placer sur le cercle trigonométrique les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d’affixes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tels que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2) La forme algébrique des complexes précédents est :</a:t>
                </a:r>
              </a:p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isin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cos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isin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isin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cos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(2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isin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(2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)=1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isin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A76C541-0C58-48E8-A811-BAC0DC0CA2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25" y="314607"/>
                <a:ext cx="7197849" cy="6173806"/>
              </a:xfrm>
              <a:prstGeom prst="rect">
                <a:avLst/>
              </a:prstGeom>
              <a:blipFill>
                <a:blip r:embed="rId3"/>
                <a:stretch>
                  <a:fillRect l="-9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864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6D7845C-EFBF-4EA1-8F94-63697A8D005C}"/>
                  </a:ext>
                </a:extLst>
              </p:cNvPr>
              <p:cNvSpPr/>
              <p:nvPr/>
            </p:nvSpPr>
            <p:spPr>
              <a:xfrm>
                <a:off x="542925" y="0"/>
                <a:ext cx="10791825" cy="6410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fr-F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Définition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Tout complexe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s’écrit sous la forme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=|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Cette écriture est appelée  </a:t>
                </a: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forme exponentielle du complexe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Réciproque : Si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ℂ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alors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=|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arg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)[2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].</m:t>
                    </m:r>
                  </m:oMath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Remarques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déterminer la forme exponentielle d’un complexe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on reprend la méthode pour la détermination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 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u="sng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Exemple :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1) Déterminons la forme exponentielle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peut déterminer le module et un argument par la méthode précédemment donnée mais on peut aussi opérer de la manière suivante : </a:t>
                </a:r>
              </a:p>
              <a:p>
                <a:pPr indent="4572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=2(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0−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)=2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cos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isin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indent="4572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=1+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cos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isin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2) Déterminons la forme algébrique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: </a:t>
                </a:r>
              </a:p>
              <a:p>
                <a:pPr indent="4572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cos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isin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2+2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  <m:rad>
                      <m:radPr>
                        <m:degHide m:val="on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6D7845C-EFBF-4EA1-8F94-63697A8D00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0"/>
                <a:ext cx="10791825" cy="6410153"/>
              </a:xfrm>
              <a:prstGeom prst="rect">
                <a:avLst/>
              </a:prstGeom>
              <a:blipFill>
                <a:blip r:embed="rId2"/>
                <a:stretch>
                  <a:fillRect l="-452" t="-475" r="-5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49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37CB443-D012-417F-8F24-8CBDD5D54486}"/>
                  </a:ext>
                </a:extLst>
              </p:cNvPr>
              <p:cNvSpPr/>
              <p:nvPr/>
            </p:nvSpPr>
            <p:spPr>
              <a:xfrm>
                <a:off x="209550" y="224128"/>
                <a:ext cx="11772900" cy="492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0" indent="-4572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arenR" startAt="2"/>
                  <a:tabLst>
                    <a:tab pos="3048000" algn="ctr"/>
                    <a:tab pos="6032500" algn="r"/>
                  </a:tabLst>
                </a:pPr>
                <a:r>
                  <a:rPr lang="fr-FR" sz="2400" b="1" u="sng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Calculs avec la notation exponentielle</a:t>
                </a:r>
                <a:endParaRPr lang="fr-FR" sz="2400" b="1" dirty="0">
                  <a:effectLst/>
                  <a:latin typeface="Times New Roman" panose="02020603050405020304" pitchFamily="18" charset="0"/>
                </a:endParaRPr>
              </a:p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Théorème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tous nombres réels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e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i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e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i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e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i</m:t>
                          </m:r>
                          <m: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fr-FR" sz="2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i</m:t>
                                  </m:r>
                                  <m:sSub>
                                    <m:sSubPr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fr-FR" sz="20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e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i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fr-FR" sz="20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    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𝑛</m:t>
                      </m:r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ℤ</m:t>
                      </m:r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i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fr-FR" sz="2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i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barPr>
                        <m:e>
                          <m:sSup>
                            <m:sSup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i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fr-FR" sz="2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e>
                      </m:bar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i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fr-FR" sz="2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i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fr-FR" sz="2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e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i</m:t>
                          </m:r>
                          <m: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37CB443-D012-417F-8F24-8CBDD5D544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" y="224128"/>
                <a:ext cx="11772900" cy="4921347"/>
              </a:xfrm>
              <a:prstGeom prst="rect">
                <a:avLst/>
              </a:prstGeom>
              <a:blipFill>
                <a:blip r:embed="rId2"/>
                <a:stretch>
                  <a:fillRect l="-6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5E394C0-4B91-484A-B72B-A3101BD6C90B}"/>
                  </a:ext>
                </a:extLst>
              </p:cNvPr>
              <p:cNvSpPr txBox="1"/>
              <p:nvPr/>
            </p:nvSpPr>
            <p:spPr>
              <a:xfrm>
                <a:off x="476250" y="4913938"/>
                <a:ext cx="9832247" cy="1045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1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Théorème – Formules d’Euler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𝜃</m:t>
                    </m:r>
                    <m:r>
                      <a:rPr lang="fr-FR" sz="1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sz="1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  <m:r>
                      <a:rPr lang="fr-FR" sz="1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,     </m:t>
                    </m:r>
                    <m:func>
                      <m:funcPr>
                        <m:ctrlPr>
                          <a:rPr lang="fr-FR" sz="1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8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𝜃</m:t>
                        </m:r>
                      </m:e>
                    </m:func>
                    <m:r>
                      <a:rPr lang="fr-FR" sz="1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1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fr-FR" sz="1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8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18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18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fr-FR" sz="18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𝜃</m:t>
                            </m:r>
                          </m:sup>
                        </m:sSup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𝜃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et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𝜃</m:t>
                        </m:r>
                      </m:e>
                    </m:func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den>
                    </m:f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𝜃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𝜃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5E394C0-4B91-484A-B72B-A3101BD6C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4913938"/>
                <a:ext cx="9832247" cy="1045671"/>
              </a:xfrm>
              <a:prstGeom prst="rect">
                <a:avLst/>
              </a:prstGeom>
              <a:blipFill>
                <a:blip r:embed="rId3"/>
                <a:stretch>
                  <a:fillRect l="-496" b="-23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98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BAA4E15-F164-45F4-A7A0-EFD7B53C3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532" y="172621"/>
            <a:ext cx="4257120" cy="3193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CF15B6-A9A7-4909-A3E1-4A385080D846}"/>
                  </a:ext>
                </a:extLst>
              </p:cNvPr>
              <p:cNvSpPr/>
              <p:nvPr/>
            </p:nvSpPr>
            <p:spPr>
              <a:xfrm>
                <a:off x="208348" y="172621"/>
                <a:ext cx="7403977" cy="2120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u="sng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Exemple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Dans le plan complexe, on a représenté ci-contre les points d’affixe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tels que  </a:t>
                </a:r>
              </a:p>
              <a:p>
                <a:pPr indent="45720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•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ℛ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𝑒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)=2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indent="45720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•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ℐ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)=3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indent="45720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•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ℛ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𝑒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ℐ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CF15B6-A9A7-4909-A3E1-4A385080D8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48" y="172621"/>
                <a:ext cx="7403977" cy="2120068"/>
              </a:xfrm>
              <a:prstGeom prst="rect">
                <a:avLst/>
              </a:prstGeom>
              <a:blipFill>
                <a:blip r:embed="rId3"/>
                <a:stretch>
                  <a:fillRect l="-658" b="-37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333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37CB443-D012-417F-8F24-8CBDD5D54486}"/>
                  </a:ext>
                </a:extLst>
              </p:cNvPr>
              <p:cNvSpPr/>
              <p:nvPr/>
            </p:nvSpPr>
            <p:spPr>
              <a:xfrm>
                <a:off x="419100" y="681328"/>
                <a:ext cx="11772900" cy="2421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Remarques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Ces propriétés sont admises.</a:t>
                </a: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Elles résultent du fait que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|=1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des propriétés des arguments.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 propriété 2) s’appelle </a:t>
                </a:r>
                <a:r>
                  <a:rPr lang="fr-FR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formule de Moivre</a:t>
                </a: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quand on l’écrit sous la forme</a:t>
                </a: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cos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𝜃</m:t>
                      </m:r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isin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𝜃</m:t>
                      </m:r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cos</m:t>
                      </m:r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𝑛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𝜃</m:t>
                      </m:r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)+</m:t>
                      </m:r>
                      <m:r>
                        <m:rPr>
                          <m:sty m:val="p"/>
                        </m:rP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isin</m:t>
                      </m:r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𝑛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𝜃</m:t>
                      </m:r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),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𝑛</m:t>
                      </m:r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ℤ</m:t>
                      </m:r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37CB443-D012-417F-8F24-8CBDD5D544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681328"/>
                <a:ext cx="11772900" cy="2421047"/>
              </a:xfrm>
              <a:prstGeom prst="rect">
                <a:avLst/>
              </a:prstGeom>
              <a:blipFill>
                <a:blip r:embed="rId2"/>
                <a:stretch>
                  <a:fillRect l="-5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53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B170941-DBC1-43B0-A0CB-4E3B58299B05}"/>
                  </a:ext>
                </a:extLst>
              </p:cNvPr>
              <p:cNvSpPr/>
              <p:nvPr/>
            </p:nvSpPr>
            <p:spPr>
              <a:xfrm>
                <a:off x="452437" y="715771"/>
                <a:ext cx="12044363" cy="4699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b="1" dirty="0">
                    <a:solidFill>
                      <a:srgbClr val="C4591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Méthode 6 - Utilisation de la forme exponentielle</a:t>
                </a:r>
                <a:endParaRPr lang="fr-F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solidFill>
                      <a:srgbClr val="C4591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Exercice d’application</a:t>
                </a:r>
                <a:endParaRPr lang="fr-F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Mettre sous forme exponentielle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fr-FR" sz="2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    ,           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Déterminer les entiers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tels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un nombre réel.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𝑍</m:t>
                    </m:r>
                    <m:r>
                      <a:rPr lang="fr-FR" sz="2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  <m:rad>
                          <m:radPr>
                            <m:degHide m:val="on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un complexe.  </a:t>
                </a:r>
              </a:p>
              <a:p>
                <a:pPr marL="742950" lvl="1" indent="-28575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Both"/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Déterminer la forme exponentielle du complexe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𝑍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742950" lvl="1" indent="-28575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Both"/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Déterminer la forme algébrique du complexe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𝑍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En déduire les valeurs exactes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12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sin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12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B170941-DBC1-43B0-A0CB-4E3B58299B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" y="715771"/>
                <a:ext cx="12044363" cy="4699620"/>
              </a:xfrm>
              <a:prstGeom prst="rect">
                <a:avLst/>
              </a:prstGeom>
              <a:blipFill>
                <a:blip r:embed="rId2"/>
                <a:stretch>
                  <a:fillRect l="-5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ECC4FC58-92F3-493B-8E3F-E59428A7637E}"/>
                  </a:ext>
                </a:extLst>
              </p:cNvPr>
              <p:cNvSpPr txBox="1"/>
              <p:nvPr/>
            </p:nvSpPr>
            <p:spPr>
              <a:xfrm>
                <a:off x="8727540" y="2022068"/>
                <a:ext cx="2301844" cy="9791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FR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ECC4FC58-92F3-493B-8E3F-E59428A76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540" y="2022068"/>
                <a:ext cx="2301844" cy="9791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542B3A5-DDB0-4917-AFCD-66880BF48EFD}"/>
                  </a:ext>
                </a:extLst>
              </p:cNvPr>
              <p:cNvSpPr txBox="1"/>
              <p:nvPr/>
            </p:nvSpPr>
            <p:spPr>
              <a:xfrm>
                <a:off x="6896477" y="2130710"/>
                <a:ext cx="1831063" cy="580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  <m:f>
                          <m:fPr>
                            <m:ctrlP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sup>
                    </m:sSup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fr-FR" sz="24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542B3A5-DDB0-4917-AFCD-66880BF48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477" y="2130710"/>
                <a:ext cx="1831063" cy="5809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25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AAAE1E8-A32D-42D0-8120-D1ACD5C21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41" y="798248"/>
            <a:ext cx="10256317" cy="321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224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9F1FABB-D011-434D-AC9B-B2745B74E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95" y="84476"/>
            <a:ext cx="11620500" cy="34575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B4D0857-C8D5-4891-8EEA-AAFD98061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3862109"/>
            <a:ext cx="116586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6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09479F1-31C5-48A8-B4D5-A7D01ABAC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38100"/>
            <a:ext cx="11515725" cy="33909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52725F-5EC9-47AC-A542-CD6C1F6E1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6" y="3738517"/>
            <a:ext cx="115538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6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3CE9B4-2F7A-4E5A-9CDC-7E355E6899C4}"/>
              </a:ext>
            </a:extLst>
          </p:cNvPr>
          <p:cNvSpPr/>
          <p:nvPr/>
        </p:nvSpPr>
        <p:spPr>
          <a:xfrm>
            <a:off x="285565" y="318283"/>
            <a:ext cx="11620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  <a:tabLst>
                <a:tab pos="3048000" algn="ctr"/>
                <a:tab pos="6032500" algn="r"/>
              </a:tabLst>
            </a:pP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AA260D8-DD98-4AE1-9703-F48D7978A2AD}"/>
                  </a:ext>
                </a:extLst>
              </p:cNvPr>
              <p:cNvSpPr/>
              <p:nvPr/>
            </p:nvSpPr>
            <p:spPr>
              <a:xfrm>
                <a:off x="504130" y="3643067"/>
                <a:ext cx="10875146" cy="1289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Démonstration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 première règle est en réalité une définition de l’addition des nombres complexes et la seconde une conséquence directe de la formule des coordonnées de la somme des deux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; 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; 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AA260D8-DD98-4AE1-9703-F48D7978A2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30" y="3643067"/>
                <a:ext cx="10875146" cy="1289071"/>
              </a:xfrm>
              <a:prstGeom prst="rect">
                <a:avLst/>
              </a:prstGeom>
              <a:blipFill>
                <a:blip r:embed="rId2"/>
                <a:stretch>
                  <a:fillRect l="-504" r="-448" b="-71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3F932F6-FCDC-4200-8D5C-85AC42DB6024}"/>
                  </a:ext>
                </a:extLst>
              </p:cNvPr>
              <p:cNvSpPr/>
              <p:nvPr/>
            </p:nvSpPr>
            <p:spPr>
              <a:xfrm>
                <a:off x="1126154" y="904869"/>
                <a:ext cx="48155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se place dans le repère orthonormé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;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, 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3F932F6-FCDC-4200-8D5C-85AC42DB60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154" y="904869"/>
                <a:ext cx="4815549" cy="369332"/>
              </a:xfrm>
              <a:prstGeom prst="rect">
                <a:avLst/>
              </a:prstGeom>
              <a:blipFill>
                <a:blip r:embed="rId3"/>
                <a:stretch>
                  <a:fillRect l="-1139" t="-21311" r="-759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B75B9D98-9CA4-4B4F-8573-6642A52DBC03}"/>
              </a:ext>
            </a:extLst>
          </p:cNvPr>
          <p:cNvSpPr/>
          <p:nvPr/>
        </p:nvSpPr>
        <p:spPr>
          <a:xfrm>
            <a:off x="1126154" y="1391736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3048000" algn="ctr"/>
                <a:tab pos="6032500" algn="r"/>
              </a:tabLst>
            </a:pPr>
            <a:r>
              <a:rPr lang="fr-FR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Addition</a:t>
            </a:r>
            <a:endParaRPr lang="fr-FR" b="1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7857D9B-9768-49F2-9479-C674E8D751B2}"/>
                  </a:ext>
                </a:extLst>
              </p:cNvPr>
              <p:cNvSpPr/>
              <p:nvPr/>
            </p:nvSpPr>
            <p:spPr>
              <a:xfrm>
                <a:off x="1452838" y="1886101"/>
                <a:ext cx="9422307" cy="1289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Théorème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alors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l’affixe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celle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alors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7857D9B-9768-49F2-9479-C674E8D75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838" y="1886101"/>
                <a:ext cx="9422307" cy="1289071"/>
              </a:xfrm>
              <a:prstGeom prst="rect">
                <a:avLst/>
              </a:prstGeom>
              <a:blipFill>
                <a:blip r:embed="rId4"/>
                <a:stretch>
                  <a:fillRect l="-517" b="-66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FC145DCA-4A0C-4439-B7C2-7DFDB62FF0D1}"/>
              </a:ext>
            </a:extLst>
          </p:cNvPr>
          <p:cNvSpPr/>
          <p:nvPr/>
        </p:nvSpPr>
        <p:spPr>
          <a:xfrm>
            <a:off x="504130" y="5072234"/>
            <a:ext cx="10298097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Remarque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tabLst>
                <a:tab pos="3048000" algn="ctr"/>
                <a:tab pos="6032500" algn="r"/>
              </a:tabLs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Dans la pratique, on se passe aisément de la formule en calculant avec les règles habituelles puisque :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46739F2-E8F2-45C1-ADF3-1BA68247979A}"/>
              </a:ext>
            </a:extLst>
          </p:cNvPr>
          <p:cNvSpPr/>
          <p:nvPr/>
        </p:nvSpPr>
        <p:spPr>
          <a:xfrm>
            <a:off x="1381752" y="1925886"/>
            <a:ext cx="8445829" cy="137431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84A7BDA-8F9A-4B01-B4CC-4882F9E2F2C1}"/>
                  </a:ext>
                </a:extLst>
              </p:cNvPr>
              <p:cNvSpPr/>
              <p:nvPr/>
            </p:nvSpPr>
            <p:spPr>
              <a:xfrm>
                <a:off x="6096000" y="2393781"/>
                <a:ext cx="36291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fr-FR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fr-FR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fr-FR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fr-FR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fr-FR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𝒊</m:t>
                    </m:r>
                    <m:r>
                      <a:rPr lang="fr-FR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fr-FR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fr-FR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fr-FR" b="1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84A7BDA-8F9A-4B01-B4CC-4882F9E2F2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393781"/>
                <a:ext cx="3629135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71F8FFD-1303-4813-8498-90DAF3C30ACF}"/>
                  </a:ext>
                </a:extLst>
              </p:cNvPr>
              <p:cNvSpPr/>
              <p:nvPr/>
            </p:nvSpPr>
            <p:spPr>
              <a:xfrm>
                <a:off x="6543255" y="2805840"/>
                <a:ext cx="33583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fr-FR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l’affixe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fr-FR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fr-FR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fr-FR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fr-FR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</m:t>
                    </m:r>
                  </m:oMath>
                </a14:m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fr-FR" b="1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71F8FFD-1303-4813-8498-90DAF3C30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255" y="2805840"/>
                <a:ext cx="3358355" cy="369332"/>
              </a:xfrm>
              <a:prstGeom prst="rect">
                <a:avLst/>
              </a:prstGeom>
              <a:blipFill>
                <a:blip r:embed="rId6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A877865-DB2E-4493-8E2D-E31772888FC1}"/>
                  </a:ext>
                </a:extLst>
              </p:cNvPr>
              <p:cNvSpPr/>
              <p:nvPr/>
            </p:nvSpPr>
            <p:spPr>
              <a:xfrm>
                <a:off x="4198191" y="6030055"/>
                <a:ext cx="21374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A877865-DB2E-4493-8E2D-E31772888F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191" y="6030055"/>
                <a:ext cx="213744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42ABB94-38D2-4425-A1E6-F33AF752168D}"/>
                  </a:ext>
                </a:extLst>
              </p:cNvPr>
              <p:cNvSpPr/>
              <p:nvPr/>
            </p:nvSpPr>
            <p:spPr>
              <a:xfrm>
                <a:off x="1126154" y="5945806"/>
                <a:ext cx="3221074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42ABB94-38D2-4425-A1E6-F33AF75216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154" y="5945806"/>
                <a:ext cx="3221074" cy="5078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A0F4AB2-1C26-4C36-9D36-1B2EEFF4970A}"/>
                  </a:ext>
                </a:extLst>
              </p:cNvPr>
              <p:cNvSpPr/>
              <p:nvPr/>
            </p:nvSpPr>
            <p:spPr>
              <a:xfrm>
                <a:off x="6187967" y="6030055"/>
                <a:ext cx="24908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A0F4AB2-1C26-4C36-9D36-1B2EEFF497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967" y="6030055"/>
                <a:ext cx="2490810" cy="369332"/>
              </a:xfrm>
              <a:prstGeom prst="rect">
                <a:avLst/>
              </a:prstGeom>
              <a:blipFill>
                <a:blip r:embed="rId9"/>
                <a:stretch>
                  <a:fillRect t="-9836" r="-1222" b="-22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22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207455E-6030-43E1-8763-DD8D9BDE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567" y="-24414"/>
            <a:ext cx="2982434" cy="20662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0E3977-675D-445B-AD0A-CF7FFC4342C4}"/>
              </a:ext>
            </a:extLst>
          </p:cNvPr>
          <p:cNvSpPr/>
          <p:nvPr/>
        </p:nvSpPr>
        <p:spPr>
          <a:xfrm>
            <a:off x="230819" y="456988"/>
            <a:ext cx="8833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0"/>
              </a:spcAft>
              <a:buFont typeface="+mj-lt"/>
              <a:buAutoNum type="arabicPeriod" startAt="2"/>
              <a:tabLst>
                <a:tab pos="3048000" algn="ctr"/>
                <a:tab pos="6032500" algn="r"/>
              </a:tabLst>
            </a:pPr>
            <a:r>
              <a:rPr lang="fr-FR" sz="20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Opposé d’un nombre complexe</a:t>
            </a:r>
            <a:endParaRPr lang="fr-FR" sz="2000" b="1" dirty="0">
              <a:effectLst/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6CA7D5A-7396-4193-8043-9FA5A51EDCB0}"/>
                  </a:ext>
                </a:extLst>
              </p:cNvPr>
              <p:cNvSpPr/>
              <p:nvPr/>
            </p:nvSpPr>
            <p:spPr>
              <a:xfrm>
                <a:off x="639039" y="1126112"/>
                <a:ext cx="9022195" cy="2120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Théorème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L’opposé du nombre complexe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: 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l’affixe du point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2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L’opposé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noté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l’affixe du </a:t>
                </a: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symétrique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par rapport à </a:t>
                </a: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l’origine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l’affixe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alors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l’affixe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𝑤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6CA7D5A-7396-4193-8043-9FA5A51EDC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39" y="1126112"/>
                <a:ext cx="9022195" cy="2120068"/>
              </a:xfrm>
              <a:prstGeom prst="rect">
                <a:avLst/>
              </a:prstGeom>
              <a:blipFill>
                <a:blip r:embed="rId3"/>
                <a:stretch>
                  <a:fillRect l="-608" b="-37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E6F477-AA58-4B77-83CE-3BBF587D4A94}"/>
                  </a:ext>
                </a:extLst>
              </p:cNvPr>
              <p:cNvSpPr/>
              <p:nvPr/>
            </p:nvSpPr>
            <p:spPr>
              <a:xfrm>
                <a:off x="654575" y="3731632"/>
                <a:ext cx="10882850" cy="2749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Démonstration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vérifie que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En effet,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𝑖𝑏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))=0.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Les points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d’affixes respectives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ont pour coordonnées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;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;−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2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La formule des coordonnées du milieu donne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d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;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d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le milieu des deux points est bien l’origine du repère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 ;0)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 preuve résulte directement des coordonnées de l’opposé d’un vecteur dans un repère.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E6F477-AA58-4B77-83CE-3BBF587D4A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75" y="3731632"/>
                <a:ext cx="10882850" cy="2749279"/>
              </a:xfrm>
              <a:prstGeom prst="rect">
                <a:avLst/>
              </a:prstGeom>
              <a:blipFill>
                <a:blip r:embed="rId4"/>
                <a:stretch>
                  <a:fillRect l="-448" b="-26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8061CED-F184-4CA0-B267-4A6308C7AE6C}"/>
                  </a:ext>
                </a:extLst>
              </p:cNvPr>
              <p:cNvSpPr/>
              <p:nvPr/>
            </p:nvSpPr>
            <p:spPr>
              <a:xfrm>
                <a:off x="5886541" y="1638292"/>
                <a:ext cx="3323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𝑏𝑖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8061CED-F184-4CA0-B267-4A6308C7A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541" y="1638292"/>
                <a:ext cx="3323026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B4C0FA2-B381-4B9D-855A-386367DCD68D}"/>
              </a:ext>
            </a:extLst>
          </p:cNvPr>
          <p:cNvSpPr/>
          <p:nvPr/>
        </p:nvSpPr>
        <p:spPr>
          <a:xfrm>
            <a:off x="471407" y="1216240"/>
            <a:ext cx="8738160" cy="212006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97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D8E131B-95B7-4FD0-BEA6-CD61067DB107}"/>
              </a:ext>
            </a:extLst>
          </p:cNvPr>
          <p:cNvSpPr/>
          <p:nvPr/>
        </p:nvSpPr>
        <p:spPr>
          <a:xfrm>
            <a:off x="167268" y="285770"/>
            <a:ext cx="120247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0"/>
              </a:spcAft>
              <a:buFont typeface="+mj-lt"/>
              <a:buAutoNum type="arabicPeriod" startAt="3"/>
              <a:tabLst>
                <a:tab pos="3048000" algn="ctr"/>
                <a:tab pos="6032500" algn="r"/>
              </a:tabLst>
            </a:pPr>
            <a:r>
              <a:rPr lang="fr-FR" sz="20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Soustraction</a:t>
            </a:r>
            <a:endParaRPr lang="fr-FR" sz="2000" b="1" dirty="0">
              <a:effectLst/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  <a:tabLst>
                <a:tab pos="3048000" algn="ctr"/>
                <a:tab pos="6032500" algn="r"/>
              </a:tabLst>
            </a:pP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19C46C6-12EF-431F-8F61-32F18F9ECAC1}"/>
                  </a:ext>
                </a:extLst>
              </p:cNvPr>
              <p:cNvSpPr/>
              <p:nvPr/>
            </p:nvSpPr>
            <p:spPr>
              <a:xfrm>
                <a:off x="477140" y="3304931"/>
                <a:ext cx="11714860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u="sng" dirty="0">
                    <a:solidFill>
                      <a:srgbClr val="C4591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Méthode 2 – Utiliser les nombres complexes en géométrie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lvl="1" algn="just"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 méthode générale consiste à :  </a:t>
                </a:r>
              </a:p>
              <a:p>
                <a:pPr marL="800100" lvl="1" indent="-342900">
                  <a:buFont typeface="+mj-lt"/>
                  <a:buAutoNum type="arabicPeriod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Transformer les données géométriques du texte ou les questions en terme de vecteurs puis de nombres complexes. </a:t>
                </a:r>
              </a:p>
              <a:p>
                <a:pPr marL="800100" lvl="1" indent="-342900">
                  <a:buFont typeface="+mj-lt"/>
                  <a:buAutoNum type="arabicPeriod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Utiliser les règles de calcul pour résoudre le problème. 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Exercice d’application</a:t>
                </a:r>
                <a:endParaRPr lang="fr-FR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considère trois points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d’affixes : </a:t>
                </a:r>
              </a:p>
              <a:p>
                <a:pPr indent="4572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,  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et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00100" lvl="1" indent="-342900">
                  <a:buFont typeface="+mj-lt"/>
                  <a:buAutoNum type="arabicPeriod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Déterminer l’affixe du point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pour que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soit un parallélogramme. </a:t>
                </a:r>
              </a:p>
              <a:p>
                <a:pPr marL="800100" lvl="1" indent="-342900">
                  <a:buFont typeface="+mj-lt"/>
                  <a:buAutoNum type="arabicPeriod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Déterminer les coordonnées du centre de ce parallélogramme. </a:t>
                </a:r>
                <a:endParaRPr lang="fr-FR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19C46C6-12EF-431F-8F61-32F18F9EC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40" y="3304931"/>
                <a:ext cx="11714860" cy="3416320"/>
              </a:xfrm>
              <a:prstGeom prst="rect">
                <a:avLst/>
              </a:prstGeom>
              <a:blipFill>
                <a:blip r:embed="rId2"/>
                <a:stretch>
                  <a:fillRect l="-416" b="-16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7E34C02-5DC1-4FAC-A6E5-D33E2D959E79}"/>
                  </a:ext>
                </a:extLst>
              </p:cNvPr>
              <p:cNvSpPr/>
              <p:nvPr/>
            </p:nvSpPr>
            <p:spPr>
              <a:xfrm>
                <a:off x="1042561" y="683613"/>
                <a:ext cx="10274145" cy="1744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Théorème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alors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sont d’affixes respectives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alors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d’affixe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sont d’affixes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l’affixe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7E34C02-5DC1-4FAC-A6E5-D33E2D959E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561" y="683613"/>
                <a:ext cx="10274145" cy="1744004"/>
              </a:xfrm>
              <a:prstGeom prst="rect">
                <a:avLst/>
              </a:prstGeom>
              <a:blipFill>
                <a:blip r:embed="rId3"/>
                <a:stretch>
                  <a:fillRect l="-475" b="-4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E8FDD333-AB28-44BE-851A-05C7ECD73C17}"/>
              </a:ext>
            </a:extLst>
          </p:cNvPr>
          <p:cNvSpPr/>
          <p:nvPr/>
        </p:nvSpPr>
        <p:spPr>
          <a:xfrm>
            <a:off x="1042561" y="2647976"/>
            <a:ext cx="8646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Démonstration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pPr algn="just"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Elle résulte des définitions et des formules des coordonnées de vecteurs dans les repères.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59950F-B67E-49FB-B0F2-0DBCD189252D}"/>
                  </a:ext>
                </a:extLst>
              </p:cNvPr>
              <p:cNvSpPr/>
              <p:nvPr/>
            </p:nvSpPr>
            <p:spPr>
              <a:xfrm>
                <a:off x="6674785" y="1165391"/>
                <a:ext cx="38622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fr-FR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59950F-B67E-49FB-B0F2-0DBCD18925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785" y="1165391"/>
                <a:ext cx="3862276" cy="369332"/>
              </a:xfrm>
              <a:prstGeom prst="rect">
                <a:avLst/>
              </a:prstGeom>
              <a:blipFill>
                <a:blip r:embed="rId4"/>
                <a:stretch>
                  <a:fillRect t="-9836" r="-315" b="-22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EBEA590-EB3A-42CB-8B0F-54421EA8C77D}"/>
                  </a:ext>
                </a:extLst>
              </p:cNvPr>
              <p:cNvSpPr/>
              <p:nvPr/>
            </p:nvSpPr>
            <p:spPr>
              <a:xfrm>
                <a:off x="5181342" y="1079751"/>
                <a:ext cx="1639488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EBEA590-EB3A-42CB-8B0F-54421EA8C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342" y="1079751"/>
                <a:ext cx="1639488" cy="5078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34A309DD-13E2-4766-9024-FA9709E7C595}"/>
              </a:ext>
            </a:extLst>
          </p:cNvPr>
          <p:cNvSpPr/>
          <p:nvPr/>
        </p:nvSpPr>
        <p:spPr>
          <a:xfrm>
            <a:off x="1042561" y="705392"/>
            <a:ext cx="9494500" cy="174400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63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4919D4-D4BB-4B34-AF3E-41E0B70ABA5B}"/>
              </a:ext>
            </a:extLst>
          </p:cNvPr>
          <p:cNvSpPr/>
          <p:nvPr/>
        </p:nvSpPr>
        <p:spPr>
          <a:xfrm>
            <a:off x="1118839" y="510377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spcAft>
                <a:spcPts val="0"/>
              </a:spcAft>
              <a:buFont typeface="+mj-lt"/>
              <a:buAutoNum type="arabicPeriod" startAt="4"/>
              <a:tabLst>
                <a:tab pos="3048000" algn="ctr"/>
                <a:tab pos="6032500" algn="r"/>
              </a:tabLst>
            </a:pPr>
            <a:r>
              <a:rPr lang="fr-FR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Multiplication d’un complexe par un réel</a:t>
            </a:r>
            <a:endParaRPr lang="fr-FR" sz="2400" b="1" dirty="0">
              <a:effectLst/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00675F8-79EF-4139-92B6-B7B55BE99A2B}"/>
                  </a:ext>
                </a:extLst>
              </p:cNvPr>
              <p:cNvSpPr/>
              <p:nvPr/>
            </p:nvSpPr>
            <p:spPr>
              <a:xfrm>
                <a:off x="697802" y="3105299"/>
                <a:ext cx="9427504" cy="1465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fr-FR" sz="2000" b="1" u="sng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Exemple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deux points du plan d’affixe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 vecteur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pour affixe :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00675F8-79EF-4139-92B6-B7B55BE99A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2" y="3105299"/>
                <a:ext cx="9427504" cy="1465786"/>
              </a:xfrm>
              <a:prstGeom prst="rect">
                <a:avLst/>
              </a:prstGeom>
              <a:blipFill>
                <a:blip r:embed="rId2"/>
                <a:stretch>
                  <a:fillRect b="-62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592FC4C-A1D9-4558-B1E2-775BC7A28158}"/>
                  </a:ext>
                </a:extLst>
              </p:cNvPr>
              <p:cNvSpPr/>
              <p:nvPr/>
            </p:nvSpPr>
            <p:spPr>
              <a:xfrm>
                <a:off x="697802" y="1328998"/>
                <a:ext cx="10509173" cy="1421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Théorème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ℂ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𝜆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d’affixe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 complexe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𝜆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l’affixe du vecteur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𝜆</m:t>
                    </m:r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592FC4C-A1D9-4558-B1E2-775BC7A281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2" y="1328998"/>
                <a:ext cx="10509173" cy="1421992"/>
              </a:xfrm>
              <a:prstGeom prst="rect">
                <a:avLst/>
              </a:prstGeom>
              <a:blipFill>
                <a:blip r:embed="rId3"/>
                <a:stretch>
                  <a:fillRect l="-580" b="-68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FFE8901-C80C-434B-BDD4-ED3D5770A84D}"/>
              </a:ext>
            </a:extLst>
          </p:cNvPr>
          <p:cNvSpPr/>
          <p:nvPr/>
        </p:nvSpPr>
        <p:spPr>
          <a:xfrm>
            <a:off x="697801" y="1362984"/>
            <a:ext cx="5123135" cy="143058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F01D4F-4B0D-4795-B7E3-9DD37D014C1B}"/>
                  </a:ext>
                </a:extLst>
              </p:cNvPr>
              <p:cNvSpPr/>
              <p:nvPr/>
            </p:nvSpPr>
            <p:spPr>
              <a:xfrm>
                <a:off x="4363844" y="4170975"/>
                <a:ext cx="43765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2(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)=2(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+4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)=−10+8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fr-FR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F01D4F-4B0D-4795-B7E3-9DD37D014C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844" y="4170975"/>
                <a:ext cx="4376519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113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A972C1F-8EAA-4F2F-8547-494A99DC5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430647"/>
            <a:ext cx="2971021" cy="25625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5987F75-00BA-4D91-9D9E-6E4094EC9337}"/>
                  </a:ext>
                </a:extLst>
              </p:cNvPr>
              <p:cNvSpPr/>
              <p:nvPr/>
            </p:nvSpPr>
            <p:spPr>
              <a:xfrm>
                <a:off x="363983" y="3729350"/>
                <a:ext cx="11486271" cy="3001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prouve la seconde partie de la définition. Soit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d’affixe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d’affixe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ba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En termes de coordonnées on a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; 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;−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Donc : 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d’une part, le milieu de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pour coordonnées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; 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appartient donc à l’axe des réels ;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d’autre part, on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 ; 2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et donc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Donc, soit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dans ce cas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ce qui signifie que les deux points sont confondus sur l’axe des réels; soit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les deux constatations précédentes montrent que l’axe des réels est la médiatrice du segment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Dans les deux cas cela prouve le résultat.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5987F75-00BA-4D91-9D9E-6E4094EC93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83" y="3729350"/>
                <a:ext cx="11486271" cy="3001463"/>
              </a:xfrm>
              <a:prstGeom prst="rect">
                <a:avLst/>
              </a:prstGeom>
              <a:blipFill>
                <a:blip r:embed="rId3"/>
                <a:stretch>
                  <a:fillRect l="-478" b="-24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9B8F88CE-93F6-47D7-A7F4-274E80ECB82D}"/>
              </a:ext>
            </a:extLst>
          </p:cNvPr>
          <p:cNvSpPr/>
          <p:nvPr/>
        </p:nvSpPr>
        <p:spPr>
          <a:xfrm>
            <a:off x="363983" y="721345"/>
            <a:ext cx="5028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spcAft>
                <a:spcPts val="0"/>
              </a:spcAft>
              <a:buFont typeface="+mj-lt"/>
              <a:buAutoNum type="arabicPeriod" startAt="5"/>
              <a:tabLst>
                <a:tab pos="3048000" algn="ctr"/>
                <a:tab pos="6032500" algn="r"/>
              </a:tabLst>
            </a:pPr>
            <a:r>
              <a:rPr lang="fr-FR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Conjugué d’un nombre complexe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71DE117-4DAE-47D3-AB2C-EACE31F73E57}"/>
                  </a:ext>
                </a:extLst>
              </p:cNvPr>
              <p:cNvSpPr/>
              <p:nvPr/>
            </p:nvSpPr>
            <p:spPr>
              <a:xfrm>
                <a:off x="363983" y="1580812"/>
                <a:ext cx="8780016" cy="1289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Définition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Symbol" panose="05050102010706020507" pitchFamily="18" charset="2"/>
                  <a:buChar char="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 </a:t>
                </a: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conjugué d’un nombre complexe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le complexe </a:t>
                </a:r>
              </a:p>
              <a:p>
                <a:pPr marL="800100" lvl="1" indent="-342900">
                  <a:lnSpc>
                    <a:spcPct val="150000"/>
                  </a:lnSpc>
                  <a:buFont typeface="Symbol" panose="05050102010706020507" pitchFamily="18" charset="2"/>
                  <a:buChar char="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l’affixe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l’affixe du symétrique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par rapport à l’axe des réels.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71DE117-4DAE-47D3-AB2C-EACE31F73E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83" y="1580812"/>
                <a:ext cx="8780016" cy="1289071"/>
              </a:xfrm>
              <a:prstGeom prst="rect">
                <a:avLst/>
              </a:prstGeom>
              <a:blipFill>
                <a:blip r:embed="rId4"/>
                <a:stretch>
                  <a:fillRect l="-625" r="-556" b="-66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C5437B5-53C2-498F-9725-897E47E74B6B}"/>
              </a:ext>
            </a:extLst>
          </p:cNvPr>
          <p:cNvSpPr/>
          <p:nvPr/>
        </p:nvSpPr>
        <p:spPr>
          <a:xfrm>
            <a:off x="-168920" y="3013579"/>
            <a:ext cx="2294218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>
              <a:lnSpc>
                <a:spcPct val="150000"/>
              </a:lnSpc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Démonstration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FA9A3FC-361E-4074-8D97-A1F85926E046}"/>
                  </a:ext>
                </a:extLst>
              </p:cNvPr>
              <p:cNvSpPr/>
              <p:nvPr/>
            </p:nvSpPr>
            <p:spPr>
              <a:xfrm>
                <a:off x="7364326" y="2077625"/>
                <a:ext cx="16003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noté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fr-FR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FA9A3FC-361E-4074-8D97-A1F85926E0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326" y="2077625"/>
                <a:ext cx="1600375" cy="369332"/>
              </a:xfrm>
              <a:prstGeom prst="rect">
                <a:avLst/>
              </a:prstGeom>
              <a:blipFill>
                <a:blip r:embed="rId5"/>
                <a:stretch>
                  <a:fillRect t="-11667" r="-9506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F06B0F89-8B97-4DF9-98C4-B6C57850BAA9}"/>
              </a:ext>
            </a:extLst>
          </p:cNvPr>
          <p:cNvSpPr/>
          <p:nvPr/>
        </p:nvSpPr>
        <p:spPr>
          <a:xfrm>
            <a:off x="280551" y="1647460"/>
            <a:ext cx="8780016" cy="128907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2679965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3959</Words>
  <Application>Microsoft Office PowerPoint</Application>
  <PresentationFormat>Grand écran</PresentationFormat>
  <Paragraphs>421</Paragraphs>
  <Slides>44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Sitka Small</vt:lpstr>
      <vt:lpstr>Symbol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DEFOSSE</dc:creator>
  <cp:lastModifiedBy>Christophe DEFOSSE</cp:lastModifiedBy>
  <cp:revision>57</cp:revision>
  <dcterms:created xsi:type="dcterms:W3CDTF">2018-11-09T12:20:37Z</dcterms:created>
  <dcterms:modified xsi:type="dcterms:W3CDTF">2024-02-16T06:17:01Z</dcterms:modified>
</cp:coreProperties>
</file>