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sldIdLst>
    <p:sldId id="264" r:id="rId3"/>
    <p:sldId id="257" r:id="rId4"/>
    <p:sldId id="258" r:id="rId5"/>
    <p:sldId id="298" r:id="rId6"/>
    <p:sldId id="299" r:id="rId7"/>
    <p:sldId id="300" r:id="rId8"/>
    <p:sldId id="283" r:id="rId9"/>
    <p:sldId id="285" r:id="rId10"/>
    <p:sldId id="286" r:id="rId11"/>
    <p:sldId id="259" r:id="rId12"/>
    <p:sldId id="301" r:id="rId13"/>
    <p:sldId id="260" r:id="rId14"/>
    <p:sldId id="261" r:id="rId15"/>
    <p:sldId id="289" r:id="rId16"/>
    <p:sldId id="265" r:id="rId17"/>
    <p:sldId id="302" r:id="rId18"/>
    <p:sldId id="267" r:id="rId19"/>
    <p:sldId id="268" r:id="rId20"/>
    <p:sldId id="277" r:id="rId21"/>
    <p:sldId id="278" r:id="rId22"/>
    <p:sldId id="303" r:id="rId23"/>
    <p:sldId id="304" r:id="rId24"/>
    <p:sldId id="290" r:id="rId25"/>
    <p:sldId id="269" r:id="rId26"/>
    <p:sldId id="270" r:id="rId27"/>
    <p:sldId id="291" r:id="rId28"/>
    <p:sldId id="293" r:id="rId29"/>
    <p:sldId id="295" r:id="rId30"/>
    <p:sldId id="297" r:id="rId31"/>
    <p:sldId id="272" r:id="rId32"/>
    <p:sldId id="273" r:id="rId33"/>
    <p:sldId id="274" r:id="rId34"/>
    <p:sldId id="27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1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6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8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0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0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3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58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39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12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53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7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438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85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9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5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5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9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7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3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93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177D-F1B1-4A13-ACD5-A48ED6355644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32AB49-0FBC-4A56-B241-2D5856A96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2.png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Arithmétique – Partie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PGCD de deux nombres entiers naturels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Le Théorème de Bézout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Le Théorème de Gauss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Les nombres premiers</a:t>
            </a:r>
          </a:p>
        </p:txBody>
      </p:sp>
    </p:spTree>
    <p:extLst>
      <p:ext uri="{BB962C8B-B14F-4D97-AF65-F5344CB8AC3E}">
        <p14:creationId xmlns:p14="http://schemas.microsoft.com/office/powerpoint/2010/main" val="413471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3427" y="609599"/>
            <a:ext cx="3686174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u="sng">
                <a:latin typeface="+mj-lt"/>
                <a:ea typeface="+mj-ea"/>
                <a:cs typeface="+mj-cs"/>
              </a:rPr>
              <a:t>Algorithme d'Euclide</a:t>
            </a:r>
            <a:endParaRPr lang="en-US" sz="44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427" y="2101737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C’est</a:t>
            </a:r>
            <a:r>
              <a:rPr lang="en-US" sz="1600" dirty="0"/>
              <a:t> avec </a:t>
            </a:r>
            <a:r>
              <a:rPr lang="en-US" sz="1600" i="1" dirty="0" err="1"/>
              <a:t>Euclide</a:t>
            </a:r>
            <a:r>
              <a:rPr lang="en-US" sz="1600" i="1" dirty="0"/>
              <a:t> </a:t>
            </a:r>
            <a:r>
              <a:rPr lang="en-US" sz="1600" i="1" dirty="0" err="1"/>
              <a:t>d'Alexandrie</a:t>
            </a:r>
            <a:r>
              <a:rPr lang="en-US" sz="1600" i="1" dirty="0"/>
              <a:t> </a:t>
            </a:r>
            <a:r>
              <a:rPr lang="en-US" sz="1600" dirty="0"/>
              <a:t>(-320? ; -260?), que les </a:t>
            </a:r>
            <a:r>
              <a:rPr lang="en-US" sz="1600" dirty="0" err="1"/>
              <a:t>théories</a:t>
            </a:r>
            <a:r>
              <a:rPr lang="en-US" sz="1600" dirty="0"/>
              <a:t> sur les </a:t>
            </a:r>
            <a:r>
              <a:rPr lang="en-US" sz="1600" dirty="0" err="1"/>
              <a:t>nombres</a:t>
            </a:r>
            <a:r>
              <a:rPr lang="en-US" sz="1600" dirty="0"/>
              <a:t> premiers se </a:t>
            </a:r>
            <a:r>
              <a:rPr lang="en-US" sz="1600" dirty="0" err="1"/>
              <a:t>mettent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place.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Dans « </a:t>
            </a:r>
            <a:r>
              <a:rPr lang="en-US" sz="1600" i="1" dirty="0"/>
              <a:t>Les </a:t>
            </a:r>
            <a:r>
              <a:rPr lang="en-US" sz="1600" i="1" dirty="0" err="1"/>
              <a:t>éléments</a:t>
            </a:r>
            <a:r>
              <a:rPr lang="en-US" sz="1600" dirty="0"/>
              <a:t> » (livres VII, VIII, IX), il </a:t>
            </a:r>
            <a:r>
              <a:rPr lang="en-US" sz="1600" dirty="0" err="1"/>
              <a:t>donne</a:t>
            </a:r>
            <a:r>
              <a:rPr lang="en-US" sz="1600" dirty="0"/>
              <a:t> des </a:t>
            </a:r>
            <a:r>
              <a:rPr lang="en-US" sz="1600" dirty="0" err="1"/>
              <a:t>définitions</a:t>
            </a:r>
            <a:r>
              <a:rPr lang="en-US" sz="1600" dirty="0"/>
              <a:t>, des </a:t>
            </a:r>
            <a:r>
              <a:rPr lang="en-US" sz="1600" dirty="0" err="1"/>
              <a:t>propriétés</a:t>
            </a:r>
            <a:r>
              <a:rPr lang="en-US" sz="1600" dirty="0"/>
              <a:t> et </a:t>
            </a:r>
            <a:r>
              <a:rPr lang="en-US" sz="1600" dirty="0" err="1"/>
              <a:t>démontre</a:t>
            </a:r>
            <a:r>
              <a:rPr lang="en-US" sz="1600" dirty="0"/>
              <a:t> </a:t>
            </a:r>
            <a:r>
              <a:rPr lang="en-US" sz="1600" dirty="0" err="1"/>
              <a:t>certaines</a:t>
            </a:r>
            <a:r>
              <a:rPr lang="en-US" sz="1600" dirty="0"/>
              <a:t> affirmations du passé, </a:t>
            </a:r>
            <a:r>
              <a:rPr lang="en-US" sz="1600" dirty="0" err="1"/>
              <a:t>comme</a:t>
            </a:r>
            <a:r>
              <a:rPr lang="en-US" sz="1600" dirty="0"/>
              <a:t> </a:t>
            </a:r>
            <a:r>
              <a:rPr lang="en-US" sz="1600" dirty="0" err="1"/>
              <a:t>l’existence</a:t>
            </a:r>
            <a:r>
              <a:rPr lang="en-US" sz="1600" dirty="0"/>
              <a:t> </a:t>
            </a:r>
            <a:r>
              <a:rPr lang="en-US" sz="1600" dirty="0" err="1"/>
              <a:t>d’une</a:t>
            </a:r>
            <a:r>
              <a:rPr lang="en-US" sz="1600" dirty="0"/>
              <a:t> </a:t>
            </a:r>
            <a:r>
              <a:rPr lang="en-US" sz="1600" dirty="0" err="1"/>
              <a:t>infinité</a:t>
            </a:r>
            <a:r>
              <a:rPr lang="en-US" sz="1600" dirty="0"/>
              <a:t> de </a:t>
            </a:r>
            <a:r>
              <a:rPr lang="en-US" sz="1600" dirty="0" err="1"/>
              <a:t>nombres</a:t>
            </a:r>
            <a:r>
              <a:rPr lang="en-US" sz="1600" dirty="0"/>
              <a:t> premiers.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« Les </a:t>
            </a:r>
            <a:r>
              <a:rPr lang="en-US" sz="1600" dirty="0" err="1"/>
              <a:t>nombres</a:t>
            </a:r>
            <a:r>
              <a:rPr lang="en-US" sz="1600" dirty="0"/>
              <a:t> premiers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quantité</a:t>
            </a:r>
            <a:r>
              <a:rPr lang="en-US" sz="1600" dirty="0"/>
              <a:t> plus </a:t>
            </a:r>
            <a:r>
              <a:rPr lang="en-US" sz="1600" dirty="0" err="1"/>
              <a:t>grande</a:t>
            </a:r>
            <a:r>
              <a:rPr lang="en-US" sz="1600" dirty="0"/>
              <a:t> que </a:t>
            </a:r>
            <a:r>
              <a:rPr lang="en-US" sz="1600" dirty="0" err="1"/>
              <a:t>toute</a:t>
            </a:r>
            <a:r>
              <a:rPr lang="en-US" sz="1600" dirty="0"/>
              <a:t> </a:t>
            </a:r>
            <a:r>
              <a:rPr lang="en-US" sz="1600" dirty="0" err="1"/>
              <a:t>quantité</a:t>
            </a:r>
            <a:r>
              <a:rPr lang="en-US" sz="1600" dirty="0"/>
              <a:t> </a:t>
            </a:r>
            <a:r>
              <a:rPr lang="en-US" sz="1600" dirty="0" err="1"/>
              <a:t>proposée</a:t>
            </a:r>
            <a:r>
              <a:rPr lang="en-US" sz="1600" dirty="0"/>
              <a:t> de </a:t>
            </a:r>
            <a:r>
              <a:rPr lang="en-US" sz="1600" dirty="0" err="1"/>
              <a:t>nombres</a:t>
            </a:r>
            <a:r>
              <a:rPr lang="en-US" sz="1600" dirty="0"/>
              <a:t> premiers 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Il </a:t>
            </a:r>
            <a:r>
              <a:rPr lang="en-US" sz="1600" dirty="0" err="1"/>
              <a:t>présente</a:t>
            </a:r>
            <a:r>
              <a:rPr lang="en-US" sz="1600" dirty="0"/>
              <a:t> </a:t>
            </a:r>
            <a:r>
              <a:rPr lang="en-US" sz="1600" dirty="0" err="1"/>
              <a:t>aussi</a:t>
            </a:r>
            <a:r>
              <a:rPr lang="en-US" sz="1600" dirty="0"/>
              <a:t> la </a:t>
            </a:r>
            <a:r>
              <a:rPr lang="en-US" sz="1600" dirty="0" err="1"/>
              <a:t>décomposition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facteurs</a:t>
            </a:r>
            <a:r>
              <a:rPr lang="en-US" sz="1600" dirty="0"/>
              <a:t> premiers </a:t>
            </a:r>
            <a:r>
              <a:rPr lang="en-US" sz="1600" dirty="0" err="1"/>
              <a:t>liée</a:t>
            </a:r>
            <a:r>
              <a:rPr lang="en-US" sz="1600" dirty="0"/>
              <a:t> à la notion de PGCD.</a:t>
            </a:r>
            <a:endParaRPr lang="en-US" sz="1600" dirty="0"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908CB9-44F2-4FA8-9941-878E835D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11" y="728708"/>
            <a:ext cx="3429371" cy="5400583"/>
          </a:xfrm>
          <a:prstGeom prst="rect">
            <a:avLst/>
          </a:prstGeom>
        </p:spPr>
      </p:pic>
      <p:pic>
        <p:nvPicPr>
          <p:cNvPr id="7" name="Image 6" descr="Image-14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6229" y="2410691"/>
            <a:ext cx="2255907" cy="273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1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AE4D5A2-176D-47C4-8C0B-2F1A5EC987DB}"/>
                  </a:ext>
                </a:extLst>
              </p:cNvPr>
              <p:cNvSpPr txBox="1"/>
              <p:nvPr/>
            </p:nvSpPr>
            <p:spPr>
              <a:xfrm>
                <a:off x="646981" y="254687"/>
                <a:ext cx="11369615" cy="5351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Théorème Algorithme d’Euclide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deux entiers naturels non nuls tels que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ne divise pas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 suite des divisions euclidiennes du diviseur par le reste de la division précédente finit par s’arrêter.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 dernier reste non nul est alors le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de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Division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:		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	avec	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 Math" panose="02040503050406030204" pitchFamily="18" charset="0"/>
                      </a:rPr>
                      <m:t>⩾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Division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:		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	avec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 Math" panose="02040503050406030204" pitchFamily="18" charset="0"/>
                      </a:rPr>
                      <m:t>⩾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Division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	avec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 Math" panose="02040503050406030204" pitchFamily="18" charset="0"/>
                      </a:rPr>
                      <m:t>⩾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indent="44958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 Math" panose="02040503050406030204" pitchFamily="18" charset="0"/>
                  </a:rPr>
                  <a:t>⋮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				</a:t>
                </a:r>
                <a:r>
                  <a:rPr lang="fr-FR" dirty="0"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 Math" panose="02040503050406030204" pitchFamily="18" charset="0"/>
                  </a:rPr>
                  <a:t>⋮		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 Math" panose="02040503050406030204" pitchFamily="18" charset="0"/>
                  </a:rPr>
                  <a:t>⋮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Division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avec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–1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 Math" panose="02040503050406030204" pitchFamily="18" charset="0"/>
                      </a:rPr>
                      <m:t>⩾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Division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–1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+0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	on a alors :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AE4D5A2-176D-47C4-8C0B-2F1A5EC9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81" y="254687"/>
                <a:ext cx="11369615" cy="5351401"/>
              </a:xfrm>
              <a:prstGeom prst="rect">
                <a:avLst/>
              </a:prstGeom>
              <a:blipFill>
                <a:blip r:embed="rId2"/>
                <a:stretch>
                  <a:fillRect l="-429" b="-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0904" y="382182"/>
            <a:ext cx="60692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Exemple: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Recherche de PGCD par l'algorithme d'Euclide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Déterminer le PGCD de 252 et 360.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1989" y="3028890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donc PGCD(252 ; 360) = 36.</a:t>
            </a:r>
            <a:endParaRPr lang="fr-FR" alt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410904" y="3753426"/>
            <a:ext cx="9005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 effet, d'après la propriété précédente :</a:t>
            </a:r>
            <a:endParaRPr lang="fr-FR" altLang="fr-F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PGCD(252 ; 360) = PGCD(252 ; 108) = PGCD(108 ; 36) = PGCD(36 ; 0) = 36</a:t>
            </a:r>
            <a:endParaRPr lang="fr-FR" altLang="fr-F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 est possible de vérifier le résultat à l'aide de la calculatrice :</a:t>
            </a:r>
            <a:endParaRPr lang="fr-FR" altLang="fr-F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Avec une TI 83 :</a:t>
            </a:r>
            <a:endParaRPr lang="fr-FR" altLang="fr-F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Touche "MATH" puis menu "NBRE" </a:t>
            </a:r>
            <a:endParaRPr lang="fr-FR" alt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E88678-603D-49D4-974E-E2EA5E5CA4F9}"/>
                  </a:ext>
                </a:extLst>
              </p:cNvPr>
              <p:cNvSpPr/>
              <p:nvPr/>
            </p:nvSpPr>
            <p:spPr>
              <a:xfrm>
                <a:off x="1237277" y="1273304"/>
                <a:ext cx="6096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applique l'algorithme d'Euclide :</a:t>
                </a:r>
                <a:endParaRPr lang="fr-FR" altLang="fr-FR" sz="1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360 = </m:t>
                    </m:r>
                    <m:r>
                      <a:rPr lang="fr-FR" altLang="fr-FR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252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1 + </m:t>
                    </m:r>
                    <m:r>
                      <a:rPr lang="fr-FR" alt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108</m:t>
                    </m:r>
                  </m:oMath>
                </a14:m>
                <a:r>
                  <a:rPr lang="fr-FR" alt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E88678-603D-49D4-974E-E2EA5E5CA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77" y="1273304"/>
                <a:ext cx="6096000" cy="707886"/>
              </a:xfrm>
              <a:prstGeom prst="rect">
                <a:avLst/>
              </a:prstGeom>
              <a:blipFill>
                <a:blip r:embed="rId3"/>
                <a:stretch>
                  <a:fillRect l="-1100" t="-60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AB9A9A-EBD6-4F3B-88E2-509ABD660374}"/>
                  </a:ext>
                </a:extLst>
              </p:cNvPr>
              <p:cNvSpPr/>
              <p:nvPr/>
            </p:nvSpPr>
            <p:spPr>
              <a:xfrm>
                <a:off x="2985066" y="1986554"/>
                <a:ext cx="2807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252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alt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108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2 + </m:t>
                    </m:r>
                    <m:r>
                      <a:rPr lang="fr-FR" altLang="fr-FR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AB9A9A-EBD6-4F3B-88E2-509ABD660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66" y="1986554"/>
                <a:ext cx="28073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7E092F-6E6C-484F-90A5-75DBF578FC9B}"/>
                  </a:ext>
                </a:extLst>
              </p:cNvPr>
              <p:cNvSpPr/>
              <p:nvPr/>
            </p:nvSpPr>
            <p:spPr>
              <a:xfrm>
                <a:off x="3847613" y="2470591"/>
                <a:ext cx="25220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108 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altLang="fr-FR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alt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3 + 0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7E092F-6E6C-484F-90A5-75DBF578F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13" y="2470591"/>
                <a:ext cx="252203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581F4FA-828E-4726-99BC-5E03830A851F}"/>
              </a:ext>
            </a:extLst>
          </p:cNvPr>
          <p:cNvSpPr/>
          <p:nvPr/>
        </p:nvSpPr>
        <p:spPr>
          <a:xfrm>
            <a:off x="1614331" y="3045820"/>
            <a:ext cx="3299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dernier reste non nul est 36</a:t>
            </a:r>
            <a:endParaRPr lang="fr-FR" sz="2000" dirty="0"/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3BADC95E-29B4-423B-B789-5EDEEAB38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42" y="5078368"/>
            <a:ext cx="2324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71C266-E289-4501-946D-E64CBABD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8" y="0"/>
            <a:ext cx="10784264" cy="2213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9781D3-66A0-4B4A-8691-DD65E9A6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88" y="2345177"/>
            <a:ext cx="9175423" cy="43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8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99809-A9D0-4086-862A-DCC88852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1" y="366596"/>
            <a:ext cx="6067425" cy="1600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74C61A-5248-405E-99AE-8E12D394B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2201661"/>
            <a:ext cx="6086475" cy="1371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A21643-230D-43BF-A557-DCE3129B8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1" y="3909827"/>
            <a:ext cx="5762625" cy="1133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E7B768-9D97-4A01-A1E8-2C13AC82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86" y="541538"/>
            <a:ext cx="5635747" cy="42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487" y="450762"/>
            <a:ext cx="11513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+mj-lt"/>
              <a:buAutoNum type="romanUcPeriod" startAt="2"/>
            </a:pPr>
            <a:r>
              <a:rPr lang="fr-FR" sz="32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Théorème de Bézout et théorème de Gauss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3A3C8-DF1B-47D7-AE23-368BDDD7E23D}"/>
              </a:ext>
            </a:extLst>
          </p:cNvPr>
          <p:cNvSpPr/>
          <p:nvPr/>
        </p:nvSpPr>
        <p:spPr>
          <a:xfrm>
            <a:off x="287628" y="1306248"/>
            <a:ext cx="116167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0"/>
              </a:spcAft>
              <a:buFont typeface="+mj-lt"/>
              <a:buAutoNum type="arabicParenR"/>
            </a:pPr>
            <a:r>
              <a:rPr lang="fr-FR" sz="20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Théorème de Bézout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fr-FR" sz="2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Propriété (Identité de Bézout) </a:t>
            </a:r>
            <a:endParaRPr lang="fr-FR" sz="2000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Soit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deux entiers naturels non nuls et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leur PGCD.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Il existe deux entiers relatifs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tels que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fr-FR" sz="2000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bv</a:t>
            </a: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Démonstration :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7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3A3C8-DF1B-47D7-AE23-368BDDD7E23D}"/>
              </a:ext>
            </a:extLst>
          </p:cNvPr>
          <p:cNvSpPr/>
          <p:nvPr/>
        </p:nvSpPr>
        <p:spPr>
          <a:xfrm>
            <a:off x="0" y="-111875"/>
            <a:ext cx="1161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Propriété (Identité de Bézout) </a:t>
            </a:r>
            <a:endParaRPr lang="fr-FR" sz="1600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Soit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deux entiers naturels non nuls et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leur PGCD.</a:t>
            </a:r>
            <a:endParaRPr lang="fr-FR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Il existe deux entiers relatifs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tels que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bv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endParaRPr lang="fr-FR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3CFF96-44CD-4B06-8FE1-D3C5B716C3D2}"/>
                  </a:ext>
                </a:extLst>
              </p:cNvPr>
              <p:cNvSpPr/>
              <p:nvPr/>
            </p:nvSpPr>
            <p:spPr>
              <a:xfrm>
                <a:off x="761217" y="1109490"/>
                <a:ext cx="12307910" cy="585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l'ensemble des entiers positifs de la forme </a:t>
                </a:r>
                <a:r>
                  <a:rPr lang="fr-FR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entiers relatifs. 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appartiennent à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donc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non vide.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contient un plus petit élément noté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Démontrons que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fr-FR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a et b donc divise d et donc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fr-FR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Démontrons que 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effectue la division euclidienne de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 existe un unique couple d'entiers (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tel que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FR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dq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a alors :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𝑑𝑞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𝑎𝑢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𝑏𝑣</m:t>
                        </m:r>
                      </m:e>
                    </m:d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𝑎𝑢𝑞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𝑏𝑣𝑞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𝑢𝑞</m:t>
                        </m:r>
                      </m:e>
                    </m:d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𝑣𝑞𝑏</m:t>
                    </m:r>
                  </m:oMath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Donc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 élément de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plus petit que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ce qui est contradictoire et donc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0.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en déduit que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On montre de même que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donc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conclut que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finalement, il existe deux entiers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tels que :</a:t>
                </a:r>
                <a:r>
                  <a:rPr lang="fr-FR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au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bv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3CFF96-44CD-4B06-8FE1-D3C5B716C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17" y="1109490"/>
                <a:ext cx="12307910" cy="5859233"/>
              </a:xfrm>
              <a:prstGeom prst="rect">
                <a:avLst/>
              </a:prstGeom>
              <a:blipFill>
                <a:blip r:embed="rId2"/>
                <a:stretch>
                  <a:fillRect l="-446" b="-7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6E7F8789-A245-4998-A716-1F7FD86B1024}"/>
              </a:ext>
            </a:extLst>
          </p:cNvPr>
          <p:cNvSpPr txBox="1"/>
          <p:nvPr/>
        </p:nvSpPr>
        <p:spPr>
          <a:xfrm>
            <a:off x="0" y="798021"/>
            <a:ext cx="6565036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Démonstration :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73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35" y="1346120"/>
            <a:ext cx="11921544" cy="126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Théorème de Bézout </a:t>
            </a:r>
            <a:endParaRPr lang="fr-FR" sz="2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Soit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deux entiers naturels non nuls.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a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sont premiers entre eux si, et seulement si, il existe deux entiers relatifs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tels que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fr-FR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bv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1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0456" y="5543104"/>
                <a:ext cx="1026446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22 et 15 sont premiers entre eux.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est alors assuré que l'équation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admet un couple solution d'entiers.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5543104"/>
                <a:ext cx="10264462" cy="1015663"/>
              </a:xfrm>
              <a:prstGeom prst="rect">
                <a:avLst/>
              </a:prstGeom>
              <a:blipFill>
                <a:blip r:embed="rId2"/>
                <a:stretch>
                  <a:fillRect l="-594" t="-2994"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456" y="294631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Démonstration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3792" y="3315645"/>
                <a:ext cx="1048340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Tx/>
                  <a:buChar char="-"/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Si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sont premiers entre eux alors le résultat est immédiat d'après l'identité de Bézout.</a:t>
                </a:r>
              </a:p>
              <a:p>
                <a:pPr>
                  <a:spcAft>
                    <a:spcPts val="0"/>
                  </a:spcAft>
                </a:pPr>
                <a:endParaRPr lang="fr-FR" sz="20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0"/>
                  </a:spcAft>
                  <a:buFontTx/>
                  <a:buChar char="-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Supposons qu'il existe deux entiers relatifs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tels que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sz="2000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bv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49580" indent="44958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donc divise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sz="2000" i="1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bv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49580" indent="449580"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La réciproque est prouvée.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3315645"/>
                <a:ext cx="10483402" cy="1631216"/>
              </a:xfrm>
              <a:prstGeom prst="rect">
                <a:avLst/>
              </a:prstGeom>
              <a:blipFill>
                <a:blip r:embed="rId3"/>
                <a:stretch>
                  <a:fillRect l="-523" t="-2247" b="-5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A967FA-ACAD-43A1-A691-40390E9FDEC9}"/>
                  </a:ext>
                </a:extLst>
              </p:cNvPr>
              <p:cNvSpPr/>
              <p:nvPr/>
            </p:nvSpPr>
            <p:spPr>
              <a:xfrm>
                <a:off x="270456" y="20623"/>
                <a:ext cx="125774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a par exemple : PGCD(54 ; 42) = 6.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 existe donc deux entiers </a:t>
                </a:r>
                <a:r>
                  <a:rPr lang="fr-FR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tels que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54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+ 42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6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 couple (-3 ; 4) convient. En effet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54 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(−3) + 42 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4 = 6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A967FA-ACAD-43A1-A691-40390E9FD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20623"/>
                <a:ext cx="12577418" cy="923330"/>
              </a:xfrm>
              <a:prstGeom prst="rect">
                <a:avLst/>
              </a:prstGeom>
              <a:blipFill>
                <a:blip r:embed="rId4"/>
                <a:stretch>
                  <a:fillRect l="-388"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9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3" y="442664"/>
            <a:ext cx="11346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Méthode :</a:t>
            </a:r>
            <a:r>
              <a:rPr lang="fr-FR" sz="200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Démontrer que deux entiers sont premiers entre eux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Démontrer que pour tout entier naturel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+ 3 et 5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+ 7 sont premiers entre eux.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85883"/>
              </p:ext>
            </p:extLst>
          </p:nvPr>
        </p:nvGraphicFramePr>
        <p:xfrm>
          <a:off x="2408347" y="1584102"/>
          <a:ext cx="4835092" cy="4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254000" progId="Equation.DSMT4">
                  <p:embed/>
                </p:oleObj>
              </mc:Choice>
              <mc:Fallback>
                <p:oleObj name="Equation" r:id="rId2" imgW="2781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347" y="1584102"/>
                        <a:ext cx="4835092" cy="463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96213" y="2380675"/>
            <a:ext cx="11732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D'après le théorème de Bézout, avec les coefficients 5 et -2, on peut affirmer que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</a:rPr>
              <a:t>2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</a:rPr>
              <a:t> + 3 et 5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</a:rPr>
              <a:t> + 7 sont premiers entre eux.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701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49B7BE-2864-4D7E-A6FB-EE6364B67789}"/>
              </a:ext>
            </a:extLst>
          </p:cNvPr>
          <p:cNvSpPr/>
          <p:nvPr/>
        </p:nvSpPr>
        <p:spPr>
          <a:xfrm>
            <a:off x="335280" y="367840"/>
            <a:ext cx="11521440" cy="960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A09AD9-8021-435F-B237-E44191BC9E5E}"/>
                  </a:ext>
                </a:extLst>
              </p:cNvPr>
              <p:cNvSpPr/>
              <p:nvPr/>
            </p:nvSpPr>
            <p:spPr>
              <a:xfrm>
                <a:off x="335280" y="259924"/>
                <a:ext cx="1152144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Corollaire de Bézout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L’équation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𝒂𝒙</m:t>
                    </m:r>
                    <m:r>
                      <a:rPr lang="fr-FR" sz="2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𝒃𝒚</m:t>
                    </m:r>
                    <m:r>
                      <a:rPr lang="fr-FR" sz="2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admet des solutions entières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si, et seulement si,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A09AD9-8021-435F-B237-E44191BC9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59924"/>
                <a:ext cx="11521440" cy="960328"/>
              </a:xfrm>
              <a:prstGeom prst="rect">
                <a:avLst/>
              </a:prstGeom>
              <a:blipFill>
                <a:blip r:embed="rId2"/>
                <a:stretch>
                  <a:fillRect l="-529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713AD-8447-41FE-8740-924980BED8F7}"/>
                  </a:ext>
                </a:extLst>
              </p:cNvPr>
              <p:cNvSpPr/>
              <p:nvPr/>
            </p:nvSpPr>
            <p:spPr>
              <a:xfrm>
                <a:off x="975360" y="4051013"/>
                <a:ext cx="9215755" cy="2806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• Réciproquement 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multiple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PGCD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il existe un entier relatif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𝑘𝐷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l’égalité de Bézout, il existe deux entiers relatifs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𝑎𝑢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𝑏𝑣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multipliant par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obtient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𝑎𝑢𝑘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𝑏𝑣𝑘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𝑘𝐷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⇔ 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𝑢𝑘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𝑣𝑘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il existe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713AD-8447-41FE-8740-924980BED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4051013"/>
                <a:ext cx="9215755" cy="2806987"/>
              </a:xfrm>
              <a:prstGeom prst="rect">
                <a:avLst/>
              </a:prstGeom>
              <a:blipFill>
                <a:blip r:embed="rId3"/>
                <a:stretch>
                  <a:fillRect l="-661" b="-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5D96C14-8AB3-467C-9C70-92205E0EEC92}"/>
              </a:ext>
            </a:extLst>
          </p:cNvPr>
          <p:cNvSpPr/>
          <p:nvPr/>
        </p:nvSpPr>
        <p:spPr>
          <a:xfrm>
            <a:off x="335280" y="1789832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Démonstration 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8F5B4E-910D-487D-90EE-3A259E192E37}"/>
                  </a:ext>
                </a:extLst>
              </p:cNvPr>
              <p:cNvSpPr/>
              <p:nvPr/>
            </p:nvSpPr>
            <p:spPr>
              <a:xfrm>
                <a:off x="975360" y="2189942"/>
                <a:ext cx="10099040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• Dans le sens direct 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Supposons que l’équation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admette une solution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; 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PGCD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alors, comme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divise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il divise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divise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8F5B4E-910D-487D-90EE-3A259E192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189942"/>
                <a:ext cx="10099040" cy="1883657"/>
              </a:xfrm>
              <a:prstGeom prst="rect">
                <a:avLst/>
              </a:prstGeom>
              <a:blipFill>
                <a:blip r:embed="rId4"/>
                <a:stretch>
                  <a:fillRect l="-604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7789D3-573A-4BBB-8AAE-1276D0F42BC1}"/>
                  </a:ext>
                </a:extLst>
              </p:cNvPr>
              <p:cNvSpPr/>
              <p:nvPr/>
            </p:nvSpPr>
            <p:spPr>
              <a:xfrm>
                <a:off x="8119377" y="820142"/>
                <a:ext cx="3829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multiple du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𝐏𝐆𝐂𝐃</m:t>
                    </m:r>
                    <m:r>
                      <a:rPr lang="fr-FR" sz="2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fr-FR" sz="2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fr-FR" sz="2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7789D3-573A-4BBB-8AAE-1276D0F42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377" y="820142"/>
                <a:ext cx="3829382" cy="400110"/>
              </a:xfrm>
              <a:prstGeom prst="rect">
                <a:avLst/>
              </a:prstGeom>
              <a:blipFill>
                <a:blip r:embed="rId5"/>
                <a:stretch>
                  <a:fillRect t="-10769" r="-637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6330" y="291215"/>
                <a:ext cx="11075831" cy="560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800" i="1" u="sng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PGCD de deux entiers </a:t>
                </a:r>
                <a:endParaRPr lang="fr-FR" sz="2000" u="none" strike="noStrike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fr-FR" sz="2000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Définition et propriétés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Tous les diviseurs de 60 sont :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3366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3,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6,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12, 15,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30, 60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Tous les diviseurs de 100 sont :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3366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25, 50, 100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Les diviseurs communs à 60 et 100 sont :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>
                    <a:solidFill>
                      <a:srgbClr val="3366FF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20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 plus grand diviseur commun à 60 et 100 est 20.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le nomme le PGCD de 60 et 100 et on note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ED7D3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2000" i="1">
                            <a:solidFill>
                              <a:srgbClr val="ED7D3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ED7D3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60 ;100</m:t>
                        </m:r>
                      </m:e>
                    </m:d>
                    <m:r>
                      <a:rPr lang="fr-FR" sz="2000" i="1">
                        <a:solidFill>
                          <a:srgbClr val="ED7D3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fr-FR" sz="2000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30" y="291215"/>
                <a:ext cx="11075831" cy="5601533"/>
              </a:xfrm>
              <a:prstGeom prst="rect">
                <a:avLst/>
              </a:prstGeom>
              <a:blipFill>
                <a:blip r:embed="rId2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04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0215DF-2ED6-447E-9BF8-8197DBE2C1D3}"/>
              </a:ext>
            </a:extLst>
          </p:cNvPr>
          <p:cNvSpPr/>
          <p:nvPr/>
        </p:nvSpPr>
        <p:spPr>
          <a:xfrm>
            <a:off x="889264" y="787055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Exemple :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6E760F-D735-4E38-85D5-3D39213C3DDC}"/>
                  </a:ext>
                </a:extLst>
              </p:cNvPr>
              <p:cNvSpPr/>
              <p:nvPr/>
            </p:nvSpPr>
            <p:spPr>
              <a:xfrm>
                <a:off x="965835" y="1446169"/>
                <a:ext cx="3738245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L’équation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+9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6E760F-D735-4E38-85D5-3D39213C3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" y="1446169"/>
                <a:ext cx="3738245" cy="579967"/>
              </a:xfrm>
              <a:prstGeom prst="rect">
                <a:avLst/>
              </a:prstGeom>
              <a:blipFill>
                <a:blip r:embed="rId2"/>
                <a:stretch>
                  <a:fillRect l="-2117" b="-2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5AFC72-376A-467D-9FA6-ED795DE552BF}"/>
                  </a:ext>
                </a:extLst>
              </p:cNvPr>
              <p:cNvSpPr/>
              <p:nvPr/>
            </p:nvSpPr>
            <p:spPr>
              <a:xfrm>
                <a:off x="965835" y="4192269"/>
                <a:ext cx="10404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• L’équation 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n’admet pas de solution car 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5AFC72-376A-467D-9FA6-ED795DE55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" y="4192269"/>
                <a:ext cx="10404475" cy="461665"/>
              </a:xfrm>
              <a:prstGeom prst="rect">
                <a:avLst/>
              </a:prstGeom>
              <a:blipFill>
                <a:blip r:embed="rId3"/>
                <a:stretch>
                  <a:fillRect l="-87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D3EA10-A8E6-4594-BCDD-614B4DBD07C0}"/>
                  </a:ext>
                </a:extLst>
              </p:cNvPr>
              <p:cNvSpPr/>
              <p:nvPr/>
            </p:nvSpPr>
            <p:spPr>
              <a:xfrm>
                <a:off x="1480278" y="3047566"/>
                <a:ext cx="98900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effet, si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: 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4(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4)+9(2)=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16+18=2.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D3EA10-A8E6-4594-BCDD-614B4DBD0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78" y="3047566"/>
                <a:ext cx="9890032" cy="461665"/>
              </a:xfrm>
              <a:prstGeom prst="rect">
                <a:avLst/>
              </a:prstGeom>
              <a:blipFill>
                <a:blip r:embed="rId4"/>
                <a:stretch>
                  <a:fillRect l="-986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7764BD8-E73E-4A32-B1E1-217427855AC0}"/>
              </a:ext>
            </a:extLst>
          </p:cNvPr>
          <p:cNvSpPr/>
          <p:nvPr/>
        </p:nvSpPr>
        <p:spPr>
          <a:xfrm>
            <a:off x="4548573" y="1564471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admet des solutions car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5E5E65-233A-4C54-9D4A-EF8453CEC29C}"/>
                  </a:ext>
                </a:extLst>
              </p:cNvPr>
              <p:cNvSpPr/>
              <p:nvPr/>
            </p:nvSpPr>
            <p:spPr>
              <a:xfrm>
                <a:off x="3456505" y="4950166"/>
                <a:ext cx="5865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PGCD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(9,15)=3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2 n’est pas multiple de 3. </a:t>
                </a:r>
                <a:endParaRPr lang="fr-FR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5E5E65-233A-4C54-9D4A-EF8453CEC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05" y="4950166"/>
                <a:ext cx="5865132" cy="461665"/>
              </a:xfrm>
              <a:prstGeom prst="rect">
                <a:avLst/>
              </a:prstGeom>
              <a:blipFill>
                <a:blip r:embed="rId5"/>
                <a:stretch>
                  <a:fillRect l="-208" t="-11842" r="-728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093DBC-BD04-4E09-8FCF-80C659429255}"/>
                  </a:ext>
                </a:extLst>
              </p:cNvPr>
              <p:cNvSpPr/>
              <p:nvPr/>
            </p:nvSpPr>
            <p:spPr>
              <a:xfrm>
                <a:off x="3730834" y="2247509"/>
                <a:ext cx="48744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PGCD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(4,9)=1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2 est multiple de 1.</a:t>
                </a:r>
                <a:endParaRPr lang="fr-FR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093DBC-BD04-4E09-8FCF-80C659429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834" y="2247509"/>
                <a:ext cx="4874476" cy="461665"/>
              </a:xfrm>
              <a:prstGeom prst="rect">
                <a:avLst/>
              </a:prstGeom>
              <a:blipFill>
                <a:blip r:embed="rId6"/>
                <a:stretch>
                  <a:fillRect l="-250" t="-12000" r="-1125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EEDB9E-2B92-4446-986E-16B2B584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" y="2231651"/>
            <a:ext cx="12022557" cy="2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4D5FAE-5086-4923-8F22-64FCF8F6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762"/>
            <a:ext cx="12192000" cy="52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8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8B2E19-D64F-4F2E-AD10-B144D57C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4" y="389896"/>
            <a:ext cx="5758733" cy="45235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0143F7-339A-4ACF-9728-8046F91A5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67" y="1596267"/>
            <a:ext cx="6096000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75B620-1C53-4B1C-903D-6BEA2813430E}"/>
              </a:ext>
            </a:extLst>
          </p:cNvPr>
          <p:cNvSpPr/>
          <p:nvPr/>
        </p:nvSpPr>
        <p:spPr>
          <a:xfrm>
            <a:off x="225543" y="1096666"/>
            <a:ext cx="8220012" cy="1442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1668" y="194385"/>
            <a:ext cx="12050332" cy="234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0"/>
              </a:spcAft>
              <a:buFont typeface="+mj-lt"/>
              <a:buAutoNum type="arabicParenR" startAt="3"/>
            </a:pPr>
            <a:r>
              <a:rPr lang="fr-FR" sz="20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Théorème de Gauss 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Théorème de Gauss </a:t>
            </a:r>
            <a:endParaRPr lang="fr-FR" sz="2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Soit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trois entiers naturels non nuls.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Si  </a:t>
            </a:r>
            <a:r>
              <a:rPr lang="fr-FR" sz="2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sz="2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et si  </a:t>
            </a:r>
            <a:r>
              <a:rPr lang="fr-FR" sz="2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sz="2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sont premiers entre eux  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alors  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8615" y="3564707"/>
                <a:ext cx="11286185" cy="234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fr-FR" sz="20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donc il existe un entier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 que </a:t>
                </a:r>
                <a:r>
                  <a:rPr lang="fr-FR" sz="2000" b="1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fr-FR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FR" sz="2000" b="1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sont premiers entre eux donc il existe deux entiers relatifs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tels que : </a:t>
                </a:r>
                <a:r>
                  <a:rPr lang="fr-FR" sz="2000" b="1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au</a:t>
                </a:r>
                <a:r>
                  <a:rPr lang="fr-FR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fr-FR" sz="2000" b="1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bv</a:t>
                </a:r>
                <a:r>
                  <a:rPr lang="fr-FR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peut alors en déduire que 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𝑎𝑐𝑢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b="1" i="1" dirty="0" err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fr-FR" sz="2000" i="1" dirty="0" err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encore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𝑎𝑐𝑢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b="1" i="1" dirty="0" err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𝒌𝒂</m:t>
                    </m:r>
                    <m:r>
                      <a:rPr lang="fr-FR" sz="2000" i="1" dirty="0" err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Et donc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kv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en déduit que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5" y="3564707"/>
                <a:ext cx="11286185" cy="2345001"/>
              </a:xfrm>
              <a:prstGeom prst="rect">
                <a:avLst/>
              </a:prstGeom>
              <a:blipFill>
                <a:blip r:embed="rId2"/>
                <a:stretch>
                  <a:fillRect l="-540" b="-3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7D32DEF-6509-4F7D-B46E-51EF701CC323}"/>
              </a:ext>
            </a:extLst>
          </p:cNvPr>
          <p:cNvSpPr/>
          <p:nvPr/>
        </p:nvSpPr>
        <p:spPr>
          <a:xfrm>
            <a:off x="287200" y="3241095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Démonstration :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D1438-0B9D-4522-840A-6AC353667A80}"/>
              </a:ext>
            </a:extLst>
          </p:cNvPr>
          <p:cNvSpPr/>
          <p:nvPr/>
        </p:nvSpPr>
        <p:spPr>
          <a:xfrm>
            <a:off x="7201304" y="2139276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sz="2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57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ED84DE-290E-4CDD-B61E-D916BD5B67EB}"/>
              </a:ext>
            </a:extLst>
          </p:cNvPr>
          <p:cNvSpPr/>
          <p:nvPr/>
        </p:nvSpPr>
        <p:spPr>
          <a:xfrm>
            <a:off x="266164" y="101600"/>
            <a:ext cx="8247916" cy="1229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09093" y="0"/>
            <a:ext cx="1161674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Corollaire</a:t>
            </a:r>
            <a:endParaRPr lang="fr-FR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Soit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trois entiers naturels non nuls.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Si  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si  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sont premiers entre eux   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alors  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fr-F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093" y="4455726"/>
            <a:ext cx="3866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Exemple :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et 11 divisent 660,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et 11 sont premiers entre eux,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donc 66 divise 660.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4987" y="1975903"/>
            <a:ext cx="8460276" cy="211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donc il existe deux entiers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 que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donc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sont premiers entre eux donc d'après le théorème de Gauss,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 existe donc un entier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k''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tel que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''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on a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''b 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k''ab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donc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divise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5CC96-3212-4D13-B1E7-116DDD35EE2D}"/>
              </a:ext>
            </a:extLst>
          </p:cNvPr>
          <p:cNvSpPr/>
          <p:nvPr/>
        </p:nvSpPr>
        <p:spPr>
          <a:xfrm>
            <a:off x="309093" y="154552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Démonstration :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595CE0-4967-4947-925A-528D4F0D5EB4}"/>
                  </a:ext>
                </a:extLst>
              </p:cNvPr>
              <p:cNvSpPr/>
              <p:nvPr/>
            </p:nvSpPr>
            <p:spPr>
              <a:xfrm>
                <a:off x="4592320" y="4455726"/>
                <a:ext cx="74574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Remarque :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Intuitivement, on pourrait croire que la condition "</a:t>
                </a:r>
                <a:r>
                  <a:rPr lang="fr-FR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sont premiers entre eux" est inutile.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Prenons un contre-exemple :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 et 9 divisent 18, 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 et 9 ne sont pas premiers entre eux,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9 = 54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ne divise pas 18.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595CE0-4967-4947-925A-528D4F0D5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20" y="4455726"/>
                <a:ext cx="7457440" cy="2031325"/>
              </a:xfrm>
              <a:prstGeom prst="rect">
                <a:avLst/>
              </a:prstGeom>
              <a:blipFill>
                <a:blip r:embed="rId2"/>
                <a:stretch>
                  <a:fillRect l="-654" t="-1802" b="-3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41A338-1036-4B6B-A363-E3563C08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73" y="0"/>
            <a:ext cx="9495853" cy="24489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A77E04-F66B-4750-B102-E46D6E76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4" y="3184603"/>
            <a:ext cx="11294052" cy="18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FC3D5B-87EB-4BA1-A1A1-25E23DFE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17" y="0"/>
            <a:ext cx="8833966" cy="22016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9C94A0-3E32-49F3-90FE-4215CBED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4" y="3006725"/>
            <a:ext cx="11070471" cy="15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D85899-5DEE-42E8-9757-0F0AB333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77" y="0"/>
            <a:ext cx="7492043" cy="22735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4A7C40-0FF2-4F5B-B379-64B639E9C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52" y="2346136"/>
            <a:ext cx="9962695" cy="45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C03191-0E48-4160-AF8C-75A6073B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59" y="0"/>
            <a:ext cx="6641858" cy="22755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C48DFE-7949-465E-A458-F4B4D8210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84" y="2407641"/>
            <a:ext cx="9721724" cy="44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7227" y="402052"/>
                <a:ext cx="11149263" cy="5704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Définition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deux entiers relatifs non nuls.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L’ensemble des diviseurs communs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admet un plus grand diviseur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appelé plus grand commun diviseur.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le note PGCD(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2000" dirty="0">
                    <a:solidFill>
                      <a:srgbClr val="70AD47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 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Démontrons l’existence et l’unicité du PGCD.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L’ensemble des diviseurs communs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est un ensemble fini car c’est l’intersection de deux ensembles dont l’un au moins est fini (non tous nuls).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1 divise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donc l’ensemble des diviseurs communs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n’est pas vide.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Or tout ensemble fini non vide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admet un plus grand élément,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existe.</a:t>
                </a:r>
                <a:endParaRPr lang="fr-FR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7" y="402052"/>
                <a:ext cx="11149263" cy="5704895"/>
              </a:xfrm>
              <a:prstGeom prst="rect">
                <a:avLst/>
              </a:prstGeom>
              <a:blipFill>
                <a:blip r:embed="rId2"/>
                <a:stretch>
                  <a:fillRect l="-547" b="-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4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2529" y="412956"/>
            <a:ext cx="8826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3"/>
            </a:pPr>
            <a:r>
              <a:rPr lang="fr-FR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Nombres premiers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i="1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Problème 4 :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Trouver les premiers nombres premiers (livre page 77)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4359" y="1703651"/>
            <a:ext cx="8646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plus anciennes traces des nombres premiers ont été trouvées près du lac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Edouard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au </a:t>
            </a:r>
            <a:r>
              <a:rPr lang="fr-FR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Zaïre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sur un os (de plus de 20000 ans), l’os d’</a:t>
            </a:r>
            <a:r>
              <a:rPr lang="fr-FR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Ishango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recouvert d’entailles marquant les nombres premiers 11, 13, 17 et 19.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Est-ce ici l’ébauche d’une table de nombres premiers ou cette correspondance est-elle due au hasard ?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Image-14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 r="5263" b="3467"/>
          <a:stretch>
            <a:fillRect/>
          </a:stretch>
        </p:blipFill>
        <p:spPr bwMode="auto">
          <a:xfrm>
            <a:off x="652529" y="1714710"/>
            <a:ext cx="1775662" cy="15685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9247" y="3467070"/>
            <a:ext cx="111402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rabicParenR"/>
            </a:pPr>
            <a:r>
              <a:rPr lang="fr-FR" sz="16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Définition et propriétés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Définition</a:t>
            </a:r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Un nombre entier naturel est </a:t>
            </a:r>
            <a:r>
              <a:rPr lang="fr-FR" sz="1600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premier</a:t>
            </a: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s'il possède exactement deux diviseurs positifs distincts 1 et lui-même.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Exemples et contre-exemples :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 3, 5, 7 sont des nombres premiers.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n'est pas un nombre premier car divisible par 2 et 3.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n'est pas un nombre premier car il ne possède qu'un seul diviseur positif.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Liste des nombres premiers inférieurs à 100 :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2  3  5  7  11  13  17  19  23  29  31  37  41  43  47  53  59  61  67  71  73  79  83  89  97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4698" y="416791"/>
                <a:ext cx="11243256" cy="1634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sz="2000" dirty="0">
                  <a:solidFill>
                    <a:schemeClr val="accent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Tout entier naturel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strictement supérieur à 1 et non premier admet un diviseur premier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 :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416791"/>
                <a:ext cx="11243256" cy="1634678"/>
              </a:xfrm>
              <a:prstGeom prst="rect">
                <a:avLst/>
              </a:prstGeom>
              <a:blipFill rotWithShape="0">
                <a:blip r:embed="rId2"/>
                <a:stretch>
                  <a:fillRect l="-542" t="-1859" b="-5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4698" y="4594363"/>
                <a:ext cx="11873948" cy="194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Remarque 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Pour savoir si un nombre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premier ou non, la recherche de diviseurs peut s'arrêter au dernier entier premier inférieur 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Déterminer si un nombre est premier ou non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391 est-il premier ?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4594363"/>
                <a:ext cx="11873948" cy="1942455"/>
              </a:xfrm>
              <a:prstGeom prst="rect">
                <a:avLst/>
              </a:prstGeom>
              <a:blipFill rotWithShape="0">
                <a:blip r:embed="rId3"/>
                <a:stretch>
                  <a:fillRect l="-513" t="-1887" b="-50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9843" y="2077932"/>
            <a:ext cx="11024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Soit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l'ensemble des diviseurs de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autre que 1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Cet ensemble est non vide car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n'est pas premier donc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admet un plus petit élément noté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est premier car dans le cas contraire,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admettrait un diviseur autre que 1 et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 diviseur serait plus petit que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diviserait également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ce qui contredit le fait que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est le plus petit élément de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843" y="3635426"/>
            <a:ext cx="817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peut écrire que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fr-FR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pq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avec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&lt;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car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est le plus petit élément de </a:t>
            </a: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9843" y="3961813"/>
                <a:ext cx="4371710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𝑝𝑞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et donc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43" y="3961813"/>
                <a:ext cx="4371710" cy="403572"/>
              </a:xfrm>
              <a:prstGeom prst="rect">
                <a:avLst/>
              </a:prstGeom>
              <a:blipFill rotWithShape="0">
                <a:blip r:embed="rId4"/>
                <a:stretch>
                  <a:fillRect l="-1393" t="-7576" r="-557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9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0955"/>
                <a:ext cx="11900079" cy="6767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spcAft>
                    <a:spcPts val="0"/>
                  </a:spcAft>
                  <a:buFont typeface="+mj-lt"/>
                  <a:buAutoNum type="arabicParenR" startAt="2"/>
                </a:pPr>
                <a:r>
                  <a:rPr lang="fr-FR" sz="1600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Décomposition en facteurs premiers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16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veut décomposer 600 en produit de facteurs premiers.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600 = 6 × 100 = 6× 10</m:t>
                      </m:r>
                      <m:r>
                        <a:rPr lang="fr-FR" sz="1600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= 2 × 3 × 2</m:t>
                      </m:r>
                      <m:r>
                        <a:rPr lang="fr-FR" sz="1600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× 5</m:t>
                      </m:r>
                      <m:r>
                        <a:rPr lang="fr-FR" sz="1600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= 2</m:t>
                      </m:r>
                      <m:r>
                        <a:rPr lang="fr-FR" sz="1600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× 3 × 5</m:t>
                      </m:r>
                      <m:r>
                        <a:rPr lang="fr-FR" sz="1600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En effet, 2, 3 et 5 sont des nombres premiers.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sz="1600" dirty="0">
                  <a:solidFill>
                    <a:schemeClr val="accent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Tout entier naturel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strictement supérieur à 1 se décompose en produit de facteurs premiers.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Cette décomposition est unique à l'ordre près des facteurs.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On note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×…×</m:t>
                    </m:r>
                    <m:sSubSup>
                      <m:sSubSup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sSub>
                          <m:sSub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fr-FR" sz="16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16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16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16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fr-FR" sz="16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1600" i="1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fr-FR" sz="1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nombres premiers distincts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entiers naturels non nuls.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 : ADMISE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u="sng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Existence :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u="sng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Unicité :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On effectue une démonstration par récurrence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u="none" strike="noStrike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Initialisation : Trivial pour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2.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Hérédité :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fr-FR" sz="1600" u="sng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Hypothèse de récurrence : 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Supposons qu'il existe un entier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strictement supérieur à 1, tel que la propriété soit vraie pour tout entier strictement inférieur à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: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 décomposition de tout entier strictement inférieur à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en produit de facteurs premiers est unique.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fr-FR" sz="1600" u="sng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Démontrons que :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La propriété est vraie au rang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La décomposition de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en produit de facteurs premiers est unique.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Conclusion :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 propriété est vraie pour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2 et héréditaire à partir de ce rang. D'après le principe de récurrence, elle est vraie pour tout entier naturel </a:t>
                </a:r>
                <a:r>
                  <a:rPr lang="fr-FR" sz="16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955"/>
                <a:ext cx="11900079" cy="6767045"/>
              </a:xfrm>
              <a:prstGeom prst="rect">
                <a:avLst/>
              </a:prstGeom>
              <a:blipFill rotWithShape="0">
                <a:blip r:embed="rId2"/>
                <a:stretch>
                  <a:fillRect l="-256" t="-270" b="-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48455"/>
                <a:ext cx="12192000" cy="5453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 </a:t>
                </a:r>
                <a:endParaRPr lang="fr-FR" dirty="0">
                  <a:solidFill>
                    <a:schemeClr val="accent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Soit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×…×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 décomposition en produit de facteurs premiers d'un entier naturel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non nul.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Tout diviseur de </a:t>
                </a: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admet une décomposition en produit de facteurs premiers de la forme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×…×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avec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pour tout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u="none" strike="noStrike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 :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600 = 2</m:t>
                      </m:r>
                      <m:r>
                        <a:rPr lang="fr-FR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× 3 × 5</m:t>
                      </m:r>
                      <m:r>
                        <a:rPr lang="fr-FR" i="1" baseline="30000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Donc 2</a:t>
                </a:r>
                <a:r>
                  <a:rPr lang="fr-FR" baseline="30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3</a:t>
                </a:r>
                <a:r>
                  <a:rPr lang="fr-FR" baseline="30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5</a:t>
                </a:r>
                <a:r>
                  <a:rPr lang="fr-FR" baseline="30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20 est un diviseur de 600.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u="sng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Déterminer un PGCD ou un PPCM*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spcAft>
                    <a:spcPts val="0"/>
                  </a:spcAft>
                </a:pPr>
                <a:r>
                  <a:rPr lang="fr-FR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* Plus Petit Commun Multiple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Décomposer 17 640 et 411 600 en produits de facteurs premiers.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En déduire le PGCD et le PPCM (plus petit multiple commun) de ces deux nombres.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u="sng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Déterminer tous les diviseurs d'un entier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Déterminer tous les diviseurs de 132.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55"/>
                <a:ext cx="12192000" cy="5453096"/>
              </a:xfrm>
              <a:prstGeom prst="rect">
                <a:avLst/>
              </a:prstGeom>
              <a:blipFill rotWithShape="0">
                <a:blip r:embed="rId2"/>
                <a:stretch>
                  <a:fillRect l="-400" t="-559" b="-7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5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0305" y="1037091"/>
                <a:ext cx="10491536" cy="380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Propriétés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deux entiers relatifs non nuls.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</m:e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e/>
                      </m:d>
                    </m:oMath>
                  </m:oMathPara>
                </a14:m>
                <a:endParaRPr lang="fr-FR" sz="20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; 0</m:t>
                          </m:r>
                        </m:e>
                      </m:d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𝑐𝑎𝑟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0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𝑒𝑠𝑡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𝑢𝑛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𝑚𝑢𝑙𝑡𝑖𝑝𝑙𝑒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𝑡𝑜𝑢𝑡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𝑒𝑛𝑡𝑖𝑒𝑟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20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; 1</m:t>
                          </m:r>
                        </m:e>
                      </m:d>
                      <m:r>
                        <a:rPr lang="it-IT" sz="20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it-IT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e)</a:t>
                </a:r>
                <a:r>
                  <a:rPr lang="it-IT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Si </a:t>
                </a:r>
                <a:r>
                  <a:rPr lang="it-IT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it-IT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it-IT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=│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│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it-IT" sz="2000" i="1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f)</a:t>
                </a:r>
                <a:r>
                  <a:rPr lang="it-IT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 Pour tout entier naturel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𝑘𝑎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𝑘𝑏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05" y="1037091"/>
                <a:ext cx="10491536" cy="3800015"/>
              </a:xfrm>
              <a:prstGeom prst="rect">
                <a:avLst/>
              </a:prstGeom>
              <a:blipFill>
                <a:blip r:embed="rId2"/>
                <a:stretch>
                  <a:fillRect l="-639" b="-2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7392" y="148570"/>
                <a:ext cx="10491536" cy="2580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Propriétés</a:t>
                </a:r>
                <a:endParaRPr lang="fr-FR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</a:t>
                </a:r>
                <a:r>
                  <a:rPr lang="fr-FR" sz="1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1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deux entiers relatifs non nuls.</a:t>
                </a:r>
                <a:endParaRPr lang="fr-FR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</m:e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e/>
                      </m:d>
                    </m:oMath>
                  </m:oMathPara>
                </a14:m>
                <a:endParaRPr lang="fr-FR" sz="14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; 0</m:t>
                          </m:r>
                        </m:e>
                      </m:d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𝑐𝑎𝑟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0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𝑒𝑠𝑡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𝑢𝑛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𝑚𝑢𝑙𝑡𝑖𝑝𝑙𝑒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𝑡𝑜𝑢𝑡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𝑒𝑛𝑡𝑖𝑒𝑟</m:t>
                      </m:r>
                      <m:r>
                        <a:rPr lang="it-IT" sz="1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it-IT" sz="1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; 1</m:t>
                          </m:r>
                        </m:e>
                      </m:d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1</m:t>
                      </m:r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it-IT" sz="1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e)</a:t>
                </a:r>
                <a:r>
                  <a:rPr lang="it-IT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Si </a:t>
                </a:r>
                <a:r>
                  <a:rPr lang="it-IT" sz="1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it-IT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divise </a:t>
                </a:r>
                <a:r>
                  <a:rPr lang="it-IT" sz="1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=│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│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it-IT" sz="1400" i="1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f)</a:t>
                </a:r>
                <a:r>
                  <a:rPr lang="it-IT" sz="14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  Pour tout entier naturel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it-IT" sz="1400" dirty="0">
                    <a:latin typeface="Times New Roman" panose="02020603050405020304" pitchFamily="18" charset="0"/>
                    <a:ea typeface="Cambria" panose="02040503050406030204" pitchFamily="18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𝑘𝑎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𝑘𝑏</m:t>
                        </m:r>
                      </m:e>
                    </m:d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𝑃𝐺𝐶𝐷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fr-FR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2" y="148570"/>
                <a:ext cx="10491536" cy="2580002"/>
              </a:xfrm>
              <a:prstGeom prst="rect">
                <a:avLst/>
              </a:prstGeom>
              <a:blipFill>
                <a:blip r:embed="rId2"/>
                <a:stretch>
                  <a:fillRect l="-174" b="-1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29C5D3D1-A0AA-421D-B5FD-39F3E4995BCC}"/>
              </a:ext>
            </a:extLst>
          </p:cNvPr>
          <p:cNvSpPr txBox="1"/>
          <p:nvPr/>
        </p:nvSpPr>
        <p:spPr>
          <a:xfrm>
            <a:off x="541950" y="3162266"/>
            <a:ext cx="6099462" cy="303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Exemples</a:t>
            </a: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fr-FR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PGCD(30 , 75) = PGCD(75 , 30) = 15</a:t>
            </a: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fr-FR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PGCD(– 24 , – 18) = PGCD(24 , 18) = 6</a:t>
            </a: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fr-FR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PGCD(82 , 0) = 82</a:t>
            </a: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fr-FR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PGCD(30 , 5) = 5 car 30 est un multiple de 5.</a:t>
            </a: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solidFill>
                  <a:srgbClr val="EC008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fr-FR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PGCD(240 , 180) = 10 PGCD(24 , 18) = 60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02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8646E6-47FC-4A89-A3F4-D26314DCB4F8}"/>
                  </a:ext>
                </a:extLst>
              </p:cNvPr>
              <p:cNvSpPr txBox="1"/>
              <p:nvPr/>
            </p:nvSpPr>
            <p:spPr>
              <a:xfrm>
                <a:off x="625642" y="639839"/>
                <a:ext cx="10940715" cy="572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fr-FR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Définition - Nombres premiers entre eux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49580"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Soit </a:t>
                </a:r>
                <a:r>
                  <a:rPr lang="fr-FR" sz="18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deux entiers relatifs non tous nuls.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49580"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sont premiers entre eux si, et seulement s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fr-FR" sz="1800" i="1" dirty="0">
                  <a:effectLst/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4958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= 1</m:t>
                      </m:r>
                    </m:oMath>
                  </m:oMathPara>
                </a14:m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800" b="1" dirty="0">
                    <a:solidFill>
                      <a:srgbClr val="EC008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Exemples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PGCD(15 , 8) = 1 donc 15 et 8 sont premiers entre eux.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PGCD(a , 1) = 1 donc l’entier 1 est premier avec tout entier.</a:t>
                </a:r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800" b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Remarques</a:t>
                </a:r>
                <a:endParaRPr lang="fr-FR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 typeface="Times New Roman" panose="02020603050405020304" pitchFamily="18" charset="0"/>
                  <a:buChar char="•"/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 ne faut pas confondre nombres premiers entre eux et nombres premiers.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Les nombres 15 et 8 sont premiers entre eux mais ni l’un ni l’autre ne sont premiers.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En revanche, deux nombres premiers sont premiers entre eux.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Une fraction irréductible q s’écrit comme le rapport de deux entiers premiers entre eux :</a:t>
                </a:r>
                <a:endParaRPr lang="fr-FR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𝑎𝑣𝑒𝑐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𝑃𝐺𝐶𝐷</m:t>
                      </m:r>
                      <m:d>
                        <m:d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, 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FR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8646E6-47FC-4A89-A3F4-D26314DCB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639839"/>
                <a:ext cx="10940715" cy="5727081"/>
              </a:xfrm>
              <a:prstGeom prst="rect">
                <a:avLst/>
              </a:prstGeom>
              <a:blipFill>
                <a:blip r:embed="rId2"/>
                <a:stretch>
                  <a:fillRect l="-502" t="-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2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D7FAC3-6167-4821-A7F3-53F88C20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4421"/>
            <a:ext cx="8077200" cy="21050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3F885D-4E5A-4122-B4B8-AFEF3FB5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4909"/>
            <a:ext cx="12192000" cy="21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38CDCF-6087-4362-BA4C-D3FA9963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71786"/>
            <a:ext cx="9286875" cy="17335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093E1D-949D-4AD6-98B0-C130799E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61"/>
            <a:ext cx="12192000" cy="20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7042C4-0EE4-43F4-9B72-5519BD17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6" y="136957"/>
            <a:ext cx="4884112" cy="46893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0BAE94-A4D7-46E3-9060-91D8218A4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51"/>
          <a:stretch/>
        </p:blipFill>
        <p:spPr>
          <a:xfrm>
            <a:off x="6229163" y="0"/>
            <a:ext cx="4907199" cy="37726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5BBD79-C2E5-4ABC-B137-C6C67164C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552"/>
          <a:stretch/>
        </p:blipFill>
        <p:spPr>
          <a:xfrm>
            <a:off x="380816" y="4826304"/>
            <a:ext cx="4907199" cy="15343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5E4DCE-57D8-4CC6-B54B-3F0B2070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163" y="3772676"/>
            <a:ext cx="4907199" cy="29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09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2962</Words>
  <Application>Microsoft Office PowerPoint</Application>
  <PresentationFormat>Grand écran</PresentationFormat>
  <Paragraphs>280</Paragraphs>
  <Slides>33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Cambria Math</vt:lpstr>
      <vt:lpstr>Century Gothic</vt:lpstr>
      <vt:lpstr>Symbol</vt:lpstr>
      <vt:lpstr>Times New Roman</vt:lpstr>
      <vt:lpstr>Wingdings 3</vt:lpstr>
      <vt:lpstr>Thème Office</vt:lpstr>
      <vt:lpstr>Brin</vt:lpstr>
      <vt:lpstr>Equation</vt:lpstr>
      <vt:lpstr>Arithmétique – Partie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70</cp:revision>
  <dcterms:created xsi:type="dcterms:W3CDTF">2016-01-26T05:18:58Z</dcterms:created>
  <dcterms:modified xsi:type="dcterms:W3CDTF">2024-03-17T04:08:18Z</dcterms:modified>
</cp:coreProperties>
</file>