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76" r:id="rId4"/>
    <p:sldId id="257" r:id="rId5"/>
    <p:sldId id="258" r:id="rId6"/>
    <p:sldId id="259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6374FD-8A20-4AEB-90F8-E689F85DB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043DF6-7168-43F8-AF88-9644508F9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4D240-A88F-48B3-A307-2574094E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9C-C27F-4B3E-B724-EC0772E44C84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9E2329-45E6-48AD-9371-A9E13764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5CC756-AB22-4503-B343-C45A49E6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400A-B913-4EB2-861A-811670F3F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67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E27D6C-F9A5-4C63-B8FA-1525C244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BFDCF5-7723-425A-AB4B-DC9FA00F3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2F53AD-5AA2-4107-AE8C-84D50ADBD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9C-C27F-4B3E-B724-EC0772E44C84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FB85AB-A8B0-4082-91E8-1B3B44A8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F59DCF-D61F-4B58-80D7-FC84BD55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400A-B913-4EB2-861A-811670F3F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59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C379807-2DE6-4974-9C93-FC8610AF5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90E0B2-A19B-47C3-A23C-B2DC3509D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589187-DE70-4023-87EB-F92D8CBA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9C-C27F-4B3E-B724-EC0772E44C84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93FA65-5110-46EF-BE33-5A841B054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E1EF5F-AF7D-4509-B16A-D2DE5CAA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400A-B913-4EB2-861A-811670F3F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72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3B106-9CEA-4860-B518-FF7A80093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C64EAE-5B99-4562-9737-09595E7BE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D6372E-8DE3-4384-8284-9738D5923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9C-C27F-4B3E-B724-EC0772E44C84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D24B1E-C35E-4B83-B9EA-CB017359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F2E26A-FDB1-4B20-A174-7B5AB600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400A-B913-4EB2-861A-811670F3F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98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C3232-0C84-42DF-B038-FB34626F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A851B3-BA01-484A-BCD5-924D4C713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9B1C42-188E-4B35-900F-3192DAC1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9C-C27F-4B3E-B724-EC0772E44C84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A81668-82BB-4B42-862D-D4D4B043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49F014-3F6E-44DD-BC47-D63D1FAB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400A-B913-4EB2-861A-811670F3F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72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9AB2AB-BCE8-481C-B705-EF9B1864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3AB350-009A-4D81-B344-6E544BB34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36899E-626A-4189-B2AA-D9257432C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150AB1-3968-4594-9AC6-68FB4332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9C-C27F-4B3E-B724-EC0772E44C84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89B7B8-12B7-4185-B2E5-4BE99B51F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E3AF5A-A787-4626-BDA5-AC8F11CE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400A-B913-4EB2-861A-811670F3F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05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20C486-07E8-4A2F-AD61-FC911152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1EC15F-5737-4309-ADCA-64A9556A1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EC91FB-80DF-47B4-B99B-499D1D94C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9DD239E-016C-407A-B5D7-F01FB68BD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F23A713-265A-4649-A4CD-BA2B8F219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B4E9852-E889-4885-87BD-C044727C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9C-C27F-4B3E-B724-EC0772E44C84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DCB914F-AA7C-44CB-B7DD-1573ACF7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7D9EE20-F5F0-422B-94CF-B7236C4D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400A-B913-4EB2-861A-811670F3F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76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DB265B-B2C0-4107-B6F5-9210BDB2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47B6FE-94F3-424F-B3F3-F86FA2F2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9C-C27F-4B3E-B724-EC0772E44C84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98B386-2B01-4A98-A7E0-E39E96A8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8C7397-AEFB-4F59-A00C-2471B5BB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400A-B913-4EB2-861A-811670F3F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81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D32F78-D5AB-4D6D-A032-53BB1B15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9C-C27F-4B3E-B724-EC0772E44C84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F8E55E-B76D-4CA7-87CB-755D615B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9F8027-D5AF-4B6C-A137-B18BC16C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400A-B913-4EB2-861A-811670F3F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3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E05CE-0CDD-41FD-AFAA-9FAEC30C0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7D40D4-72F9-4569-A6C0-3B840C185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DCA546-FE01-4233-BAFB-B08ACE723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5AA019-6DC8-4ED6-BEC5-40919E3C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9C-C27F-4B3E-B724-EC0772E44C84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A46E4D-F185-42A7-A0A2-99BA91984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7B924B-C5C8-441F-A416-3D8E5ABC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400A-B913-4EB2-861A-811670F3F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56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8F7D9-5784-4240-A855-8F548DA48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08ED8AA-815E-4B46-BC84-00433DB19C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F68AC1-89EE-4F5A-A3B4-D4648BCC9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A665EB-CE4E-47F2-9ADD-0349B988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9C-C27F-4B3E-B724-EC0772E44C84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175F42-2B96-4FE0-A52D-CAD88D1E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F105AC-3672-4C08-936A-94998DE6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400A-B913-4EB2-861A-811670F3F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9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853A4B1-80E1-4801-A0CE-FF2FDBFB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A54014-B5EF-4F38-8D6E-FF0BF9CB5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B0BF98-5E16-44E3-A6CC-C8C0033B0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86B9C-C27F-4B3E-B724-EC0772E44C84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96DCA-BABD-4FDD-ADA5-E520BE634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14F9DB-7F76-45E2-9A00-F30C7231A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C400A-B913-4EB2-861A-811670F3F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96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70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2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45D7F702-0A8B-4A5C-95DC-0EE31F65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5429">
            <a:off x="8278352" y="639274"/>
            <a:ext cx="3579550" cy="178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9B60FB-FC1B-4F61-9689-904A4787185D}"/>
              </a:ext>
            </a:extLst>
          </p:cNvPr>
          <p:cNvSpPr/>
          <p:nvPr/>
        </p:nvSpPr>
        <p:spPr>
          <a:xfrm>
            <a:off x="649705" y="964525"/>
            <a:ext cx="108925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Variations et extremum</a:t>
            </a:r>
            <a:endParaRPr lang="fr-FR" sz="4000" b="1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endParaRPr lang="fr-FR" sz="36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romanUcPeriod"/>
            </a:pP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Variations d'une fonction </a:t>
            </a:r>
            <a:endParaRPr lang="fr-FR" sz="36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endParaRPr lang="fr-FR" sz="36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>
              <a:spcAft>
                <a:spcPts val="0"/>
              </a:spcAft>
              <a:buFont typeface="+mj-lt"/>
              <a:buAutoNum type="romanUcPeriod" startAt="2"/>
            </a:pP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Variations de fonctions de référence</a:t>
            </a:r>
            <a:endParaRPr lang="fr-FR" sz="36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Sens de variation, tableau de variation : cours vidéo ← Mathrix">
            <a:extLst>
              <a:ext uri="{FF2B5EF4-FFF2-40B4-BE49-F238E27FC236}">
                <a16:creationId xmlns:a16="http://schemas.microsoft.com/office/drawing/2014/main" id="{DEC51268-41DE-4BEF-8678-5E9CD577E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404">
            <a:off x="169035" y="449275"/>
            <a:ext cx="3282842" cy="163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nction non monotone : tableau de variations - landesformation">
            <a:extLst>
              <a:ext uri="{FF2B5EF4-FFF2-40B4-BE49-F238E27FC236}">
                <a16:creationId xmlns:a16="http://schemas.microsoft.com/office/drawing/2014/main" id="{9A820ACF-BB48-42FE-AB7B-1A89721D7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079" y="3909527"/>
            <a:ext cx="2913921" cy="294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40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B032D5-9C34-485C-9D00-E7893E755653}"/>
                  </a:ext>
                </a:extLst>
              </p:cNvPr>
              <p:cNvSpPr/>
              <p:nvPr/>
            </p:nvSpPr>
            <p:spPr>
              <a:xfrm>
                <a:off x="512845" y="256776"/>
                <a:ext cx="9946607" cy="2566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>
                  <a:spcAft>
                    <a:spcPts val="0"/>
                  </a:spcAft>
                  <a:buFont typeface="+mj-lt"/>
                  <a:buAutoNum type="romanUcPeriod" startAt="2"/>
                </a:pPr>
                <a:r>
                  <a:rPr lang="fr-FR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Variations de fonctions de référence</a:t>
                </a:r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fr-FR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Propriété - Fonction affine </a:t>
                </a:r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une fonction affine définie sur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 = 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𝑎𝑥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 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b avec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réels. </a:t>
                </a:r>
              </a:p>
              <a:p>
                <a:pPr marL="1257300" lvl="2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&gt; 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</a:p>
              <a:p>
                <a:pPr marL="1257300" lvl="2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&lt;0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</a:p>
              <a:p>
                <a:pPr marL="1257300" lvl="2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B032D5-9C34-485C-9D00-E7893E755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45" y="256776"/>
                <a:ext cx="9946607" cy="2566344"/>
              </a:xfrm>
              <a:prstGeom prst="rect">
                <a:avLst/>
              </a:prstGeom>
              <a:blipFill>
                <a:blip r:embed="rId2"/>
                <a:stretch>
                  <a:fillRect l="-490" t="-1188" b="-28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73950EEA-F34C-423F-8872-DDB84966E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4770" y="3029165"/>
            <a:ext cx="2389862" cy="1859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0F8746-E7BA-4B28-99D6-8B8801575C42}"/>
                  </a:ext>
                </a:extLst>
              </p:cNvPr>
              <p:cNvSpPr/>
              <p:nvPr/>
            </p:nvSpPr>
            <p:spPr>
              <a:xfrm>
                <a:off x="512845" y="5246641"/>
                <a:ext cx="6096000" cy="11505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Exemples </a:t>
                </a:r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⟼4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−3 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⟼−2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+8 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0F8746-E7BA-4B28-99D6-8B8801575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45" y="5246641"/>
                <a:ext cx="6096000" cy="1150571"/>
              </a:xfrm>
              <a:prstGeom prst="rect">
                <a:avLst/>
              </a:prstGeom>
              <a:blipFill>
                <a:blip r:embed="rId4"/>
                <a:stretch>
                  <a:fillRect l="-800" t="-3191" b="-79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8E2E074-4498-4D49-9137-86CE3D5B9296}"/>
                  </a:ext>
                </a:extLst>
              </p:cNvPr>
              <p:cNvSpPr txBox="1"/>
              <p:nvPr/>
            </p:nvSpPr>
            <p:spPr>
              <a:xfrm>
                <a:off x="2895600" y="1600474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alors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croissante sur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8E2E074-4498-4D49-9137-86CE3D5B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00474"/>
                <a:ext cx="6096000" cy="369332"/>
              </a:xfrm>
              <a:prstGeom prst="rect">
                <a:avLst/>
              </a:prstGeom>
              <a:blipFill>
                <a:blip r:embed="rId5"/>
                <a:stretch>
                  <a:fillRect l="-800" t="-11667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BC84AEE4-8D30-4F3F-A74E-4B3A0DF107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439" y="3029166"/>
            <a:ext cx="2389862" cy="1859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5B2D82E-BE31-429F-A78E-253D6FE99CF7}"/>
                  </a:ext>
                </a:extLst>
              </p:cNvPr>
              <p:cNvSpPr txBox="1"/>
              <p:nvPr/>
            </p:nvSpPr>
            <p:spPr>
              <a:xfrm>
                <a:off x="2895600" y="2024288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alors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décroissante sur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5B2D82E-BE31-429F-A78E-253D6FE99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024288"/>
                <a:ext cx="6096000" cy="369332"/>
              </a:xfrm>
              <a:prstGeom prst="rect">
                <a:avLst/>
              </a:prstGeom>
              <a:blipFill>
                <a:blip r:embed="rId7"/>
                <a:stretch>
                  <a:fillRect l="-800" t="-9836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0BD9CB1E-CD7B-4AAF-A47E-E912C09EB93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8983" y="3029164"/>
            <a:ext cx="2389862" cy="1859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3DCA296-6018-45BF-8E64-590CC42B2D51}"/>
                  </a:ext>
                </a:extLst>
              </p:cNvPr>
              <p:cNvSpPr txBox="1"/>
              <p:nvPr/>
            </p:nvSpPr>
            <p:spPr>
              <a:xfrm>
                <a:off x="2895600" y="2439798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alors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constante sur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3DCA296-6018-45BF-8E64-590CC42B2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439798"/>
                <a:ext cx="6096000" cy="369332"/>
              </a:xfrm>
              <a:prstGeom prst="rect">
                <a:avLst/>
              </a:prstGeom>
              <a:blipFill>
                <a:blip r:embed="rId9"/>
                <a:stretch>
                  <a:fillRect l="-800" t="-9836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E82811E-683D-4092-B4F1-435B8143777A}"/>
                  </a:ext>
                </a:extLst>
              </p:cNvPr>
              <p:cNvSpPr txBox="1"/>
              <p:nvPr/>
            </p:nvSpPr>
            <p:spPr>
              <a:xfrm>
                <a:off x="2365914" y="559838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est croissante sur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car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=4&gt;0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E82811E-683D-4092-B4F1-435B81437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14" y="5598380"/>
                <a:ext cx="6096000" cy="369332"/>
              </a:xfrm>
              <a:prstGeom prst="rect">
                <a:avLst/>
              </a:prstGeom>
              <a:blipFill>
                <a:blip r:embed="rId10"/>
                <a:stretch>
                  <a:fillRect l="-800" t="-9836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AF17461-12D1-4A64-96F1-A9B5DEAF4E93}"/>
                  </a:ext>
                </a:extLst>
              </p:cNvPr>
              <p:cNvSpPr txBox="1"/>
              <p:nvPr/>
            </p:nvSpPr>
            <p:spPr>
              <a:xfrm>
                <a:off x="2438148" y="6033765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est décroissante sur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car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=−2&lt;0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AF17461-12D1-4A64-96F1-A9B5DEAF4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148" y="6033765"/>
                <a:ext cx="6096000" cy="369332"/>
              </a:xfrm>
              <a:prstGeom prst="rect">
                <a:avLst/>
              </a:prstGeom>
              <a:blipFill>
                <a:blip r:embed="rId11"/>
                <a:stretch>
                  <a:fillRect l="-900" t="-11667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88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79B8E9-1BE3-4733-8725-36BACA6F35E8}"/>
                  </a:ext>
                </a:extLst>
              </p:cNvPr>
              <p:cNvSpPr/>
              <p:nvPr/>
            </p:nvSpPr>
            <p:spPr>
              <a:xfrm>
                <a:off x="585537" y="343054"/>
                <a:ext cx="11020926" cy="5859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Remarques </a:t>
                </a:r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représentée par une droite avec une </a:t>
                </a:r>
                <a:r>
                  <a:rPr lang="fr-FR" b="1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pente positive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représentée par une droite avec une </a:t>
                </a:r>
                <a:r>
                  <a:rPr lang="fr-FR" b="1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pente négative</a:t>
                </a: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Démonstration</a:t>
                </a:r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une fonction affine avec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 = 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𝑎𝑥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 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où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sont des réels.</a:t>
                </a:r>
              </a:p>
              <a:p>
                <a:pPr lvl="1"/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suppose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&lt; 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914400" lvl="1">
                  <a:lnSpc>
                    <a:spcPct val="150000"/>
                  </a:lnSpc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deux réels tels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914400"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&lt; 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puis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914400" lvl="1">
                  <a:lnSpc>
                    <a:spcPct val="150000"/>
                  </a:lnSpc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Cela veut dire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décroissante sur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lvl="1"/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suppose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&gt; 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914400" lvl="1">
                  <a:lnSpc>
                    <a:spcPct val="150000"/>
                  </a:lnSpc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deux réels tels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914400"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&gt; 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puis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914400" lvl="1">
                  <a:lnSpc>
                    <a:spcPct val="150000"/>
                  </a:lnSpc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Cela veut dire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croissante sur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79B8E9-1BE3-4733-8725-36BACA6F3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7" y="343054"/>
                <a:ext cx="11020926" cy="5859553"/>
              </a:xfrm>
              <a:prstGeom prst="rect">
                <a:avLst/>
              </a:prstGeom>
              <a:blipFill>
                <a:blip r:embed="rId2"/>
                <a:stretch>
                  <a:fillRect l="-442" t="-520" b="-7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5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2D647C-F4D7-4DB1-963B-22F7EF8C7B12}"/>
              </a:ext>
            </a:extLst>
          </p:cNvPr>
          <p:cNvSpPr/>
          <p:nvPr/>
        </p:nvSpPr>
        <p:spPr>
          <a:xfrm>
            <a:off x="450099" y="350630"/>
            <a:ext cx="3881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Propriétés - Fonctions de référence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37CEF48-68D8-4C2E-89C0-1279716FE130}"/>
                  </a:ext>
                </a:extLst>
              </p:cNvPr>
              <p:cNvSpPr/>
              <p:nvPr/>
            </p:nvSpPr>
            <p:spPr>
              <a:xfrm>
                <a:off x="508850" y="1034623"/>
                <a:ext cx="288665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b="1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Fonction carré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 fonction carré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⟼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37CEF48-68D8-4C2E-89C0-1279716FE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50" y="1034623"/>
                <a:ext cx="2886659" cy="646331"/>
              </a:xfrm>
              <a:prstGeom prst="rect">
                <a:avLst/>
              </a:prstGeom>
              <a:blipFill>
                <a:blip r:embed="rId2"/>
                <a:stretch>
                  <a:fillRect l="-1688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DD3FC53-77D2-4AB1-8282-309DF3E95B3F}"/>
                  </a:ext>
                </a:extLst>
              </p:cNvPr>
              <p:cNvSpPr/>
              <p:nvPr/>
            </p:nvSpPr>
            <p:spPr>
              <a:xfrm>
                <a:off x="3618592" y="1053828"/>
                <a:ext cx="2790534" cy="761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b="1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Fonction inverse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 fonction inverse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⟼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DD3FC53-77D2-4AB1-8282-309DF3E95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592" y="1053828"/>
                <a:ext cx="2790534" cy="761940"/>
              </a:xfrm>
              <a:prstGeom prst="rect">
                <a:avLst/>
              </a:prstGeom>
              <a:blipFill>
                <a:blip r:embed="rId3"/>
                <a:stretch>
                  <a:fillRect l="-1969" t="-4800" b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60E309E-71E5-44EB-9B78-9161A2AC36BE}"/>
                  </a:ext>
                </a:extLst>
              </p:cNvPr>
              <p:cNvSpPr/>
              <p:nvPr/>
            </p:nvSpPr>
            <p:spPr>
              <a:xfrm>
                <a:off x="6631827" y="1053828"/>
                <a:ext cx="2839454" cy="926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b="1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Fonction racine carrée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 fonction racine carrée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⟼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60E309E-71E5-44EB-9B78-9161A2AC3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827" y="1053828"/>
                <a:ext cx="2839454" cy="926407"/>
              </a:xfrm>
              <a:prstGeom prst="rect">
                <a:avLst/>
              </a:prstGeom>
              <a:blipFill>
                <a:blip r:embed="rId4"/>
                <a:stretch>
                  <a:fillRect l="-1931" t="-3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C6F7AE-6576-42F6-A5FD-D655AB5A4384}"/>
                  </a:ext>
                </a:extLst>
              </p:cNvPr>
              <p:cNvSpPr/>
              <p:nvPr/>
            </p:nvSpPr>
            <p:spPr>
              <a:xfrm>
                <a:off x="9580509" y="1053828"/>
                <a:ext cx="283945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b="1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Fonction cube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 fonction cube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⟼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C6F7AE-6576-42F6-A5FD-D655AB5A4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509" y="1053828"/>
                <a:ext cx="2839453" cy="646331"/>
              </a:xfrm>
              <a:prstGeom prst="rect">
                <a:avLst/>
              </a:prstGeom>
              <a:blipFill>
                <a:blip r:embed="rId5"/>
                <a:stretch>
                  <a:fillRect l="-1935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287B479E-A2D9-4FD7-B245-DD44E823D1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379" t="44676" r="50000"/>
          <a:stretch/>
        </p:blipFill>
        <p:spPr bwMode="auto">
          <a:xfrm>
            <a:off x="3847868" y="2513816"/>
            <a:ext cx="2017776" cy="2579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D7A2394-C0E4-4999-97A9-458A6444A8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791" t="44676" r="25589"/>
          <a:stretch/>
        </p:blipFill>
        <p:spPr bwMode="auto">
          <a:xfrm>
            <a:off x="6958445" y="2513816"/>
            <a:ext cx="2017776" cy="2579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3A0FB38-6A08-4BA5-A1C1-EA1E96BDEB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064" t="44676" r="1798"/>
          <a:stretch/>
        </p:blipFill>
        <p:spPr bwMode="auto">
          <a:xfrm>
            <a:off x="9847648" y="2459696"/>
            <a:ext cx="1978212" cy="2579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6C8FF3D-0AB7-4B52-964F-C757120B87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4676" r="73204"/>
          <a:stretch/>
        </p:blipFill>
        <p:spPr bwMode="auto">
          <a:xfrm>
            <a:off x="559046" y="2459696"/>
            <a:ext cx="2196021" cy="2579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63AE5093-45E0-4BED-93A3-DC068731AC12}"/>
                  </a:ext>
                </a:extLst>
              </p:cNvPr>
              <p:cNvSpPr txBox="1"/>
              <p:nvPr/>
            </p:nvSpPr>
            <p:spPr>
              <a:xfrm>
                <a:off x="508850" y="1653992"/>
                <a:ext cx="254058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est décroissante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croissante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63AE5093-45E0-4BED-93A3-DC068731A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50" y="1653992"/>
                <a:ext cx="2540586" cy="646331"/>
              </a:xfrm>
              <a:prstGeom prst="rect">
                <a:avLst/>
              </a:prstGeom>
              <a:blipFill>
                <a:blip r:embed="rId7"/>
                <a:stretch>
                  <a:fillRect l="-1918" t="-4717" r="-4077" b="-132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A888715-3988-453F-93A8-D9D5B0F1E5BA}"/>
                  </a:ext>
                </a:extLst>
              </p:cNvPr>
              <p:cNvSpPr txBox="1"/>
              <p:nvPr/>
            </p:nvSpPr>
            <p:spPr>
              <a:xfrm>
                <a:off x="3618592" y="1751876"/>
                <a:ext cx="271905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est décroissante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∗−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décroissante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∗+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A888715-3988-453F-93A8-D9D5B0F1E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592" y="1751876"/>
                <a:ext cx="2719058" cy="646331"/>
              </a:xfrm>
              <a:prstGeom prst="rect">
                <a:avLst/>
              </a:prstGeom>
              <a:blipFill>
                <a:blip r:embed="rId8"/>
                <a:stretch>
                  <a:fillRect l="-2018" t="-4717" r="-224" b="-132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D411AAB-4B38-43F8-8F7A-BDCF46DFC6CF}"/>
                  </a:ext>
                </a:extLst>
              </p:cNvPr>
              <p:cNvSpPr txBox="1"/>
              <p:nvPr/>
            </p:nvSpPr>
            <p:spPr>
              <a:xfrm>
                <a:off x="7554103" y="1610903"/>
                <a:ext cx="18598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est croissante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D411AAB-4B38-43F8-8F7A-BDCF46DFC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103" y="1610903"/>
                <a:ext cx="1859899" cy="369332"/>
              </a:xfrm>
              <a:prstGeom prst="rect">
                <a:avLst/>
              </a:prstGeom>
              <a:blipFill>
                <a:blip r:embed="rId9"/>
                <a:stretch>
                  <a:fillRect l="-2623" t="-9836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13959E2-757B-4989-AA8E-7C017B3D27F2}"/>
                  </a:ext>
                </a:extLst>
              </p:cNvPr>
              <p:cNvSpPr txBox="1"/>
              <p:nvPr/>
            </p:nvSpPr>
            <p:spPr>
              <a:xfrm>
                <a:off x="9627966" y="1607826"/>
                <a:ext cx="21978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est croissante sur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13959E2-757B-4989-AA8E-7C017B3D2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966" y="1607826"/>
                <a:ext cx="2197894" cy="369332"/>
              </a:xfrm>
              <a:prstGeom prst="rect">
                <a:avLst/>
              </a:prstGeom>
              <a:blipFill>
                <a:blip r:embed="rId10"/>
                <a:stretch>
                  <a:fillRect l="-2216" t="-11667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6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2" grpId="0"/>
      <p:bldP spid="14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A572929-1675-4122-B610-C3B0DEA0FBEC}"/>
                  </a:ext>
                </a:extLst>
              </p:cNvPr>
              <p:cNvSpPr/>
              <p:nvPr/>
            </p:nvSpPr>
            <p:spPr>
              <a:xfrm>
                <a:off x="192505" y="169614"/>
                <a:ext cx="11806990" cy="6518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Exemple 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 fonction carré, comme la fonction racine carrée, admet 0 pour minimum et il est atteint pour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Elle n'admet pas de maximum.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Démonstration pour la fonction carré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deux réels.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Alors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]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−∞ ;0</m:t>
                        </m:r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≤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≤0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≥0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≤0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(somme de réels négatifs), donc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par la règle des signes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On en déduit que 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donc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et donc que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≥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 fonction carré est décroissante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]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−∞ ;0</m:t>
                        </m:r>
                      </m:e>
                    </m:d>
                  </m:oMath>
                </a14:m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[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 ;+∞</m:t>
                        </m:r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≤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≤0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≥0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≥0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(somme de réels positifs), donc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≥0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par la règle des signes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On en déduit que 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donc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≥0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et donc que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≤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 fonction carré est croissante sur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["/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 ;+∞</m:t>
                        </m:r>
                      </m:e>
                    </m:d>
                  </m:oMath>
                </a14:m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A572929-1675-4122-B610-C3B0DEA0F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5" y="169614"/>
                <a:ext cx="11806990" cy="6518772"/>
              </a:xfrm>
              <a:prstGeom prst="rect">
                <a:avLst/>
              </a:prstGeom>
              <a:blipFill>
                <a:blip r:embed="rId2"/>
                <a:stretch>
                  <a:fillRect l="-568" t="-561" b="-7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67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6DFA70-8178-4730-BF68-A1974FFC6E85}"/>
              </a:ext>
            </a:extLst>
          </p:cNvPr>
          <p:cNvSpPr/>
          <p:nvPr/>
        </p:nvSpPr>
        <p:spPr>
          <a:xfrm>
            <a:off x="339595" y="328903"/>
            <a:ext cx="7137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Exercice résolu n°3 page 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225</a:t>
            </a: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– Utiliser les variations d’une fonction</a:t>
            </a:r>
            <a:endParaRPr lang="fr-FR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CC9870-FE47-4B88-8B0D-72AA8DDD0CF0}"/>
                  </a:ext>
                </a:extLst>
              </p:cNvPr>
              <p:cNvSpPr/>
              <p:nvPr/>
            </p:nvSpPr>
            <p:spPr>
              <a:xfrm>
                <a:off x="339595" y="1001257"/>
                <a:ext cx="8964825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une fonction dont voici le tableau de variations. 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Comparer les nombres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(0)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(1)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en justifiant.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Même question pour les nombres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(2)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(3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sait, de plus,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(3) = 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(4,2) = 4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57200"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Résoudre :</a:t>
                </a:r>
              </a:p>
              <a:p>
                <a:pPr marL="800100" lvl="1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=4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	b)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4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lvl="0"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4)  Tracer une représentation possible de la courbe représentative de la fonction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CC9870-FE47-4B88-8B0D-72AA8DDD0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95" y="1001257"/>
                <a:ext cx="8964825" cy="2031325"/>
              </a:xfrm>
              <a:prstGeom prst="rect">
                <a:avLst/>
              </a:prstGeom>
              <a:blipFill>
                <a:blip r:embed="rId2"/>
                <a:stretch>
                  <a:fillRect l="-612" t="-1502" b="-39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88A68CB3-5EA3-41DC-B3F4-6336AC6415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99010" y="908255"/>
            <a:ext cx="3553395" cy="1870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DE4756-A7B4-4ADC-B9FE-5668E5EEB369}"/>
                  </a:ext>
                </a:extLst>
              </p:cNvPr>
              <p:cNvSpPr/>
              <p:nvPr/>
            </p:nvSpPr>
            <p:spPr>
              <a:xfrm>
                <a:off x="339595" y="3234650"/>
                <a:ext cx="9372576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Solution</a:t>
                </a:r>
                <a:endParaRPr lang="fr-FR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1) 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sont des nombres de l'intervalle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 ; 2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décroissante sur cet intervalle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0≤1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(1)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2) 2 et 3 sont des nombres de l'intervalle [2 ; 4].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croissante sur cet intervalle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2≤3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(3)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3) a) D'après le tableau de variations,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=4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 plus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est croissante Sur [2 ; 4]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=4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donc sur [2 ; 4],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4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 une solution qui est 3.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trouve de même une unique solution 4,2 sur [4 ; 5].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Finalement, les solutions sont 0 ; 3 et 4,2.</a:t>
                </a: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b) En utilisant le résultat de la question précédente et les variations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on trouve que les solutions de cette équation sont les nombres de l'intervalle [3 ; 4,2].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DE4756-A7B4-4ADC-B9FE-5668E5EEB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95" y="3234650"/>
                <a:ext cx="9372576" cy="3139321"/>
              </a:xfrm>
              <a:prstGeom prst="rect">
                <a:avLst/>
              </a:prstGeom>
              <a:blipFill>
                <a:blip r:embed="rId4"/>
                <a:stretch>
                  <a:fillRect l="-586" t="-1165" r="-65" b="-21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FF016B5D-9A57-46C4-8D64-BFA4799E81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39576" y="3429000"/>
            <a:ext cx="2212829" cy="3079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606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E02AA62-553B-4CAB-A381-E88870FA1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734" b="3393"/>
          <a:stretch/>
        </p:blipFill>
        <p:spPr bwMode="auto">
          <a:xfrm>
            <a:off x="1640090" y="-76201"/>
            <a:ext cx="8911820" cy="3133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E0793AC-7555-4544-AA03-232932271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74" y="3429000"/>
            <a:ext cx="4761920" cy="32100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E7FEB93-DE3F-4C79-850C-1B2A7772B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4761920" cy="22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27B4FE0-D06A-47D6-BC48-10E3F911C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70" y="384745"/>
            <a:ext cx="5543502" cy="208297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267D87F-C2E4-4558-B879-F7A120885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840" y="251647"/>
            <a:ext cx="5117590" cy="234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CF057AD-4114-4766-8308-1E3746970D75}"/>
                  </a:ext>
                </a:extLst>
              </p:cNvPr>
              <p:cNvSpPr/>
              <p:nvPr/>
            </p:nvSpPr>
            <p:spPr>
              <a:xfrm>
                <a:off x="220286" y="590096"/>
                <a:ext cx="11864877" cy="4985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>
                  <a:spcAft>
                    <a:spcPts val="0"/>
                  </a:spcAft>
                  <a:buFont typeface="+mj-lt"/>
                  <a:buAutoNum type="romanUcPeriod" startAt="3"/>
                </a:pPr>
                <a:r>
                  <a:rPr lang="fr-FR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Extremum d'une fonction 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Définition - Maximum et minimum d'une fonction 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une fonction définie sur un intervalle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 pour maximum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s'il existe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dans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tel que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 =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pour tout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	Autrement dit,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(s'il existe) est l'ordonnée du point le plus haut de la courbe de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 pour minimum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s'il existe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dans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tel que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pour tout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	Autrement dit,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(s'il existe) est l'ordonnée du point le plus bas de la courbe de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Remarques 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 extremum est un minimum ou un maximum. </a:t>
                </a:r>
              </a:p>
              <a:p>
                <a:pPr marL="342900" lvl="0" indent="-342900"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Une fonction peut ne pas avoir de minimum ou de maximum.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CF057AD-4114-4766-8308-1E3746970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86" y="590096"/>
                <a:ext cx="11864877" cy="4985980"/>
              </a:xfrm>
              <a:prstGeom prst="rect">
                <a:avLst/>
              </a:prstGeom>
              <a:blipFill>
                <a:blip r:embed="rId2"/>
                <a:stretch>
                  <a:fillRect l="-925" t="-1345" r="-462" b="-1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DAFB84A7-1B39-49F1-B26E-30ECB05A2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4" r="23980"/>
          <a:stretch/>
        </p:blipFill>
        <p:spPr bwMode="auto">
          <a:xfrm>
            <a:off x="10170695" y="3818993"/>
            <a:ext cx="2021305" cy="3039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44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3D8270E-4BF3-4682-86F4-46E6F3366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2"/>
          <a:stretch/>
        </p:blipFill>
        <p:spPr>
          <a:xfrm>
            <a:off x="1455356" y="45351"/>
            <a:ext cx="9281288" cy="24243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CC47546-F896-4E31-8B48-A98635248CB7}"/>
                  </a:ext>
                </a:extLst>
              </p:cNvPr>
              <p:cNvSpPr txBox="1"/>
              <p:nvPr/>
            </p:nvSpPr>
            <p:spPr>
              <a:xfrm>
                <a:off x="994762" y="2563890"/>
                <a:ext cx="8300368" cy="1295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b="1" dirty="0">
                    <a:solidFill>
                      <a:srgbClr val="FF0000"/>
                    </a:solidFill>
                  </a:rPr>
                  <a:t>Solution</a:t>
                </a:r>
              </a:p>
              <a:p>
                <a:pPr marL="800100" lvl="1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admet un minimum qui vaut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−0,6</m:t>
                    </m:r>
                  </m:oMath>
                </a14:m>
                <a:r>
                  <a:rPr lang="fr-FR" dirty="0"/>
                  <a:t> et qui est atteint pour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fr-FR" dirty="0"/>
                  <a:t>.</a:t>
                </a:r>
              </a:p>
              <a:p>
                <a:pPr marL="800100" lvl="1" indent="-342900">
                  <a:lnSpc>
                    <a:spcPct val="150000"/>
                  </a:lnSpc>
                  <a:buAutoNum type="arabicParenR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FR" dirty="0"/>
                  <a:t> a un maximum qui vaut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fr-FR" dirty="0"/>
                  <a:t> ; il est atteint pour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fr-FR" dirty="0"/>
                  <a:t> et pour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CC47546-F896-4E31-8B48-A98635248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62" y="2563890"/>
                <a:ext cx="8300368" cy="1295163"/>
              </a:xfrm>
              <a:prstGeom prst="rect">
                <a:avLst/>
              </a:prstGeom>
              <a:blipFill>
                <a:blip r:embed="rId3"/>
                <a:stretch>
                  <a:fillRect l="-587" b="-70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4C0951DD-F100-4F59-ADD2-49D7EC5D9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450" b="4498"/>
          <a:stretch/>
        </p:blipFill>
        <p:spPr>
          <a:xfrm>
            <a:off x="459494" y="3954630"/>
            <a:ext cx="11273011" cy="271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A3CD42C-B48B-4C18-BF73-A0D3094E47EB}"/>
              </a:ext>
            </a:extLst>
          </p:cNvPr>
          <p:cNvSpPr txBox="1"/>
          <p:nvPr/>
        </p:nvSpPr>
        <p:spPr>
          <a:xfrm>
            <a:off x="3821906" y="304800"/>
            <a:ext cx="454818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Exercices du livre </a:t>
            </a:r>
            <a:r>
              <a:rPr lang="fr-FR" sz="2000" b="1" dirty="0" err="1">
                <a:solidFill>
                  <a:srgbClr val="0070C0"/>
                </a:solidFill>
              </a:rPr>
              <a:t>Sésamath</a:t>
            </a:r>
            <a:r>
              <a:rPr lang="fr-FR" sz="2000" b="1" dirty="0">
                <a:solidFill>
                  <a:srgbClr val="0070C0"/>
                </a:solidFill>
              </a:rPr>
              <a:t> page 228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863C55A-F55B-4228-A298-F53B2D3A5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03" y="1011552"/>
            <a:ext cx="5153522" cy="51788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6CD599E-291D-4C88-87C1-395013A45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975" y="1011552"/>
            <a:ext cx="5819775" cy="51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9B60FB-FC1B-4F61-9689-904A4787185D}"/>
                  </a:ext>
                </a:extLst>
              </p:cNvPr>
              <p:cNvSpPr/>
              <p:nvPr/>
            </p:nvSpPr>
            <p:spPr>
              <a:xfrm>
                <a:off x="744705" y="283010"/>
                <a:ext cx="10702590" cy="3360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fr-FR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Variations et extremum</a:t>
                </a:r>
                <a:endParaRPr lang="fr-FR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romanUcPeriod"/>
                </a:pPr>
                <a:r>
                  <a:rPr lang="fr-F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Variations d'une fonction </a:t>
                </a:r>
                <a:endParaRPr lang="fr-FR" sz="24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Définition - Fonction croissante et fonction décroissante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une fonction définie sur un intervalle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1257300" lvl="2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dit que </a:t>
                </a:r>
                <a:r>
                  <a:rPr lang="fr-FR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</a:t>
                </a:r>
                <a:r>
                  <a:rPr lang="fr-FR" sz="20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croissante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si lorsque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augmente sur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𝑰</m:t>
                    </m:r>
                  </m:oMath>
                </a14:m>
                <a:r>
                  <a:rPr lang="fr-FR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alors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fr-FR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FR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augmente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1371600" lvl="2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Autrement dit, pour tous réels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tels que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alors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)≤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9B60FB-FC1B-4F61-9689-904A47871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05" y="283010"/>
                <a:ext cx="10702590" cy="3360985"/>
              </a:xfrm>
              <a:prstGeom prst="rect">
                <a:avLst/>
              </a:prstGeom>
              <a:blipFill>
                <a:blip r:embed="rId2"/>
                <a:stretch>
                  <a:fillRect l="-740" t="-2536" b="-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A3098AF4-9272-47C5-8EF0-31BE68A507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4187021" y="3896885"/>
            <a:ext cx="3817958" cy="26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3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6E95F81-4749-435A-9303-F7983AE5E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1293020"/>
            <a:ext cx="5897672" cy="316513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64B4706-766A-445A-8656-6925B5AB0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029" y="1293020"/>
            <a:ext cx="5862638" cy="31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9B60FB-FC1B-4F61-9689-904A4787185D}"/>
                  </a:ext>
                </a:extLst>
              </p:cNvPr>
              <p:cNvSpPr/>
              <p:nvPr/>
            </p:nvSpPr>
            <p:spPr>
              <a:xfrm>
                <a:off x="649705" y="259675"/>
                <a:ext cx="10892590" cy="2191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Définition - Fonction croissante et fonction décroissante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une fonction définie sur un intervalle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1257300" lvl="2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dit que </a:t>
                </a:r>
                <a:r>
                  <a:rPr lang="fr-FR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</a:t>
                </a:r>
                <a:r>
                  <a:rPr lang="fr-FR" sz="20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décroissante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si lorsque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fr-FR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augmente sur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𝑰</m:t>
                    </m:r>
                  </m:oMath>
                </a14:m>
                <a:r>
                  <a:rPr lang="fr-FR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alors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fr-FR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FR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diminue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1371600" lvl="2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Autrement dit, pour tous réels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tels que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alors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9B60FB-FC1B-4F61-9689-904A47871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5" y="259675"/>
                <a:ext cx="10892590" cy="2191434"/>
              </a:xfrm>
              <a:prstGeom prst="rect">
                <a:avLst/>
              </a:prstGeom>
              <a:blipFill>
                <a:blip r:embed="rId2"/>
                <a:stretch>
                  <a:fillRect b="-41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ABDCDFB1-78CB-4FD1-88D0-599420AA5C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3924113" y="2789230"/>
            <a:ext cx="4343773" cy="29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7DE93F6-DF1A-4DAD-9527-C319B6AB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537" y="261224"/>
            <a:ext cx="6686926" cy="23045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C6A498-7BF4-40E5-BC4D-0DDF69C617A3}"/>
                  </a:ext>
                </a:extLst>
              </p:cNvPr>
              <p:cNvSpPr/>
              <p:nvPr/>
            </p:nvSpPr>
            <p:spPr>
              <a:xfrm>
                <a:off x="705351" y="2977990"/>
                <a:ext cx="10781298" cy="2628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Remarques 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est la courbe représentative d'une fonction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croissante sur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alors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« monte ».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	Inversement, si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décroissante sur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alors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« descend ».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Si, sur un intervalle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garde la même valeur, on dit que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est constante sur cet intervalle.</a:t>
                </a:r>
              </a:p>
              <a:p>
                <a:pPr marL="914400"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	Alors sa courbe est horizontale sur cet intervalle.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C6A498-7BF4-40E5-BC4D-0DDF69C61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51" y="2977990"/>
                <a:ext cx="10781298" cy="2628412"/>
              </a:xfrm>
              <a:prstGeom prst="rect">
                <a:avLst/>
              </a:prstGeom>
              <a:blipFill>
                <a:blip r:embed="rId3"/>
                <a:stretch>
                  <a:fillRect l="-622" t="-13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1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7BE7EB-3E4A-423C-9720-813BAF73024B}"/>
                  </a:ext>
                </a:extLst>
              </p:cNvPr>
              <p:cNvSpPr/>
              <p:nvPr/>
            </p:nvSpPr>
            <p:spPr>
              <a:xfrm>
                <a:off x="441158" y="644243"/>
                <a:ext cx="11309684" cy="4191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Définition - Fonction monotone 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ne change pas de variation sur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on dit que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</a:t>
                </a:r>
                <a:r>
                  <a:rPr lang="fr-FR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monotone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Remarque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Si, sur un intervalle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croissante (respectivement décroissante) sans être constante sur une partie de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strictement croissante (respectivement strictement décroissante).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Propriété - Tableau de variations 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 </a:t>
                </a:r>
                <a:r>
                  <a:rPr lang="fr-FR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tableau de variations 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regroupe les informations concernant les variations d'une fonction sur son ensemble de définition.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7BE7EB-3E4A-423C-9720-813BAF730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58" y="644243"/>
                <a:ext cx="11309684" cy="4191981"/>
              </a:xfrm>
              <a:prstGeom prst="rect">
                <a:avLst/>
              </a:prstGeom>
              <a:blipFill>
                <a:blip r:embed="rId2"/>
                <a:stretch>
                  <a:fillRect l="-539" b="-17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5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C79C943-196C-4A0F-B47A-17341C016575}"/>
                  </a:ext>
                </a:extLst>
              </p:cNvPr>
              <p:cNvSpPr/>
              <p:nvPr/>
            </p:nvSpPr>
            <p:spPr>
              <a:xfrm>
                <a:off x="697832" y="467358"/>
                <a:ext cx="1175084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Exemple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est une fonction définie sur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[−3 ;4]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dont voici la courbe ci-dessous ainsi que sont tableau de variations.</a:t>
                </a:r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C79C943-196C-4A0F-B47A-17341C016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32" y="467358"/>
                <a:ext cx="11750842" cy="707886"/>
              </a:xfrm>
              <a:prstGeom prst="rect">
                <a:avLst/>
              </a:prstGeom>
              <a:blipFill>
                <a:blip r:embed="rId2"/>
                <a:stretch>
                  <a:fillRect l="-519" t="-5172" b="-146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25B7C381-3515-4729-A527-0CB39D7D39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"/>
          <a:stretch/>
        </p:blipFill>
        <p:spPr bwMode="auto">
          <a:xfrm>
            <a:off x="697832" y="5368064"/>
            <a:ext cx="10701118" cy="568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A4DB8F4-CD24-4861-9DB0-4EBB8D4A57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4407" y="1419858"/>
            <a:ext cx="4194798" cy="3333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5E24379-C15B-4D8C-A576-E981D13DCB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0427" y="3927440"/>
            <a:ext cx="5021849" cy="825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06AA182-AA80-4235-A19C-79B5DC8D59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7360" y="1489936"/>
            <a:ext cx="3967666" cy="2104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039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6B929F7-A31D-41C3-8A93-2888249D6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1257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1CBDE7A-F223-41FF-AAD1-3A8227DA0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062" y="3445425"/>
            <a:ext cx="5095875" cy="31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8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46E531F-9920-4DB4-BE52-E4CAD4917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8122"/>
            <a:ext cx="12192000" cy="499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2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911D247-A8F7-4DF5-B2C3-BE5FB60E4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85724"/>
            <a:ext cx="4814505" cy="33575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51606AC-F542-4FCD-B726-07F956C01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5" y="85724"/>
            <a:ext cx="4921941" cy="29813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88B25DB-AF05-4DD2-9B96-45446224A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2" y="3509963"/>
            <a:ext cx="5165678" cy="30622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EA3897E-81DB-4CFB-8155-F34914C90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925" y="3174504"/>
            <a:ext cx="4562475" cy="359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0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1325</Words>
  <Application>Microsoft Office PowerPoint</Application>
  <PresentationFormat>Grand écran</PresentationFormat>
  <Paragraphs>132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</dc:creator>
  <cp:lastModifiedBy>Christophe DEFOSSE</cp:lastModifiedBy>
  <cp:revision>26</cp:revision>
  <dcterms:created xsi:type="dcterms:W3CDTF">2020-04-23T14:28:02Z</dcterms:created>
  <dcterms:modified xsi:type="dcterms:W3CDTF">2021-02-11T08:08:27Z</dcterms:modified>
</cp:coreProperties>
</file>