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57" r:id="rId4"/>
    <p:sldId id="267" r:id="rId5"/>
    <p:sldId id="271" r:id="rId6"/>
    <p:sldId id="272" r:id="rId7"/>
    <p:sldId id="273" r:id="rId8"/>
    <p:sldId id="258" r:id="rId9"/>
    <p:sldId id="259" r:id="rId10"/>
    <p:sldId id="260" r:id="rId11"/>
    <p:sldId id="268" r:id="rId12"/>
    <p:sldId id="274" r:id="rId13"/>
    <p:sldId id="275" r:id="rId14"/>
    <p:sldId id="276" r:id="rId15"/>
    <p:sldId id="261" r:id="rId16"/>
    <p:sldId id="262" r:id="rId17"/>
    <p:sldId id="263" r:id="rId18"/>
    <p:sldId id="264" r:id="rId19"/>
    <p:sldId id="269" r:id="rId20"/>
    <p:sldId id="277" r:id="rId21"/>
    <p:sldId id="282" r:id="rId22"/>
    <p:sldId id="283" r:id="rId23"/>
    <p:sldId id="281" r:id="rId24"/>
    <p:sldId id="265" r:id="rId25"/>
    <p:sldId id="266" r:id="rId26"/>
    <p:sldId id="270" r:id="rId27"/>
    <p:sldId id="278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8DB148-44A3-4449-8379-3FF8313FF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94BD18-97C6-4302-94F8-AEF62AAC9C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17BA6F-110D-48A7-AAD1-32BA87E9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B49E-E621-48AA-9DC0-AA144E237B33}" type="datetimeFigureOut">
              <a:rPr lang="fr-FR" smtClean="0"/>
              <a:t>25/04/2022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900B68-8F2D-479D-9419-79C59ACDA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61AB70-8DF8-41C3-A1C8-498A0D3A2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7293-4D3E-4B1F-9CA5-58C5589FEA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09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72B054-B62C-4C77-92A2-3F018C631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B21290-882D-44CA-A47F-E20582B4F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B1FB86-94EA-41F3-838A-DD938863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B49E-E621-48AA-9DC0-AA144E237B33}" type="datetimeFigureOut">
              <a:rPr lang="fr-FR" smtClean="0"/>
              <a:t>25/04/2022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93EBC9-4921-47D9-B2EE-13807E0C2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21751B-5E5F-439B-B373-5AB1E6A89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7293-4D3E-4B1F-9CA5-58C5589FEA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601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CF7DB84-5A8C-46C2-95D5-6D9DE80720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AA93074-A6EE-4FBC-B10D-FD5F8892A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28530B-E518-441A-A092-FC7D8BFB6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B49E-E621-48AA-9DC0-AA144E237B33}" type="datetimeFigureOut">
              <a:rPr lang="fr-FR" smtClean="0"/>
              <a:t>25/04/2022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CE1919-8F48-429F-99E1-BDBA86F56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70EBAB-F5B7-4D14-B839-F8314AC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7293-4D3E-4B1F-9CA5-58C5589FEA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044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6C9943-0DAE-45A2-B699-1A7E5FE07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FC8095-3DF1-412B-B503-6B291D022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996EDE-C729-4C19-9085-68AFE7EFB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B49E-E621-48AA-9DC0-AA144E237B33}" type="datetimeFigureOut">
              <a:rPr lang="fr-FR" smtClean="0"/>
              <a:t>25/04/2022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5AF1BE-B58D-486A-86A3-998F1479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99F7FC-D1B8-4B77-81DD-3D6B8262E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7293-4D3E-4B1F-9CA5-58C5589FEA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94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577674-3667-412B-8E0B-C6C14D6C2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8123D5-7B36-4076-A163-E6CCF3514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549F22-92FB-4DC5-B9F1-353E71107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B49E-E621-48AA-9DC0-AA144E237B33}" type="datetimeFigureOut">
              <a:rPr lang="fr-FR" smtClean="0"/>
              <a:t>25/04/2022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71B53D-DC0D-4BDF-899E-6F41E8C2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E4841A-F3BA-457F-8C9E-A3275B1B6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7293-4D3E-4B1F-9CA5-58C5589FEA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013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4DDA14-4F1A-470A-924F-D146025A1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A6EE48-2466-4218-B342-DB00D19D01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D73CE58-C1FF-4282-9D72-7FF30D55B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EB436B-FA1A-4CFF-9CB6-EEC8AC31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B49E-E621-48AA-9DC0-AA144E237B33}" type="datetimeFigureOut">
              <a:rPr lang="fr-FR" smtClean="0"/>
              <a:t>25/04/2022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05A0397-7C25-45DB-AE78-53A895DBD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E077D0D-DEEA-4557-BCF9-F11C80FE0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7293-4D3E-4B1F-9CA5-58C5589FEA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653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450E44-2573-4148-B5FD-91C9ABB15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F3E4BA-FAB4-466A-AC2D-2E6195203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3753F22-F1AC-4B13-BAE0-A4CD9ACED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C8EA07D-ADD6-4EBD-BC9C-2BEA89338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1F8CCD9-A4E6-4B9F-912E-9F7DCAB573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42407CF-2887-4B5F-B8A0-6061DAC92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B49E-E621-48AA-9DC0-AA144E237B33}" type="datetimeFigureOut">
              <a:rPr lang="fr-FR" smtClean="0"/>
              <a:t>25/04/2022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7994A00-A7AB-4F68-BD40-DE789F4AD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162330-8523-494A-B1ED-282FD8CB9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7293-4D3E-4B1F-9CA5-58C5589FEA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767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CB5591-E73E-4418-BABC-5731F6629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429E14-C284-4C9E-9ECB-DBE255E12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B49E-E621-48AA-9DC0-AA144E237B33}" type="datetimeFigureOut">
              <a:rPr lang="fr-FR" smtClean="0"/>
              <a:t>25/04/2022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4C45355-0B79-4B16-9B01-2BF0E2C05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CA1D55C-1A98-4721-AAC9-1B305344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7293-4D3E-4B1F-9CA5-58C5589FEA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910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DB025BA-31D2-4E5B-BDD9-8AF5722EC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B49E-E621-48AA-9DC0-AA144E237B33}" type="datetimeFigureOut">
              <a:rPr lang="fr-FR" smtClean="0"/>
              <a:t>25/04/2022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FCAF300-D1F2-4E83-90DC-2C5EB602E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B29F37E-2C0A-4312-BEBF-E043DC875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7293-4D3E-4B1F-9CA5-58C5589FEA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21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EC8440-8A1C-473F-988C-B387BEB0A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9BE90E-6903-4943-9AA1-CAC459CDF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95B1633-F978-4B3D-8E09-E5AA63B3B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0431C68-0BF0-4801-9897-CF02E19B5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B49E-E621-48AA-9DC0-AA144E237B33}" type="datetimeFigureOut">
              <a:rPr lang="fr-FR" smtClean="0"/>
              <a:t>25/04/2022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F023EF-DC83-4F43-B31E-459C774A5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83ABBA-D166-4240-9961-B4DEAB0D3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7293-4D3E-4B1F-9CA5-58C5589FEA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95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B5EBA4-C3B9-4B05-940D-2AB887FB3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B8D1A76-3B79-4122-B6B1-3B1FF2A8E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B83F4F9-D962-4343-B7B7-81172F9CF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A37A36-4775-4B25-884E-5ED296D78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B49E-E621-48AA-9DC0-AA144E237B33}" type="datetimeFigureOut">
              <a:rPr lang="fr-FR" smtClean="0"/>
              <a:t>25/04/2022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8C07C77-B4F0-4660-9C3A-FAEF331BA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E2B643-7207-40A7-9199-F63FDA83D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7293-4D3E-4B1F-9CA5-58C5589FEA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297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1551A17-675F-454B-953E-C7F5A7E98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FDB000-04D7-411A-A007-B86921D63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368248-76A6-4D47-B227-DCD3DBA51C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FB49E-E621-48AA-9DC0-AA144E237B33}" type="datetimeFigureOut">
              <a:rPr lang="fr-FR" smtClean="0"/>
              <a:t>25/04/2022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337204-8B51-4C12-A776-E14318E0C5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6005A3-A9E4-49B3-AC2F-011FC6DDC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B7293-4D3E-4B1F-9CA5-58C5589FEA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53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0.png"/><Relationship Id="rId5" Type="http://schemas.openxmlformats.org/officeDocument/2006/relationships/image" Target="../media/image59.png"/><Relationship Id="rId4" Type="http://schemas.openxmlformats.org/officeDocument/2006/relationships/image" Target="../media/image5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gne d'une fonction affine • tableau de signes de ax + b ...">
            <a:extLst>
              <a:ext uri="{FF2B5EF4-FFF2-40B4-BE49-F238E27FC236}">
                <a16:creationId xmlns:a16="http://schemas.microsoft.com/office/drawing/2014/main" id="{BF4D0540-CE16-4F27-B048-6BE83EDB3F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" r="3219"/>
          <a:stretch/>
        </p:blipFill>
        <p:spPr bwMode="auto">
          <a:xfrm rot="20413248">
            <a:off x="1216240" y="1782360"/>
            <a:ext cx="3701989" cy="222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E523DC-87D7-444F-9638-D6B563663E92}"/>
              </a:ext>
            </a:extLst>
          </p:cNvPr>
          <p:cNvSpPr/>
          <p:nvPr/>
        </p:nvSpPr>
        <p:spPr>
          <a:xfrm>
            <a:off x="2153254" y="261727"/>
            <a:ext cx="7885492" cy="706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Signe d’une fonction et inéquations</a:t>
            </a:r>
            <a:endParaRPr lang="fr-FR" sz="4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Résolutions d'inéquations - Maxicours">
            <a:extLst>
              <a:ext uri="{FF2B5EF4-FFF2-40B4-BE49-F238E27FC236}">
                <a16:creationId xmlns:a16="http://schemas.microsoft.com/office/drawing/2014/main" id="{7CBC9519-E22E-47F2-99B8-54BC379A3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9731">
            <a:off x="5956593" y="2457449"/>
            <a:ext cx="580072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çon Ordre sur les nombres - Cours seconde maths">
            <a:extLst>
              <a:ext uri="{FF2B5EF4-FFF2-40B4-BE49-F238E27FC236}">
                <a16:creationId xmlns:a16="http://schemas.microsoft.com/office/drawing/2014/main" id="{41C4631A-1A88-4E8D-905C-A7BD72787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74" y="3778350"/>
            <a:ext cx="4489187" cy="27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996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A10CF6B-23DF-4456-9623-96D5D9BBA49A}"/>
                  </a:ext>
                </a:extLst>
              </p:cNvPr>
              <p:cNvSpPr/>
              <p:nvPr/>
            </p:nvSpPr>
            <p:spPr>
              <a:xfrm>
                <a:off x="1153695" y="683756"/>
                <a:ext cx="9525490" cy="25379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Dresser le tableau de signes de la fonction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définie sur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: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⟼−3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=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avec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=−3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 est négatif, donc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décroissante sur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recherche la valeur qui annule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+4=0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soit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A10CF6B-23DF-4456-9623-96D5D9BBA4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695" y="683756"/>
                <a:ext cx="9525490" cy="2537939"/>
              </a:xfrm>
              <a:prstGeom prst="rect">
                <a:avLst/>
              </a:prstGeom>
              <a:blipFill>
                <a:blip r:embed="rId2"/>
                <a:stretch>
                  <a:fillRect l="-640" b="-7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>
            <a:extLst>
              <a:ext uri="{FF2B5EF4-FFF2-40B4-BE49-F238E27FC236}">
                <a16:creationId xmlns:a16="http://schemas.microsoft.com/office/drawing/2014/main" id="{F559CDF5-9006-4F29-B25C-F9EFF64C9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850" y="3866071"/>
            <a:ext cx="5456643" cy="21259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EE8B040-2B14-4AB0-9634-3E3854B8E6EF}"/>
              </a:ext>
            </a:extLst>
          </p:cNvPr>
          <p:cNvSpPr/>
          <p:nvPr/>
        </p:nvSpPr>
        <p:spPr>
          <a:xfrm>
            <a:off x="8108379" y="5992016"/>
            <a:ext cx="3130023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Exercice résolu 2 page 249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0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17CA431-96DE-4FB6-B511-99C0FAE0A457}"/>
              </a:ext>
            </a:extLst>
          </p:cNvPr>
          <p:cNvSpPr/>
          <p:nvPr/>
        </p:nvSpPr>
        <p:spPr>
          <a:xfrm>
            <a:off x="642151" y="29161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RE" b="1" dirty="0">
                <a:solidFill>
                  <a:srgbClr val="00B7CE"/>
                </a:solidFill>
                <a:latin typeface="AlwynNewRounded-Bold"/>
              </a:rPr>
              <a:t>Déterminer le signe d’une fonction affine</a:t>
            </a:r>
            <a:r>
              <a:rPr lang="fr-RE" dirty="0"/>
              <a:t> 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57D29B3-B0EE-458C-B9A8-BE9BBFB4D4DE}"/>
                  </a:ext>
                </a:extLst>
              </p:cNvPr>
              <p:cNvSpPr/>
              <p:nvPr/>
            </p:nvSpPr>
            <p:spPr>
              <a:xfrm>
                <a:off x="1245832" y="726555"/>
                <a:ext cx="9300839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RE" dirty="0">
                    <a:solidFill>
                      <a:srgbClr val="242021"/>
                    </a:solidFill>
                    <a:latin typeface="MyriadPro-Semibold"/>
                  </a:rPr>
                  <a:t>On considère les fonctions </a:t>
                </a:r>
                <a:r>
                  <a:rPr lang="fr-RE" i="1" dirty="0">
                    <a:solidFill>
                      <a:srgbClr val="242021"/>
                    </a:solidFill>
                    <a:latin typeface="MyriadPro-SemiboldIt"/>
                  </a:rPr>
                  <a:t>f </a:t>
                </a:r>
                <a:r>
                  <a:rPr lang="fr-RE" dirty="0">
                    <a:solidFill>
                      <a:srgbClr val="242021"/>
                    </a:solidFill>
                    <a:latin typeface="MyriadPro-Semibold"/>
                  </a:rPr>
                  <a:t>et </a:t>
                </a:r>
                <a:r>
                  <a:rPr lang="fr-RE" i="1" dirty="0">
                    <a:solidFill>
                      <a:srgbClr val="242021"/>
                    </a:solidFill>
                    <a:latin typeface="MyriadPro-SemiboldIt"/>
                  </a:rPr>
                  <a:t>g </a:t>
                </a:r>
                <a:r>
                  <a:rPr lang="fr-RE" dirty="0">
                    <a:solidFill>
                      <a:srgbClr val="242021"/>
                    </a:solidFill>
                    <a:latin typeface="MyriadPro-Semibold"/>
                  </a:rPr>
                  <a:t>définies sur </a:t>
                </a:r>
                <a:r>
                  <a:rPr lang="fr-RE" dirty="0">
                    <a:solidFill>
                      <a:srgbClr val="242021"/>
                    </a:solidFill>
                    <a:latin typeface="MathematicalPiLTStd"/>
                  </a:rPr>
                  <a:t>ℝ </a:t>
                </a:r>
                <a:r>
                  <a:rPr lang="fr-RE" dirty="0">
                    <a:solidFill>
                      <a:srgbClr val="242021"/>
                    </a:solidFill>
                    <a:latin typeface="MyriadPro-Semibold"/>
                  </a:rPr>
                  <a:t>par 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b="0" i="1" dirty="0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dirty="0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b="0" i="1" dirty="0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=3</m:t>
                    </m:r>
                    <m:r>
                      <a:rPr lang="fr-FR" b="0" i="1" dirty="0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dirty="0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fr-RE" dirty="0">
                    <a:solidFill>
                      <a:srgbClr val="242021"/>
                    </a:solidFill>
                    <a:latin typeface="MyriadPro-Semibold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fr-FR" b="0" i="1" dirty="0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dirty="0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b="0" i="1" dirty="0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b="0" i="1" dirty="0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dirty="0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fr-RE" dirty="0">
                    <a:solidFill>
                      <a:srgbClr val="242021"/>
                    </a:solidFill>
                    <a:latin typeface="MyriadPro-Semibold"/>
                  </a:rPr>
                  <a:t>.</a:t>
                </a:r>
                <a:br>
                  <a:rPr lang="fr-RE" dirty="0">
                    <a:solidFill>
                      <a:srgbClr val="242021"/>
                    </a:solidFill>
                    <a:latin typeface="MyriadPro-Semibold"/>
                  </a:rPr>
                </a:br>
                <a:r>
                  <a:rPr lang="fr-RE" b="1" dirty="0">
                    <a:solidFill>
                      <a:srgbClr val="F7941D"/>
                    </a:solidFill>
                    <a:latin typeface="MyriadPro-Bold"/>
                  </a:rPr>
                  <a:t>1. </a:t>
                </a:r>
                <a:r>
                  <a:rPr lang="fr-RE" dirty="0">
                    <a:solidFill>
                      <a:srgbClr val="242021"/>
                    </a:solidFill>
                    <a:latin typeface="MyriadPro-Semibold"/>
                  </a:rPr>
                  <a:t>Résoudre 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b="0" i="1" dirty="0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dirty="0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b="0" i="1" dirty="0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fr-RE" dirty="0">
                    <a:solidFill>
                      <a:srgbClr val="242021"/>
                    </a:solidFill>
                    <a:latin typeface="MyriadPro-Semibold"/>
                  </a:rPr>
                  <a:t>et 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fr-FR" b="0" i="1" dirty="0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dirty="0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b="0" i="1" dirty="0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RE" dirty="0">
                    <a:solidFill>
                      <a:srgbClr val="242021"/>
                    </a:solidFill>
                    <a:latin typeface="MyriadPro-Semibold"/>
                  </a:rPr>
                  <a:t>.</a:t>
                </a:r>
                <a:br>
                  <a:rPr lang="fr-RE" dirty="0">
                    <a:solidFill>
                      <a:srgbClr val="242021"/>
                    </a:solidFill>
                    <a:latin typeface="MyriadPro-Semibold"/>
                  </a:rPr>
                </a:br>
                <a:r>
                  <a:rPr lang="fr-RE" b="1" dirty="0">
                    <a:solidFill>
                      <a:srgbClr val="F7941D"/>
                    </a:solidFill>
                    <a:latin typeface="MyriadPro-Bold"/>
                  </a:rPr>
                  <a:t>2. </a:t>
                </a:r>
                <a:r>
                  <a:rPr lang="fr-RE" b="1" dirty="0">
                    <a:solidFill>
                      <a:srgbClr val="242021"/>
                    </a:solidFill>
                    <a:latin typeface="MyriadPro-Bold"/>
                  </a:rPr>
                  <a:t>a) </a:t>
                </a:r>
                <a:r>
                  <a:rPr lang="fr-RE" dirty="0">
                    <a:solidFill>
                      <a:srgbClr val="242021"/>
                    </a:solidFill>
                    <a:latin typeface="MyriadPro-Semibold"/>
                  </a:rPr>
                  <a:t>Déterminer le sens de variations des fonctions </a:t>
                </a:r>
                <a:r>
                  <a:rPr lang="fr-RE" i="1" dirty="0">
                    <a:solidFill>
                      <a:srgbClr val="242021"/>
                    </a:solidFill>
                    <a:latin typeface="MyriadPro-SemiboldIt"/>
                  </a:rPr>
                  <a:t>f </a:t>
                </a:r>
                <a:r>
                  <a:rPr lang="fr-RE" dirty="0">
                    <a:solidFill>
                      <a:srgbClr val="242021"/>
                    </a:solidFill>
                    <a:latin typeface="MyriadPro-Semibold"/>
                  </a:rPr>
                  <a:t>et </a:t>
                </a:r>
                <a:r>
                  <a:rPr lang="fr-RE" i="1" dirty="0">
                    <a:solidFill>
                      <a:srgbClr val="242021"/>
                    </a:solidFill>
                    <a:latin typeface="MyriadPro-SemiboldIt"/>
                  </a:rPr>
                  <a:t>g</a:t>
                </a:r>
                <a:r>
                  <a:rPr lang="fr-RE" dirty="0">
                    <a:solidFill>
                      <a:srgbClr val="242021"/>
                    </a:solidFill>
                    <a:latin typeface="MyriadPro-Semibold"/>
                  </a:rPr>
                  <a:t>.</a:t>
                </a:r>
                <a:br>
                  <a:rPr lang="fr-RE" dirty="0">
                    <a:solidFill>
                      <a:srgbClr val="242021"/>
                    </a:solidFill>
                    <a:latin typeface="MyriadPro-Semibold"/>
                  </a:rPr>
                </a:br>
                <a:r>
                  <a:rPr lang="fr-RE" b="1" dirty="0">
                    <a:solidFill>
                      <a:srgbClr val="242021"/>
                    </a:solidFill>
                    <a:latin typeface="MyriadPro-Bold"/>
                  </a:rPr>
                  <a:t>b) </a:t>
                </a:r>
                <a:r>
                  <a:rPr lang="fr-RE" dirty="0">
                    <a:solidFill>
                      <a:srgbClr val="242021"/>
                    </a:solidFill>
                    <a:latin typeface="MyriadPro-Semibold"/>
                  </a:rPr>
                  <a:t>Tracer leurs courbes représentatives dans un repère.</a:t>
                </a:r>
                <a:br>
                  <a:rPr lang="fr-RE" dirty="0">
                    <a:solidFill>
                      <a:srgbClr val="242021"/>
                    </a:solidFill>
                    <a:latin typeface="MyriadPro-Semibold"/>
                  </a:rPr>
                </a:br>
                <a:r>
                  <a:rPr lang="fr-RE" b="1" dirty="0">
                    <a:solidFill>
                      <a:srgbClr val="242021"/>
                    </a:solidFill>
                    <a:latin typeface="MyriadPro-Bold"/>
                  </a:rPr>
                  <a:t>c) </a:t>
                </a:r>
                <a:r>
                  <a:rPr lang="fr-RE" dirty="0">
                    <a:solidFill>
                      <a:srgbClr val="242021"/>
                    </a:solidFill>
                    <a:latin typeface="MyriadPro-Semibold"/>
                  </a:rPr>
                  <a:t>En déduire les tableaux de signes de ces fonctions.</a:t>
                </a:r>
                <a:br>
                  <a:rPr lang="fr-RE" dirty="0">
                    <a:solidFill>
                      <a:srgbClr val="242021"/>
                    </a:solidFill>
                    <a:latin typeface="MyriadPro-Semibold"/>
                  </a:rPr>
                </a:br>
                <a:r>
                  <a:rPr lang="fr-RE" b="1" dirty="0">
                    <a:solidFill>
                      <a:srgbClr val="F7941D"/>
                    </a:solidFill>
                    <a:latin typeface="MyriadPro-Bold"/>
                  </a:rPr>
                  <a:t>3. </a:t>
                </a:r>
                <a:r>
                  <a:rPr lang="fr-RE" b="1" dirty="0">
                    <a:solidFill>
                      <a:srgbClr val="242021"/>
                    </a:solidFill>
                    <a:latin typeface="MyriadPro-Bold"/>
                  </a:rPr>
                  <a:t>a) </a:t>
                </a:r>
                <a:r>
                  <a:rPr lang="fr-RE" dirty="0">
                    <a:solidFill>
                      <a:srgbClr val="242021"/>
                    </a:solidFill>
                    <a:latin typeface="MyriadPro-Semibold"/>
                  </a:rPr>
                  <a:t>Résoudre les inéquations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b="0" i="1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b="0" i="1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&gt;0 </m:t>
                    </m:r>
                  </m:oMath>
                </a14:m>
                <a:r>
                  <a:rPr lang="fr-RE" dirty="0">
                    <a:solidFill>
                      <a:srgbClr val="242021"/>
                    </a:solidFill>
                    <a:latin typeface="MyriadPro-Semibold"/>
                  </a:rPr>
                  <a:t>et 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fr-FR" b="0" i="1" dirty="0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dirty="0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b="0" i="1" dirty="0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fr-RE" dirty="0">
                    <a:solidFill>
                      <a:srgbClr val="242021"/>
                    </a:solidFill>
                    <a:latin typeface="MyriadPro-Semibold"/>
                  </a:rPr>
                  <a:t>.</a:t>
                </a:r>
                <a:br>
                  <a:rPr lang="fr-RE" dirty="0">
                    <a:solidFill>
                      <a:srgbClr val="242021"/>
                    </a:solidFill>
                    <a:latin typeface="MyriadPro-Semibold"/>
                  </a:rPr>
                </a:br>
                <a:r>
                  <a:rPr lang="fr-RE" b="1" dirty="0">
                    <a:solidFill>
                      <a:srgbClr val="242021"/>
                    </a:solidFill>
                    <a:latin typeface="MyriadPro-Bold"/>
                  </a:rPr>
                  <a:t>b) </a:t>
                </a:r>
                <a:r>
                  <a:rPr lang="fr-RE" dirty="0">
                    <a:solidFill>
                      <a:srgbClr val="242021"/>
                    </a:solidFill>
                    <a:latin typeface="MyriadPro-Semibold"/>
                  </a:rPr>
                  <a:t>Retrouver les tableaux de signes des fonctions </a:t>
                </a:r>
                <a:r>
                  <a:rPr lang="fr-RE" i="1" dirty="0">
                    <a:solidFill>
                      <a:srgbClr val="242021"/>
                    </a:solidFill>
                    <a:latin typeface="MyriadPro-SemiboldIt"/>
                  </a:rPr>
                  <a:t>f </a:t>
                </a:r>
                <a:r>
                  <a:rPr lang="fr-RE" dirty="0">
                    <a:solidFill>
                      <a:srgbClr val="242021"/>
                    </a:solidFill>
                    <a:latin typeface="MyriadPro-Semibold"/>
                  </a:rPr>
                  <a:t>et </a:t>
                </a:r>
                <a:r>
                  <a:rPr lang="fr-RE" i="1" dirty="0">
                    <a:solidFill>
                      <a:srgbClr val="242021"/>
                    </a:solidFill>
                    <a:latin typeface="MyriadPro-SemiboldIt"/>
                  </a:rPr>
                  <a:t>g</a:t>
                </a:r>
                <a:r>
                  <a:rPr lang="fr-RE" dirty="0">
                    <a:solidFill>
                      <a:srgbClr val="242021"/>
                    </a:solidFill>
                    <a:latin typeface="MyriadPro-Semibold"/>
                  </a:rPr>
                  <a:t>.</a:t>
                </a:r>
                <a:r>
                  <a:rPr lang="fr-RE" dirty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57D29B3-B0EE-458C-B9A8-BE9BBFB4D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832" y="726555"/>
                <a:ext cx="9300839" cy="2031325"/>
              </a:xfrm>
              <a:prstGeom prst="rect">
                <a:avLst/>
              </a:prstGeom>
              <a:blipFill>
                <a:blip r:embed="rId2"/>
                <a:stretch>
                  <a:fillRect l="-524" t="-2102" b="-39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FD3A850A-CC5F-4828-9AA2-7B21B0C906D7}"/>
              </a:ext>
            </a:extLst>
          </p:cNvPr>
          <p:cNvSpPr/>
          <p:nvPr/>
        </p:nvSpPr>
        <p:spPr>
          <a:xfrm>
            <a:off x="642151" y="2979769"/>
            <a:ext cx="982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3B9BD"/>
                </a:solidFill>
                <a:latin typeface="MyriadPro-Bold"/>
              </a:rPr>
              <a:t>Solution</a:t>
            </a:r>
            <a:r>
              <a:rPr lang="fr-FR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5D2F2C8-86B2-450B-9EA0-DAC30DFE7A2B}"/>
                  </a:ext>
                </a:extLst>
              </p:cNvPr>
              <p:cNvSpPr/>
              <p:nvPr/>
            </p:nvSpPr>
            <p:spPr>
              <a:xfrm>
                <a:off x="794550" y="3349101"/>
                <a:ext cx="5101701" cy="2978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RE" b="1" dirty="0">
                    <a:solidFill>
                      <a:srgbClr val="F58221"/>
                    </a:solidFill>
                    <a:latin typeface="AGaramondPro-Bold"/>
                  </a:rPr>
                  <a:t>1. </a:t>
                </a:r>
                <a:r>
                  <a:rPr lang="fr-RE" i="1" dirty="0">
                    <a:solidFill>
                      <a:srgbClr val="242021"/>
                    </a:solidFill>
                    <a:latin typeface="AGaramondPro-Italic"/>
                  </a:rPr>
                  <a:t>f</a:t>
                </a:r>
                <a:r>
                  <a:rPr lang="fr-RE" dirty="0">
                    <a:solidFill>
                      <a:srgbClr val="242021"/>
                    </a:solidFill>
                    <a:latin typeface="AGaramondPro-Regular"/>
                  </a:rPr>
                  <a:t>(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RE" dirty="0">
                    <a:solidFill>
                      <a:srgbClr val="242021"/>
                    </a:solidFill>
                    <a:latin typeface="AGaramondPro-Regular"/>
                  </a:rPr>
                  <a:t>) = 0 </a:t>
                </a:r>
                <a:r>
                  <a:rPr lang="fr-RE" dirty="0">
                    <a:solidFill>
                      <a:srgbClr val="242021"/>
                    </a:solidFill>
                    <a:latin typeface="SymbolStd"/>
                  </a:rPr>
                  <a:t>⇔ </a:t>
                </a:r>
                <a:r>
                  <a:rPr lang="fr-RE" dirty="0">
                    <a:solidFill>
                      <a:srgbClr val="242021"/>
                    </a:solidFill>
                    <a:latin typeface="AGaramondPro-Regular"/>
                  </a:rPr>
                  <a:t>3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RE" sz="2400" b="0" i="1" dirty="0">
                    <a:solidFill>
                      <a:srgbClr val="242021"/>
                    </a:solidFill>
                    <a:effectLst/>
                    <a:latin typeface="AGaramondPro-Italic"/>
                  </a:rPr>
                  <a:t> </a:t>
                </a:r>
                <a:r>
                  <a:rPr lang="fr-RE" dirty="0">
                    <a:solidFill>
                      <a:srgbClr val="242021"/>
                    </a:solidFill>
                    <a:latin typeface="AGaramondPro-Regular"/>
                  </a:rPr>
                  <a:t>+ 2 = 0 </a:t>
                </a:r>
                <a:r>
                  <a:rPr lang="fr-RE" dirty="0">
                    <a:solidFill>
                      <a:srgbClr val="242021"/>
                    </a:solidFill>
                    <a:latin typeface="SymbolStd"/>
                  </a:rPr>
                  <a:t>⇔ </a:t>
                </a:r>
                <a:r>
                  <a:rPr lang="fr-RE" dirty="0">
                    <a:solidFill>
                      <a:srgbClr val="242021"/>
                    </a:solidFill>
                    <a:latin typeface="AGaramondPro-Regular"/>
                  </a:rPr>
                  <a:t>3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RE" sz="2400" b="0" i="1" dirty="0">
                    <a:solidFill>
                      <a:srgbClr val="242021"/>
                    </a:solidFill>
                    <a:effectLst/>
                    <a:latin typeface="AGaramondPro-Italic"/>
                  </a:rPr>
                  <a:t> </a:t>
                </a:r>
                <a:r>
                  <a:rPr lang="fr-RE" dirty="0">
                    <a:solidFill>
                      <a:srgbClr val="242021"/>
                    </a:solidFill>
                    <a:latin typeface="AGaramondPro-Regular"/>
                  </a:rPr>
                  <a:t>=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fr-RE" dirty="0">
                    <a:solidFill>
                      <a:srgbClr val="242021"/>
                    </a:solidFill>
                    <a:latin typeface="AGaramondPro-Regular"/>
                  </a:rPr>
                  <a:t> </a:t>
                </a:r>
                <a:r>
                  <a:rPr lang="fr-RE" dirty="0">
                    <a:solidFill>
                      <a:srgbClr val="242021"/>
                    </a:solidFill>
                    <a:latin typeface="SymbolStd"/>
                  </a:rPr>
                  <a:t>⇔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b="0" i="1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b="0" i="1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RE" dirty="0">
                    <a:solidFill>
                      <a:srgbClr val="242021"/>
                    </a:solidFill>
                    <a:latin typeface="AGaramondPro-Regular"/>
                  </a:rPr>
                  <a:t>. </a:t>
                </a:r>
                <a:r>
                  <a:rPr lang="fr-RE" sz="1600" b="1" i="0" dirty="0">
                    <a:solidFill>
                      <a:srgbClr val="FFFFFF"/>
                    </a:solidFill>
                    <a:effectLst/>
                    <a:latin typeface="AlwynNewRounded-Bold"/>
                  </a:rPr>
                  <a:t>1</a:t>
                </a:r>
                <a:br>
                  <a:rPr lang="fr-RE" sz="1600" b="1" i="0" dirty="0">
                    <a:solidFill>
                      <a:srgbClr val="FFFFFF"/>
                    </a:solidFill>
                    <a:effectLst/>
                    <a:latin typeface="AlwynNewRounded-Bold"/>
                  </a:rPr>
                </a:br>
                <a:r>
                  <a:rPr lang="fr-RE" i="1" dirty="0">
                    <a:solidFill>
                      <a:srgbClr val="242021"/>
                    </a:solidFill>
                    <a:latin typeface="AGaramondPro-Italic"/>
                  </a:rPr>
                  <a:t>g</a:t>
                </a:r>
                <a:r>
                  <a:rPr lang="fr-RE" dirty="0">
                    <a:solidFill>
                      <a:srgbClr val="242021"/>
                    </a:solidFill>
                    <a:latin typeface="AGaramondPro-Regular"/>
                  </a:rPr>
                  <a:t>(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RE" dirty="0">
                    <a:solidFill>
                      <a:srgbClr val="242021"/>
                    </a:solidFill>
                    <a:latin typeface="AGaramondPro-Regular"/>
                  </a:rPr>
                  <a:t>) = 0 </a:t>
                </a:r>
                <a:r>
                  <a:rPr lang="fr-RE" dirty="0">
                    <a:solidFill>
                      <a:srgbClr val="242021"/>
                    </a:solidFill>
                    <a:latin typeface="SymbolStd"/>
                  </a:rPr>
                  <a:t>⇔ </a:t>
                </a:r>
                <a:r>
                  <a:rPr lang="fr-RE" sz="2400" b="0" i="1" dirty="0">
                    <a:solidFill>
                      <a:srgbClr val="242021"/>
                    </a:solidFill>
                    <a:effectLst/>
                    <a:latin typeface="AGaramondPro-Italic"/>
                  </a:rPr>
                  <a:t>–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RE" sz="2400" b="0" i="1" dirty="0">
                    <a:solidFill>
                      <a:srgbClr val="242021"/>
                    </a:solidFill>
                    <a:effectLst/>
                    <a:latin typeface="AGaramondPro-Italic"/>
                  </a:rPr>
                  <a:t> </a:t>
                </a:r>
                <a:r>
                  <a:rPr lang="fr-RE" dirty="0">
                    <a:solidFill>
                      <a:srgbClr val="242021"/>
                    </a:solidFill>
                    <a:latin typeface="AGaramondPro-Regular"/>
                  </a:rPr>
                  <a:t>+ 4 = 0 </a:t>
                </a:r>
                <a:r>
                  <a:rPr lang="fr-RE" dirty="0">
                    <a:solidFill>
                      <a:srgbClr val="242021"/>
                    </a:solidFill>
                    <a:latin typeface="SymbolStd"/>
                  </a:rPr>
                  <a:t>⇔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RE" sz="2400" b="0" i="1" dirty="0">
                    <a:solidFill>
                      <a:srgbClr val="242021"/>
                    </a:solidFill>
                    <a:effectLst/>
                    <a:latin typeface="AGaramondPro-Italic"/>
                  </a:rPr>
                  <a:t> </a:t>
                </a:r>
                <a:r>
                  <a:rPr lang="fr-RE" dirty="0">
                    <a:solidFill>
                      <a:srgbClr val="242021"/>
                    </a:solidFill>
                    <a:latin typeface="AGaramondPro-Regular"/>
                  </a:rPr>
                  <a:t>= 4.</a:t>
                </a:r>
              </a:p>
              <a:p>
                <a:r>
                  <a:rPr lang="fr-RE" b="1" dirty="0">
                    <a:solidFill>
                      <a:srgbClr val="F58221"/>
                    </a:solidFill>
                    <a:latin typeface="AGaramondPro-Bold"/>
                  </a:rPr>
                  <a:t>2. </a:t>
                </a:r>
                <a:r>
                  <a:rPr lang="fr-RE" b="1" dirty="0">
                    <a:solidFill>
                      <a:srgbClr val="242021"/>
                    </a:solidFill>
                    <a:latin typeface="AGaramondPro-Bold"/>
                  </a:rPr>
                  <a:t>a) </a:t>
                </a:r>
                <a:r>
                  <a:rPr lang="fr-RE" i="1" dirty="0">
                    <a:solidFill>
                      <a:srgbClr val="242021"/>
                    </a:solidFill>
                    <a:latin typeface="AGaramondPro-Italic"/>
                  </a:rPr>
                  <a:t>f </a:t>
                </a:r>
                <a:r>
                  <a:rPr lang="fr-RE" dirty="0">
                    <a:solidFill>
                      <a:srgbClr val="242021"/>
                    </a:solidFill>
                    <a:latin typeface="AGaramondPro-Regular"/>
                  </a:rPr>
                  <a:t>et </a:t>
                </a:r>
                <a:r>
                  <a:rPr lang="fr-RE" i="1" dirty="0">
                    <a:solidFill>
                      <a:srgbClr val="242021"/>
                    </a:solidFill>
                    <a:latin typeface="AGaramondPro-Italic"/>
                  </a:rPr>
                  <a:t>g </a:t>
                </a:r>
                <a:r>
                  <a:rPr lang="fr-RE" dirty="0">
                    <a:solidFill>
                      <a:srgbClr val="242021"/>
                    </a:solidFill>
                    <a:latin typeface="AGaramondPro-Regular"/>
                  </a:rPr>
                  <a:t>sont des fonctions affines.</a:t>
                </a:r>
                <a:br>
                  <a:rPr lang="fr-RE" dirty="0">
                    <a:solidFill>
                      <a:srgbClr val="242021"/>
                    </a:solidFill>
                    <a:latin typeface="AGaramondPro-Regular"/>
                  </a:rPr>
                </a:br>
                <a:r>
                  <a:rPr lang="fr-RE" dirty="0">
                    <a:solidFill>
                      <a:srgbClr val="242021"/>
                    </a:solidFill>
                    <a:latin typeface="AGaramondPro-Regular"/>
                  </a:rPr>
                  <a:t>Pour </a:t>
                </a:r>
                <a:r>
                  <a:rPr lang="fr-RE" i="1" dirty="0">
                    <a:solidFill>
                      <a:srgbClr val="242021"/>
                    </a:solidFill>
                    <a:latin typeface="AGaramondPro-Italic"/>
                  </a:rPr>
                  <a:t>f</a:t>
                </a:r>
                <a:r>
                  <a:rPr lang="fr-RE" sz="2400" b="0" i="1" dirty="0">
                    <a:solidFill>
                      <a:srgbClr val="242021"/>
                    </a:solidFill>
                    <a:effectLst/>
                    <a:latin typeface="AGaramondPro-Italic"/>
                  </a:rPr>
                  <a:t>, </a:t>
                </a:r>
                <a:r>
                  <a:rPr lang="fr-RE" i="1" dirty="0">
                    <a:solidFill>
                      <a:srgbClr val="242021"/>
                    </a:solidFill>
                    <a:latin typeface="AGaramondPro-Italic"/>
                  </a:rPr>
                  <a:t>a </a:t>
                </a:r>
                <a:r>
                  <a:rPr lang="fr-RE" dirty="0">
                    <a:solidFill>
                      <a:srgbClr val="242021"/>
                    </a:solidFill>
                    <a:latin typeface="AGaramondPro-Regular"/>
                  </a:rPr>
                  <a:t>= 3 </a:t>
                </a:r>
                <a:r>
                  <a:rPr lang="fr-RE" dirty="0">
                    <a:solidFill>
                      <a:srgbClr val="242021"/>
                    </a:solidFill>
                    <a:latin typeface="MathematicalPiLTStd"/>
                  </a:rPr>
                  <a:t>&gt; </a:t>
                </a:r>
                <a:r>
                  <a:rPr lang="fr-RE" dirty="0">
                    <a:solidFill>
                      <a:srgbClr val="242021"/>
                    </a:solidFill>
                    <a:latin typeface="AGaramondPro-Regular"/>
                  </a:rPr>
                  <a:t>0 donc </a:t>
                </a:r>
                <a:r>
                  <a:rPr lang="fr-RE" i="1" dirty="0">
                    <a:solidFill>
                      <a:srgbClr val="242021"/>
                    </a:solidFill>
                    <a:latin typeface="AGaramondPro-Italic"/>
                  </a:rPr>
                  <a:t>f </a:t>
                </a:r>
                <a:r>
                  <a:rPr lang="fr-RE" dirty="0">
                    <a:solidFill>
                      <a:srgbClr val="242021"/>
                    </a:solidFill>
                    <a:latin typeface="AGaramondPro-Regular"/>
                  </a:rPr>
                  <a:t>est croissante sur </a:t>
                </a:r>
                <a:r>
                  <a:rPr lang="fr-RE" dirty="0">
                    <a:solidFill>
                      <a:srgbClr val="242021"/>
                    </a:solidFill>
                    <a:latin typeface="MathematicalPiLTStd"/>
                  </a:rPr>
                  <a:t>ℝ</a:t>
                </a:r>
                <a:r>
                  <a:rPr lang="fr-RE" dirty="0">
                    <a:solidFill>
                      <a:srgbClr val="242021"/>
                    </a:solidFill>
                    <a:latin typeface="AGaramondPro-Regular"/>
                  </a:rPr>
                  <a:t>.</a:t>
                </a:r>
                <a:br>
                  <a:rPr lang="fr-RE" dirty="0">
                    <a:solidFill>
                      <a:srgbClr val="242021"/>
                    </a:solidFill>
                    <a:latin typeface="AGaramondPro-Regular"/>
                  </a:rPr>
                </a:br>
                <a:r>
                  <a:rPr lang="fr-RE" dirty="0">
                    <a:solidFill>
                      <a:srgbClr val="242021"/>
                    </a:solidFill>
                    <a:latin typeface="AGaramondPro-Regular"/>
                  </a:rPr>
                  <a:t>Pour </a:t>
                </a:r>
                <a:r>
                  <a:rPr lang="fr-RE" i="1" dirty="0">
                    <a:solidFill>
                      <a:srgbClr val="242021"/>
                    </a:solidFill>
                    <a:latin typeface="AGaramondPro-Italic"/>
                  </a:rPr>
                  <a:t>g</a:t>
                </a:r>
                <a:r>
                  <a:rPr lang="fr-RE" dirty="0">
                    <a:solidFill>
                      <a:srgbClr val="242021"/>
                    </a:solidFill>
                    <a:latin typeface="AGaramondPro-Regular"/>
                  </a:rPr>
                  <a:t>, </a:t>
                </a:r>
                <a:r>
                  <a:rPr lang="fr-RE" i="1" dirty="0">
                    <a:solidFill>
                      <a:srgbClr val="242021"/>
                    </a:solidFill>
                    <a:latin typeface="AGaramondPro-Italic"/>
                  </a:rPr>
                  <a:t>a </a:t>
                </a:r>
                <a:r>
                  <a:rPr lang="fr-RE" dirty="0">
                    <a:solidFill>
                      <a:srgbClr val="242021"/>
                    </a:solidFill>
                    <a:latin typeface="AGaramondPro-Regular"/>
                  </a:rPr>
                  <a:t>= </a:t>
                </a:r>
                <a:r>
                  <a:rPr lang="fr-RE" sz="2400" b="0" i="1" dirty="0">
                    <a:solidFill>
                      <a:srgbClr val="242021"/>
                    </a:solidFill>
                    <a:effectLst/>
                    <a:latin typeface="AGaramondPro-Italic"/>
                  </a:rPr>
                  <a:t>– </a:t>
                </a:r>
                <a:r>
                  <a:rPr lang="fr-RE" dirty="0">
                    <a:solidFill>
                      <a:srgbClr val="242021"/>
                    </a:solidFill>
                    <a:latin typeface="AGaramondPro-Regular"/>
                  </a:rPr>
                  <a:t>1 </a:t>
                </a:r>
                <a:r>
                  <a:rPr lang="fr-RE" dirty="0">
                    <a:solidFill>
                      <a:srgbClr val="242021"/>
                    </a:solidFill>
                    <a:latin typeface="MathematicalPiLTStd"/>
                  </a:rPr>
                  <a:t>&lt; </a:t>
                </a:r>
                <a:r>
                  <a:rPr lang="fr-RE" dirty="0">
                    <a:solidFill>
                      <a:srgbClr val="242021"/>
                    </a:solidFill>
                    <a:latin typeface="AGaramondPro-Regular"/>
                  </a:rPr>
                  <a:t>0 donc </a:t>
                </a:r>
                <a:r>
                  <a:rPr lang="fr-RE" i="1" dirty="0">
                    <a:solidFill>
                      <a:srgbClr val="242021"/>
                    </a:solidFill>
                    <a:latin typeface="AGaramondPro-Italic"/>
                  </a:rPr>
                  <a:t>g </a:t>
                </a:r>
                <a:r>
                  <a:rPr lang="fr-RE" dirty="0">
                    <a:solidFill>
                      <a:srgbClr val="242021"/>
                    </a:solidFill>
                    <a:latin typeface="AGaramondPro-Regular"/>
                  </a:rPr>
                  <a:t>est décroissante sur </a:t>
                </a:r>
                <a:r>
                  <a:rPr lang="fr-RE" dirty="0">
                    <a:solidFill>
                      <a:srgbClr val="242021"/>
                    </a:solidFill>
                    <a:latin typeface="MathematicalPiLTStd"/>
                  </a:rPr>
                  <a:t>ℝ</a:t>
                </a:r>
                <a:r>
                  <a:rPr lang="fr-RE" dirty="0">
                    <a:solidFill>
                      <a:srgbClr val="242021"/>
                    </a:solidFill>
                    <a:latin typeface="AGaramondPro-Regular"/>
                  </a:rPr>
                  <a:t>. </a:t>
                </a:r>
                <a:r>
                  <a:rPr lang="fr-RE" sz="1600" b="1" i="0" dirty="0">
                    <a:solidFill>
                      <a:srgbClr val="FFFFFF"/>
                    </a:solidFill>
                    <a:effectLst/>
                    <a:latin typeface="AlwynNewRounded-Bold"/>
                  </a:rPr>
                  <a:t>2</a:t>
                </a:r>
                <a:br>
                  <a:rPr lang="fr-RE" sz="1600" b="1" i="0" dirty="0">
                    <a:solidFill>
                      <a:srgbClr val="FFFFFF"/>
                    </a:solidFill>
                    <a:effectLst/>
                    <a:latin typeface="AlwynNewRounded-Bold"/>
                  </a:rPr>
                </a:br>
                <a:r>
                  <a:rPr lang="fr-RE" b="1" dirty="0">
                    <a:solidFill>
                      <a:srgbClr val="242021"/>
                    </a:solidFill>
                    <a:latin typeface="AGaramondPro-Bold"/>
                  </a:rPr>
                  <a:t>b) </a:t>
                </a:r>
                <a:r>
                  <a:rPr lang="fr-RE" dirty="0">
                    <a:solidFill>
                      <a:srgbClr val="242021"/>
                    </a:solidFill>
                    <a:latin typeface="AGaramondPro-Regular"/>
                  </a:rPr>
                  <a:t>On trace leurs courbes en calculant deux ou trois</a:t>
                </a:r>
                <a:br>
                  <a:rPr lang="fr-RE" dirty="0">
                    <a:solidFill>
                      <a:srgbClr val="242021"/>
                    </a:solidFill>
                    <a:latin typeface="AGaramondPro-Regular"/>
                  </a:rPr>
                </a:br>
                <a:r>
                  <a:rPr lang="fr-RE" dirty="0">
                    <a:solidFill>
                      <a:srgbClr val="242021"/>
                    </a:solidFill>
                    <a:latin typeface="AGaramondPro-Regular"/>
                  </a:rPr>
                  <a:t>images ou en utilisant les ordonnées à l’origine et</a:t>
                </a:r>
                <a:br>
                  <a:rPr lang="fr-RE" dirty="0">
                    <a:solidFill>
                      <a:srgbClr val="242021"/>
                    </a:solidFill>
                    <a:latin typeface="AGaramondPro-Regular"/>
                  </a:rPr>
                </a:br>
                <a:r>
                  <a:rPr lang="fr-RE" dirty="0">
                    <a:solidFill>
                      <a:srgbClr val="242021"/>
                    </a:solidFill>
                    <a:latin typeface="AGaramondPro-Regular"/>
                  </a:rPr>
                  <a:t>coefficients directeurs des droites les représentant.</a:t>
                </a:r>
                <a:r>
                  <a:rPr lang="fr-RE" dirty="0"/>
                  <a:t> </a:t>
                </a:r>
                <a:br>
                  <a:rPr lang="fr-RE" dirty="0"/>
                </a:br>
                <a:endParaRPr lang="fr-FR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5D2F2C8-86B2-450B-9EA0-DAC30DFE7A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50" y="3349101"/>
                <a:ext cx="5101701" cy="2978444"/>
              </a:xfrm>
              <a:prstGeom prst="rect">
                <a:avLst/>
              </a:prstGeom>
              <a:blipFill>
                <a:blip r:embed="rId3"/>
                <a:stretch>
                  <a:fillRect l="-9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>
            <a:extLst>
              <a:ext uri="{FF2B5EF4-FFF2-40B4-BE49-F238E27FC236}">
                <a16:creationId xmlns:a16="http://schemas.microsoft.com/office/drawing/2014/main" id="{DB5E2596-21E4-4F1C-A8F6-D2EA0F436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888" y="2979769"/>
            <a:ext cx="34480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1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17CA431-96DE-4FB6-B511-99C0FAE0A457}"/>
              </a:ext>
            </a:extLst>
          </p:cNvPr>
          <p:cNvSpPr/>
          <p:nvPr/>
        </p:nvSpPr>
        <p:spPr>
          <a:xfrm>
            <a:off x="553374" y="13855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RE" b="1" dirty="0">
                <a:solidFill>
                  <a:srgbClr val="00B7CE"/>
                </a:solidFill>
                <a:latin typeface="AlwynNewRounded-Bold"/>
              </a:rPr>
              <a:t>Déterminer le signe d’une fonction affine</a:t>
            </a:r>
            <a:r>
              <a:rPr lang="fr-RE" dirty="0"/>
              <a:t> 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57D29B3-B0EE-458C-B9A8-BE9BBFB4D4DE}"/>
                  </a:ext>
                </a:extLst>
              </p:cNvPr>
              <p:cNvSpPr/>
              <p:nvPr/>
            </p:nvSpPr>
            <p:spPr>
              <a:xfrm>
                <a:off x="1236954" y="507889"/>
                <a:ext cx="9300839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RE" sz="1600" dirty="0">
                    <a:solidFill>
                      <a:srgbClr val="242021"/>
                    </a:solidFill>
                    <a:latin typeface="MyriadPro-Semibold"/>
                  </a:rPr>
                  <a:t>On considère les fonctions </a:t>
                </a:r>
                <a:r>
                  <a:rPr lang="fr-RE" sz="1600" i="1" dirty="0">
                    <a:solidFill>
                      <a:srgbClr val="242021"/>
                    </a:solidFill>
                    <a:latin typeface="MyriadPro-SemiboldIt"/>
                  </a:rPr>
                  <a:t>f </a:t>
                </a:r>
                <a:r>
                  <a:rPr lang="fr-RE" sz="1600" dirty="0">
                    <a:solidFill>
                      <a:srgbClr val="242021"/>
                    </a:solidFill>
                    <a:latin typeface="MyriadPro-Semibold"/>
                  </a:rPr>
                  <a:t>et </a:t>
                </a:r>
                <a:r>
                  <a:rPr lang="fr-RE" sz="1600" i="1" dirty="0">
                    <a:solidFill>
                      <a:srgbClr val="242021"/>
                    </a:solidFill>
                    <a:latin typeface="MyriadPro-SemiboldIt"/>
                  </a:rPr>
                  <a:t>g </a:t>
                </a:r>
                <a:r>
                  <a:rPr lang="fr-RE" sz="1600" dirty="0">
                    <a:solidFill>
                      <a:srgbClr val="242021"/>
                    </a:solidFill>
                    <a:latin typeface="MyriadPro-Semibold"/>
                  </a:rPr>
                  <a:t>définies sur </a:t>
                </a:r>
                <a:r>
                  <a:rPr lang="fr-RE" sz="1600" dirty="0">
                    <a:solidFill>
                      <a:srgbClr val="242021"/>
                    </a:solidFill>
                    <a:latin typeface="MathematicalPiLTStd"/>
                  </a:rPr>
                  <a:t>ℝ </a:t>
                </a:r>
                <a:r>
                  <a:rPr lang="fr-RE" sz="1600" dirty="0">
                    <a:solidFill>
                      <a:srgbClr val="242021"/>
                    </a:solidFill>
                    <a:latin typeface="MyriadPro-Semibold"/>
                  </a:rPr>
                  <a:t>par </a:t>
                </a:r>
                <a14:m>
                  <m:oMath xmlns:m="http://schemas.openxmlformats.org/officeDocument/2006/math">
                    <m:r>
                      <a:rPr lang="fr-FR" sz="1600" i="1" dirty="0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1600" b="0" i="1" dirty="0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dirty="0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1600" b="0" i="1" dirty="0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=3</m:t>
                    </m:r>
                    <m:r>
                      <a:rPr lang="fr-FR" sz="1600" b="0" i="1" dirty="0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1600" b="0" i="1" dirty="0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fr-RE" sz="1600" dirty="0">
                    <a:solidFill>
                      <a:srgbClr val="242021"/>
                    </a:solidFill>
                    <a:latin typeface="MyriadPro-Semibold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1600" i="1" dirty="0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fr-FR" sz="1600" b="0" i="1" dirty="0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dirty="0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1600" b="0" i="1" dirty="0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sz="1600" b="0" i="1" dirty="0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1600" b="0" i="1" dirty="0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fr-RE" sz="1600" dirty="0">
                    <a:solidFill>
                      <a:srgbClr val="242021"/>
                    </a:solidFill>
                    <a:latin typeface="MyriadPro-Semibold"/>
                  </a:rPr>
                  <a:t>.</a:t>
                </a:r>
                <a:br>
                  <a:rPr lang="fr-RE" sz="1600" dirty="0">
                    <a:solidFill>
                      <a:srgbClr val="242021"/>
                    </a:solidFill>
                    <a:latin typeface="MyriadPro-Semibold"/>
                  </a:rPr>
                </a:br>
                <a:r>
                  <a:rPr lang="fr-RE" sz="1600" b="1" dirty="0">
                    <a:solidFill>
                      <a:srgbClr val="F7941D"/>
                    </a:solidFill>
                    <a:latin typeface="MyriadPro-Bold"/>
                  </a:rPr>
                  <a:t>1. </a:t>
                </a:r>
                <a:r>
                  <a:rPr lang="fr-RE" sz="1600" dirty="0">
                    <a:solidFill>
                      <a:srgbClr val="242021"/>
                    </a:solidFill>
                    <a:latin typeface="MyriadPro-Semibold"/>
                  </a:rPr>
                  <a:t>Résoudre </a:t>
                </a:r>
                <a14:m>
                  <m:oMath xmlns:m="http://schemas.openxmlformats.org/officeDocument/2006/math">
                    <m:r>
                      <a:rPr lang="fr-FR" sz="1600" i="1" dirty="0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1600" b="0" i="1" dirty="0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dirty="0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1600" b="0" i="1" dirty="0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fr-RE" sz="1600" dirty="0">
                    <a:solidFill>
                      <a:srgbClr val="242021"/>
                    </a:solidFill>
                    <a:latin typeface="MyriadPro-Semibold"/>
                  </a:rPr>
                  <a:t>et </a:t>
                </a:r>
                <a14:m>
                  <m:oMath xmlns:m="http://schemas.openxmlformats.org/officeDocument/2006/math">
                    <m:r>
                      <a:rPr lang="fr-FR" sz="1600" i="1" dirty="0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fr-FR" sz="1600" b="0" i="1" dirty="0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dirty="0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1600" b="0" i="1" dirty="0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RE" sz="1600" dirty="0">
                    <a:solidFill>
                      <a:srgbClr val="242021"/>
                    </a:solidFill>
                    <a:latin typeface="MyriadPro-Semibold"/>
                  </a:rPr>
                  <a:t>.</a:t>
                </a:r>
                <a:br>
                  <a:rPr lang="fr-RE" sz="1600" dirty="0">
                    <a:solidFill>
                      <a:srgbClr val="242021"/>
                    </a:solidFill>
                    <a:latin typeface="MyriadPro-Semibold"/>
                  </a:rPr>
                </a:br>
                <a:r>
                  <a:rPr lang="fr-RE" sz="1600" b="1" dirty="0">
                    <a:solidFill>
                      <a:srgbClr val="F7941D"/>
                    </a:solidFill>
                    <a:latin typeface="MyriadPro-Bold"/>
                  </a:rPr>
                  <a:t>2. </a:t>
                </a:r>
                <a:r>
                  <a:rPr lang="fr-RE" sz="1600" b="1" dirty="0">
                    <a:solidFill>
                      <a:srgbClr val="242021"/>
                    </a:solidFill>
                    <a:latin typeface="MyriadPro-Bold"/>
                  </a:rPr>
                  <a:t>a) </a:t>
                </a:r>
                <a:r>
                  <a:rPr lang="fr-RE" sz="1600" dirty="0">
                    <a:solidFill>
                      <a:srgbClr val="242021"/>
                    </a:solidFill>
                    <a:latin typeface="MyriadPro-Semibold"/>
                  </a:rPr>
                  <a:t>Déterminer le sens de variations des fonctions </a:t>
                </a:r>
                <a:r>
                  <a:rPr lang="fr-RE" sz="1600" i="1" dirty="0">
                    <a:solidFill>
                      <a:srgbClr val="242021"/>
                    </a:solidFill>
                    <a:latin typeface="MyriadPro-SemiboldIt"/>
                  </a:rPr>
                  <a:t>f </a:t>
                </a:r>
                <a:r>
                  <a:rPr lang="fr-RE" sz="1600" dirty="0">
                    <a:solidFill>
                      <a:srgbClr val="242021"/>
                    </a:solidFill>
                    <a:latin typeface="MyriadPro-Semibold"/>
                  </a:rPr>
                  <a:t>et </a:t>
                </a:r>
                <a:r>
                  <a:rPr lang="fr-RE" sz="1600" i="1" dirty="0">
                    <a:solidFill>
                      <a:srgbClr val="242021"/>
                    </a:solidFill>
                    <a:latin typeface="MyriadPro-SemiboldIt"/>
                  </a:rPr>
                  <a:t>g</a:t>
                </a:r>
                <a:r>
                  <a:rPr lang="fr-RE" sz="1600" dirty="0">
                    <a:solidFill>
                      <a:srgbClr val="242021"/>
                    </a:solidFill>
                    <a:latin typeface="MyriadPro-Semibold"/>
                  </a:rPr>
                  <a:t>.</a:t>
                </a:r>
                <a:br>
                  <a:rPr lang="fr-RE" sz="1600" dirty="0">
                    <a:solidFill>
                      <a:srgbClr val="242021"/>
                    </a:solidFill>
                    <a:latin typeface="MyriadPro-Semibold"/>
                  </a:rPr>
                </a:br>
                <a:r>
                  <a:rPr lang="fr-RE" sz="1600" b="1" dirty="0">
                    <a:solidFill>
                      <a:srgbClr val="242021"/>
                    </a:solidFill>
                    <a:latin typeface="MyriadPro-Bold"/>
                  </a:rPr>
                  <a:t>b) </a:t>
                </a:r>
                <a:r>
                  <a:rPr lang="fr-RE" sz="1600" dirty="0">
                    <a:solidFill>
                      <a:srgbClr val="242021"/>
                    </a:solidFill>
                    <a:latin typeface="MyriadPro-Semibold"/>
                  </a:rPr>
                  <a:t>Tracer leurs courbes représentatives dans un repère.</a:t>
                </a:r>
                <a:br>
                  <a:rPr lang="fr-RE" sz="1600" dirty="0">
                    <a:solidFill>
                      <a:srgbClr val="242021"/>
                    </a:solidFill>
                    <a:latin typeface="MyriadPro-Semibold"/>
                  </a:rPr>
                </a:br>
                <a:r>
                  <a:rPr lang="fr-RE" sz="1600" b="1" dirty="0">
                    <a:solidFill>
                      <a:srgbClr val="242021"/>
                    </a:solidFill>
                    <a:latin typeface="MyriadPro-Bold"/>
                  </a:rPr>
                  <a:t>c) </a:t>
                </a:r>
                <a:r>
                  <a:rPr lang="fr-RE" sz="1600" dirty="0">
                    <a:solidFill>
                      <a:srgbClr val="242021"/>
                    </a:solidFill>
                    <a:latin typeface="MyriadPro-Semibold"/>
                  </a:rPr>
                  <a:t>En déduire les tableaux de signes de ces fonctions.</a:t>
                </a:r>
                <a:br>
                  <a:rPr lang="fr-RE" sz="1600" dirty="0">
                    <a:solidFill>
                      <a:srgbClr val="242021"/>
                    </a:solidFill>
                    <a:latin typeface="MyriadPro-Semibold"/>
                  </a:rPr>
                </a:br>
                <a:r>
                  <a:rPr lang="fr-RE" sz="1600" b="1" dirty="0">
                    <a:solidFill>
                      <a:srgbClr val="F7941D"/>
                    </a:solidFill>
                    <a:latin typeface="MyriadPro-Bold"/>
                  </a:rPr>
                  <a:t>3. </a:t>
                </a:r>
                <a:r>
                  <a:rPr lang="fr-RE" sz="1600" b="1" dirty="0">
                    <a:solidFill>
                      <a:srgbClr val="242021"/>
                    </a:solidFill>
                    <a:latin typeface="MyriadPro-Bold"/>
                  </a:rPr>
                  <a:t>a) </a:t>
                </a:r>
                <a:r>
                  <a:rPr lang="fr-RE" sz="1600" dirty="0">
                    <a:solidFill>
                      <a:srgbClr val="242021"/>
                    </a:solidFill>
                    <a:latin typeface="MyriadPro-Semibold"/>
                  </a:rPr>
                  <a:t>Résoudre les inéquations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1600" b="0" i="1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1600" b="0" i="1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&gt;0 </m:t>
                    </m:r>
                  </m:oMath>
                </a14:m>
                <a:r>
                  <a:rPr lang="fr-RE" sz="1600" dirty="0">
                    <a:solidFill>
                      <a:srgbClr val="242021"/>
                    </a:solidFill>
                    <a:latin typeface="MyriadPro-Semibold"/>
                  </a:rPr>
                  <a:t>et </a:t>
                </a:r>
                <a14:m>
                  <m:oMath xmlns:m="http://schemas.openxmlformats.org/officeDocument/2006/math">
                    <m:r>
                      <a:rPr lang="fr-FR" sz="1600" i="1" dirty="0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fr-FR" sz="1600" b="0" i="1" dirty="0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dirty="0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1600" b="0" i="1" dirty="0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fr-RE" sz="1600" dirty="0">
                    <a:solidFill>
                      <a:srgbClr val="242021"/>
                    </a:solidFill>
                    <a:latin typeface="MyriadPro-Semibold"/>
                  </a:rPr>
                  <a:t>.</a:t>
                </a:r>
                <a:br>
                  <a:rPr lang="fr-RE" sz="1600" dirty="0">
                    <a:solidFill>
                      <a:srgbClr val="242021"/>
                    </a:solidFill>
                    <a:latin typeface="MyriadPro-Semibold"/>
                  </a:rPr>
                </a:br>
                <a:r>
                  <a:rPr lang="fr-RE" sz="1600" b="1" dirty="0">
                    <a:solidFill>
                      <a:srgbClr val="242021"/>
                    </a:solidFill>
                    <a:latin typeface="MyriadPro-Bold"/>
                  </a:rPr>
                  <a:t>b) </a:t>
                </a:r>
                <a:r>
                  <a:rPr lang="fr-RE" sz="1600" dirty="0">
                    <a:solidFill>
                      <a:srgbClr val="242021"/>
                    </a:solidFill>
                    <a:latin typeface="MyriadPro-Semibold"/>
                  </a:rPr>
                  <a:t>Retrouver les tableaux de signes des fonctions </a:t>
                </a:r>
                <a:r>
                  <a:rPr lang="fr-RE" sz="1600" i="1" dirty="0">
                    <a:solidFill>
                      <a:srgbClr val="242021"/>
                    </a:solidFill>
                    <a:latin typeface="MyriadPro-SemiboldIt"/>
                  </a:rPr>
                  <a:t>f </a:t>
                </a:r>
                <a:r>
                  <a:rPr lang="fr-RE" sz="1600" dirty="0">
                    <a:solidFill>
                      <a:srgbClr val="242021"/>
                    </a:solidFill>
                    <a:latin typeface="MyriadPro-Semibold"/>
                  </a:rPr>
                  <a:t>et </a:t>
                </a:r>
                <a:r>
                  <a:rPr lang="fr-RE" sz="1600" i="1" dirty="0">
                    <a:solidFill>
                      <a:srgbClr val="242021"/>
                    </a:solidFill>
                    <a:latin typeface="MyriadPro-SemiboldIt"/>
                  </a:rPr>
                  <a:t>g</a:t>
                </a:r>
                <a:r>
                  <a:rPr lang="fr-RE" sz="1600" dirty="0">
                    <a:solidFill>
                      <a:srgbClr val="242021"/>
                    </a:solidFill>
                    <a:latin typeface="MyriadPro-Semibold"/>
                  </a:rPr>
                  <a:t>.</a:t>
                </a:r>
                <a:r>
                  <a:rPr lang="fr-RE" sz="1600" dirty="0"/>
                  <a:t> </a:t>
                </a:r>
                <a:endParaRPr lang="fr-FR" sz="16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57D29B3-B0EE-458C-B9A8-BE9BBFB4D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954" y="507889"/>
                <a:ext cx="9300839" cy="1815882"/>
              </a:xfrm>
              <a:prstGeom prst="rect">
                <a:avLst/>
              </a:prstGeom>
              <a:blipFill>
                <a:blip r:embed="rId2"/>
                <a:stretch>
                  <a:fillRect l="-393" t="-1678" b="-33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FD3A850A-CC5F-4828-9AA2-7B21B0C906D7}"/>
              </a:ext>
            </a:extLst>
          </p:cNvPr>
          <p:cNvSpPr/>
          <p:nvPr/>
        </p:nvSpPr>
        <p:spPr>
          <a:xfrm>
            <a:off x="553374" y="2468447"/>
            <a:ext cx="982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3B9BD"/>
                </a:solidFill>
                <a:latin typeface="MyriadPro-Bold"/>
              </a:rPr>
              <a:t>Solution</a:t>
            </a:r>
            <a:r>
              <a:rPr lang="fr-FR" dirty="0"/>
              <a:t>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5EBC775-16A7-458D-9B27-7159FC1FF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80" y="2973979"/>
            <a:ext cx="7538219" cy="15602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38EA85E-EFFB-47B5-902E-5A1EBBB22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80" y="4670429"/>
            <a:ext cx="8937026" cy="176691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DC04BF5-9D57-4BBC-B358-E119D75F3A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0859" y="2317621"/>
            <a:ext cx="3395271" cy="317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8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12A32D0-5D25-48F5-8331-1C219CBFA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75850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CAF8D43-5538-41B6-8FE2-78C7F4467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37836"/>
            <a:ext cx="6096000" cy="19431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D3165BF-E980-49EF-943D-D9171A709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9678" y="3328471"/>
            <a:ext cx="5782322" cy="336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91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21D9C29-BC55-40B7-8808-914940DDB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62" y="1209675"/>
            <a:ext cx="776287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45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7C91947-9F68-486C-9AC5-EB954CDAB961}"/>
                  </a:ext>
                </a:extLst>
              </p:cNvPr>
              <p:cNvSpPr/>
              <p:nvPr/>
            </p:nvSpPr>
            <p:spPr>
              <a:xfrm>
                <a:off x="689811" y="343521"/>
                <a:ext cx="10892589" cy="5773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romanUcPeriod" startAt="3"/>
                </a:pPr>
                <a:r>
                  <a:rPr lang="fr-FR" sz="28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Signe et opérations </a:t>
                </a:r>
                <a:endParaRPr lang="fr-FR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Règle - Signe d'un produit ou d'un quotient </a:t>
                </a:r>
                <a:endParaRPr lang="fr-FR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déterminer le signe du produit (ou du quotient) de deux fonctions, on construit un </a:t>
                </a: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tableau de signes à 4 lignes. </a:t>
                </a: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Sitka Small" panose="02000505000000020004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①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La 1</a:t>
                </a:r>
                <a:r>
                  <a:rPr lang="fr-FR" sz="2000" baseline="30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ère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ligne indique les éléments de l'ensemble de définition et les valeurs de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pour lesquelles </a:t>
                </a: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les deux fonctions s'annulent, c'est-à-dire pour lesquelles leur produit s'annule. </a:t>
                </a: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Les valeurs doivent être placées en respectant l'ordre. </a:t>
                </a: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Sitka Small" panose="02000505000000020004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②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Les 2</a:t>
                </a:r>
                <a:r>
                  <a:rPr lang="fr-FR" sz="2000" baseline="30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ème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3</a:t>
                </a:r>
                <a:r>
                  <a:rPr lang="fr-FR" sz="2000" baseline="30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ème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lignes indiquent le signe de chacune des deux fonctions. </a:t>
                </a:r>
              </a:p>
              <a:p>
                <a:pPr marL="44958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Sitka Small" panose="02000505000000020004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③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4</a:t>
                </a:r>
                <a:r>
                  <a:rPr lang="fr-FR" sz="2000" baseline="30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ème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ligne se remplit avec la règle des signes du produit (ou du quotient) de deux nombres relatifs : </a:t>
                </a:r>
              </a:p>
              <a:p>
                <a:pPr marL="742950" lvl="1" indent="-285750">
                  <a:lnSpc>
                    <a:spcPct val="150000"/>
                  </a:lnSpc>
                  <a:spcAft>
                    <a:spcPts val="0"/>
                  </a:spcAft>
                  <a:buFont typeface="Courier New" panose="02070309020205020404" pitchFamily="49" charset="0"/>
                  <a:buChar char="o"/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des facteurs de même signe donnent un produit (ou un quotient) positif ; </a:t>
                </a:r>
              </a:p>
              <a:p>
                <a:pPr marL="742950" lvl="1" indent="-285750">
                  <a:lnSpc>
                    <a:spcPct val="150000"/>
                  </a:lnSpc>
                  <a:spcAft>
                    <a:spcPts val="0"/>
                  </a:spcAft>
                  <a:buFont typeface="Courier New" panose="02070309020205020404" pitchFamily="49" charset="0"/>
                  <a:buChar char="o"/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des facteurs de signes contraires donnent un produit (ou un quotient) négatif.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7C91947-9F68-486C-9AC5-EB954CDAB9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11" y="343521"/>
                <a:ext cx="10892589" cy="5773312"/>
              </a:xfrm>
              <a:prstGeom prst="rect">
                <a:avLst/>
              </a:prstGeom>
              <a:blipFill>
                <a:blip r:embed="rId2"/>
                <a:stretch>
                  <a:fillRect l="-1007" t="-1056" b="-11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443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8AD1555-8B2F-4ABC-9B37-78E8604C0FAC}"/>
                  </a:ext>
                </a:extLst>
              </p:cNvPr>
              <p:cNvSpPr/>
              <p:nvPr/>
            </p:nvSpPr>
            <p:spPr>
              <a:xfrm>
                <a:off x="864936" y="276727"/>
                <a:ext cx="10893927" cy="3195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Exemples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Sitka Small" panose="02000505000000020004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❶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Étudier le signe de la fonction h définie sur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+4</m:t>
                        </m:r>
                      </m:e>
                    </m:d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−2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+6</m:t>
                        </m:r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un produit de deux fonctions affines. On recherche les valeurs qui annulent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+ 4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+6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+4=0 ⇔ 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𝑒𝑡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⟼3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+4  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𝑒𝑠𝑡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𝑐𝑟𝑜𝑖𝑠𝑠𝑎𝑛𝑡𝑒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𝑠𝑢𝑟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+6=0 ⇔ 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 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𝑒𝑡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⟼−2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+6  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𝑒𝑠𝑡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é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𝑐𝑟𝑜𝑖𝑠𝑠𝑎𝑛𝑡𝑒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𝑠𝑢𝑟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en déduit le tableau de signes ci-dessous.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8AD1555-8B2F-4ABC-9B37-78E8604C0F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936" y="276727"/>
                <a:ext cx="10893927" cy="3195683"/>
              </a:xfrm>
              <a:prstGeom prst="rect">
                <a:avLst/>
              </a:prstGeom>
              <a:blipFill>
                <a:blip r:embed="rId2"/>
                <a:stretch>
                  <a:fillRect l="-616" t="-952" b="-22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>
            <a:extLst>
              <a:ext uri="{FF2B5EF4-FFF2-40B4-BE49-F238E27FC236}">
                <a16:creationId xmlns:a16="http://schemas.microsoft.com/office/drawing/2014/main" id="{8BF3D1F2-BAD9-4C55-80ED-7EC68FCFC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310" y="3548535"/>
            <a:ext cx="6113379" cy="303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3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AC17CA7-7702-47F3-82A0-8BFD76E385F2}"/>
                  </a:ext>
                </a:extLst>
              </p:cNvPr>
              <p:cNvSpPr/>
              <p:nvPr/>
            </p:nvSpPr>
            <p:spPr>
              <a:xfrm>
                <a:off x="1138572" y="442604"/>
                <a:ext cx="9240670" cy="3396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Sitka Small" panose="02000505000000020004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❷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Déterminer le signe de la fonction k définie par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  <m:d>
                      <m:d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−5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+7</m:t>
                        </m:r>
                      </m:den>
                    </m:f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un quotient de deux fonctions affines.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recherche les valeurs pour lesquelles les fonctions affines s'annulent : </a:t>
                </a: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−5=0 ⇔ 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𝑒𝑡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⟼3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−5  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𝑒𝑠𝑡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𝑐𝑟𝑜𝑖𝑠𝑠𝑎𝑛𝑡𝑒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𝑠𝑢𝑟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+7=0 ⇔ 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𝑒𝑡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⟼2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+7  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𝑒𝑠𝑡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𝑐𝑟𝑜𝑖𝑠𝑠𝑎𝑛𝑡𝑒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𝑠𝑢𝑟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en déduit le tableau de signes ci-dessous.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AC17CA7-7702-47F3-82A0-8BFD76E385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572" y="442604"/>
                <a:ext cx="9240670" cy="3396123"/>
              </a:xfrm>
              <a:prstGeom prst="rect">
                <a:avLst/>
              </a:prstGeom>
              <a:blipFill>
                <a:blip r:embed="rId2"/>
                <a:stretch>
                  <a:fillRect l="-726" b="-233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>
            <a:extLst>
              <a:ext uri="{FF2B5EF4-FFF2-40B4-BE49-F238E27FC236}">
                <a16:creationId xmlns:a16="http://schemas.microsoft.com/office/drawing/2014/main" id="{CB74EDC6-C2A1-482E-AF09-356B2EDD0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838727"/>
            <a:ext cx="5645618" cy="275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6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AC4424F-68F1-4218-BE66-281FF8727A59}"/>
                  </a:ext>
                </a:extLst>
              </p:cNvPr>
              <p:cNvSpPr/>
              <p:nvPr/>
            </p:nvSpPr>
            <p:spPr>
              <a:xfrm>
                <a:off x="520951" y="2981140"/>
                <a:ext cx="11150098" cy="2981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Remarques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Sitka Small" panose="02000505000000020004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①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Lorsque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−5=0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+ 7 &gt;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donc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−5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+7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En revanche, lorsque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alors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—5 &lt;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+ 7 = 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donc la fonction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n'est pas définie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(puisque son dénominateur s'annule) : est une valeur interdite, on la signale par une double barre.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Sitka Small" panose="02000505000000020004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②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Lorsque l'on connaît le signe de termes d'une somme, on ne peut pas en général déterminer le signe de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somme, sauf lorsque les deux termes sont de même signe.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Par exemple,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4 sont chacun positifs 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+4&gt;0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AC4424F-68F1-4218-BE66-281FF8727A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51" y="2981140"/>
                <a:ext cx="11150098" cy="2981585"/>
              </a:xfrm>
              <a:prstGeom prst="rect">
                <a:avLst/>
              </a:prstGeom>
              <a:blipFill>
                <a:blip r:embed="rId2"/>
                <a:stretch>
                  <a:fillRect l="-546" t="-1022" b="-28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>
            <a:extLst>
              <a:ext uri="{FF2B5EF4-FFF2-40B4-BE49-F238E27FC236}">
                <a16:creationId xmlns:a16="http://schemas.microsoft.com/office/drawing/2014/main" id="{B889011D-FAD9-4C54-A70A-6C5E4C97B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806" y="247158"/>
            <a:ext cx="4186388" cy="20392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3B76086-7690-4DD5-93B0-B9AB0E38639D}"/>
              </a:ext>
            </a:extLst>
          </p:cNvPr>
          <p:cNvSpPr/>
          <p:nvPr/>
        </p:nvSpPr>
        <p:spPr>
          <a:xfrm>
            <a:off x="8397136" y="6084076"/>
            <a:ext cx="3130023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Exercice résolu 3 page 250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09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23ADEA-9718-4C77-A0BF-2D5DF24CD0C7}"/>
              </a:ext>
            </a:extLst>
          </p:cNvPr>
          <p:cNvSpPr/>
          <p:nvPr/>
        </p:nvSpPr>
        <p:spPr>
          <a:xfrm>
            <a:off x="588885" y="29161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RE" b="1" dirty="0">
                <a:solidFill>
                  <a:srgbClr val="00B7CE"/>
                </a:solidFill>
                <a:latin typeface="AlwynNewRounded-Bold"/>
              </a:rPr>
              <a:t>Déterminer le signe d’un produit ou d’un quotient</a:t>
            </a:r>
            <a:r>
              <a:rPr lang="fr-RE" dirty="0"/>
              <a:t> 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5B4FFC6-973B-46A8-813F-3BE87E0E6A0F}"/>
                  </a:ext>
                </a:extLst>
              </p:cNvPr>
              <p:cNvSpPr/>
              <p:nvPr/>
            </p:nvSpPr>
            <p:spPr>
              <a:xfrm>
                <a:off x="952870" y="763882"/>
                <a:ext cx="7179076" cy="11318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RE" b="1" dirty="0">
                    <a:solidFill>
                      <a:srgbClr val="F7941D"/>
                    </a:solidFill>
                    <a:latin typeface="MyriadPro-Bold"/>
                  </a:rPr>
                  <a:t>1. </a:t>
                </a:r>
                <a:r>
                  <a:rPr lang="fr-RE" dirty="0">
                    <a:solidFill>
                      <a:srgbClr val="242021"/>
                    </a:solidFill>
                    <a:latin typeface="MyriadPro-Semibold"/>
                  </a:rPr>
                  <a:t>Étudier le signe de 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b="0" i="1" dirty="0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dirty="0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fr-RE" dirty="0">
                    <a:solidFill>
                      <a:srgbClr val="242021"/>
                    </a:solidFill>
                    <a:latin typeface="MyriadPro-Semibold"/>
                  </a:rPr>
                  <a:t> pour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RE" dirty="0">
                    <a:solidFill>
                      <a:srgbClr val="242021"/>
                    </a:solidFill>
                    <a:latin typeface="MathematicalPiLTStd"/>
                  </a:rPr>
                  <a:t>∈ ℝ</a:t>
                </a:r>
                <a:r>
                  <a:rPr lang="fr-RE" dirty="0">
                    <a:solidFill>
                      <a:srgbClr val="242021"/>
                    </a:solidFill>
                    <a:latin typeface="MyriadPro-Semibold"/>
                  </a:rPr>
                  <a:t>.</a:t>
                </a:r>
                <a:br>
                  <a:rPr lang="fr-RE" dirty="0">
                    <a:solidFill>
                      <a:srgbClr val="242021"/>
                    </a:solidFill>
                    <a:latin typeface="MyriadPro-Semibold"/>
                  </a:rPr>
                </a:br>
                <a:r>
                  <a:rPr lang="fr-RE" b="1" dirty="0">
                    <a:solidFill>
                      <a:srgbClr val="F7941D"/>
                    </a:solidFill>
                    <a:latin typeface="MyriadPro-Bold"/>
                  </a:rPr>
                  <a:t>2. </a:t>
                </a:r>
                <a:r>
                  <a:rPr lang="fr-RE" dirty="0">
                    <a:solidFill>
                      <a:srgbClr val="242021"/>
                    </a:solidFill>
                    <a:latin typeface="MyriadPro-Semibold"/>
                  </a:rPr>
                  <a:t>Étudier le signe de </a:t>
                </a:r>
                <a14:m>
                  <m:oMath xmlns:m="http://schemas.openxmlformats.org/officeDocument/2006/math">
                    <m:r>
                      <a:rPr lang="fr-FR" b="0" i="1" dirty="0" smtClean="0">
                        <a:solidFill>
                          <a:srgbClr val="242021"/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b="0" i="1" dirty="0" smtClean="0">
                        <a:solidFill>
                          <a:srgbClr val="242021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b="0" i="1" dirty="0" smtClean="0">
                        <a:solidFill>
                          <a:srgbClr val="242021"/>
                        </a:solidFill>
                        <a:effectLst/>
                        <a:latin typeface="Cambria Math" panose="02040503050406030204" pitchFamily="18" charset="0"/>
                      </a:rPr>
                      <m:t>+3 </m:t>
                    </m:r>
                  </m:oMath>
                </a14:m>
                <a:r>
                  <a:rPr lang="fr-RE" dirty="0">
                    <a:solidFill>
                      <a:srgbClr val="242021"/>
                    </a:solidFill>
                    <a:latin typeface="MyriadPro-Semibold"/>
                  </a:rPr>
                  <a:t>pour </a:t>
                </a:r>
                <a14:m>
                  <m:oMath xmlns:m="http://schemas.openxmlformats.org/officeDocument/2006/math">
                    <m:r>
                      <a:rPr lang="fr-FR" b="0" i="1" dirty="0" smtClean="0">
                        <a:solidFill>
                          <a:srgbClr val="242021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RE" sz="2400" b="0" i="1" dirty="0">
                    <a:solidFill>
                      <a:srgbClr val="242021"/>
                    </a:solidFill>
                    <a:effectLst/>
                    <a:latin typeface="AGaramondPro-SemiboldItalic"/>
                  </a:rPr>
                  <a:t> </a:t>
                </a:r>
                <a:r>
                  <a:rPr lang="fr-RE" dirty="0">
                    <a:solidFill>
                      <a:srgbClr val="242021"/>
                    </a:solidFill>
                    <a:latin typeface="MathematicalPiLTStd"/>
                  </a:rPr>
                  <a:t>∈ ℝ</a:t>
                </a:r>
                <a:r>
                  <a:rPr lang="fr-RE" dirty="0">
                    <a:solidFill>
                      <a:srgbClr val="242021"/>
                    </a:solidFill>
                    <a:latin typeface="MyriadPro-Semibold"/>
                  </a:rPr>
                  <a:t>.</a:t>
                </a:r>
                <a:br>
                  <a:rPr lang="fr-RE" dirty="0">
                    <a:solidFill>
                      <a:srgbClr val="242021"/>
                    </a:solidFill>
                    <a:latin typeface="MyriadPro-Semibold"/>
                  </a:rPr>
                </a:br>
                <a:r>
                  <a:rPr lang="fr-RE" b="1" dirty="0">
                    <a:solidFill>
                      <a:srgbClr val="F7941D"/>
                    </a:solidFill>
                    <a:latin typeface="MyriadPro-Bold"/>
                  </a:rPr>
                  <a:t>3. </a:t>
                </a:r>
                <a:r>
                  <a:rPr lang="fr-RE" dirty="0">
                    <a:solidFill>
                      <a:srgbClr val="242021"/>
                    </a:solidFill>
                    <a:latin typeface="MyriadPro-Semibold"/>
                  </a:rPr>
                  <a:t>En déduire le signe de 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fr-FR" b="0" i="1" dirty="0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dirty="0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b="0" i="1" dirty="0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b="0" i="1" dirty="0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dirty="0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b="0" i="1" dirty="0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b="0" i="1" dirty="0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  <m:d>
                      <m:dPr>
                        <m:ctrlPr>
                          <a:rPr lang="fr-FR" b="0" i="1" dirty="0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dirty="0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b="0" i="1" dirty="0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b="0" i="1" dirty="0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</m:oMath>
                </a14:m>
                <a:r>
                  <a:rPr lang="fr-RE" dirty="0">
                    <a:solidFill>
                      <a:srgbClr val="242021"/>
                    </a:solidFill>
                    <a:latin typeface="MyriadPro-Semibold"/>
                  </a:rPr>
                  <a:t>et de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fr-FR" b="0" i="1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b="0" i="1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b="0" i="1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b="0" i="1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</m:num>
                      <m:den>
                        <m:r>
                          <a:rPr lang="fr-FR" b="0" i="1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b="0" i="1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b="0" i="1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</m:oMath>
                </a14:m>
                <a:r>
                  <a:rPr lang="fr-RE" dirty="0">
                    <a:solidFill>
                      <a:srgbClr val="242021"/>
                    </a:solidFill>
                    <a:latin typeface="MyriadPro-Semibold"/>
                  </a:rPr>
                  <a:t>.</a:t>
                </a:r>
                <a:r>
                  <a:rPr lang="fr-RE" dirty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5B4FFC6-973B-46A8-813F-3BE87E0E6A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870" y="763882"/>
                <a:ext cx="7179076" cy="1131848"/>
              </a:xfrm>
              <a:prstGeom prst="rect">
                <a:avLst/>
              </a:prstGeom>
              <a:blipFill>
                <a:blip r:embed="rId2"/>
                <a:stretch>
                  <a:fillRect l="-679" t="-3763" b="-26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FB6A6FF0-5C11-42FD-BEBC-BD2D548F323B}"/>
              </a:ext>
            </a:extLst>
          </p:cNvPr>
          <p:cNvSpPr/>
          <p:nvPr/>
        </p:nvSpPr>
        <p:spPr>
          <a:xfrm>
            <a:off x="588885" y="2067148"/>
            <a:ext cx="1088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3B9BD"/>
                </a:solidFill>
                <a:latin typeface="MyriadPro-Bold"/>
              </a:rPr>
              <a:t>Solution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C6CC295-37D9-476F-9434-3079B66E9ED3}"/>
                  </a:ext>
                </a:extLst>
              </p:cNvPr>
              <p:cNvSpPr/>
              <p:nvPr/>
            </p:nvSpPr>
            <p:spPr>
              <a:xfrm>
                <a:off x="375822" y="2436480"/>
                <a:ext cx="6096000" cy="10368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fr-RE" b="1" dirty="0">
                    <a:solidFill>
                      <a:srgbClr val="F58221"/>
                    </a:solidFill>
                    <a:latin typeface="AGaramondPro-Bold"/>
                  </a:rPr>
                  <a:t>1. </a:t>
                </a:r>
                <a14:m>
                  <m:oMath xmlns:m="http://schemas.openxmlformats.org/officeDocument/2006/math">
                    <m:r>
                      <a:rPr lang="fr-RE" i="1" dirty="0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fr-FR" b="0" i="1" dirty="0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RE" sz="2400" b="0" i="1" dirty="0" smtClean="0">
                        <a:solidFill>
                          <a:srgbClr val="24202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fr-RE" i="1" dirty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+ 4 = 0 ⇔ 2</m:t>
                    </m:r>
                    <m:r>
                      <a:rPr lang="fr-FR" b="0" i="1" dirty="0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RE" sz="2400" b="0" i="1" dirty="0" smtClean="0">
                        <a:solidFill>
                          <a:srgbClr val="24202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fr-RE" i="1" dirty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fr-RE" sz="2400" b="0" i="1" dirty="0" smtClean="0">
                        <a:solidFill>
                          <a:srgbClr val="242021"/>
                        </a:solidFill>
                        <a:effectLst/>
                        <a:latin typeface="Cambria Math" panose="02040503050406030204" pitchFamily="18" charset="0"/>
                      </a:rPr>
                      <m:t>– </m:t>
                    </m:r>
                    <m:r>
                      <a:rPr lang="fr-RE" i="1" dirty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4 ⇔</m:t>
                    </m:r>
                    <m:r>
                      <a:rPr lang="fr-FR" b="0" i="1" dirty="0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RE" i="1" dirty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dirty="0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b="0" i="1" dirty="0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dirty="0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fr-FR" b="0" i="1" dirty="0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b="0" i="1" dirty="0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br>
                  <a:rPr lang="fr-RE" sz="1600" b="1" i="0" dirty="0">
                    <a:solidFill>
                      <a:srgbClr val="FFFFFF"/>
                    </a:solidFill>
                    <a:effectLst/>
                    <a:latin typeface="AlwynNewRounded-Bold"/>
                  </a:rPr>
                </a:br>
                <a:r>
                  <a:rPr lang="fr-RE" dirty="0">
                    <a:solidFill>
                      <a:srgbClr val="242021"/>
                    </a:solidFill>
                    <a:latin typeface="AGaramondPro-Regular"/>
                  </a:rPr>
                  <a:t>De plus, </a:t>
                </a:r>
                <a:r>
                  <a:rPr lang="fr-RE" i="1" dirty="0">
                    <a:solidFill>
                      <a:srgbClr val="242021"/>
                    </a:solidFill>
                    <a:latin typeface="AGaramondPro-Italic"/>
                  </a:rPr>
                  <a:t>a </a:t>
                </a:r>
                <a:r>
                  <a:rPr lang="fr-RE" dirty="0">
                    <a:solidFill>
                      <a:srgbClr val="242021"/>
                    </a:solidFill>
                    <a:latin typeface="AGaramondPro-Regular"/>
                  </a:rPr>
                  <a:t>= 2 </a:t>
                </a:r>
                <a:r>
                  <a:rPr lang="fr-RE" dirty="0">
                    <a:solidFill>
                      <a:srgbClr val="242021"/>
                    </a:solidFill>
                    <a:latin typeface="MathematicalPiLTStd"/>
                  </a:rPr>
                  <a:t>&gt; </a:t>
                </a:r>
                <a:r>
                  <a:rPr lang="fr-RE" dirty="0">
                    <a:solidFill>
                      <a:srgbClr val="242021"/>
                    </a:solidFill>
                    <a:latin typeface="AGaramondPro-Regular"/>
                  </a:rPr>
                  <a:t>0 donc </a:t>
                </a:r>
                <a14:m>
                  <m:oMath xmlns:m="http://schemas.openxmlformats.org/officeDocument/2006/math">
                    <m:r>
                      <a:rPr lang="fr-FR" b="0" i="1" dirty="0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RE" i="1" dirty="0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↦ 2</m:t>
                    </m:r>
                    <m:r>
                      <a:rPr lang="fr-FR" b="0" i="1" dirty="0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RE" sz="2400" b="0" i="1" dirty="0" smtClean="0">
                        <a:solidFill>
                          <a:srgbClr val="24202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fr-RE" i="1" dirty="0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+ 4 </m:t>
                    </m:r>
                  </m:oMath>
                </a14:m>
                <a:r>
                  <a:rPr lang="fr-RE" dirty="0">
                    <a:solidFill>
                      <a:srgbClr val="242021"/>
                    </a:solidFill>
                    <a:latin typeface="AGaramondPro-Regular"/>
                  </a:rPr>
                  <a:t>est croissante sur </a:t>
                </a:r>
                <a:r>
                  <a:rPr lang="fr-RE" dirty="0">
                    <a:solidFill>
                      <a:srgbClr val="242021"/>
                    </a:solidFill>
                    <a:latin typeface="MathematicalPiLTStd"/>
                  </a:rPr>
                  <a:t>ℝ</a:t>
                </a:r>
                <a:r>
                  <a:rPr lang="fr-RE" dirty="0">
                    <a:solidFill>
                      <a:srgbClr val="242021"/>
                    </a:solidFill>
                    <a:latin typeface="AGaramondPro-Regular"/>
                  </a:rPr>
                  <a:t>.</a:t>
                </a:r>
                <a:br>
                  <a:rPr lang="fr-RE" dirty="0">
                    <a:solidFill>
                      <a:srgbClr val="242021"/>
                    </a:solidFill>
                    <a:latin typeface="AGaramondPro-Regular"/>
                  </a:rPr>
                </a:br>
                <a:r>
                  <a:rPr lang="fr-RE" dirty="0">
                    <a:solidFill>
                      <a:srgbClr val="242021"/>
                    </a:solidFill>
                    <a:latin typeface="AGaramondPro-Regular"/>
                  </a:rPr>
                  <a:t>On en déduit le tableau de signes suivant.</a:t>
                </a:r>
                <a:endParaRPr lang="fr-FR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C6CC295-37D9-476F-9434-3079B66E9E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22" y="2436480"/>
                <a:ext cx="6096000" cy="1036887"/>
              </a:xfrm>
              <a:prstGeom prst="rect">
                <a:avLst/>
              </a:prstGeom>
              <a:blipFill>
                <a:blip r:embed="rId3"/>
                <a:stretch>
                  <a:fillRect l="-900" b="-88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 10">
            <a:extLst>
              <a:ext uri="{FF2B5EF4-FFF2-40B4-BE49-F238E27FC236}">
                <a16:creationId xmlns:a16="http://schemas.microsoft.com/office/drawing/2014/main" id="{4EC022FF-3003-447B-9C8D-11CF430B9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325" y="3473367"/>
            <a:ext cx="3500762" cy="8606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E84CFF0-9843-4433-ADFE-6F917F99E060}"/>
                  </a:ext>
                </a:extLst>
              </p:cNvPr>
              <p:cNvSpPr/>
              <p:nvPr/>
            </p:nvSpPr>
            <p:spPr>
              <a:xfrm>
                <a:off x="340311" y="4386918"/>
                <a:ext cx="6096000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RE" b="1" dirty="0">
                    <a:solidFill>
                      <a:srgbClr val="F58221"/>
                    </a:solidFill>
                    <a:latin typeface="AGaramondPro-Bold"/>
                  </a:rPr>
                  <a:t>2.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rgbClr val="242021"/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b="0" i="1" dirty="0" smtClean="0">
                        <a:solidFill>
                          <a:srgbClr val="242021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RE" b="0" i="1" dirty="0" smtClean="0">
                        <a:solidFill>
                          <a:srgbClr val="24202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fr-RE" i="1" dirty="0" smtClean="0">
                        <a:solidFill>
                          <a:srgbClr val="242021"/>
                        </a:solidFill>
                        <a:latin typeface="Cambria Math" panose="02040503050406030204" pitchFamily="18" charset="0"/>
                      </a:rPr>
                      <m:t>+ 3 = 0 ⇔ </m:t>
                    </m:r>
                    <m:r>
                      <a:rPr lang="fr-RE" b="0" i="1" dirty="0" smtClean="0">
                        <a:solidFill>
                          <a:srgbClr val="242021"/>
                        </a:solidFill>
                        <a:effectLst/>
                        <a:latin typeface="Cambria Math" panose="02040503050406030204" pitchFamily="18" charset="0"/>
                      </a:rPr>
                      <m:t>– </m:t>
                    </m:r>
                    <m:r>
                      <a:rPr lang="fr-RE" b="0" i="1" dirty="0" smtClean="0">
                        <a:solidFill>
                          <a:srgbClr val="242021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RE" b="0" i="1" dirty="0" smtClean="0">
                        <a:solidFill>
                          <a:srgbClr val="242021"/>
                        </a:solidFill>
                        <a:effectLst/>
                        <a:latin typeface="Cambria Math" panose="02040503050406030204" pitchFamily="18" charset="0"/>
                      </a:rPr>
                      <m:t> = – 3 ⇔ </m:t>
                    </m:r>
                    <m:r>
                      <a:rPr lang="fr-RE" b="0" i="1" dirty="0" smtClean="0">
                        <a:solidFill>
                          <a:srgbClr val="242021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RE" b="0" i="1" dirty="0" smtClean="0">
                        <a:solidFill>
                          <a:srgbClr val="242021"/>
                        </a:solidFill>
                        <a:effectLst/>
                        <a:latin typeface="Cambria Math" panose="02040503050406030204" pitchFamily="18" charset="0"/>
                      </a:rPr>
                      <m:t> = 3</m:t>
                    </m:r>
                  </m:oMath>
                </a14:m>
                <a:br>
                  <a:rPr lang="fr-RE" dirty="0">
                    <a:solidFill>
                      <a:srgbClr val="242021"/>
                    </a:solidFill>
                    <a:latin typeface="AGaramondPro-Regular"/>
                  </a:rPr>
                </a:br>
                <a:r>
                  <a:rPr lang="fr-RE" dirty="0">
                    <a:solidFill>
                      <a:srgbClr val="242021"/>
                    </a:solidFill>
                    <a:latin typeface="AGaramondPro-Regular"/>
                  </a:rPr>
                  <a:t>De plus, </a:t>
                </a:r>
                <a:r>
                  <a:rPr lang="fr-RE" i="1" dirty="0">
                    <a:solidFill>
                      <a:srgbClr val="242021"/>
                    </a:solidFill>
                    <a:latin typeface="AGaramondPro-Italic"/>
                  </a:rPr>
                  <a:t>a </a:t>
                </a:r>
                <a:r>
                  <a:rPr lang="fr-RE" dirty="0">
                    <a:solidFill>
                      <a:srgbClr val="242021"/>
                    </a:solidFill>
                    <a:latin typeface="AGaramondPro-Regular"/>
                  </a:rPr>
                  <a:t>= </a:t>
                </a:r>
                <a:r>
                  <a:rPr lang="fr-RE" sz="2400" b="0" i="1" dirty="0">
                    <a:solidFill>
                      <a:srgbClr val="242021"/>
                    </a:solidFill>
                    <a:effectLst/>
                    <a:latin typeface="AGaramondPro-Italic"/>
                  </a:rPr>
                  <a:t>– </a:t>
                </a:r>
                <a:r>
                  <a:rPr lang="fr-RE" dirty="0">
                    <a:solidFill>
                      <a:srgbClr val="242021"/>
                    </a:solidFill>
                    <a:latin typeface="AGaramondPro-Regular"/>
                  </a:rPr>
                  <a:t>1 </a:t>
                </a:r>
                <a:r>
                  <a:rPr lang="fr-RE" dirty="0">
                    <a:solidFill>
                      <a:srgbClr val="242021"/>
                    </a:solidFill>
                    <a:latin typeface="MathematicalPiLTStd"/>
                  </a:rPr>
                  <a:t>&lt; </a:t>
                </a:r>
                <a:r>
                  <a:rPr lang="fr-RE" dirty="0">
                    <a:solidFill>
                      <a:srgbClr val="242021"/>
                    </a:solidFill>
                    <a:latin typeface="AGaramondPro-Regular"/>
                  </a:rPr>
                  <a:t>0 donc </a:t>
                </a:r>
                <a14:m>
                  <m:oMath xmlns:m="http://schemas.openxmlformats.org/officeDocument/2006/math">
                    <m:r>
                      <a:rPr lang="fr-RE" b="0" i="1" dirty="0" smtClean="0">
                        <a:solidFill>
                          <a:srgbClr val="242021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RE" b="0" i="1" dirty="0" smtClean="0">
                        <a:solidFill>
                          <a:srgbClr val="242021"/>
                        </a:solidFill>
                        <a:effectLst/>
                        <a:latin typeface="Cambria Math" panose="02040503050406030204" pitchFamily="18" charset="0"/>
                      </a:rPr>
                      <m:t> ↦ – </m:t>
                    </m:r>
                    <m:r>
                      <a:rPr lang="fr-RE" b="0" i="1" dirty="0" smtClean="0">
                        <a:solidFill>
                          <a:srgbClr val="242021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RE" b="0" i="1" dirty="0" smtClean="0">
                        <a:solidFill>
                          <a:srgbClr val="242021"/>
                        </a:solidFill>
                        <a:effectLst/>
                        <a:latin typeface="Cambria Math" panose="02040503050406030204" pitchFamily="18" charset="0"/>
                      </a:rPr>
                      <m:t> + 3 </m:t>
                    </m:r>
                  </m:oMath>
                </a14:m>
                <a:r>
                  <a:rPr lang="fr-RE" dirty="0">
                    <a:solidFill>
                      <a:srgbClr val="242021"/>
                    </a:solidFill>
                    <a:latin typeface="AGaramondPro-Regular"/>
                  </a:rPr>
                  <a:t>est décroissante sur </a:t>
                </a:r>
                <a:r>
                  <a:rPr lang="fr-RE" dirty="0">
                    <a:solidFill>
                      <a:srgbClr val="242021"/>
                    </a:solidFill>
                    <a:latin typeface="MathematicalPiLTStd"/>
                  </a:rPr>
                  <a:t>ℝ</a:t>
                </a:r>
                <a:r>
                  <a:rPr lang="fr-RE" dirty="0">
                    <a:solidFill>
                      <a:srgbClr val="242021"/>
                    </a:solidFill>
                    <a:latin typeface="AGaramondPro-Regular"/>
                  </a:rPr>
                  <a:t>.</a:t>
                </a:r>
                <a:br>
                  <a:rPr lang="fr-RE" dirty="0">
                    <a:solidFill>
                      <a:srgbClr val="242021"/>
                    </a:solidFill>
                    <a:latin typeface="AGaramondPro-Regular"/>
                  </a:rPr>
                </a:br>
                <a:r>
                  <a:rPr lang="fr-RE" dirty="0">
                    <a:solidFill>
                      <a:srgbClr val="242021"/>
                    </a:solidFill>
                    <a:latin typeface="AGaramondPro-Regular"/>
                  </a:rPr>
                  <a:t>On en déduit le tableau de signes suivant.</a:t>
                </a:r>
                <a:r>
                  <a:rPr lang="fr-RE" dirty="0"/>
                  <a:t> </a:t>
                </a:r>
                <a:br>
                  <a:rPr lang="fr-RE" dirty="0"/>
                </a:br>
                <a:endParaRPr lang="fr-FR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E84CFF0-9843-4433-ADFE-6F917F99E0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11" y="4386918"/>
                <a:ext cx="6096000" cy="1292662"/>
              </a:xfrm>
              <a:prstGeom prst="rect">
                <a:avLst/>
              </a:prstGeom>
              <a:blipFill>
                <a:blip r:embed="rId5"/>
                <a:stretch>
                  <a:fillRect l="-900" t="-2830" r="-2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 12">
            <a:extLst>
              <a:ext uri="{FF2B5EF4-FFF2-40B4-BE49-F238E27FC236}">
                <a16:creationId xmlns:a16="http://schemas.microsoft.com/office/drawing/2014/main" id="{3AA6B3B9-C89A-4CFE-A1D6-B30D4B9775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5325" y="5596842"/>
            <a:ext cx="3944559" cy="86063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22C63D2-4E65-4111-A81E-1C6784CD7793}"/>
              </a:ext>
            </a:extLst>
          </p:cNvPr>
          <p:cNvSpPr/>
          <p:nvPr/>
        </p:nvSpPr>
        <p:spPr>
          <a:xfrm>
            <a:off x="6589384" y="2209900"/>
            <a:ext cx="48235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RE" b="1" dirty="0">
                <a:solidFill>
                  <a:srgbClr val="F58221"/>
                </a:solidFill>
                <a:latin typeface="AGaramondPro-Bold"/>
              </a:rPr>
              <a:t>3. </a:t>
            </a:r>
            <a:r>
              <a:rPr lang="fr-RE" dirty="0">
                <a:solidFill>
                  <a:srgbClr val="242021"/>
                </a:solidFill>
                <a:latin typeface="AGaramondPro-Regular"/>
              </a:rPr>
              <a:t>On compile les informations précédentes dans un tableau pour en déduire le signe du produit et du quotient.</a:t>
            </a:r>
            <a:r>
              <a:rPr lang="fr-RE" dirty="0"/>
              <a:t> </a:t>
            </a:r>
            <a:br>
              <a:rPr lang="fr-RE" dirty="0"/>
            </a:br>
            <a:endParaRPr lang="fr-FR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F9D78AE6-4D9D-49B3-9D5F-42105D2581BB}"/>
              </a:ext>
            </a:extLst>
          </p:cNvPr>
          <p:cNvCxnSpPr/>
          <p:nvPr/>
        </p:nvCxnSpPr>
        <p:spPr>
          <a:xfrm>
            <a:off x="6312024" y="2436480"/>
            <a:ext cx="0" cy="4421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>
            <a:extLst>
              <a:ext uri="{FF2B5EF4-FFF2-40B4-BE49-F238E27FC236}">
                <a16:creationId xmlns:a16="http://schemas.microsoft.com/office/drawing/2014/main" id="{ABE0C405-3025-400C-A773-B3F5318813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5717" y="3027285"/>
            <a:ext cx="3521610" cy="201025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F0E63E1-22B1-4F23-A685-2AB7DFD20C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1151" y="5037537"/>
            <a:ext cx="3190849" cy="182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9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B3B45B5-215A-4AED-8BBF-9FFDAF1C7CCD}"/>
                  </a:ext>
                </a:extLst>
              </p:cNvPr>
              <p:cNvSpPr/>
              <p:nvPr/>
            </p:nvSpPr>
            <p:spPr>
              <a:xfrm>
                <a:off x="713873" y="282740"/>
                <a:ext cx="10764253" cy="3299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Signe d’une fonction et inéquations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romanUcPeriod"/>
                </a:pPr>
                <a:r>
                  <a:rPr lang="fr-FR" sz="24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Étude du signe d'une fonction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Définition - Signe d'une fonction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4958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Étudier le signe d'une fonction ou d'une expression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revient à déterminer les valeurs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pour lesquelles </a:t>
                </a:r>
              </a:p>
              <a:p>
                <a:pPr marL="449580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strictement positif, nul ou strictement négatif. </a:t>
                </a:r>
              </a:p>
              <a:p>
                <a:pPr marL="44958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Le signe est souvent présenté sous la forme d'un </a:t>
                </a:r>
                <a:r>
                  <a:rPr lang="fr-FR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tableau de signes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Exemples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B3B45B5-215A-4AED-8BBF-9FFDAF1C7C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73" y="282740"/>
                <a:ext cx="10764253" cy="3299493"/>
              </a:xfrm>
              <a:prstGeom prst="rect">
                <a:avLst/>
              </a:prstGeom>
              <a:blipFill>
                <a:blip r:embed="rId2"/>
                <a:stretch>
                  <a:fillRect l="-736" t="-1845" b="-18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>
            <a:extLst>
              <a:ext uri="{FF2B5EF4-FFF2-40B4-BE49-F238E27FC236}">
                <a16:creationId xmlns:a16="http://schemas.microsoft.com/office/drawing/2014/main" id="{EF718F6E-BC4F-482F-8D19-E9312B331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037" y="3582233"/>
            <a:ext cx="2815389" cy="28638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55F3E15-55D7-440C-88D6-7A826F849185}"/>
                  </a:ext>
                </a:extLst>
              </p:cNvPr>
              <p:cNvSpPr/>
              <p:nvPr/>
            </p:nvSpPr>
            <p:spPr>
              <a:xfrm>
                <a:off x="930192" y="3698224"/>
                <a:ext cx="6689808" cy="185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Sitka Small" panose="02000505000000020004" pitchFamily="2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①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est une fonction définie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[−3 ; 3]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dont voici la courbe représentative dans un repère. 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est strictement positif si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["/>
                        <m:endChr m:val="[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−3 ; −2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∪</m:t>
                    </m:r>
                    <m:d>
                      <m:dPr>
                        <m:begChr m:val="]"/>
                        <m:endChr m:val="]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 ;3</m:t>
                        </m:r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;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strictement négatif si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 ]−2 ;1[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; 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nul si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=−2 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𝑜𝑢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présente les résultats précédents dans un tableau de signes :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55F3E15-55D7-440C-88D6-7A826F849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192" y="3698224"/>
                <a:ext cx="6689808" cy="1850571"/>
              </a:xfrm>
              <a:prstGeom prst="rect">
                <a:avLst/>
              </a:prstGeom>
              <a:blipFill>
                <a:blip r:embed="rId4"/>
                <a:stretch>
                  <a:fillRect l="-820" t="-2310" b="-462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>
            <a:extLst>
              <a:ext uri="{FF2B5EF4-FFF2-40B4-BE49-F238E27FC236}">
                <a16:creationId xmlns:a16="http://schemas.microsoft.com/office/drawing/2014/main" id="{37FF21E4-33CE-4DFB-AE60-B98BD2B0DF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0465" y="5504837"/>
            <a:ext cx="4771220" cy="119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37F05AF-C892-402F-8003-D0D880135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3631"/>
            <a:ext cx="12192000" cy="557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50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D1F6D36-17F6-42BB-8A69-79947EFE7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53" y="561937"/>
            <a:ext cx="2821977" cy="88186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8E271E4-D533-4AFF-9AE6-EAFC7A36B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65" y="1577639"/>
            <a:ext cx="2552229" cy="169111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4B74C92-B0D0-45ED-8009-D0CCCC61B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253" y="3321179"/>
            <a:ext cx="3434097" cy="330959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249E2BA-A31F-4167-B64D-14B406921F33}"/>
              </a:ext>
            </a:extLst>
          </p:cNvPr>
          <p:cNvSpPr txBox="1"/>
          <p:nvPr/>
        </p:nvSpPr>
        <p:spPr>
          <a:xfrm>
            <a:off x="322311" y="154726"/>
            <a:ext cx="3304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Correction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327FF8E-C204-4AED-A0A0-D026E63588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0625" y="524058"/>
            <a:ext cx="3631716" cy="394364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048150C-9685-41A7-8786-13E15B4E3C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6256" y="597856"/>
            <a:ext cx="3434097" cy="386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19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543232-72DC-474D-94F4-EA8A5D26F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CFDBC3B-43CE-4BF9-8C9C-2DEBFF9DB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4080" y="995912"/>
            <a:ext cx="4260611" cy="5256082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D2C789F-86FE-481A-BB68-52A067F71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49004"/>
            <a:ext cx="4459705" cy="51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59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0798689-E734-49A7-9089-9C2A2780C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10" y="101364"/>
            <a:ext cx="10782179" cy="350081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C790815-5FBE-4A8F-B54C-2D5BEBDC8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91" y="3854663"/>
            <a:ext cx="9831905" cy="166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4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574313-C224-4541-A431-10D22AA40200}"/>
                  </a:ext>
                </a:extLst>
              </p:cNvPr>
              <p:cNvSpPr/>
              <p:nvPr/>
            </p:nvSpPr>
            <p:spPr>
              <a:xfrm>
                <a:off x="736767" y="368456"/>
                <a:ext cx="10941886" cy="3003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lvl="0" indent="-514350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romanUcPeriod" startAt="4"/>
                </a:pPr>
                <a:r>
                  <a:rPr lang="fr-FR" sz="28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Position relative de courbes de référence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 - Positions relatives des courbes de référence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considère les courbes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𝒞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𝒞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,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𝒞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d'équations respectives </a:t>
                </a:r>
                <a14:m>
                  <m:oMath xmlns:m="http://schemas.openxmlformats.org/officeDocument/2006/math">
                    <m:r>
                      <a:rPr lang="fr-FR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; </a:t>
                </a:r>
                <a14:m>
                  <m:oMath xmlns:m="http://schemas.openxmlformats.org/officeDocument/2006/math">
                    <m:r>
                      <a:rPr lang="fr-FR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et </a:t>
                </a:r>
                <a14:m>
                  <m:oMath xmlns:m="http://schemas.openxmlformats.org/officeDocument/2006/math">
                    <m:r>
                      <a:rPr lang="fr-FR" sz="20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20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pour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∈[0 ; 1[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𝒞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située au-dessus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𝒞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𝒞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située au-dessus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𝒞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𝒞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, 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𝒞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,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𝒞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se coupent au point de coordonnées (1 ; 1). </a:t>
                </a: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]"/>
                        <m:endChr m:val="[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 ; +∞</m:t>
                        </m:r>
                      </m:e>
                    </m:d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𝒞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située au-dessus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𝒞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𝒞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située au-dessus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𝒞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574313-C224-4541-A431-10D22AA402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67" y="368456"/>
                <a:ext cx="10941886" cy="3003323"/>
              </a:xfrm>
              <a:prstGeom prst="rect">
                <a:avLst/>
              </a:prstGeom>
              <a:blipFill>
                <a:blip r:embed="rId2"/>
                <a:stretch>
                  <a:fillRect l="-1003" t="-2028" b="-26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>
            <a:extLst>
              <a:ext uri="{FF2B5EF4-FFF2-40B4-BE49-F238E27FC236}">
                <a16:creationId xmlns:a16="http://schemas.microsoft.com/office/drawing/2014/main" id="{86BD3C9E-D608-41F8-9EE3-2C438C569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372" y="3371779"/>
            <a:ext cx="3496281" cy="34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EF97E7A-C020-4D61-9CA7-06FF13E38687}"/>
                  </a:ext>
                </a:extLst>
              </p:cNvPr>
              <p:cNvSpPr/>
              <p:nvPr/>
            </p:nvSpPr>
            <p:spPr>
              <a:xfrm>
                <a:off x="673600" y="312924"/>
                <a:ext cx="7539957" cy="12578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Démonstration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comparer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on va étudier le signe de leur différence.</a:t>
                </a:r>
              </a:p>
              <a:p>
                <a:pPr marL="457200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étudie le signe du produit dans le tableau de signes ci-contre.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EF97E7A-C020-4D61-9CA7-06FF13E386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00" y="312924"/>
                <a:ext cx="7539957" cy="1257845"/>
              </a:xfrm>
              <a:prstGeom prst="rect">
                <a:avLst/>
              </a:prstGeom>
              <a:blipFill>
                <a:blip r:embed="rId2"/>
                <a:stretch>
                  <a:fillRect l="-647" t="-2415" b="-67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>
            <a:extLst>
              <a:ext uri="{FF2B5EF4-FFF2-40B4-BE49-F238E27FC236}">
                <a16:creationId xmlns:a16="http://schemas.microsoft.com/office/drawing/2014/main" id="{AFB9984B-91F6-4649-93F1-3CA6A30A7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572" y="364292"/>
            <a:ext cx="3680391" cy="14484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124137F-F8F3-4B36-8031-68B43D208598}"/>
                  </a:ext>
                </a:extLst>
              </p:cNvPr>
              <p:cNvSpPr/>
              <p:nvPr/>
            </p:nvSpPr>
            <p:spPr>
              <a:xfrm>
                <a:off x="673600" y="1780397"/>
                <a:ext cx="8406313" cy="24432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]"/>
                        <m:endChr m:val="[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 ;1</m:t>
                        </m:r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donc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𝒞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située en dessous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𝒞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 ]1 ; +∞ [ 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donc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𝒞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située au-dessus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𝒞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ou si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𝒞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𝒞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se croisent.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De même, on étudie le signe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²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²(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−1)</m:t>
                      </m:r>
                    </m:oMath>
                  </m:oMathPara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étudie le signe du produit dans le tableau ci-contre.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124137F-F8F3-4B36-8031-68B43D2085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00" y="1780397"/>
                <a:ext cx="8406313" cy="2443298"/>
              </a:xfrm>
              <a:prstGeom prst="rect">
                <a:avLst/>
              </a:prstGeom>
              <a:blipFill>
                <a:blip r:embed="rId4"/>
                <a:stretch>
                  <a:fillRect l="-580" t="-1247" b="-29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>
            <a:extLst>
              <a:ext uri="{FF2B5EF4-FFF2-40B4-BE49-F238E27FC236}">
                <a16:creationId xmlns:a16="http://schemas.microsoft.com/office/drawing/2014/main" id="{2CE60F08-8F7D-44B4-B301-EDD669EA08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8912" y="2872710"/>
            <a:ext cx="4002051" cy="1560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63962A7-F479-4F8D-BE5D-8148EBDDEAFD}"/>
                  </a:ext>
                </a:extLst>
              </p:cNvPr>
              <p:cNvSpPr/>
              <p:nvPr/>
            </p:nvSpPr>
            <p:spPr>
              <a:xfrm>
                <a:off x="644989" y="4368963"/>
                <a:ext cx="8085389" cy="12578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]"/>
                        <m:endChr m:val="[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 ;1</m:t>
                        </m:r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²&lt;0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donc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²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𝒞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située en dessous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𝒞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 ]1 ; +∞ [ 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²&gt;0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donc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²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𝒞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située au-dessus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𝒞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ou si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alors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𝒞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𝒞</m:t>
                        </m:r>
                      </m:e>
                      <m:sub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se croisent.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Ces points mis ensemble démontrent la propriété.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63962A7-F479-4F8D-BE5D-8148EBDDE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89" y="4368963"/>
                <a:ext cx="8085389" cy="1257845"/>
              </a:xfrm>
              <a:prstGeom prst="rect">
                <a:avLst/>
              </a:prstGeom>
              <a:blipFill>
                <a:blip r:embed="rId6"/>
                <a:stretch>
                  <a:fillRect l="-679" t="-2913" b="-72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BB5E8504-99DF-4C01-B930-014BF766EDFD}"/>
              </a:ext>
            </a:extLst>
          </p:cNvPr>
          <p:cNvSpPr/>
          <p:nvPr/>
        </p:nvSpPr>
        <p:spPr>
          <a:xfrm>
            <a:off x="8394091" y="5639800"/>
            <a:ext cx="3130023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Exercice résolu 4 page 251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127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813BCE2-1306-4CE2-A6C4-B11A2914F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781" y="0"/>
            <a:ext cx="9596437" cy="297229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BF05E40-9D54-4E0A-B8C5-1E102D2BB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949" y="3190320"/>
            <a:ext cx="4835048" cy="34075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83A1CE0-AB62-4460-9ECA-6086DEBE2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2353" y="2166152"/>
            <a:ext cx="3812131" cy="45830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CC5905F-63FF-4AA3-8173-8BF248EC6D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1805" y="2299924"/>
            <a:ext cx="4387558" cy="45580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0161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0C27406-CF68-4C6C-B66C-F2FD7E34F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17026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ED56521-40BA-4E34-AF14-193F3F5A4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17471"/>
            <a:ext cx="5588606" cy="217026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5178E6E-2C13-4DAF-BA00-83E7BB879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485" y="2391376"/>
            <a:ext cx="5489515" cy="446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64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B555ED8-21B5-48F4-BC7D-7AA72E1D06FE}"/>
                  </a:ext>
                </a:extLst>
              </p:cNvPr>
              <p:cNvSpPr/>
              <p:nvPr/>
            </p:nvSpPr>
            <p:spPr>
              <a:xfrm>
                <a:off x="913481" y="407376"/>
                <a:ext cx="6096000" cy="96148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Sitka Small" panose="02000505000000020004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②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g est la fonction définie par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pour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toujours positif sauf en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où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nul.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en déduit le tableau de signes suivant :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B555ED8-21B5-48F4-BC7D-7AA72E1D06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81" y="407376"/>
                <a:ext cx="6096000" cy="961482"/>
              </a:xfrm>
              <a:prstGeom prst="rect">
                <a:avLst/>
              </a:prstGeom>
              <a:blipFill>
                <a:blip r:embed="rId2"/>
                <a:stretch>
                  <a:fillRect l="-900" t="-3797" b="-88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>
            <a:extLst>
              <a:ext uri="{FF2B5EF4-FFF2-40B4-BE49-F238E27FC236}">
                <a16:creationId xmlns:a16="http://schemas.microsoft.com/office/drawing/2014/main" id="{A252E4F1-43FE-4D08-A60E-8283CAD65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589" y="367921"/>
            <a:ext cx="3724814" cy="12228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4164148-E7E9-4419-B55F-9E6CD8A5BAFD}"/>
                  </a:ext>
                </a:extLst>
              </p:cNvPr>
              <p:cNvSpPr/>
              <p:nvPr/>
            </p:nvSpPr>
            <p:spPr>
              <a:xfrm>
                <a:off x="913481" y="1736641"/>
                <a:ext cx="6096000" cy="108523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Sitka Small" panose="02000505000000020004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③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la fonction définie par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pour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endParaRPr lang="fr-FR" i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du même signe que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On en déduit le tableau de signes suivant.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4164148-E7E9-4419-B55F-9E6CD8A5B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81" y="1736641"/>
                <a:ext cx="6096000" cy="1085233"/>
              </a:xfrm>
              <a:prstGeom prst="rect">
                <a:avLst/>
              </a:prstGeom>
              <a:blipFill>
                <a:blip r:embed="rId4"/>
                <a:stretch>
                  <a:fillRect l="-900" b="-84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>
            <a:extLst>
              <a:ext uri="{FF2B5EF4-FFF2-40B4-BE49-F238E27FC236}">
                <a16:creationId xmlns:a16="http://schemas.microsoft.com/office/drawing/2014/main" id="{9441351E-0AD7-46AB-BACD-BB48E4AB8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3589" y="1736641"/>
            <a:ext cx="3814930" cy="12528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F8D041F-86F2-478F-A904-83C27D888482}"/>
                  </a:ext>
                </a:extLst>
              </p:cNvPr>
              <p:cNvSpPr/>
              <p:nvPr/>
            </p:nvSpPr>
            <p:spPr>
              <a:xfrm>
                <a:off x="509922" y="3101753"/>
                <a:ext cx="11181047" cy="27396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fr-FR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Remarques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Sitka Small" panose="02000505000000020004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❶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tableau de signes d'une fonction comporte deux lignes.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Sur la première ligne, on indique les éléments du domaine de définition de la fonction et les éventuelles valeurs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lesquelles la fonction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s'annule.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Sitka Small" panose="02000505000000020004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❷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Sur la deuxième ligne, on crée des cases dans lesquelles on indique le signe de la fonction ainsi que les zéros en dessous des valeurs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pour lesquelles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s'annule.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Étudier le signe d'une expression peut permettre de résoudre une inéquation dont le second terme est 0.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Résoudre l'inéquation revient alors à chercher pour quel nombre l'expression est positive ou négative.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F8D041F-86F2-478F-A904-83C27D8884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22" y="3101753"/>
                <a:ext cx="11181047" cy="2739661"/>
              </a:xfrm>
              <a:prstGeom prst="rect">
                <a:avLst/>
              </a:prstGeom>
              <a:blipFill>
                <a:blip r:embed="rId6"/>
                <a:stretch>
                  <a:fillRect l="-491" t="-1336" b="-26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D1E0A881-150A-42C7-AC25-0B6553FEB707}"/>
              </a:ext>
            </a:extLst>
          </p:cNvPr>
          <p:cNvSpPr/>
          <p:nvPr/>
        </p:nvSpPr>
        <p:spPr>
          <a:xfrm>
            <a:off x="8618653" y="6417656"/>
            <a:ext cx="3072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Exercice résolu 1 page 248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406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4BD127A-814F-49C2-B265-A5F72452E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30" y="514904"/>
            <a:ext cx="11325540" cy="530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35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4BD127A-814F-49C2-B265-A5F72452E1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07" r="19654"/>
          <a:stretch/>
        </p:blipFill>
        <p:spPr>
          <a:xfrm>
            <a:off x="346230" y="0"/>
            <a:ext cx="7483876" cy="340972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031A99C-D65E-4686-B3D5-8849FF8D7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055" y="3522678"/>
            <a:ext cx="3933685" cy="333532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6D9A515-94B2-4F9B-A796-D96A3DA1B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6262" y="3522678"/>
            <a:ext cx="4592715" cy="329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7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1D72E37-AECE-4AAD-866A-C9E763779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5491"/>
            <a:ext cx="12192000" cy="530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62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9E44F9C-CC64-458E-93C7-33E7BDF40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208"/>
            <a:ext cx="6064627" cy="611671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54AFEB3-FD36-40AE-9585-7B9453F93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427" y="933216"/>
            <a:ext cx="6199573" cy="499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02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FFB504-0AA0-42AA-9837-5E409459E54A}"/>
              </a:ext>
            </a:extLst>
          </p:cNvPr>
          <p:cNvSpPr/>
          <p:nvPr/>
        </p:nvSpPr>
        <p:spPr>
          <a:xfrm>
            <a:off x="705017" y="436926"/>
            <a:ext cx="6096000" cy="4608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lvl="0" indent="-514350">
              <a:lnSpc>
                <a:spcPct val="107000"/>
              </a:lnSpc>
              <a:spcAft>
                <a:spcPts val="0"/>
              </a:spcAft>
              <a:buFont typeface="+mj-lt"/>
              <a:buAutoNum type="romanUcPeriod" startAt="2"/>
            </a:pPr>
            <a:r>
              <a:rPr lang="fr-FR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Étude du signe d'une fonction affine 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B1E8195-F16B-4B5E-8F20-E4F8941C41D9}"/>
                  </a:ext>
                </a:extLst>
              </p:cNvPr>
              <p:cNvSpPr/>
              <p:nvPr/>
            </p:nvSpPr>
            <p:spPr>
              <a:xfrm>
                <a:off x="1218280" y="1151997"/>
                <a:ext cx="9804853" cy="14083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Propriété - Signe d'une fonction affine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deux nombres réels avec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lvl="1">
                  <a:lnSpc>
                    <a:spcPct val="107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La fonction affine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définie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=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s'annule et change de signe une fois dans</a:t>
                </a:r>
              </a:p>
              <a:p>
                <a:pPr lvl="1">
                  <a:lnSpc>
                    <a:spcPct val="107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son ensemble de définition en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B1E8195-F16B-4B5E-8F20-E4F8941C41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280" y="1151997"/>
                <a:ext cx="9804853" cy="1408334"/>
              </a:xfrm>
              <a:prstGeom prst="rect">
                <a:avLst/>
              </a:prstGeom>
              <a:blipFill>
                <a:blip r:embed="rId2"/>
                <a:stretch>
                  <a:fillRect l="-560" t="-2597" b="-17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86D19B60-0D68-43F3-B4A9-238A3D4409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 b="40113"/>
          <a:stretch/>
        </p:blipFill>
        <p:spPr>
          <a:xfrm>
            <a:off x="1771363" y="2642532"/>
            <a:ext cx="4324637" cy="211772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8FFEC42-644F-41B7-B160-84A8C926DC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714" b="40113"/>
          <a:stretch/>
        </p:blipFill>
        <p:spPr>
          <a:xfrm>
            <a:off x="6221506" y="2642532"/>
            <a:ext cx="4349342" cy="211772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8731DAE-5E2F-4F73-80D5-9B08873CA3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174" r="50000"/>
          <a:stretch/>
        </p:blipFill>
        <p:spPr>
          <a:xfrm>
            <a:off x="1771363" y="4760259"/>
            <a:ext cx="4324637" cy="140833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A347C7A-3790-4840-B76B-2E479B65A6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714" t="60174"/>
          <a:stretch/>
        </p:blipFill>
        <p:spPr>
          <a:xfrm>
            <a:off x="6221506" y="4760259"/>
            <a:ext cx="4349342" cy="140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1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4387A60-7E03-4D50-AD7B-4D3EFCCCC566}"/>
                  </a:ext>
                </a:extLst>
              </p:cNvPr>
              <p:cNvSpPr/>
              <p:nvPr/>
            </p:nvSpPr>
            <p:spPr>
              <a:xfrm>
                <a:off x="1219200" y="3695202"/>
                <a:ext cx="10018629" cy="27335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Sitka Small" panose="02000505000000020004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❷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Si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 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la fonction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décroissante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&lt;−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on a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Or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donc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&gt;−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on a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Or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donc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on a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Donc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positive sur </a:t>
                </a:r>
                <a14:m>
                  <m:oMath xmlns:m="http://schemas.openxmlformats.org/officeDocument/2006/math">
                    <m:d>
                      <m:dPr>
                        <m:begChr m:val="]"/>
                        <m:endChr m:val="[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−∞ ; −</m:t>
                        </m:r>
                        <m:f>
                          <m:f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puis négative sur </a:t>
                </a:r>
                <a14:m>
                  <m:oMath xmlns:m="http://schemas.openxmlformats.org/officeDocument/2006/math">
                    <m:d>
                      <m:dPr>
                        <m:begChr m:val="]"/>
                        <m:endChr m:val="[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den>
                        </m:f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; +∞</m:t>
                        </m:r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: on peut en déduire le tableau de signes qui précède.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4387A60-7E03-4D50-AD7B-4D3EFCCCC5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695202"/>
                <a:ext cx="10018629" cy="2733569"/>
              </a:xfrm>
              <a:prstGeom prst="rect">
                <a:avLst/>
              </a:prstGeom>
              <a:blipFill>
                <a:blip r:embed="rId2"/>
                <a:stretch>
                  <a:fillRect l="-487" b="-24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DB8B8E92-5D90-447C-9A81-632C6BD9771B}"/>
              </a:ext>
            </a:extLst>
          </p:cNvPr>
          <p:cNvSpPr/>
          <p:nvPr/>
        </p:nvSpPr>
        <p:spPr>
          <a:xfrm>
            <a:off x="629198" y="263298"/>
            <a:ext cx="1659429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Démonstration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34B24AA-69AB-49D0-8406-C3E9D9C1A1AD}"/>
                  </a:ext>
                </a:extLst>
              </p:cNvPr>
              <p:cNvSpPr/>
              <p:nvPr/>
            </p:nvSpPr>
            <p:spPr>
              <a:xfrm>
                <a:off x="1219200" y="991794"/>
                <a:ext cx="10132094" cy="2437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Sitka Small" panose="02000505000000020004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❶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Si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&gt; 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la fonction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est croissante sur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&lt;−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on a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Or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donc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&gt;−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on a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Or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donc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Pour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on a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Donc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est négative sur </a:t>
                </a:r>
                <a14:m>
                  <m:oMath xmlns:m="http://schemas.openxmlformats.org/officeDocument/2006/math">
                    <m:d>
                      <m:dPr>
                        <m:begChr m:val="]"/>
                        <m:endChr m:val="[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−∞ ; −</m:t>
                        </m:r>
                        <m:f>
                          <m:f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puis positive sur </a:t>
                </a:r>
                <a14:m>
                  <m:oMath xmlns:m="http://schemas.openxmlformats.org/officeDocument/2006/math">
                    <m:d>
                      <m:dPr>
                        <m:begChr m:val="]"/>
                        <m:endChr m:val="[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den>
                        </m:f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; +∞</m:t>
                        </m:r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: on peut en déduire le tableau de signes qui précède.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34B24AA-69AB-49D0-8406-C3E9D9C1A1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991794"/>
                <a:ext cx="10132094" cy="2437206"/>
              </a:xfrm>
              <a:prstGeom prst="rect">
                <a:avLst/>
              </a:prstGeom>
              <a:blipFill>
                <a:blip r:embed="rId3"/>
                <a:stretch>
                  <a:fillRect l="-481" t="-1500" b="-3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193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2012</Words>
  <Application>Microsoft Office PowerPoint</Application>
  <PresentationFormat>Grand écran</PresentationFormat>
  <Paragraphs>127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46" baseType="lpstr">
      <vt:lpstr>AGaramondPro-Bold</vt:lpstr>
      <vt:lpstr>AGaramondPro-Italic</vt:lpstr>
      <vt:lpstr>AGaramondPro-Regular</vt:lpstr>
      <vt:lpstr>AGaramondPro-SemiboldItalic</vt:lpstr>
      <vt:lpstr>AlwynNewRounded-Bold</vt:lpstr>
      <vt:lpstr>Arial</vt:lpstr>
      <vt:lpstr>Calibri</vt:lpstr>
      <vt:lpstr>Calibri Light</vt:lpstr>
      <vt:lpstr>Cambria Math</vt:lpstr>
      <vt:lpstr>Courier New</vt:lpstr>
      <vt:lpstr>MathematicalPiLTStd</vt:lpstr>
      <vt:lpstr>MyriadPro-Bold</vt:lpstr>
      <vt:lpstr>MyriadPro-Semibold</vt:lpstr>
      <vt:lpstr>MyriadPro-SemiboldIt</vt:lpstr>
      <vt:lpstr>Sitka Small</vt:lpstr>
      <vt:lpstr>SymbolStd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DEFOSSE</dc:creator>
  <cp:lastModifiedBy>Christophe DEFOSSE</cp:lastModifiedBy>
  <cp:revision>19</cp:revision>
  <dcterms:created xsi:type="dcterms:W3CDTF">2020-05-09T04:49:26Z</dcterms:created>
  <dcterms:modified xsi:type="dcterms:W3CDTF">2022-04-25T05:57:24Z</dcterms:modified>
</cp:coreProperties>
</file>