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72DD9-8881-415B-B50A-F4CA047EA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950612-4E0E-4609-B84C-126493110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1CBBDF-6D0D-471E-95F5-1BBB0E45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C1C4F4-F147-49C8-9B92-C66346BF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574BE0-C761-4DB1-9A8F-86D34695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7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3B2B88-FEF5-49F8-B984-A442ADF2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B21E79-2BA8-48A0-9E73-A39453ED8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3822EF-F243-4BBB-8548-EB05E2AE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102C8A-82EA-48B9-82CF-3EBDB146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C7B76-0C69-48E0-823F-17AFA5E3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13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4E04E83-06DA-4BA7-B771-B15C0A0F4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2F5310-D935-4B65-A8ED-17193FF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6E278-E141-4A23-A1E8-995915C7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FC8609-6746-4279-82D2-7663C8F1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39C579-E035-454D-8008-BDF7C662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80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C486D-F62F-45F5-B587-D7D453A2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7EA4BA-E552-4B4E-A340-D5650C20B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33AB4A-498A-4339-A18A-67B26CAE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D8D6A6-4AEA-441A-95E9-29049CE7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34B73E-788C-4974-A161-47B05E62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44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7861A-F74D-41BC-83D1-0684A30A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00203F-E43B-4461-8E6D-DAFD7A6D4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B405D5-E6C5-4170-A90E-A6C73400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0DD193-F465-401B-BDDB-EEC39C5C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D9CAB6-83B1-4674-817F-EE3376BA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64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1A5645-B373-42A1-B7E4-5B406D75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69F675-07D7-4583-AAFD-6D8253EE6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C68AAE-0475-43F5-BB46-0A857C1DD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ECA22B-0FFA-49D3-A957-0AA140EF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306DE9-970B-47B1-8E39-08A7FBC8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45E92A-2265-412C-85FD-D2DF6474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55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6DBDE-0BF4-440B-A498-6411A61F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C933D7-4940-4A86-85BB-2EE329AE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05F627-8E5A-4E1D-93BB-D042D6B85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F622F6-7271-48D3-9F69-06E532576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4DB8D2-2F67-43D3-9065-2D715F7C7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C2B4A0-68BE-4500-BF96-D873A4AE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5F3994-16D6-4226-8BE3-ED4CD625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498F7B-4302-4738-9158-5177EDDB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8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C4A02-9828-4465-AD5B-E06D6458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8CAE1E-296A-4341-9442-EDB9236F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DD2E94-ECD4-497C-9E19-992F3994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579DD6-71D0-48EE-947D-9E3669AF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B338B2-1CC5-4CAE-9231-E114520F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1A0B75-28D2-4ECF-8C14-52E79D57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DC59C4-A4C3-496B-88F9-294CEC13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5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BEFF9-18F6-4207-81EF-297C035B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6BCDE8-C8BA-4843-A8D5-6309D6F1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B0326F-FCFE-4502-9113-4CB05E9D4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FC94CB-5E4B-4E79-BDD5-8F38F1FC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356DFA-CB28-4336-90C9-31EC8F1E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D297C9-C712-436F-97E0-83BEE9A5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97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77003-0AE8-44CB-9E95-69F8D2C9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3601D8-A676-4EE9-B6AA-7D0F26F1B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D1E0C0-98DF-4943-9569-160DAB6D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FAD471-9CD0-488A-87EA-6812A9D0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75B7DE-4A29-464A-A3A4-DED9560C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851D0-32D8-4188-B35E-59E43ED8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8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8B92DC-752B-4058-BF42-BEBD4229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96FDFA-A9C0-4532-90A8-2196A669A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DCA19-6199-4DFF-9D3C-ABB0E456C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5C9B6-5047-4CA1-B7B8-B8799164FFBE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964B15-6224-47EE-BE69-8F50482DD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15624B-DAB1-4FEF-B660-267C7259E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AE5A-829B-4D33-A9CF-A25E4B2FA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9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407B5-30DD-4681-AD5E-98B0DA7E4029}"/>
              </a:ext>
            </a:extLst>
          </p:cNvPr>
          <p:cNvSpPr/>
          <p:nvPr/>
        </p:nvSpPr>
        <p:spPr>
          <a:xfrm>
            <a:off x="1097420" y="2922162"/>
            <a:ext cx="9997160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228600" algn="ctr">
              <a:lnSpc>
                <a:spcPct val="107000"/>
              </a:lnSpc>
              <a:spcAft>
                <a:spcPts val="0"/>
              </a:spcAft>
            </a:pPr>
            <a:r>
              <a:rPr lang="fr-FR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Chapitre 1 – Le second degré</a:t>
            </a:r>
            <a:endParaRPr lang="fr-FR" sz="6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5266921-BD7A-46FA-937F-11C195561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87704"/>
              </p:ext>
            </p:extLst>
          </p:nvPr>
        </p:nvGraphicFramePr>
        <p:xfrm>
          <a:off x="1211213" y="1427463"/>
          <a:ext cx="10455935" cy="2577101"/>
        </p:xfrm>
        <a:graphic>
          <a:graphicData uri="http://schemas.openxmlformats.org/drawingml/2006/table">
            <a:tbl>
              <a:tblPr firstRow="1" firstCol="1" bandRow="1"/>
              <a:tblGrid>
                <a:gridCol w="2613983">
                  <a:extLst>
                    <a:ext uri="{9D8B030D-6E8A-4147-A177-3AD203B41FA5}">
                      <a16:colId xmlns:a16="http://schemas.microsoft.com/office/drawing/2014/main" val="1305688709"/>
                    </a:ext>
                  </a:extLst>
                </a:gridCol>
                <a:gridCol w="3759976">
                  <a:extLst>
                    <a:ext uri="{9D8B030D-6E8A-4147-A177-3AD203B41FA5}">
                      <a16:colId xmlns:a16="http://schemas.microsoft.com/office/drawing/2014/main" val="3373906523"/>
                    </a:ext>
                  </a:extLst>
                </a:gridCol>
                <a:gridCol w="2040988">
                  <a:extLst>
                    <a:ext uri="{9D8B030D-6E8A-4147-A177-3AD203B41FA5}">
                      <a16:colId xmlns:a16="http://schemas.microsoft.com/office/drawing/2014/main" val="1081060753"/>
                    </a:ext>
                  </a:extLst>
                </a:gridCol>
                <a:gridCol w="2040988">
                  <a:extLst>
                    <a:ext uri="{9D8B030D-6E8A-4147-A177-3AD203B41FA5}">
                      <a16:colId xmlns:a16="http://schemas.microsoft.com/office/drawing/2014/main" val="2568390016"/>
                    </a:ext>
                  </a:extLst>
                </a:gridCol>
              </a:tblGrid>
              <a:tr h="520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632410"/>
                  </a:ext>
                </a:extLst>
              </a:tr>
              <a:tr h="2056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81682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8034AD4-DBD5-4A1D-B005-2D12891569C9}"/>
              </a:ext>
            </a:extLst>
          </p:cNvPr>
          <p:cNvSpPr/>
          <p:nvPr/>
        </p:nvSpPr>
        <p:spPr>
          <a:xfrm>
            <a:off x="864074" y="780184"/>
            <a:ext cx="1424621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Propriété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91A648-7069-431E-B24F-2A3FBB5B5F4E}"/>
                  </a:ext>
                </a:extLst>
              </p:cNvPr>
              <p:cNvSpPr/>
              <p:nvPr/>
            </p:nvSpPr>
            <p:spPr>
              <a:xfrm>
                <a:off x="1211213" y="2445126"/>
                <a:ext cx="2752677" cy="758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Solutions de l’équation </a:t>
                </a:r>
                <a:endParaRPr lang="fr-FR" sz="2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𝒂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𝒃𝒙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91A648-7069-431E-B24F-2A3FBB5B5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13" y="2445126"/>
                <a:ext cx="2752677" cy="758477"/>
              </a:xfrm>
              <a:prstGeom prst="rect">
                <a:avLst/>
              </a:prstGeom>
              <a:blipFill>
                <a:blip r:embed="rId2"/>
                <a:stretch>
                  <a:fillRect l="-2439" t="-4000" r="-13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085878-9BF2-436F-BFD9-E1E7B8F1A63A}"/>
                  </a:ext>
                </a:extLst>
              </p:cNvPr>
              <p:cNvSpPr/>
              <p:nvPr/>
            </p:nvSpPr>
            <p:spPr>
              <a:xfrm>
                <a:off x="1819616" y="1467654"/>
                <a:ext cx="1334020" cy="399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𝚫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085878-9BF2-436F-BFD9-E1E7B8F1A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616" y="1467654"/>
                <a:ext cx="1334020" cy="399405"/>
              </a:xfrm>
              <a:prstGeom prst="rect">
                <a:avLst/>
              </a:prstGeom>
              <a:blipFill>
                <a:blip r:embed="rId3"/>
                <a:stretch>
                  <a:fillRect l="-4566"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7A92345-5437-4890-AE8D-01507CD55888}"/>
                  </a:ext>
                </a:extLst>
              </p:cNvPr>
              <p:cNvSpPr/>
              <p:nvPr/>
            </p:nvSpPr>
            <p:spPr>
              <a:xfrm>
                <a:off x="3758962" y="2417362"/>
                <a:ext cx="3894721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</m:e>
                          </m:rad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et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fr-F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</m:e>
                          </m:rad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7A92345-5437-4890-AE8D-01507CD55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962" y="2417362"/>
                <a:ext cx="3894721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D4D8EB-A443-4BE1-877E-69F9897AB809}"/>
                  </a:ext>
                </a:extLst>
              </p:cNvPr>
              <p:cNvSpPr/>
              <p:nvPr/>
            </p:nvSpPr>
            <p:spPr>
              <a:xfrm>
                <a:off x="5234949" y="1467654"/>
                <a:ext cx="904222" cy="42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𝚫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D4D8EB-A443-4BE1-877E-69F9897AB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949" y="1467654"/>
                <a:ext cx="904222" cy="421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EC476F-521A-495F-80C6-9F03ACE3DEEE}"/>
                  </a:ext>
                </a:extLst>
              </p:cNvPr>
              <p:cNvSpPr/>
              <p:nvPr/>
            </p:nvSpPr>
            <p:spPr>
              <a:xfrm>
                <a:off x="8220484" y="1468513"/>
                <a:ext cx="904222" cy="42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𝚫</m:t>
                      </m:r>
                      <m:r>
                        <a:rPr lang="fr-FR" sz="2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EC476F-521A-495F-80C6-9F03ACE3D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484" y="1468513"/>
                <a:ext cx="904222" cy="4216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71B2033-022A-4754-875B-8A2552C4E781}"/>
                  </a:ext>
                </a:extLst>
              </p:cNvPr>
              <p:cNvSpPr/>
              <p:nvPr/>
            </p:nvSpPr>
            <p:spPr>
              <a:xfrm>
                <a:off x="10108005" y="1467654"/>
                <a:ext cx="904222" cy="42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𝚫</m:t>
                      </m:r>
                      <m:r>
                        <a:rPr lang="fr-FR" sz="2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71B2033-022A-4754-875B-8A2552C4E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005" y="1467654"/>
                <a:ext cx="904222" cy="421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39DCF4-36A4-4838-B91C-2C49CE6B4633}"/>
                  </a:ext>
                </a:extLst>
              </p:cNvPr>
              <p:cNvSpPr/>
              <p:nvPr/>
            </p:nvSpPr>
            <p:spPr>
              <a:xfrm>
                <a:off x="7893330" y="2526879"/>
                <a:ext cx="1357359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39DCF4-36A4-4838-B91C-2C49CE6B4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330" y="2526879"/>
                <a:ext cx="135735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DDBF0CC-8E51-4738-9881-8348ED8E4775}"/>
              </a:ext>
            </a:extLst>
          </p:cNvPr>
          <p:cNvSpPr/>
          <p:nvPr/>
        </p:nvSpPr>
        <p:spPr>
          <a:xfrm>
            <a:off x="9692731" y="2716013"/>
            <a:ext cx="1734770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 de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CFB85A-84F5-4EEF-A4AB-A7B9B737E276}"/>
                  </a:ext>
                </a:extLst>
              </p:cNvPr>
              <p:cNvSpPr/>
              <p:nvPr/>
            </p:nvSpPr>
            <p:spPr>
              <a:xfrm>
                <a:off x="1211213" y="4641276"/>
                <a:ext cx="1030006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le cas où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l'unique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appelée </a:t>
                </a:r>
                <a:r>
                  <a:rPr lang="fr-FR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racine double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(dans ce cas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fr-FR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CFB85A-84F5-4EEF-A4AB-A7B9B737E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13" y="4641276"/>
                <a:ext cx="10300067" cy="400110"/>
              </a:xfrm>
              <a:prstGeom prst="rect">
                <a:avLst/>
              </a:prstGeom>
              <a:blipFill>
                <a:blip r:embed="rId9"/>
                <a:stretch>
                  <a:fillRect l="-651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1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013C36F-FA41-41A8-A0B3-9C21D401FE39}"/>
              </a:ext>
            </a:extLst>
          </p:cNvPr>
          <p:cNvSpPr/>
          <p:nvPr/>
        </p:nvSpPr>
        <p:spPr>
          <a:xfrm>
            <a:off x="1190314" y="3702305"/>
            <a:ext cx="9345606" cy="22387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66151A-29ED-478C-97BC-AC30AED6E6E2}"/>
                  </a:ext>
                </a:extLst>
              </p:cNvPr>
              <p:cNvSpPr/>
              <p:nvPr/>
            </p:nvSpPr>
            <p:spPr>
              <a:xfrm>
                <a:off x="579120" y="423587"/>
                <a:ext cx="11196320" cy="3278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UcPeriod" startAt="3"/>
                </a:pP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Factorisation et signe de </a:t>
                </a:r>
                <a14:m>
                  <m:oMath xmlns:m="http://schemas.openxmlformats.org/officeDocument/2006/math">
                    <m:r>
                      <a:rPr lang="fr-FR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fonction polynôme du second degré définie sur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Son discriminant est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Forme factorisée d'une fonction polynôme du second degré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lvl="2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déduit immédiatement du paragraphe </a:t>
                </a:r>
                <a:r>
                  <a:rPr lang="fr-FR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  <a:hlinkClick r:id="rId2" action="ppaction://hlinksldjump"/>
                  </a:rPr>
                  <a:t>I.B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  <a:hlinkClick r:id="rId2" action="ppaction://hlinksldjump"/>
                  </a:rPr>
                  <a:t>)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propriété suivante.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66151A-29ED-478C-97BC-AC30AED6E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423587"/>
                <a:ext cx="11196320" cy="3278718"/>
              </a:xfrm>
              <a:prstGeom prst="rect">
                <a:avLst/>
              </a:prstGeom>
              <a:blipFill>
                <a:blip r:embed="rId3"/>
                <a:stretch>
                  <a:fillRect l="-1198" t="-2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0EAD482-19AC-4550-BD92-1C1A03E7F7AE}"/>
                  </a:ext>
                </a:extLst>
              </p:cNvPr>
              <p:cNvSpPr/>
              <p:nvPr/>
            </p:nvSpPr>
            <p:spPr>
              <a:xfrm>
                <a:off x="882649" y="3725818"/>
                <a:ext cx="9734550" cy="728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07000"/>
                  </a:lnSpc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07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pour tout nombre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0EAD482-19AC-4550-BD92-1C1A03E7F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49" y="3725818"/>
                <a:ext cx="9734550" cy="728726"/>
              </a:xfrm>
              <a:prstGeom prst="rect">
                <a:avLst/>
              </a:prstGeom>
              <a:blipFill>
                <a:blip r:embed="rId4"/>
                <a:stretch>
                  <a:fillRect t="-4167" b="-1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077A79-A505-4B55-A22B-33BA34B2D8D9}"/>
                  </a:ext>
                </a:extLst>
              </p:cNvPr>
              <p:cNvSpPr/>
              <p:nvPr/>
            </p:nvSpPr>
            <p:spPr>
              <a:xfrm>
                <a:off x="1360918" y="6182672"/>
                <a:ext cx="9256281" cy="39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 :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ne retient pas de forme factorisée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077A79-A505-4B55-A22B-33BA34B2D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18" y="6182672"/>
                <a:ext cx="9256281" cy="399405"/>
              </a:xfrm>
              <a:prstGeom prst="rect">
                <a:avLst/>
              </a:prstGeom>
              <a:blipFill>
                <a:blip r:embed="rId5"/>
                <a:stretch>
                  <a:fillRect l="-658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185C28-9417-4864-8C89-900DB11FE5A6}"/>
                  </a:ext>
                </a:extLst>
              </p:cNvPr>
              <p:cNvSpPr/>
              <p:nvPr/>
            </p:nvSpPr>
            <p:spPr>
              <a:xfrm>
                <a:off x="882649" y="5020679"/>
                <a:ext cx="6788324" cy="39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7300" lvl="2" indent="-342900">
                  <a:lnSpc>
                    <a:spcPct val="107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pour tout nombre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185C28-9417-4864-8C89-900DB11FE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49" y="5020679"/>
                <a:ext cx="6788324" cy="399405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47F75C-5A9F-4066-8D54-FC7894A05445}"/>
                  </a:ext>
                </a:extLst>
              </p:cNvPr>
              <p:cNvSpPr/>
              <p:nvPr/>
            </p:nvSpPr>
            <p:spPr>
              <a:xfrm>
                <a:off x="4143632" y="4499743"/>
                <a:ext cx="64735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sont les racines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47F75C-5A9F-4066-8D54-FC7894A05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632" y="4499743"/>
                <a:ext cx="6473567" cy="400110"/>
              </a:xfrm>
              <a:prstGeom prst="rect">
                <a:avLst/>
              </a:prstGeom>
              <a:blipFill>
                <a:blip r:embed="rId7"/>
                <a:stretch>
                  <a:fillRect l="-471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0FF562-C88C-4713-B629-9CEC22C9DF26}"/>
                  </a:ext>
                </a:extLst>
              </p:cNvPr>
              <p:cNvSpPr/>
              <p:nvPr/>
            </p:nvSpPr>
            <p:spPr>
              <a:xfrm>
                <a:off x="4143632" y="5540910"/>
                <a:ext cx="55424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racine double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0FF562-C88C-4713-B629-9CEC22C9D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632" y="5540910"/>
                <a:ext cx="5542479" cy="400110"/>
              </a:xfrm>
              <a:prstGeom prst="rect">
                <a:avLst/>
              </a:prstGeom>
              <a:blipFill>
                <a:blip r:embed="rId8"/>
                <a:stretch>
                  <a:fillRect l="-550" t="-10606" r="-110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3202DF2-7C86-469A-90DA-54FC4D45E6D1}"/>
              </a:ext>
            </a:extLst>
          </p:cNvPr>
          <p:cNvSpPr/>
          <p:nvPr/>
        </p:nvSpPr>
        <p:spPr>
          <a:xfrm>
            <a:off x="1026640" y="2014018"/>
            <a:ext cx="8097040" cy="18863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2F34D5-A3C6-4276-95AD-54EAEF72F602}"/>
              </a:ext>
            </a:extLst>
          </p:cNvPr>
          <p:cNvSpPr/>
          <p:nvPr/>
        </p:nvSpPr>
        <p:spPr>
          <a:xfrm>
            <a:off x="578803" y="482363"/>
            <a:ext cx="10241280" cy="112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fr-FR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Somme et produit des racines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1"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déduit immédiatement du paragraphe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/>
              </a:rPr>
              <a:t>I.C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/>
              </a:rPr>
              <a:t>)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propriété suivante.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E5E9F2-65C7-4D98-A277-BA8DC30361DC}"/>
                  </a:ext>
                </a:extLst>
              </p:cNvPr>
              <p:cNvSpPr/>
              <p:nvPr/>
            </p:nvSpPr>
            <p:spPr>
              <a:xfrm>
                <a:off x="680401" y="4462965"/>
                <a:ext cx="9672637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L'équation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deux solutions distinctes car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E5E9F2-65C7-4D98-A277-BA8DC3036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1" y="4462965"/>
                <a:ext cx="9672637" cy="728276"/>
              </a:xfrm>
              <a:prstGeom prst="rect">
                <a:avLst/>
              </a:prstGeom>
              <a:blipFill>
                <a:blip r:embed="rId3"/>
                <a:stretch>
                  <a:fillRect l="-694" t="-4167" b="-1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DA271BA-0517-47DF-BE81-08A56E0EE84A}"/>
              </a:ext>
            </a:extLst>
          </p:cNvPr>
          <p:cNvSpPr/>
          <p:nvPr/>
        </p:nvSpPr>
        <p:spPr>
          <a:xfrm>
            <a:off x="1172896" y="2040907"/>
            <a:ext cx="1336772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Propriété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29FB59-B5FC-404B-A48A-475A420A5012}"/>
              </a:ext>
            </a:extLst>
          </p:cNvPr>
          <p:cNvSpPr/>
          <p:nvPr/>
        </p:nvSpPr>
        <p:spPr>
          <a:xfrm>
            <a:off x="5690189" y="3229722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et  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0A3837-2EE2-4FDD-87E0-B28E3C116E11}"/>
                  </a:ext>
                </a:extLst>
              </p:cNvPr>
              <p:cNvSpPr/>
              <p:nvPr/>
            </p:nvSpPr>
            <p:spPr>
              <a:xfrm>
                <a:off x="3830557" y="3075989"/>
                <a:ext cx="1768497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0A3837-2EE2-4FDD-87E0-B28E3C116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57" y="3075989"/>
                <a:ext cx="1768497" cy="676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16ACD4-E0DC-49F3-9F58-E61F9A73AE2F}"/>
                  </a:ext>
                </a:extLst>
              </p:cNvPr>
              <p:cNvSpPr/>
              <p:nvPr/>
            </p:nvSpPr>
            <p:spPr>
              <a:xfrm>
                <a:off x="6096000" y="3133376"/>
                <a:ext cx="1523750" cy="619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16ACD4-E0DC-49F3-9F58-E61F9A73A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33376"/>
                <a:ext cx="1523750" cy="619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370412-3474-4CCC-994E-A7C3E13D462A}"/>
                  </a:ext>
                </a:extLst>
              </p:cNvPr>
              <p:cNvSpPr/>
              <p:nvPr/>
            </p:nvSpPr>
            <p:spPr>
              <a:xfrm>
                <a:off x="1658168" y="2558673"/>
                <a:ext cx="7717104" cy="398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l'équation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admet deux solutions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: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370412-3474-4CCC-994E-A7C3E13D4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168" y="2558673"/>
                <a:ext cx="7717104" cy="398955"/>
              </a:xfrm>
              <a:prstGeom prst="rect">
                <a:avLst/>
              </a:prstGeom>
              <a:blipFill>
                <a:blip r:embed="rId6"/>
                <a:stretch>
                  <a:fillRect l="-790"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54EEFB1-06FD-4E8B-98DF-EC7254F58A9A}"/>
              </a:ext>
            </a:extLst>
          </p:cNvPr>
          <p:cNvSpPr/>
          <p:nvPr/>
        </p:nvSpPr>
        <p:spPr>
          <a:xfrm>
            <a:off x="746214" y="5433823"/>
            <a:ext cx="6873536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Sans calculer ces solutions, on sait que leur somme 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6356DF-50FC-4225-B37C-2B9417C503C6}"/>
                  </a:ext>
                </a:extLst>
              </p:cNvPr>
              <p:cNvSpPr/>
              <p:nvPr/>
            </p:nvSpPr>
            <p:spPr>
              <a:xfrm>
                <a:off x="6833093" y="5366721"/>
                <a:ext cx="3129383" cy="533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que leur produit est </a:t>
                </a:r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6356DF-50FC-4225-B37C-2B9417C50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093" y="5366721"/>
                <a:ext cx="3129383" cy="533608"/>
              </a:xfrm>
              <a:prstGeom prst="rect">
                <a:avLst/>
              </a:prstGeom>
              <a:blipFill>
                <a:blip r:embed="rId7"/>
                <a:stretch>
                  <a:fillRect r="-975" b="-56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1D8C195-5A0B-4A5A-A1D1-399BB71AC222}"/>
                  </a:ext>
                </a:extLst>
              </p:cNvPr>
              <p:cNvSpPr/>
              <p:nvPr/>
            </p:nvSpPr>
            <p:spPr>
              <a:xfrm>
                <a:off x="9924234" y="5369253"/>
                <a:ext cx="857607" cy="528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1D8C195-5A0B-4A5A-A1D1-399BB71AC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234" y="5369253"/>
                <a:ext cx="857607" cy="528543"/>
              </a:xfrm>
              <a:prstGeom prst="rect">
                <a:avLst/>
              </a:prstGeom>
              <a:blipFill>
                <a:blip r:embed="rId8"/>
                <a:stretch>
                  <a:fillRect r="-6383" b="-8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525668-9701-4577-A4D6-0568F385BD5A}"/>
                  </a:ext>
                </a:extLst>
              </p:cNvPr>
              <p:cNvSpPr/>
              <p:nvPr/>
            </p:nvSpPr>
            <p:spPr>
              <a:xfrm>
                <a:off x="7020561" y="4816424"/>
                <a:ext cx="44910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−4×3×1=13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525668-9701-4577-A4D6-0568F385B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61" y="4816424"/>
                <a:ext cx="4491038" cy="400110"/>
              </a:xfrm>
              <a:prstGeom prst="rect">
                <a:avLst/>
              </a:prstGeom>
              <a:blipFill>
                <a:blip r:embed="rId9"/>
                <a:stretch>
                  <a:fillRect t="-9091" r="-543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0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FD27C5D-7120-44EF-BBDF-C81CF43C8CF1}"/>
                  </a:ext>
                </a:extLst>
              </p:cNvPr>
              <p:cNvSpPr/>
              <p:nvPr/>
            </p:nvSpPr>
            <p:spPr>
              <a:xfrm>
                <a:off x="711423" y="819714"/>
                <a:ext cx="9458960" cy="113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Signe de </a:t>
                </a:r>
                <a14:m>
                  <m:oMath xmlns:m="http://schemas.openxmlformats.org/officeDocument/2006/math">
                    <m:r>
                      <a:rPr lang="fr-FR" sz="24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2400" b="1" i="1" u="sng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b="1" i="1" u="sng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u="sng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2400" b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4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2400" b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4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24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avec  </a:t>
                </a:r>
                <a14:m>
                  <m:oMath xmlns:m="http://schemas.openxmlformats.org/officeDocument/2006/math">
                    <m:r>
                      <a:rPr lang="fr-FR" sz="24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400" b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24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800100" lvl="1" indent="-342900">
                  <a:lnSpc>
                    <a:spcPct val="107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sz="2000" b="1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er</a:t>
                </a:r>
                <a:r>
                  <a:rPr lang="fr-FR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cas :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𝚫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FD27C5D-7120-44EF-BBDF-C81CF43C8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23" y="819714"/>
                <a:ext cx="9458960" cy="1132811"/>
              </a:xfrm>
              <a:prstGeom prst="rect">
                <a:avLst/>
              </a:prstGeom>
              <a:blipFill>
                <a:blip r:embed="rId2"/>
                <a:stretch>
                  <a:fillRect t="-3763" b="-86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997680-2073-4E5A-A1F3-5872591519AB}"/>
                  </a:ext>
                </a:extLst>
              </p:cNvPr>
              <p:cNvSpPr/>
              <p:nvPr/>
            </p:nvSpPr>
            <p:spPr>
              <a:xfrm>
                <a:off x="1421670" y="2157821"/>
                <a:ext cx="10272713" cy="398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997680-2073-4E5A-A1F3-587259151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70" y="2157821"/>
                <a:ext cx="10272713" cy="398955"/>
              </a:xfrm>
              <a:prstGeom prst="rect">
                <a:avLst/>
              </a:prstGeom>
              <a:blipFill>
                <a:blip r:embed="rId3"/>
                <a:stretch>
                  <a:fillRect l="-593"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C74E1-9287-41E2-9DD2-E1A8278F36FC}"/>
                  </a:ext>
                </a:extLst>
              </p:cNvPr>
              <p:cNvSpPr/>
              <p:nvPr/>
            </p:nvSpPr>
            <p:spPr>
              <a:xfrm>
                <a:off x="1421670" y="2762072"/>
                <a:ext cx="10404793" cy="728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D'après l'étude du signe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faite au paragraphe </a:t>
                </a:r>
                <a:r>
                  <a:rPr lang="fr-FR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I.C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on obtient le tableau de signes ci-dessous (on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C74E1-9287-41E2-9DD2-E1A8278F3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70" y="2762072"/>
                <a:ext cx="10404793" cy="728726"/>
              </a:xfrm>
              <a:prstGeom prst="rect">
                <a:avLst/>
              </a:prstGeom>
              <a:blipFill>
                <a:blip r:embed="rId4"/>
                <a:stretch>
                  <a:fillRect l="-586" t="-4167" b="-1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CA9CF52-2B1A-4A85-B75B-5AF92CBD97D0}"/>
              </a:ext>
            </a:extLst>
          </p:cNvPr>
          <p:cNvCxnSpPr/>
          <p:nvPr/>
        </p:nvCxnSpPr>
        <p:spPr>
          <a:xfrm>
            <a:off x="3406354" y="3683322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0F17409-87AF-41DA-A018-3FC5B212B334}"/>
              </a:ext>
            </a:extLst>
          </p:cNvPr>
          <p:cNvCxnSpPr/>
          <p:nvPr/>
        </p:nvCxnSpPr>
        <p:spPr>
          <a:xfrm>
            <a:off x="1306314" y="3683322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87BD34A-BC07-405A-A6D5-D5944EFB7D72}"/>
              </a:ext>
            </a:extLst>
          </p:cNvPr>
          <p:cNvCxnSpPr/>
          <p:nvPr/>
        </p:nvCxnSpPr>
        <p:spPr>
          <a:xfrm>
            <a:off x="1306314" y="4351519"/>
            <a:ext cx="209479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E93ACA5-24B6-4C60-BD00-F1AEE9CA9FCE}"/>
              </a:ext>
            </a:extLst>
          </p:cNvPr>
          <p:cNvCxnSpPr/>
          <p:nvPr/>
        </p:nvCxnSpPr>
        <p:spPr>
          <a:xfrm>
            <a:off x="1306314" y="3683322"/>
            <a:ext cx="209479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 de texte 7">
                <a:extLst>
                  <a:ext uri="{FF2B5EF4-FFF2-40B4-BE49-F238E27FC236}">
                    <a16:creationId xmlns:a16="http://schemas.microsoft.com/office/drawing/2014/main" id="{7130123D-46F7-4E19-9443-0980071A1750}"/>
                  </a:ext>
                </a:extLst>
              </p:cNvPr>
              <p:cNvSpPr txBox="1"/>
              <p:nvPr/>
            </p:nvSpPr>
            <p:spPr>
              <a:xfrm>
                <a:off x="1864568" y="3832715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Zone de texte 7">
                <a:extLst>
                  <a:ext uri="{FF2B5EF4-FFF2-40B4-BE49-F238E27FC236}">
                    <a16:creationId xmlns:a16="http://schemas.microsoft.com/office/drawing/2014/main" id="{7130123D-46F7-4E19-9443-0980071A1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68" y="3832715"/>
                <a:ext cx="1047395" cy="497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 de texte 8">
                <a:extLst>
                  <a:ext uri="{FF2B5EF4-FFF2-40B4-BE49-F238E27FC236}">
                    <a16:creationId xmlns:a16="http://schemas.microsoft.com/office/drawing/2014/main" id="{67E077B0-F1D0-4923-B2A3-B80217DF2906}"/>
                  </a:ext>
                </a:extLst>
              </p:cNvPr>
              <p:cNvSpPr txBox="1"/>
              <p:nvPr/>
            </p:nvSpPr>
            <p:spPr>
              <a:xfrm>
                <a:off x="3221288" y="3820079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−∞</m:t>
                      </m:r>
                    </m:oMath>
                  </m:oMathPara>
                </a14:m>
                <a:endParaRPr lang="fr-FR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Zone de texte 8">
                <a:extLst>
                  <a:ext uri="{FF2B5EF4-FFF2-40B4-BE49-F238E27FC236}">
                    <a16:creationId xmlns:a16="http://schemas.microsoft.com/office/drawing/2014/main" id="{67E077B0-F1D0-4923-B2A3-B80217DF2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288" y="3820079"/>
                <a:ext cx="1047395" cy="497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96C51A1-9E33-44CB-8ED0-58E341D06F69}"/>
              </a:ext>
            </a:extLst>
          </p:cNvPr>
          <p:cNvCxnSpPr/>
          <p:nvPr/>
        </p:nvCxnSpPr>
        <p:spPr>
          <a:xfrm>
            <a:off x="3406354" y="3683322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A90D5CB-D7CC-4230-80C9-091517F71BD5}"/>
              </a:ext>
            </a:extLst>
          </p:cNvPr>
          <p:cNvCxnSpPr/>
          <p:nvPr/>
        </p:nvCxnSpPr>
        <p:spPr>
          <a:xfrm>
            <a:off x="3406354" y="4351519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 de texte 11">
                <a:extLst>
                  <a:ext uri="{FF2B5EF4-FFF2-40B4-BE49-F238E27FC236}">
                    <a16:creationId xmlns:a16="http://schemas.microsoft.com/office/drawing/2014/main" id="{5C09F08B-506A-4246-8F47-937E4BE5EDFC}"/>
                  </a:ext>
                </a:extLst>
              </p:cNvPr>
              <p:cNvSpPr txBox="1"/>
              <p:nvPr/>
            </p:nvSpPr>
            <p:spPr>
              <a:xfrm>
                <a:off x="5374525" y="3800789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Zone de texte 11">
                <a:extLst>
                  <a:ext uri="{FF2B5EF4-FFF2-40B4-BE49-F238E27FC236}">
                    <a16:creationId xmlns:a16="http://schemas.microsoft.com/office/drawing/2014/main" id="{5C09F08B-506A-4246-8F47-937E4BE5E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525" y="3800789"/>
                <a:ext cx="1047395" cy="497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77D7852-B6A9-44D7-945F-D03953E0B96E}"/>
              </a:ext>
            </a:extLst>
          </p:cNvPr>
          <p:cNvCxnSpPr/>
          <p:nvPr/>
        </p:nvCxnSpPr>
        <p:spPr>
          <a:xfrm>
            <a:off x="5852902" y="3683322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C1B0412-B2D4-4C55-93FA-704D7F400692}"/>
              </a:ext>
            </a:extLst>
          </p:cNvPr>
          <p:cNvCxnSpPr/>
          <p:nvPr/>
        </p:nvCxnSpPr>
        <p:spPr>
          <a:xfrm>
            <a:off x="5852902" y="4351519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 de texte 14">
                <a:extLst>
                  <a:ext uri="{FF2B5EF4-FFF2-40B4-BE49-F238E27FC236}">
                    <a16:creationId xmlns:a16="http://schemas.microsoft.com/office/drawing/2014/main" id="{7CF4B6FE-7E7C-4DC1-BCC7-C84BC3B96A4B}"/>
                  </a:ext>
                </a:extLst>
              </p:cNvPr>
              <p:cNvSpPr txBox="1"/>
              <p:nvPr/>
            </p:nvSpPr>
            <p:spPr>
              <a:xfrm>
                <a:off x="7821073" y="3800789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Zone de texte 14">
                <a:extLst>
                  <a:ext uri="{FF2B5EF4-FFF2-40B4-BE49-F238E27FC236}">
                    <a16:creationId xmlns:a16="http://schemas.microsoft.com/office/drawing/2014/main" id="{7CF4B6FE-7E7C-4DC1-BCC7-C84BC3B96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073" y="3800789"/>
                <a:ext cx="1047395" cy="4974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B37A08E-6761-4ABD-8D78-E1367E26047C}"/>
              </a:ext>
            </a:extLst>
          </p:cNvPr>
          <p:cNvCxnSpPr/>
          <p:nvPr/>
        </p:nvCxnSpPr>
        <p:spPr>
          <a:xfrm>
            <a:off x="8288949" y="3683322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A92AAA3-3118-412F-9252-4F63D5A15494}"/>
              </a:ext>
            </a:extLst>
          </p:cNvPr>
          <p:cNvCxnSpPr/>
          <p:nvPr/>
        </p:nvCxnSpPr>
        <p:spPr>
          <a:xfrm>
            <a:off x="8288949" y="4351519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 de texte 17">
                <a:extLst>
                  <a:ext uri="{FF2B5EF4-FFF2-40B4-BE49-F238E27FC236}">
                    <a16:creationId xmlns:a16="http://schemas.microsoft.com/office/drawing/2014/main" id="{937E87BF-70CA-4D35-9A1B-1DC91ABB0621}"/>
                  </a:ext>
                </a:extLst>
              </p:cNvPr>
              <p:cNvSpPr txBox="1"/>
              <p:nvPr/>
            </p:nvSpPr>
            <p:spPr>
              <a:xfrm>
                <a:off x="9841171" y="3827593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+∞</m:t>
                      </m:r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Zone de texte 17">
                <a:extLst>
                  <a:ext uri="{FF2B5EF4-FFF2-40B4-BE49-F238E27FC236}">
                    <a16:creationId xmlns:a16="http://schemas.microsoft.com/office/drawing/2014/main" id="{937E87BF-70CA-4D35-9A1B-1DC91ABB0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171" y="3827593"/>
                <a:ext cx="1047395" cy="4974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F59EAFE-9124-46A5-9C4B-0189DD2FE431}"/>
              </a:ext>
            </a:extLst>
          </p:cNvPr>
          <p:cNvCxnSpPr/>
          <p:nvPr/>
        </p:nvCxnSpPr>
        <p:spPr>
          <a:xfrm>
            <a:off x="10735495" y="3683322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22A870E1-CA06-46E7-96B6-42691224E3DE}"/>
              </a:ext>
            </a:extLst>
          </p:cNvPr>
          <p:cNvCxnSpPr/>
          <p:nvPr/>
        </p:nvCxnSpPr>
        <p:spPr>
          <a:xfrm>
            <a:off x="1310884" y="4349630"/>
            <a:ext cx="209479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F5B13153-24A4-4FF6-BE46-70580426AC72}"/>
              </a:ext>
            </a:extLst>
          </p:cNvPr>
          <p:cNvCxnSpPr/>
          <p:nvPr/>
        </p:nvCxnSpPr>
        <p:spPr>
          <a:xfrm>
            <a:off x="3410924" y="4349630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7EBB246-D48D-4782-8E95-A42A827A78AF}"/>
              </a:ext>
            </a:extLst>
          </p:cNvPr>
          <p:cNvCxnSpPr/>
          <p:nvPr/>
        </p:nvCxnSpPr>
        <p:spPr>
          <a:xfrm>
            <a:off x="5857472" y="4349630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4D29D2DB-8A6D-4B2F-8926-BF9187BD2CF4}"/>
              </a:ext>
            </a:extLst>
          </p:cNvPr>
          <p:cNvCxnSpPr/>
          <p:nvPr/>
        </p:nvCxnSpPr>
        <p:spPr>
          <a:xfrm>
            <a:off x="8293519" y="4349630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5C8124FB-983A-48C2-8947-8663E049FB84}"/>
              </a:ext>
            </a:extLst>
          </p:cNvPr>
          <p:cNvCxnSpPr/>
          <p:nvPr/>
        </p:nvCxnSpPr>
        <p:spPr>
          <a:xfrm>
            <a:off x="3410924" y="4349630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C067777D-7D72-4C34-A829-92CC12490E6A}"/>
              </a:ext>
            </a:extLst>
          </p:cNvPr>
          <p:cNvCxnSpPr/>
          <p:nvPr/>
        </p:nvCxnSpPr>
        <p:spPr>
          <a:xfrm>
            <a:off x="1310884" y="4349630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4FFA9F84-89C9-44F3-885B-9775883F77CA}"/>
              </a:ext>
            </a:extLst>
          </p:cNvPr>
          <p:cNvCxnSpPr/>
          <p:nvPr/>
        </p:nvCxnSpPr>
        <p:spPr>
          <a:xfrm>
            <a:off x="1310884" y="5007856"/>
            <a:ext cx="209479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 de texte 311">
                <a:extLst>
                  <a:ext uri="{FF2B5EF4-FFF2-40B4-BE49-F238E27FC236}">
                    <a16:creationId xmlns:a16="http://schemas.microsoft.com/office/drawing/2014/main" id="{205C43E0-2C44-4649-AF6D-E88A9C93CD9C}"/>
                  </a:ext>
                </a:extLst>
              </p:cNvPr>
              <p:cNvSpPr txBox="1"/>
              <p:nvPr/>
            </p:nvSpPr>
            <p:spPr>
              <a:xfrm>
                <a:off x="1326634" y="4456256"/>
                <a:ext cx="2094791" cy="545429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fr-F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𝑖𝑔𝑛𝑒</m:t>
                      </m:r>
                      <m:r>
                        <a:rPr lang="fr-F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fr-F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𝑑𝑒</m:t>
                      </m:r>
                      <m:r>
                        <a:rPr lang="fr-F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Zone de texte 311">
                <a:extLst>
                  <a:ext uri="{FF2B5EF4-FFF2-40B4-BE49-F238E27FC236}">
                    <a16:creationId xmlns:a16="http://schemas.microsoft.com/office/drawing/2014/main" id="{205C43E0-2C44-4649-AF6D-E88A9C93C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34" y="4456256"/>
                <a:ext cx="2094791" cy="5454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A540D2E-589D-46E3-B6CD-DEFF3486ACF6}"/>
              </a:ext>
            </a:extLst>
          </p:cNvPr>
          <p:cNvCxnSpPr/>
          <p:nvPr/>
        </p:nvCxnSpPr>
        <p:spPr>
          <a:xfrm>
            <a:off x="3410924" y="5007856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 de texte 315">
                <a:extLst>
                  <a:ext uri="{FF2B5EF4-FFF2-40B4-BE49-F238E27FC236}">
                    <a16:creationId xmlns:a16="http://schemas.microsoft.com/office/drawing/2014/main" id="{4956B5EE-D352-4F6A-AA9B-025219795D2E}"/>
                  </a:ext>
                </a:extLst>
              </p:cNvPr>
              <p:cNvSpPr txBox="1"/>
              <p:nvPr/>
            </p:nvSpPr>
            <p:spPr>
              <a:xfrm>
                <a:off x="5357831" y="4440819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Zone de texte 315">
                <a:extLst>
                  <a:ext uri="{FF2B5EF4-FFF2-40B4-BE49-F238E27FC236}">
                    <a16:creationId xmlns:a16="http://schemas.microsoft.com/office/drawing/2014/main" id="{4956B5EE-D352-4F6A-AA9B-025219795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831" y="4440819"/>
                <a:ext cx="1047395" cy="4974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37993CC-B98F-4A6C-9133-985930AAE201}"/>
              </a:ext>
            </a:extLst>
          </p:cNvPr>
          <p:cNvCxnSpPr/>
          <p:nvPr/>
        </p:nvCxnSpPr>
        <p:spPr>
          <a:xfrm>
            <a:off x="5857472" y="4349630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AD525486-1E96-4D0F-80B8-49E3B13DEEA7}"/>
              </a:ext>
            </a:extLst>
          </p:cNvPr>
          <p:cNvCxnSpPr/>
          <p:nvPr/>
        </p:nvCxnSpPr>
        <p:spPr>
          <a:xfrm flipV="1">
            <a:off x="5857472" y="4878206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DF4C18B5-362B-45EC-B9FE-4FE610951ACC}"/>
              </a:ext>
            </a:extLst>
          </p:cNvPr>
          <p:cNvCxnSpPr/>
          <p:nvPr/>
        </p:nvCxnSpPr>
        <p:spPr>
          <a:xfrm>
            <a:off x="5857472" y="5007856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 de texte 324">
                <a:extLst>
                  <a:ext uri="{FF2B5EF4-FFF2-40B4-BE49-F238E27FC236}">
                    <a16:creationId xmlns:a16="http://schemas.microsoft.com/office/drawing/2014/main" id="{D95B1DE1-7E31-4733-91FB-11560036BF68}"/>
                  </a:ext>
                </a:extLst>
              </p:cNvPr>
              <p:cNvSpPr txBox="1"/>
              <p:nvPr/>
            </p:nvSpPr>
            <p:spPr>
              <a:xfrm>
                <a:off x="7804376" y="4454069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fr-FR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Zone de texte 324">
                <a:extLst>
                  <a:ext uri="{FF2B5EF4-FFF2-40B4-BE49-F238E27FC236}">
                    <a16:creationId xmlns:a16="http://schemas.microsoft.com/office/drawing/2014/main" id="{D95B1DE1-7E31-4733-91FB-11560036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376" y="4454069"/>
                <a:ext cx="1047395" cy="4974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761E0B-B231-4591-BFBA-4F337F966BCD}"/>
              </a:ext>
            </a:extLst>
          </p:cNvPr>
          <p:cNvCxnSpPr>
            <a:cxnSpLocks/>
          </p:cNvCxnSpPr>
          <p:nvPr/>
        </p:nvCxnSpPr>
        <p:spPr>
          <a:xfrm>
            <a:off x="8293519" y="4349630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9A447AE0-AAA3-4AB9-A51E-11FE61C6ADA8}"/>
              </a:ext>
            </a:extLst>
          </p:cNvPr>
          <p:cNvCxnSpPr/>
          <p:nvPr/>
        </p:nvCxnSpPr>
        <p:spPr>
          <a:xfrm flipV="1">
            <a:off x="8293519" y="4878206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BDF83893-8FB7-4E12-B63A-72549607F64A}"/>
              </a:ext>
            </a:extLst>
          </p:cNvPr>
          <p:cNvCxnSpPr/>
          <p:nvPr/>
        </p:nvCxnSpPr>
        <p:spPr>
          <a:xfrm>
            <a:off x="8293519" y="5007856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032AEF4A-93E3-47A2-A2E0-4F867DBF7593}"/>
              </a:ext>
            </a:extLst>
          </p:cNvPr>
          <p:cNvCxnSpPr/>
          <p:nvPr/>
        </p:nvCxnSpPr>
        <p:spPr>
          <a:xfrm>
            <a:off x="10740065" y="4349630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 de texte 2">
                <a:extLst>
                  <a:ext uri="{FF2B5EF4-FFF2-40B4-BE49-F238E27FC236}">
                    <a16:creationId xmlns:a16="http://schemas.microsoft.com/office/drawing/2014/main" id="{BBE667CF-2B45-4A3E-8755-BD2DDC0560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3768" y="4437016"/>
                <a:ext cx="1633310" cy="497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de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Zone de texte 2">
                <a:extLst>
                  <a:ext uri="{FF2B5EF4-FFF2-40B4-BE49-F238E27FC236}">
                    <a16:creationId xmlns:a16="http://schemas.microsoft.com/office/drawing/2014/main" id="{BBE667CF-2B45-4A3E-8755-BD2DDC056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3768" y="4437016"/>
                <a:ext cx="1633310" cy="497144"/>
              </a:xfrm>
              <a:prstGeom prst="rect">
                <a:avLst/>
              </a:prstGeom>
              <a:blipFill>
                <a:blip r:embed="rId13"/>
                <a:stretch>
                  <a:fillRect l="-4104" t="-7407" b="-24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 de texte 2">
                <a:extLst>
                  <a:ext uri="{FF2B5EF4-FFF2-40B4-BE49-F238E27FC236}">
                    <a16:creationId xmlns:a16="http://schemas.microsoft.com/office/drawing/2014/main" id="{3CF1F11E-B37C-4DCA-9857-E59436D3A5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6616" y="4455788"/>
                <a:ext cx="1633310" cy="488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de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Zone de texte 2">
                <a:extLst>
                  <a:ext uri="{FF2B5EF4-FFF2-40B4-BE49-F238E27FC236}">
                    <a16:creationId xmlns:a16="http://schemas.microsoft.com/office/drawing/2014/main" id="{3CF1F11E-B37C-4DCA-9857-E59436D3A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6616" y="4455788"/>
                <a:ext cx="1633310" cy="488172"/>
              </a:xfrm>
              <a:prstGeom prst="rect">
                <a:avLst/>
              </a:prstGeom>
              <a:blipFill>
                <a:blip r:embed="rId14"/>
                <a:stretch>
                  <a:fillRect l="-3731" t="-7500" b="-3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 de texte 2">
                <a:extLst>
                  <a:ext uri="{FF2B5EF4-FFF2-40B4-BE49-F238E27FC236}">
                    <a16:creationId xmlns:a16="http://schemas.microsoft.com/office/drawing/2014/main" id="{37910B16-2442-41B3-8B2A-21F0047459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2663" y="4461316"/>
                <a:ext cx="1462344" cy="456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de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Zone de texte 2">
                <a:extLst>
                  <a:ext uri="{FF2B5EF4-FFF2-40B4-BE49-F238E27FC236}">
                    <a16:creationId xmlns:a16="http://schemas.microsoft.com/office/drawing/2014/main" id="{37910B16-2442-41B3-8B2A-21F00474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2663" y="4461316"/>
                <a:ext cx="1462344" cy="456414"/>
              </a:xfrm>
              <a:prstGeom prst="rect">
                <a:avLst/>
              </a:prstGeom>
              <a:blipFill>
                <a:blip r:embed="rId15"/>
                <a:stretch>
                  <a:fillRect l="-4583" t="-8000" b="-1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3" grpId="0"/>
      <p:bldP spid="16" grpId="0"/>
      <p:bldP spid="19" grpId="0"/>
      <p:bldP spid="57" grpId="0"/>
      <p:bldP spid="59" grpId="0"/>
      <p:bldP spid="63" grpId="0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4392257-4069-4AE2-969B-448B75B8A9C7}"/>
                  </a:ext>
                </a:extLst>
              </p:cNvPr>
              <p:cNvSpPr/>
              <p:nvPr/>
            </p:nvSpPr>
            <p:spPr>
              <a:xfrm>
                <a:off x="1128763" y="460526"/>
                <a:ext cx="9934471" cy="1057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2ème cas :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𝚫</m:t>
                    </m:r>
                    <m:r>
                      <a:rPr lang="fr-FR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signe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est le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sauf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s'annule.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4392257-4069-4AE2-969B-448B75B8A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63" y="460526"/>
                <a:ext cx="9934471" cy="1057597"/>
              </a:xfrm>
              <a:prstGeom prst="rect">
                <a:avLst/>
              </a:prstGeom>
              <a:blipFill>
                <a:blip r:embed="rId2"/>
                <a:stretch>
                  <a:fillRect l="-491" t="-3468" b="-98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35EFC62-7CDF-4A54-97BB-35E4D2433AF7}"/>
                  </a:ext>
                </a:extLst>
              </p:cNvPr>
              <p:cNvSpPr/>
              <p:nvPr/>
            </p:nvSpPr>
            <p:spPr>
              <a:xfrm>
                <a:off x="1128763" y="1921425"/>
                <a:ext cx="9934470" cy="1161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3ème cas :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𝚫</m:t>
                    </m:r>
                    <m:r>
                      <a:rPr lang="fr-FR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nombre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Δ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35EFC62-7CDF-4A54-97BB-35E4D2433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63" y="1921425"/>
                <a:ext cx="9934470" cy="1161600"/>
              </a:xfrm>
              <a:prstGeom prst="rect">
                <a:avLst/>
              </a:prstGeom>
              <a:blipFill>
                <a:blip r:embed="rId3"/>
                <a:stretch>
                  <a:fillRect l="-491" t="-26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492626-0D20-48D8-970F-778E35B8B3AB}"/>
                  </a:ext>
                </a:extLst>
              </p:cNvPr>
              <p:cNvSpPr/>
              <p:nvPr/>
            </p:nvSpPr>
            <p:spPr>
              <a:xfrm>
                <a:off x="2692307" y="3025471"/>
                <a:ext cx="3145562" cy="641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492626-0D20-48D8-970F-778E35B8B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07" y="3025471"/>
                <a:ext cx="3145562" cy="641138"/>
              </a:xfrm>
              <a:prstGeom prst="rect">
                <a:avLst/>
              </a:prstGeom>
              <a:blipFill>
                <a:blip r:embed="rId4"/>
                <a:stretch>
                  <a:fillRect l="-2132"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A9C439-0ADD-4458-8331-E5E769B2E7B1}"/>
                  </a:ext>
                </a:extLst>
              </p:cNvPr>
              <p:cNvSpPr/>
              <p:nvPr/>
            </p:nvSpPr>
            <p:spPr>
              <a:xfrm>
                <a:off x="5449103" y="3174762"/>
                <a:ext cx="544241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le signe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celui de </a:t>
                </a:r>
                <a14:m>
                  <m:oMath xmlns:m="http://schemas.openxmlformats.org/officeDocument/2006/math">
                    <m:r>
                      <a:rPr lang="fr-FR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A9C439-0ADD-4458-8331-E5E769B2E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103" y="3174762"/>
                <a:ext cx="5442416" cy="400110"/>
              </a:xfrm>
              <a:prstGeom prst="rect">
                <a:avLst/>
              </a:prstGeom>
              <a:blipFill>
                <a:blip r:embed="rId5"/>
                <a:stretch>
                  <a:fillRect l="-1232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E92B871-3F80-4A3A-AD72-DEB89A0AD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59465"/>
              </p:ext>
            </p:extLst>
          </p:nvPr>
        </p:nvGraphicFramePr>
        <p:xfrm>
          <a:off x="457198" y="4187071"/>
          <a:ext cx="11277600" cy="2295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3806851212"/>
                    </a:ext>
                  </a:extLst>
                </a:gridCol>
                <a:gridCol w="3393440">
                  <a:extLst>
                    <a:ext uri="{9D8B030D-6E8A-4147-A177-3AD203B41FA5}">
                      <a16:colId xmlns:a16="http://schemas.microsoft.com/office/drawing/2014/main" val="2351827741"/>
                    </a:ext>
                  </a:extLst>
                </a:gridCol>
                <a:gridCol w="2802257">
                  <a:extLst>
                    <a:ext uri="{9D8B030D-6E8A-4147-A177-3AD203B41FA5}">
                      <a16:colId xmlns:a16="http://schemas.microsoft.com/office/drawing/2014/main" val="1957799566"/>
                    </a:ext>
                  </a:extLst>
                </a:gridCol>
                <a:gridCol w="2562223">
                  <a:extLst>
                    <a:ext uri="{9D8B030D-6E8A-4147-A177-3AD203B41FA5}">
                      <a16:colId xmlns:a16="http://schemas.microsoft.com/office/drawing/2014/main" val="3767444052"/>
                    </a:ext>
                  </a:extLst>
                </a:gridCol>
              </a:tblGrid>
              <a:tr h="567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5099353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83809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771873E-A234-4083-8FA3-9C1C84D1DA07}"/>
              </a:ext>
            </a:extLst>
          </p:cNvPr>
          <p:cNvSpPr/>
          <p:nvPr/>
        </p:nvSpPr>
        <p:spPr>
          <a:xfrm>
            <a:off x="691081" y="3574872"/>
            <a:ext cx="1218795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Propriété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70D369-DB26-421A-8925-6628D2F5EE75}"/>
                  </a:ext>
                </a:extLst>
              </p:cNvPr>
              <p:cNvSpPr/>
              <p:nvPr/>
            </p:nvSpPr>
            <p:spPr>
              <a:xfrm>
                <a:off x="1056590" y="4273176"/>
                <a:ext cx="1290738" cy="399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70D369-DB26-421A-8925-6628D2F5E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90" y="4273176"/>
                <a:ext cx="1290738" cy="399405"/>
              </a:xfrm>
              <a:prstGeom prst="rect">
                <a:avLst/>
              </a:prstGeom>
              <a:blipFill>
                <a:blip r:embed="rId6"/>
                <a:stretch>
                  <a:fillRect l="-4245"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EE3DAB-3576-4287-BA1F-16A3C44F1E9D}"/>
                  </a:ext>
                </a:extLst>
              </p:cNvPr>
              <p:cNvSpPr/>
              <p:nvPr/>
            </p:nvSpPr>
            <p:spPr>
              <a:xfrm>
                <a:off x="0" y="5081601"/>
                <a:ext cx="3403918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de </a:t>
                </a: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EE3DAB-3576-4287-BA1F-16A3C44F1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1601"/>
                <a:ext cx="3403918" cy="750975"/>
              </a:xfrm>
              <a:prstGeom prst="rect">
                <a:avLst/>
              </a:prstGeom>
              <a:blipFill>
                <a:blip r:embed="rId7"/>
                <a:stretch>
                  <a:fillRect t="-4878" b="-56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94EFBE-F8FE-43C6-9CFC-F91A81732226}"/>
                  </a:ext>
                </a:extLst>
              </p:cNvPr>
              <p:cNvSpPr/>
              <p:nvPr/>
            </p:nvSpPr>
            <p:spPr>
              <a:xfrm>
                <a:off x="4453281" y="4259370"/>
                <a:ext cx="878574" cy="42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94EFBE-F8FE-43C6-9CFC-F91A81732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281" y="4259370"/>
                <a:ext cx="878574" cy="4216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412DC8-AF8B-4AC3-B865-D3C15BA0A363}"/>
                  </a:ext>
                </a:extLst>
              </p:cNvPr>
              <p:cNvSpPr/>
              <p:nvPr/>
            </p:nvSpPr>
            <p:spPr>
              <a:xfrm>
                <a:off x="7401083" y="4273176"/>
                <a:ext cx="878574" cy="42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412DC8-AF8B-4AC3-B865-D3C15BA0A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83" y="4273176"/>
                <a:ext cx="878574" cy="4216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DCD776-9E50-45D5-8018-3A88662B13F8}"/>
                  </a:ext>
                </a:extLst>
              </p:cNvPr>
              <p:cNvSpPr/>
              <p:nvPr/>
            </p:nvSpPr>
            <p:spPr>
              <a:xfrm>
                <a:off x="10025611" y="4280788"/>
                <a:ext cx="878574" cy="42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DCD776-9E50-45D5-8018-3A88662B1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611" y="4280788"/>
                <a:ext cx="878574" cy="4216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7B858F41-734C-4D1C-B2EF-47B88B9872A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402" t="33224" r="50316" b="5075"/>
          <a:stretch/>
        </p:blipFill>
        <p:spPr bwMode="auto">
          <a:xfrm>
            <a:off x="3019425" y="5073002"/>
            <a:ext cx="3324225" cy="1108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EF2C39-D2BA-4299-9129-346E39BE91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449" t="33224" r="25320" b="5075"/>
          <a:stretch/>
        </p:blipFill>
        <p:spPr bwMode="auto">
          <a:xfrm>
            <a:off x="6429734" y="5153608"/>
            <a:ext cx="2695216" cy="99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0CDAAC1-FBE1-4EE2-8FBF-249A7BD41C3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5139" t="33224" r="631" b="5075"/>
          <a:stretch/>
        </p:blipFill>
        <p:spPr bwMode="auto">
          <a:xfrm>
            <a:off x="9214048" y="5173500"/>
            <a:ext cx="2501700" cy="923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54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6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EE00B92-1E1E-45CE-AED8-799134146BDD}"/>
              </a:ext>
            </a:extLst>
          </p:cNvPr>
          <p:cNvSpPr/>
          <p:nvPr/>
        </p:nvSpPr>
        <p:spPr>
          <a:xfrm>
            <a:off x="69929" y="2061577"/>
            <a:ext cx="11403439" cy="1948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E1F93F-83E8-4213-B356-C1EE7FDDEA44}"/>
                  </a:ext>
                </a:extLst>
              </p:cNvPr>
              <p:cNvSpPr/>
              <p:nvPr/>
            </p:nvSpPr>
            <p:spPr>
              <a:xfrm>
                <a:off x="152400" y="158337"/>
                <a:ext cx="11582399" cy="2746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Fonctions polynômes du second degré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Les fonctions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Une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fonction polynôme du second degré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(ou de degré 2) est une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E1F93F-83E8-4213-B356-C1EE7FDDE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8337"/>
                <a:ext cx="11582399" cy="2746970"/>
              </a:xfrm>
              <a:prstGeom prst="rect">
                <a:avLst/>
              </a:prstGeom>
              <a:blipFill>
                <a:blip r:embed="rId2"/>
                <a:stretch>
                  <a:fillRect l="-1158" b="-31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29643E-2DEA-4CD5-B5FB-C7B06542BB73}"/>
                  </a:ext>
                </a:extLst>
              </p:cNvPr>
              <p:cNvSpPr/>
              <p:nvPr/>
            </p:nvSpPr>
            <p:spPr>
              <a:xfrm>
                <a:off x="241879" y="4266772"/>
                <a:ext cx="114034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2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⟼−2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est une fonction polynôme du second degré avec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29643E-2DEA-4CD5-B5FB-C7B06542B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79" y="4266772"/>
                <a:ext cx="11403439" cy="728276"/>
              </a:xfrm>
              <a:prstGeom prst="rect">
                <a:avLst/>
              </a:prstGeom>
              <a:blipFill>
                <a:blip r:embed="rId3"/>
                <a:stretch>
                  <a:fillRect l="-53" t="-5042" b="-151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B968AE-2418-4439-BFCD-5C77EAEF44B0}"/>
                  </a:ext>
                </a:extLst>
              </p:cNvPr>
              <p:cNvSpPr/>
              <p:nvPr/>
            </p:nvSpPr>
            <p:spPr>
              <a:xfrm>
                <a:off x="5320493" y="2905307"/>
                <a:ext cx="7667625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désignent des nombres réels avec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B968AE-2418-4439-BFCD-5C77EAEF4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93" y="2905307"/>
                <a:ext cx="7667625" cy="498663"/>
              </a:xfrm>
              <a:prstGeom prst="rect">
                <a:avLst/>
              </a:prstGeom>
              <a:blipFill>
                <a:blip r:embed="rId4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E47418-6336-4BCA-9D10-03F548382FB6}"/>
                  </a:ext>
                </a:extLst>
              </p:cNvPr>
              <p:cNvSpPr/>
              <p:nvPr/>
            </p:nvSpPr>
            <p:spPr>
              <a:xfrm>
                <a:off x="1768136" y="3428999"/>
                <a:ext cx="5612242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donné sous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forme développée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E47418-6336-4BCA-9D10-03F548382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136" y="3428999"/>
                <a:ext cx="5612242" cy="498663"/>
              </a:xfrm>
              <a:prstGeom prst="rect">
                <a:avLst/>
              </a:prstGeom>
              <a:blipFill>
                <a:blip r:embed="rId5"/>
                <a:stretch>
                  <a:fillRect r="-217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65D54D-3749-4ED3-8F7F-5A7BC49EBE55}"/>
                  </a:ext>
                </a:extLst>
              </p:cNvPr>
              <p:cNvSpPr/>
              <p:nvPr/>
            </p:nvSpPr>
            <p:spPr>
              <a:xfrm>
                <a:off x="3658771" y="5052112"/>
                <a:ext cx="31304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,  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,  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65D54D-3749-4ED3-8F7F-5A7BC49EB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71" y="5052112"/>
                <a:ext cx="313040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AA2BBA-C328-4030-ABF6-64F7F878BFBB}"/>
                  </a:ext>
                </a:extLst>
              </p:cNvPr>
              <p:cNvSpPr/>
              <p:nvPr/>
            </p:nvSpPr>
            <p:spPr>
              <a:xfrm>
                <a:off x="2606245" y="2905307"/>
                <a:ext cx="3285387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𝒂𝒙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² +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AA2BBA-C328-4030-ABF6-64F7F878B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245" y="2905307"/>
                <a:ext cx="3285387" cy="498663"/>
              </a:xfrm>
              <a:prstGeom prst="rect">
                <a:avLst/>
              </a:prstGeom>
              <a:blipFill>
                <a:blip r:embed="rId7"/>
                <a:stretch>
                  <a:fillRect b="-135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4EFCA17-D5E8-43A4-ADD3-E6A587046DC1}"/>
                  </a:ext>
                </a:extLst>
              </p:cNvPr>
              <p:cNvSpPr/>
              <p:nvPr/>
            </p:nvSpPr>
            <p:spPr>
              <a:xfrm>
                <a:off x="10513040" y="3006079"/>
                <a:ext cx="9603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4EFCA17-D5E8-43A4-ADD3-E6A587046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040" y="3006079"/>
                <a:ext cx="960328" cy="400110"/>
              </a:xfrm>
              <a:prstGeom prst="rect">
                <a:avLst/>
              </a:prstGeom>
              <a:blipFill>
                <a:blip r:embed="rId8"/>
                <a:stretch>
                  <a:fillRect t="-9091" r="-5732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BE5175-A1CE-4694-A99C-26BAA3D32EFD}"/>
                  </a:ext>
                </a:extLst>
              </p:cNvPr>
              <p:cNvSpPr/>
              <p:nvPr/>
            </p:nvSpPr>
            <p:spPr>
              <a:xfrm>
                <a:off x="189912" y="5513938"/>
                <a:ext cx="11403439" cy="423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⟼</m:t>
                    </m:r>
                    <m:r>
                      <a:rPr lang="fr-F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fr-F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est une fonction polynôme du second degré avec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BE5175-A1CE-4694-A99C-26BAA3D32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2" y="5513938"/>
                <a:ext cx="11403439" cy="423001"/>
              </a:xfrm>
              <a:prstGeom prst="rect">
                <a:avLst/>
              </a:prstGeom>
              <a:blipFill>
                <a:blip r:embed="rId9"/>
                <a:stretch>
                  <a:fillRect t="-2899" b="-260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30EE4C-5BB2-41AF-8302-4EC7274B03FA}"/>
                  </a:ext>
                </a:extLst>
              </p:cNvPr>
              <p:cNvSpPr/>
              <p:nvPr/>
            </p:nvSpPr>
            <p:spPr>
              <a:xfrm>
                <a:off x="3658770" y="5936939"/>
                <a:ext cx="2936573" cy="430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,  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,  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30EE4C-5BB2-41AF-8302-4EC7274B0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70" y="5936939"/>
                <a:ext cx="2936573" cy="4301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7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  <p:bldP spid="8" grpId="0"/>
      <p:bldP spid="2" grpId="0"/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ulle narrative : rectangle 14">
                <a:extLst>
                  <a:ext uri="{FF2B5EF4-FFF2-40B4-BE49-F238E27FC236}">
                    <a16:creationId xmlns:a16="http://schemas.microsoft.com/office/drawing/2014/main" id="{D13E6B89-0EDC-4587-9A91-527649A90DAA}"/>
                  </a:ext>
                </a:extLst>
              </p:cNvPr>
              <p:cNvSpPr/>
              <p:nvPr/>
            </p:nvSpPr>
            <p:spPr>
              <a:xfrm>
                <a:off x="7800177" y="3307079"/>
                <a:ext cx="4130592" cy="1009002"/>
              </a:xfrm>
              <a:prstGeom prst="wedgeRectCallout">
                <a:avLst>
                  <a:gd name="adj1" fmla="val -60227"/>
                  <a:gd name="adj2" fmla="val 10563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De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avec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 et  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𝑎𝑢𝑣</m:t>
                    </m:r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Bulle narrative : rectangle 14">
                <a:extLst>
                  <a:ext uri="{FF2B5EF4-FFF2-40B4-BE49-F238E27FC236}">
                    <a16:creationId xmlns:a16="http://schemas.microsoft.com/office/drawing/2014/main" id="{D13E6B89-0EDC-4587-9A91-527649A90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77" y="3307079"/>
                <a:ext cx="4130592" cy="1009002"/>
              </a:xfrm>
              <a:prstGeom prst="wedgeRectCallout">
                <a:avLst>
                  <a:gd name="adj1" fmla="val -60227"/>
                  <a:gd name="adj2" fmla="val 105638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A0D169A-A29C-46B5-A565-347C33C2B1D0}"/>
              </a:ext>
            </a:extLst>
          </p:cNvPr>
          <p:cNvSpPr/>
          <p:nvPr/>
        </p:nvSpPr>
        <p:spPr>
          <a:xfrm>
            <a:off x="197111" y="969506"/>
            <a:ext cx="10145374" cy="21319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45EEDFE-EB31-4A8D-BE04-ED8275421585}"/>
                  </a:ext>
                </a:extLst>
              </p:cNvPr>
              <p:cNvSpPr/>
              <p:nvPr/>
            </p:nvSpPr>
            <p:spPr>
              <a:xfrm>
                <a:off x="197111" y="322342"/>
                <a:ext cx="9106687" cy="1552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Fonctions polynômes du second degré sous forme factorisée</a:t>
                </a:r>
                <a:r>
                  <a:rPr lang="fr-FR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Toute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</m:d>
                    <m:d>
                      <m:d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45EEDFE-EB31-4A8D-BE04-ED8275421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1" y="322342"/>
                <a:ext cx="9106687" cy="1552476"/>
              </a:xfrm>
              <a:prstGeom prst="rect">
                <a:avLst/>
              </a:prstGeom>
              <a:blipFill>
                <a:blip r:embed="rId3"/>
                <a:stretch>
                  <a:fillRect l="-669" t="-3137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DF1D45-803D-4867-B736-B99CE7CCAE9A}"/>
                  </a:ext>
                </a:extLst>
              </p:cNvPr>
              <p:cNvSpPr/>
              <p:nvPr/>
            </p:nvSpPr>
            <p:spPr>
              <a:xfrm>
                <a:off x="371474" y="3481758"/>
                <a:ext cx="7325466" cy="39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effet, pour tout nombre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</m:d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DF1D45-803D-4867-B736-B99CE7CCAE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3481758"/>
                <a:ext cx="7325466" cy="399405"/>
              </a:xfrm>
              <a:prstGeom prst="rect">
                <a:avLst/>
              </a:prstGeom>
              <a:blipFill>
                <a:blip r:embed="rId4"/>
                <a:stretch>
                  <a:fillRect l="-915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955E7AA-E22A-4093-A456-FA27AA35BC5D}"/>
                  </a:ext>
                </a:extLst>
              </p:cNvPr>
              <p:cNvSpPr/>
              <p:nvPr/>
            </p:nvSpPr>
            <p:spPr>
              <a:xfrm>
                <a:off x="371474" y="5571761"/>
                <a:ext cx="8543926" cy="1065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 :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toute fonction polynôme du second degré n'admet pas une forme factorisée.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En effet, l’expression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 exemple, n’est pas factorisable.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955E7AA-E22A-4093-A456-FA27AA35B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5571761"/>
                <a:ext cx="8543926" cy="1065676"/>
              </a:xfrm>
              <a:prstGeom prst="rect">
                <a:avLst/>
              </a:prstGeom>
              <a:blipFill>
                <a:blip r:embed="rId5"/>
                <a:stretch>
                  <a:fillRect l="-785" t="-2857" b="-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C5763B-99D4-457F-8A01-3A2B7821F01F}"/>
                  </a:ext>
                </a:extLst>
              </p:cNvPr>
              <p:cNvSpPr/>
              <p:nvPr/>
            </p:nvSpPr>
            <p:spPr>
              <a:xfrm>
                <a:off x="4064663" y="3915971"/>
                <a:ext cx="36322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𝑢𝑥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𝑥𝑣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𝑢𝑣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C5763B-99D4-457F-8A01-3A2B7821F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63" y="3915971"/>
                <a:ext cx="363227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DE4E58-C3C7-4C64-AAD2-A40D2A6A73B6}"/>
                  </a:ext>
                </a:extLst>
              </p:cNvPr>
              <p:cNvSpPr/>
              <p:nvPr/>
            </p:nvSpPr>
            <p:spPr>
              <a:xfrm>
                <a:off x="4064663" y="4357173"/>
                <a:ext cx="37355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𝑢𝑣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DE4E58-C3C7-4C64-AAD2-A40D2A6A7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63" y="4357173"/>
                <a:ext cx="373551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0BFE0B-3D5F-47F6-A56B-9F96DC092AAA}"/>
                  </a:ext>
                </a:extLst>
              </p:cNvPr>
              <p:cNvSpPr/>
              <p:nvPr/>
            </p:nvSpPr>
            <p:spPr>
              <a:xfrm>
                <a:off x="4483182" y="4792091"/>
                <a:ext cx="413059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𝑎𝑢𝑣</m:t>
                    </m:r>
                  </m:oMath>
                </a14:m>
                <a:r>
                  <a:rPr lang="fr-FR" sz="2000" dirty="0"/>
                  <a:t>    </a:t>
                </a:r>
                <a:r>
                  <a:rPr lang="fr-FR" sz="2000" b="1" dirty="0"/>
                  <a:t>(1)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0BFE0B-3D5F-47F6-A56B-9F96DC092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182" y="4792091"/>
                <a:ext cx="4130593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8B10E5-69FD-4BF8-9560-04CBE1CED251}"/>
                  </a:ext>
                </a:extLst>
              </p:cNvPr>
              <p:cNvSpPr/>
              <p:nvPr/>
            </p:nvSpPr>
            <p:spPr>
              <a:xfrm>
                <a:off x="249157" y="2602830"/>
                <a:ext cx="5559342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que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donnée sous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forme factorisée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8B10E5-69FD-4BF8-9560-04CBE1CED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57" y="2602830"/>
                <a:ext cx="5559342" cy="498663"/>
              </a:xfrm>
              <a:prstGeom prst="rect">
                <a:avLst/>
              </a:prstGeom>
              <a:blipFill>
                <a:blip r:embed="rId9"/>
                <a:stretch>
                  <a:fillRect r="-110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0921625-AA5B-4571-A2F9-A01C767177CA}"/>
              </a:ext>
            </a:extLst>
          </p:cNvPr>
          <p:cNvSpPr/>
          <p:nvPr/>
        </p:nvSpPr>
        <p:spPr>
          <a:xfrm>
            <a:off x="249157" y="2159837"/>
            <a:ext cx="5300169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 une fonction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polynôme du second degré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55CEC9-8F0A-434A-9AF5-A772E971E65F}"/>
                  </a:ext>
                </a:extLst>
              </p:cNvPr>
              <p:cNvSpPr/>
              <p:nvPr/>
            </p:nvSpPr>
            <p:spPr>
              <a:xfrm>
                <a:off x="4305671" y="1783984"/>
                <a:ext cx="5888215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𝒖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désignent des nombres réels avec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55CEC9-8F0A-434A-9AF5-A772E971E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71" y="1783984"/>
                <a:ext cx="5888215" cy="498663"/>
              </a:xfrm>
              <a:prstGeom prst="rect">
                <a:avLst/>
              </a:prstGeom>
              <a:blipFill>
                <a:blip r:embed="rId10"/>
                <a:stretch>
                  <a:fillRect r="-1035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8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3" grpId="0"/>
      <p:bldP spid="6" grpId="0"/>
      <p:bldP spid="7" grpId="0"/>
      <p:bldP spid="8" grpId="0"/>
      <p:bldP spid="5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A413308-4F20-4144-BAE9-ADF2460767E6}"/>
              </a:ext>
            </a:extLst>
          </p:cNvPr>
          <p:cNvSpPr/>
          <p:nvPr/>
        </p:nvSpPr>
        <p:spPr>
          <a:xfrm>
            <a:off x="951346" y="5492367"/>
            <a:ext cx="10356607" cy="734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D49E3A5-3A38-4F42-AB06-58409A45EB42}"/>
                  </a:ext>
                </a:extLst>
              </p:cNvPr>
              <p:cNvSpPr/>
              <p:nvPr/>
            </p:nvSpPr>
            <p:spPr>
              <a:xfrm>
                <a:off x="380090" y="3592649"/>
                <a:ext cx="10813002" cy="1751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Somme et produit des racines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note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forme développée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D'après légalité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(1)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on a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</m:d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𝒖𝒗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c'est-à-dire puisque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D49E3A5-3A38-4F42-AB06-58409A45E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90" y="3592649"/>
                <a:ext cx="10813002" cy="1751313"/>
              </a:xfrm>
              <a:prstGeom prst="rect">
                <a:avLst/>
              </a:prstGeom>
              <a:blipFill>
                <a:blip r:embed="rId2"/>
                <a:stretch>
                  <a:fillRect l="-451" b="-5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16FC175-DFD9-4FD2-BFA6-9BC429312223}"/>
              </a:ext>
            </a:extLst>
          </p:cNvPr>
          <p:cNvSpPr/>
          <p:nvPr/>
        </p:nvSpPr>
        <p:spPr>
          <a:xfrm>
            <a:off x="202596" y="319351"/>
            <a:ext cx="4625753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C)  Avantages de la forme factorisée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CA1C0F-DB95-4DA8-A41C-AAF7B8B1E9AD}"/>
                  </a:ext>
                </a:extLst>
              </p:cNvPr>
              <p:cNvSpPr/>
              <p:nvPr/>
            </p:nvSpPr>
            <p:spPr>
              <a:xfrm>
                <a:off x="1376137" y="811342"/>
                <a:ext cx="10280243" cy="39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nombres réels,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CA1C0F-DB95-4DA8-A41C-AAF7B8B1E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137" y="811342"/>
                <a:ext cx="10280243" cy="399405"/>
              </a:xfrm>
              <a:prstGeom prst="rect">
                <a:avLst/>
              </a:prstGeom>
              <a:blipFill>
                <a:blip r:embed="rId3"/>
                <a:stretch>
                  <a:fillRect l="-297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B40A77-A3AE-4976-A451-8A24E2C95CEE}"/>
                  </a:ext>
                </a:extLst>
              </p:cNvPr>
              <p:cNvSpPr/>
              <p:nvPr/>
            </p:nvSpPr>
            <p:spPr>
              <a:xfrm>
                <a:off x="380090" y="1447382"/>
                <a:ext cx="11112591" cy="234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Équation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et seulement si,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c'est-à-dire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Ainsi, l'équation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solutions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𝒖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𝒗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𝒖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𝒗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sont les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B40A77-A3AE-4976-A451-8A24E2C95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90" y="1447382"/>
                <a:ext cx="11112591" cy="2345322"/>
              </a:xfrm>
              <a:prstGeom prst="rect">
                <a:avLst/>
              </a:prstGeom>
              <a:blipFill>
                <a:blip r:embed="rId4"/>
                <a:stretch>
                  <a:fillRect l="-439" b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9B5A47-1B23-495A-AF06-55C5CC574F21}"/>
                  </a:ext>
                </a:extLst>
              </p:cNvPr>
              <p:cNvSpPr/>
              <p:nvPr/>
            </p:nvSpPr>
            <p:spPr>
              <a:xfrm>
                <a:off x="5179239" y="2002049"/>
                <a:ext cx="41967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𝒖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(car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9B5A47-1B23-495A-AF06-55C5CC574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239" y="2002049"/>
                <a:ext cx="4196790" cy="400110"/>
              </a:xfrm>
              <a:prstGeom prst="rect">
                <a:avLst/>
              </a:prstGeom>
              <a:blipFill>
                <a:blip r:embed="rId5"/>
                <a:stretch>
                  <a:fillRect t="-9091" r="-58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D3BD4C-87B9-47AD-8C05-3576B893D5A5}"/>
                  </a:ext>
                </a:extLst>
              </p:cNvPr>
              <p:cNvSpPr/>
              <p:nvPr/>
            </p:nvSpPr>
            <p:spPr>
              <a:xfrm>
                <a:off x="2189566" y="2478261"/>
                <a:ext cx="19812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𝒖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𝒗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D3BD4C-87B9-47AD-8C05-3576B893D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566" y="2478261"/>
                <a:ext cx="1981248" cy="400110"/>
              </a:xfrm>
              <a:prstGeom prst="rect">
                <a:avLst/>
              </a:prstGeom>
              <a:blipFill>
                <a:blip r:embed="rId6"/>
                <a:stretch>
                  <a:fillRect t="-10769" r="-2154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C77C9-CBC2-4C5D-A51C-B131A7790570}"/>
                  </a:ext>
                </a:extLst>
              </p:cNvPr>
              <p:cNvSpPr/>
              <p:nvPr/>
            </p:nvSpPr>
            <p:spPr>
              <a:xfrm>
                <a:off x="3598538" y="3392594"/>
                <a:ext cx="26690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racines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(ou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zéros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C77C9-CBC2-4C5D-A51C-B131A7790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538" y="3392594"/>
                <a:ext cx="2669000" cy="400110"/>
              </a:xfrm>
              <a:prstGeom prst="rect">
                <a:avLst/>
              </a:prstGeom>
              <a:blipFill>
                <a:blip r:embed="rId7"/>
                <a:stretch>
                  <a:fillRect l="-2283" t="-10769" r="-1598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45DB39-2977-4053-9B1E-89E2CA202F3D}"/>
                  </a:ext>
                </a:extLst>
              </p:cNvPr>
              <p:cNvSpPr/>
              <p:nvPr/>
            </p:nvSpPr>
            <p:spPr>
              <a:xfrm>
                <a:off x="6653820" y="5628879"/>
                <a:ext cx="4654133" cy="584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den>
                    </m:f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𝒖𝒗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(</a:t>
                </a: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produit des racines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fr-FR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45DB39-2977-4053-9B1E-89E2CA202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820" y="5628879"/>
                <a:ext cx="4654133" cy="584904"/>
              </a:xfrm>
              <a:prstGeom prst="rect">
                <a:avLst/>
              </a:prstGeom>
              <a:blipFill>
                <a:blip r:embed="rId8"/>
                <a:stretch>
                  <a:fillRect t="-1042" r="-1573"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D21869-BA66-48E4-8C5A-755CD2F92CF3}"/>
                  </a:ext>
                </a:extLst>
              </p:cNvPr>
              <p:cNvSpPr/>
              <p:nvPr/>
            </p:nvSpPr>
            <p:spPr>
              <a:xfrm>
                <a:off x="1060371" y="5544017"/>
                <a:ext cx="5785144" cy="631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𝒖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somme des racines 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et </a:t>
                </a:r>
                <a:endParaRPr lang="fr-FR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D21869-BA66-48E4-8C5A-755CD2F92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71" y="5544017"/>
                <a:ext cx="5785144" cy="631391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2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E0ACEF-444C-4835-A574-A323CF231517}"/>
                  </a:ext>
                </a:extLst>
              </p:cNvPr>
              <p:cNvSpPr/>
              <p:nvPr/>
            </p:nvSpPr>
            <p:spPr>
              <a:xfrm>
                <a:off x="894499" y="342126"/>
                <a:ext cx="10761877" cy="861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étudier le signe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on dresse le tableau de signes ci-dessous (ici, on suppose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).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E0ACEF-444C-4835-A574-A323CF231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9" y="342126"/>
                <a:ext cx="10761877" cy="861070"/>
              </a:xfrm>
              <a:prstGeom prst="rect">
                <a:avLst/>
              </a:prstGeom>
              <a:blipFill>
                <a:blip r:embed="rId2"/>
                <a:stretch>
                  <a:fillRect l="-623" b="-120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5A7A1E2-DDA6-4B93-9F20-431F671D6CC8}"/>
              </a:ext>
            </a:extLst>
          </p:cNvPr>
          <p:cNvCxnSpPr/>
          <p:nvPr/>
        </p:nvCxnSpPr>
        <p:spPr>
          <a:xfrm>
            <a:off x="3355331" y="1468506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50BE1EA-0CC9-4C10-8C9D-F4463ED91B06}"/>
              </a:ext>
            </a:extLst>
          </p:cNvPr>
          <p:cNvCxnSpPr/>
          <p:nvPr/>
        </p:nvCxnSpPr>
        <p:spPr>
          <a:xfrm>
            <a:off x="1255291" y="1468506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6A32A9D-71F2-4DFF-80F7-229045A3C897}"/>
              </a:ext>
            </a:extLst>
          </p:cNvPr>
          <p:cNvCxnSpPr/>
          <p:nvPr/>
        </p:nvCxnSpPr>
        <p:spPr>
          <a:xfrm>
            <a:off x="1255291" y="2136703"/>
            <a:ext cx="209479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A3CC331-FCAD-4346-89E0-65F89A9DF64D}"/>
              </a:ext>
            </a:extLst>
          </p:cNvPr>
          <p:cNvCxnSpPr/>
          <p:nvPr/>
        </p:nvCxnSpPr>
        <p:spPr>
          <a:xfrm>
            <a:off x="1255291" y="1468506"/>
            <a:ext cx="209479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 de texte 7">
                <a:extLst>
                  <a:ext uri="{FF2B5EF4-FFF2-40B4-BE49-F238E27FC236}">
                    <a16:creationId xmlns:a16="http://schemas.microsoft.com/office/drawing/2014/main" id="{492E71E3-9060-40D0-966C-7635E1505928}"/>
                  </a:ext>
                </a:extLst>
              </p:cNvPr>
              <p:cNvSpPr txBox="1"/>
              <p:nvPr/>
            </p:nvSpPr>
            <p:spPr>
              <a:xfrm>
                <a:off x="1813545" y="1617899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Zone de texte 7">
                <a:extLst>
                  <a:ext uri="{FF2B5EF4-FFF2-40B4-BE49-F238E27FC236}">
                    <a16:creationId xmlns:a16="http://schemas.microsoft.com/office/drawing/2014/main" id="{492E71E3-9060-40D0-966C-7635E1505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45" y="1617899"/>
                <a:ext cx="1047395" cy="497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 de texte 8">
                <a:extLst>
                  <a:ext uri="{FF2B5EF4-FFF2-40B4-BE49-F238E27FC236}">
                    <a16:creationId xmlns:a16="http://schemas.microsoft.com/office/drawing/2014/main" id="{C8168E70-E99E-4298-A556-D7C299A493FB}"/>
                  </a:ext>
                </a:extLst>
              </p:cNvPr>
              <p:cNvSpPr txBox="1"/>
              <p:nvPr/>
            </p:nvSpPr>
            <p:spPr>
              <a:xfrm>
                <a:off x="3170265" y="1605263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−∞</m:t>
                      </m:r>
                    </m:oMath>
                  </m:oMathPara>
                </a14:m>
                <a:endParaRPr lang="fr-FR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Zone de texte 8">
                <a:extLst>
                  <a:ext uri="{FF2B5EF4-FFF2-40B4-BE49-F238E27FC236}">
                    <a16:creationId xmlns:a16="http://schemas.microsoft.com/office/drawing/2014/main" id="{C8168E70-E99E-4298-A556-D7C299A49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265" y="1605263"/>
                <a:ext cx="1047395" cy="497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E44C5F5-1F12-4995-826B-252B3FB18943}"/>
              </a:ext>
            </a:extLst>
          </p:cNvPr>
          <p:cNvCxnSpPr/>
          <p:nvPr/>
        </p:nvCxnSpPr>
        <p:spPr>
          <a:xfrm>
            <a:off x="3355331" y="1468506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92E9E01-B2C4-4F80-A4B9-E893AF5034FA}"/>
              </a:ext>
            </a:extLst>
          </p:cNvPr>
          <p:cNvCxnSpPr/>
          <p:nvPr/>
        </p:nvCxnSpPr>
        <p:spPr>
          <a:xfrm>
            <a:off x="3355331" y="2136703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 de texte 11">
                <a:extLst>
                  <a:ext uri="{FF2B5EF4-FFF2-40B4-BE49-F238E27FC236}">
                    <a16:creationId xmlns:a16="http://schemas.microsoft.com/office/drawing/2014/main" id="{05132FD9-ACAC-4F71-B07E-17711063E33B}"/>
                  </a:ext>
                </a:extLst>
              </p:cNvPr>
              <p:cNvSpPr txBox="1"/>
              <p:nvPr/>
            </p:nvSpPr>
            <p:spPr>
              <a:xfrm>
                <a:off x="5323502" y="1585973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𝒖</m:t>
                      </m:r>
                    </m:oMath>
                  </m:oMathPara>
                </a14:m>
                <a:endPara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Zone de texte 11">
                <a:extLst>
                  <a:ext uri="{FF2B5EF4-FFF2-40B4-BE49-F238E27FC236}">
                    <a16:creationId xmlns:a16="http://schemas.microsoft.com/office/drawing/2014/main" id="{05132FD9-ACAC-4F71-B07E-17711063E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02" y="1585973"/>
                <a:ext cx="1047395" cy="497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C9F66E2-DAFD-4C6A-929A-B3148C2C5CA2}"/>
              </a:ext>
            </a:extLst>
          </p:cNvPr>
          <p:cNvCxnSpPr/>
          <p:nvPr/>
        </p:nvCxnSpPr>
        <p:spPr>
          <a:xfrm>
            <a:off x="5801879" y="1468506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1DEBD9C-6B97-4AFA-B6DA-DDB4031D50B5}"/>
              </a:ext>
            </a:extLst>
          </p:cNvPr>
          <p:cNvCxnSpPr/>
          <p:nvPr/>
        </p:nvCxnSpPr>
        <p:spPr>
          <a:xfrm>
            <a:off x="5801879" y="2136703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 de texte 14">
                <a:extLst>
                  <a:ext uri="{FF2B5EF4-FFF2-40B4-BE49-F238E27FC236}">
                    <a16:creationId xmlns:a16="http://schemas.microsoft.com/office/drawing/2014/main" id="{27404CCA-75C4-4A87-8A22-B38B34F2A9AE}"/>
                  </a:ext>
                </a:extLst>
              </p:cNvPr>
              <p:cNvSpPr txBox="1"/>
              <p:nvPr/>
            </p:nvSpPr>
            <p:spPr>
              <a:xfrm>
                <a:off x="7770050" y="1585973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𝒗</m:t>
                      </m:r>
                    </m:oMath>
                  </m:oMathPara>
                </a14:m>
                <a:endPara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Zone de texte 14">
                <a:extLst>
                  <a:ext uri="{FF2B5EF4-FFF2-40B4-BE49-F238E27FC236}">
                    <a16:creationId xmlns:a16="http://schemas.microsoft.com/office/drawing/2014/main" id="{27404CCA-75C4-4A87-8A22-B38B34F2A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050" y="1585973"/>
                <a:ext cx="1047395" cy="497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46C7A57-288D-4C8D-8D50-BF56838E7A10}"/>
              </a:ext>
            </a:extLst>
          </p:cNvPr>
          <p:cNvCxnSpPr/>
          <p:nvPr/>
        </p:nvCxnSpPr>
        <p:spPr>
          <a:xfrm>
            <a:off x="8237926" y="1468506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E324B98-5D12-4E3F-8779-EADDAC27D521}"/>
              </a:ext>
            </a:extLst>
          </p:cNvPr>
          <p:cNvCxnSpPr/>
          <p:nvPr/>
        </p:nvCxnSpPr>
        <p:spPr>
          <a:xfrm>
            <a:off x="8237926" y="2136703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 de texte 17">
                <a:extLst>
                  <a:ext uri="{FF2B5EF4-FFF2-40B4-BE49-F238E27FC236}">
                    <a16:creationId xmlns:a16="http://schemas.microsoft.com/office/drawing/2014/main" id="{D8750E97-1444-4F99-AF7A-508D0645F85E}"/>
                  </a:ext>
                </a:extLst>
              </p:cNvPr>
              <p:cNvSpPr txBox="1"/>
              <p:nvPr/>
            </p:nvSpPr>
            <p:spPr>
              <a:xfrm>
                <a:off x="9790148" y="1612777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+∞</m:t>
                      </m:r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Zone de texte 17">
                <a:extLst>
                  <a:ext uri="{FF2B5EF4-FFF2-40B4-BE49-F238E27FC236}">
                    <a16:creationId xmlns:a16="http://schemas.microsoft.com/office/drawing/2014/main" id="{D8750E97-1444-4F99-AF7A-508D0645F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148" y="1612777"/>
                <a:ext cx="1047395" cy="497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CF5E023-ECA8-4B01-9269-F2E1D9FF9D34}"/>
              </a:ext>
            </a:extLst>
          </p:cNvPr>
          <p:cNvCxnSpPr/>
          <p:nvPr/>
        </p:nvCxnSpPr>
        <p:spPr>
          <a:xfrm>
            <a:off x="10684472" y="1468506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DCCA89D-6B01-4E0E-B710-3D414FDA0C55}"/>
              </a:ext>
            </a:extLst>
          </p:cNvPr>
          <p:cNvCxnSpPr/>
          <p:nvPr/>
        </p:nvCxnSpPr>
        <p:spPr>
          <a:xfrm>
            <a:off x="3355331" y="2136703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525227A-5300-4187-AC66-4405B686FBA8}"/>
              </a:ext>
            </a:extLst>
          </p:cNvPr>
          <p:cNvCxnSpPr/>
          <p:nvPr/>
        </p:nvCxnSpPr>
        <p:spPr>
          <a:xfrm>
            <a:off x="1255291" y="2136703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A4A301F-0A0B-446B-95A4-8CFD65BDE50F}"/>
              </a:ext>
            </a:extLst>
          </p:cNvPr>
          <p:cNvCxnSpPr/>
          <p:nvPr/>
        </p:nvCxnSpPr>
        <p:spPr>
          <a:xfrm>
            <a:off x="1255291" y="2794928"/>
            <a:ext cx="209479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 de texte 22">
                <a:extLst>
                  <a:ext uri="{FF2B5EF4-FFF2-40B4-BE49-F238E27FC236}">
                    <a16:creationId xmlns:a16="http://schemas.microsoft.com/office/drawing/2014/main" id="{65F9D6D0-432D-4AC7-92C4-9ED71235CE0B}"/>
                  </a:ext>
                </a:extLst>
              </p:cNvPr>
              <p:cNvSpPr txBox="1"/>
              <p:nvPr/>
            </p:nvSpPr>
            <p:spPr>
              <a:xfrm>
                <a:off x="1260652" y="2245483"/>
                <a:ext cx="2052351" cy="43717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Signe de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𝒖</m:t>
                    </m:r>
                  </m:oMath>
                </a14:m>
                <a:endParaRPr lang="fr-FR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Zone de texte 22">
                <a:extLst>
                  <a:ext uri="{FF2B5EF4-FFF2-40B4-BE49-F238E27FC236}">
                    <a16:creationId xmlns:a16="http://schemas.microsoft.com/office/drawing/2014/main" id="{65F9D6D0-432D-4AC7-92C4-9ED71235C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52" y="2245483"/>
                <a:ext cx="2052351" cy="437178"/>
              </a:xfrm>
              <a:prstGeom prst="rect">
                <a:avLst/>
              </a:prstGeom>
              <a:blipFill>
                <a:blip r:embed="rId8"/>
                <a:stretch>
                  <a:fillRect t="-5556" b="-16667"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E4EE507-7A16-4DFD-9A2E-EC31AA9C9927}"/>
              </a:ext>
            </a:extLst>
          </p:cNvPr>
          <p:cNvCxnSpPr/>
          <p:nvPr/>
        </p:nvCxnSpPr>
        <p:spPr>
          <a:xfrm>
            <a:off x="4416990" y="2464072"/>
            <a:ext cx="349132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3FCEAB7-AD65-4100-85AA-FB683CB39663}"/>
              </a:ext>
            </a:extLst>
          </p:cNvPr>
          <p:cNvCxnSpPr/>
          <p:nvPr/>
        </p:nvCxnSpPr>
        <p:spPr>
          <a:xfrm>
            <a:off x="3355331" y="2794928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 de texte 25">
                <a:extLst>
                  <a:ext uri="{FF2B5EF4-FFF2-40B4-BE49-F238E27FC236}">
                    <a16:creationId xmlns:a16="http://schemas.microsoft.com/office/drawing/2014/main" id="{4D85B773-B82F-4E3E-B7D4-C8F4D0134371}"/>
                  </a:ext>
                </a:extLst>
              </p:cNvPr>
              <p:cNvSpPr txBox="1"/>
              <p:nvPr/>
            </p:nvSpPr>
            <p:spPr>
              <a:xfrm>
                <a:off x="5323503" y="2246160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Zone de texte 25">
                <a:extLst>
                  <a:ext uri="{FF2B5EF4-FFF2-40B4-BE49-F238E27FC236}">
                    <a16:creationId xmlns:a16="http://schemas.microsoft.com/office/drawing/2014/main" id="{4D85B773-B82F-4E3E-B7D4-C8F4D0134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03" y="2246160"/>
                <a:ext cx="1047395" cy="4974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D753F99-5F4D-45B7-B3DA-F5D768EF1C46}"/>
              </a:ext>
            </a:extLst>
          </p:cNvPr>
          <p:cNvCxnSpPr/>
          <p:nvPr/>
        </p:nvCxnSpPr>
        <p:spPr>
          <a:xfrm>
            <a:off x="5801879" y="2136703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537BCA2-FBA4-426F-924A-5E3515E8B98F}"/>
              </a:ext>
            </a:extLst>
          </p:cNvPr>
          <p:cNvCxnSpPr/>
          <p:nvPr/>
        </p:nvCxnSpPr>
        <p:spPr>
          <a:xfrm flipV="1">
            <a:off x="5801879" y="2665279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1D5BED7-B83C-400D-AA4C-951F8E61264E}"/>
              </a:ext>
            </a:extLst>
          </p:cNvPr>
          <p:cNvCxnSpPr/>
          <p:nvPr/>
        </p:nvCxnSpPr>
        <p:spPr>
          <a:xfrm>
            <a:off x="6969619" y="2467810"/>
            <a:ext cx="349132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BD161D7-420D-4692-8BF4-E7A6A33508B7}"/>
              </a:ext>
            </a:extLst>
          </p:cNvPr>
          <p:cNvCxnSpPr/>
          <p:nvPr/>
        </p:nvCxnSpPr>
        <p:spPr>
          <a:xfrm flipV="1">
            <a:off x="7148121" y="2298269"/>
            <a:ext cx="0" cy="331605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3578CE2-A896-42DA-A55D-6CDE501EFBF6}"/>
              </a:ext>
            </a:extLst>
          </p:cNvPr>
          <p:cNvCxnSpPr/>
          <p:nvPr/>
        </p:nvCxnSpPr>
        <p:spPr>
          <a:xfrm>
            <a:off x="5801879" y="2794928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B9167F2-9D43-4E71-A9CA-1D1FB97C6ECA}"/>
              </a:ext>
            </a:extLst>
          </p:cNvPr>
          <p:cNvCxnSpPr/>
          <p:nvPr/>
        </p:nvCxnSpPr>
        <p:spPr>
          <a:xfrm>
            <a:off x="8237926" y="2136703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miter lim="800000"/>
            <a:headEnd type="none"/>
            <a:tailEnd type="none"/>
          </a:ln>
          <a:effectLst/>
        </p:spPr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1B95C35-AB2E-42F1-8573-D5186BC8EA61}"/>
              </a:ext>
            </a:extLst>
          </p:cNvPr>
          <p:cNvCxnSpPr/>
          <p:nvPr/>
        </p:nvCxnSpPr>
        <p:spPr>
          <a:xfrm>
            <a:off x="9345144" y="2503215"/>
            <a:ext cx="349132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918F529-4AA4-45AF-8946-856FD9A58EFA}"/>
              </a:ext>
            </a:extLst>
          </p:cNvPr>
          <p:cNvCxnSpPr/>
          <p:nvPr/>
        </p:nvCxnSpPr>
        <p:spPr>
          <a:xfrm flipV="1">
            <a:off x="9523648" y="2333674"/>
            <a:ext cx="0" cy="331605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33A41DB-7376-4EDF-BD32-49A0B5DA0F17}"/>
              </a:ext>
            </a:extLst>
          </p:cNvPr>
          <p:cNvCxnSpPr/>
          <p:nvPr/>
        </p:nvCxnSpPr>
        <p:spPr>
          <a:xfrm>
            <a:off x="8237926" y="2794928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206C25ED-85AD-4A8A-B31D-D7E603C00E91}"/>
              </a:ext>
            </a:extLst>
          </p:cNvPr>
          <p:cNvCxnSpPr/>
          <p:nvPr/>
        </p:nvCxnSpPr>
        <p:spPr>
          <a:xfrm>
            <a:off x="10684472" y="2136703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BB2BC8C-D1E4-4FE1-9031-82EEC3C5DBA7}"/>
              </a:ext>
            </a:extLst>
          </p:cNvPr>
          <p:cNvCxnSpPr/>
          <p:nvPr/>
        </p:nvCxnSpPr>
        <p:spPr>
          <a:xfrm>
            <a:off x="3355331" y="2794928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9C3B64A-1C7E-40A6-A0C5-1CE6C7D4DFEE}"/>
              </a:ext>
            </a:extLst>
          </p:cNvPr>
          <p:cNvCxnSpPr/>
          <p:nvPr/>
        </p:nvCxnSpPr>
        <p:spPr>
          <a:xfrm>
            <a:off x="1255291" y="2794928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A2B299F-4AC5-4F7B-84AB-99B7F80B35C6}"/>
              </a:ext>
            </a:extLst>
          </p:cNvPr>
          <p:cNvCxnSpPr/>
          <p:nvPr/>
        </p:nvCxnSpPr>
        <p:spPr>
          <a:xfrm>
            <a:off x="1255291" y="3463125"/>
            <a:ext cx="209479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 de texte 295">
                <a:extLst>
                  <a:ext uri="{FF2B5EF4-FFF2-40B4-BE49-F238E27FC236}">
                    <a16:creationId xmlns:a16="http://schemas.microsoft.com/office/drawing/2014/main" id="{DCDCC05E-6A5A-4905-A1C7-13CF6E2928E0}"/>
                  </a:ext>
                </a:extLst>
              </p:cNvPr>
              <p:cNvSpPr txBox="1"/>
              <p:nvPr/>
            </p:nvSpPr>
            <p:spPr>
              <a:xfrm>
                <a:off x="1268635" y="2911383"/>
                <a:ext cx="2036383" cy="484240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Signe de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𝒗</m:t>
                    </m:r>
                  </m:oMath>
                </a14:m>
                <a:endParaRPr lang="fr-FR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Zone de texte 295">
                <a:extLst>
                  <a:ext uri="{FF2B5EF4-FFF2-40B4-BE49-F238E27FC236}">
                    <a16:creationId xmlns:a16="http://schemas.microsoft.com/office/drawing/2014/main" id="{DCDCC05E-6A5A-4905-A1C7-13CF6E292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35" y="2911383"/>
                <a:ext cx="2036383" cy="484240"/>
              </a:xfrm>
              <a:prstGeom prst="rect">
                <a:avLst/>
              </a:prstGeom>
              <a:blipFill>
                <a:blip r:embed="rId10"/>
                <a:stretch>
                  <a:fillRect t="-6329" b="-6329"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223DB098-9E18-4CA7-AC3B-B90A0173D3BA}"/>
              </a:ext>
            </a:extLst>
          </p:cNvPr>
          <p:cNvCxnSpPr/>
          <p:nvPr/>
        </p:nvCxnSpPr>
        <p:spPr>
          <a:xfrm>
            <a:off x="4416990" y="3145991"/>
            <a:ext cx="349132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47E85E90-15A0-4461-97E3-398B78461225}"/>
              </a:ext>
            </a:extLst>
          </p:cNvPr>
          <p:cNvCxnSpPr/>
          <p:nvPr/>
        </p:nvCxnSpPr>
        <p:spPr>
          <a:xfrm>
            <a:off x="3355331" y="3463125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D7B5886-39AE-42C6-9C96-F8BC2D7E2EFE}"/>
              </a:ext>
            </a:extLst>
          </p:cNvPr>
          <p:cNvCxnSpPr/>
          <p:nvPr/>
        </p:nvCxnSpPr>
        <p:spPr>
          <a:xfrm>
            <a:off x="5801879" y="2794928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miter lim="800000"/>
            <a:headEnd type="none"/>
            <a:tailEnd type="none"/>
          </a:ln>
          <a:effectLst/>
        </p:spPr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8FCE8B29-4BF3-4160-A47A-C689B4AEF735}"/>
              </a:ext>
            </a:extLst>
          </p:cNvPr>
          <p:cNvCxnSpPr/>
          <p:nvPr/>
        </p:nvCxnSpPr>
        <p:spPr>
          <a:xfrm>
            <a:off x="6969619" y="3145991"/>
            <a:ext cx="349132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EBAA1664-458E-4B6E-9504-30848960DEE3}"/>
              </a:ext>
            </a:extLst>
          </p:cNvPr>
          <p:cNvCxnSpPr/>
          <p:nvPr/>
        </p:nvCxnSpPr>
        <p:spPr>
          <a:xfrm>
            <a:off x="5801879" y="3463125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 de texte 301">
                <a:extLst>
                  <a:ext uri="{FF2B5EF4-FFF2-40B4-BE49-F238E27FC236}">
                    <a16:creationId xmlns:a16="http://schemas.microsoft.com/office/drawing/2014/main" id="{C422B834-61B3-41C0-97F8-11DB9A6D47F6}"/>
                  </a:ext>
                </a:extLst>
              </p:cNvPr>
              <p:cNvSpPr txBox="1"/>
              <p:nvPr/>
            </p:nvSpPr>
            <p:spPr>
              <a:xfrm>
                <a:off x="7729979" y="2897467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Zone de texte 301">
                <a:extLst>
                  <a:ext uri="{FF2B5EF4-FFF2-40B4-BE49-F238E27FC236}">
                    <a16:creationId xmlns:a16="http://schemas.microsoft.com/office/drawing/2014/main" id="{C422B834-61B3-41C0-97F8-11DB9A6D4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79" y="2897467"/>
                <a:ext cx="1047395" cy="4974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C5D7C248-9F6D-4D15-8ADE-B3FA15020C01}"/>
              </a:ext>
            </a:extLst>
          </p:cNvPr>
          <p:cNvCxnSpPr/>
          <p:nvPr/>
        </p:nvCxnSpPr>
        <p:spPr>
          <a:xfrm>
            <a:off x="8237926" y="2794928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367389AE-0E16-4BBE-BA7A-98EF5052C16C}"/>
              </a:ext>
            </a:extLst>
          </p:cNvPr>
          <p:cNvCxnSpPr/>
          <p:nvPr/>
        </p:nvCxnSpPr>
        <p:spPr>
          <a:xfrm flipV="1">
            <a:off x="8237926" y="3333476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5DEE211-E16E-4604-9AC5-EC7989B4D075}"/>
              </a:ext>
            </a:extLst>
          </p:cNvPr>
          <p:cNvCxnSpPr/>
          <p:nvPr/>
        </p:nvCxnSpPr>
        <p:spPr>
          <a:xfrm>
            <a:off x="9316419" y="3149731"/>
            <a:ext cx="349132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1E6875DC-7BE4-47AF-AC19-384B7C05A13A}"/>
              </a:ext>
            </a:extLst>
          </p:cNvPr>
          <p:cNvCxnSpPr/>
          <p:nvPr/>
        </p:nvCxnSpPr>
        <p:spPr>
          <a:xfrm flipV="1">
            <a:off x="9494923" y="2980188"/>
            <a:ext cx="0" cy="331605"/>
          </a:xfrm>
          <a:prstGeom prst="line">
            <a:avLst/>
          </a:prstGeom>
          <a:ln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C35B3AD9-80FE-49B8-9968-46F32B4977BB}"/>
              </a:ext>
            </a:extLst>
          </p:cNvPr>
          <p:cNvCxnSpPr/>
          <p:nvPr/>
        </p:nvCxnSpPr>
        <p:spPr>
          <a:xfrm>
            <a:off x="8237926" y="3463125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3C982AE1-C7A1-45B5-8189-2A1F7B10935D}"/>
              </a:ext>
            </a:extLst>
          </p:cNvPr>
          <p:cNvCxnSpPr/>
          <p:nvPr/>
        </p:nvCxnSpPr>
        <p:spPr>
          <a:xfrm>
            <a:off x="10684472" y="2794928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308A150-24AF-4825-B460-3508DBEC7160}"/>
              </a:ext>
            </a:extLst>
          </p:cNvPr>
          <p:cNvCxnSpPr/>
          <p:nvPr/>
        </p:nvCxnSpPr>
        <p:spPr>
          <a:xfrm>
            <a:off x="3355331" y="3463125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ADD4AA37-C633-4421-AD14-2CC744DF808A}"/>
              </a:ext>
            </a:extLst>
          </p:cNvPr>
          <p:cNvCxnSpPr/>
          <p:nvPr/>
        </p:nvCxnSpPr>
        <p:spPr>
          <a:xfrm>
            <a:off x="1255291" y="3463125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E21AC6-E920-4F99-82FC-DABA3C59D7D1}"/>
              </a:ext>
            </a:extLst>
          </p:cNvPr>
          <p:cNvCxnSpPr/>
          <p:nvPr/>
        </p:nvCxnSpPr>
        <p:spPr>
          <a:xfrm>
            <a:off x="1255291" y="4121351"/>
            <a:ext cx="209479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 de texte 311">
                <a:extLst>
                  <a:ext uri="{FF2B5EF4-FFF2-40B4-BE49-F238E27FC236}">
                    <a16:creationId xmlns:a16="http://schemas.microsoft.com/office/drawing/2014/main" id="{6D8BC3CC-D527-4937-9B9B-4F9F3C932237}"/>
                  </a:ext>
                </a:extLst>
              </p:cNvPr>
              <p:cNvSpPr txBox="1"/>
              <p:nvPr/>
            </p:nvSpPr>
            <p:spPr>
              <a:xfrm>
                <a:off x="1271041" y="3569751"/>
                <a:ext cx="2094791" cy="545429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𝒖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𝒗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Zone de texte 311">
                <a:extLst>
                  <a:ext uri="{FF2B5EF4-FFF2-40B4-BE49-F238E27FC236}">
                    <a16:creationId xmlns:a16="http://schemas.microsoft.com/office/drawing/2014/main" id="{6D8BC3CC-D527-4937-9B9B-4F9F3C932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41" y="3569751"/>
                <a:ext cx="2094791" cy="5454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E442A5F8-316E-4A2F-8B15-973740734136}"/>
              </a:ext>
            </a:extLst>
          </p:cNvPr>
          <p:cNvCxnSpPr/>
          <p:nvPr/>
        </p:nvCxnSpPr>
        <p:spPr>
          <a:xfrm>
            <a:off x="3355331" y="4121351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 de texte 315">
                <a:extLst>
                  <a:ext uri="{FF2B5EF4-FFF2-40B4-BE49-F238E27FC236}">
                    <a16:creationId xmlns:a16="http://schemas.microsoft.com/office/drawing/2014/main" id="{5B4BD4AF-3285-4DA7-AF3A-A2297586D3D9}"/>
                  </a:ext>
                </a:extLst>
              </p:cNvPr>
              <p:cNvSpPr txBox="1"/>
              <p:nvPr/>
            </p:nvSpPr>
            <p:spPr>
              <a:xfrm>
                <a:off x="5302238" y="3554314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Zone de texte 315">
                <a:extLst>
                  <a:ext uri="{FF2B5EF4-FFF2-40B4-BE49-F238E27FC236}">
                    <a16:creationId xmlns:a16="http://schemas.microsoft.com/office/drawing/2014/main" id="{5B4BD4AF-3285-4DA7-AF3A-A2297586D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38" y="3554314"/>
                <a:ext cx="1047395" cy="4974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F0BCBDEA-72E2-4360-A15F-392F2729F7E6}"/>
              </a:ext>
            </a:extLst>
          </p:cNvPr>
          <p:cNvCxnSpPr/>
          <p:nvPr/>
        </p:nvCxnSpPr>
        <p:spPr>
          <a:xfrm>
            <a:off x="5801879" y="3463125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0F5976F2-00FB-48B1-9BD3-FD65190B6B39}"/>
              </a:ext>
            </a:extLst>
          </p:cNvPr>
          <p:cNvCxnSpPr/>
          <p:nvPr/>
        </p:nvCxnSpPr>
        <p:spPr>
          <a:xfrm flipV="1">
            <a:off x="5801879" y="3991701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16A5748D-530D-4056-8A7E-AF9BC0F113CC}"/>
              </a:ext>
            </a:extLst>
          </p:cNvPr>
          <p:cNvCxnSpPr/>
          <p:nvPr/>
        </p:nvCxnSpPr>
        <p:spPr>
          <a:xfrm>
            <a:off x="5801879" y="4121351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 de texte 324">
                <a:extLst>
                  <a:ext uri="{FF2B5EF4-FFF2-40B4-BE49-F238E27FC236}">
                    <a16:creationId xmlns:a16="http://schemas.microsoft.com/office/drawing/2014/main" id="{A9F63192-91A2-4A3B-A047-43A2C76115F2}"/>
                  </a:ext>
                </a:extLst>
              </p:cNvPr>
              <p:cNvSpPr txBox="1"/>
              <p:nvPr/>
            </p:nvSpPr>
            <p:spPr>
              <a:xfrm>
                <a:off x="7748783" y="3567564"/>
                <a:ext cx="1047395" cy="497408"/>
              </a:xfrm>
              <a:prstGeom prst="rect">
                <a:avLst/>
              </a:prstGeom>
              <a:noFill/>
              <a:ln w="6350">
                <a:noFill/>
              </a:ln>
              <a:extLst>
                <a:ext uri="{91240B29-F687-4F45-9708-019B960494DF}">
                  <a14:hiddenLine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fr-FR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Zone de texte 324">
                <a:extLst>
                  <a:ext uri="{FF2B5EF4-FFF2-40B4-BE49-F238E27FC236}">
                    <a16:creationId xmlns:a16="http://schemas.microsoft.com/office/drawing/2014/main" id="{A9F63192-91A2-4A3B-A047-43A2C7611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83" y="3567564"/>
                <a:ext cx="1047395" cy="4974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6350"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prstClr val="black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89C00EE5-BB46-4A91-A17D-02AFEB9AD6C5}"/>
              </a:ext>
            </a:extLst>
          </p:cNvPr>
          <p:cNvCxnSpPr>
            <a:cxnSpLocks/>
          </p:cNvCxnSpPr>
          <p:nvPr/>
        </p:nvCxnSpPr>
        <p:spPr>
          <a:xfrm>
            <a:off x="8237926" y="3463125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340B405F-DD42-45C6-833A-E7EC43F64E38}"/>
              </a:ext>
            </a:extLst>
          </p:cNvPr>
          <p:cNvCxnSpPr/>
          <p:nvPr/>
        </p:nvCxnSpPr>
        <p:spPr>
          <a:xfrm flipV="1">
            <a:off x="8237926" y="3991701"/>
            <a:ext cx="0" cy="13264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804B5883-7CF4-45A2-8621-97D1A2264120}"/>
              </a:ext>
            </a:extLst>
          </p:cNvPr>
          <p:cNvCxnSpPr/>
          <p:nvPr/>
        </p:nvCxnSpPr>
        <p:spPr>
          <a:xfrm>
            <a:off x="8237926" y="4121351"/>
            <a:ext cx="2443922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11DBB9FF-C922-4633-83D2-6BD8617A5062}"/>
              </a:ext>
            </a:extLst>
          </p:cNvPr>
          <p:cNvCxnSpPr/>
          <p:nvPr/>
        </p:nvCxnSpPr>
        <p:spPr>
          <a:xfrm>
            <a:off x="10684472" y="3463125"/>
            <a:ext cx="0" cy="6632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 de texte 2">
                <a:extLst>
                  <a:ext uri="{FF2B5EF4-FFF2-40B4-BE49-F238E27FC236}">
                    <a16:creationId xmlns:a16="http://schemas.microsoft.com/office/drawing/2014/main" id="{E581A442-19A8-4CC8-A19C-616B8B8504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8175" y="3550511"/>
                <a:ext cx="1633310" cy="497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de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Zone de texte 2">
                <a:extLst>
                  <a:ext uri="{FF2B5EF4-FFF2-40B4-BE49-F238E27FC236}">
                    <a16:creationId xmlns:a16="http://schemas.microsoft.com/office/drawing/2014/main" id="{E581A442-19A8-4CC8-A19C-616B8B850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8175" y="3550511"/>
                <a:ext cx="1633310" cy="497144"/>
              </a:xfrm>
              <a:prstGeom prst="rect">
                <a:avLst/>
              </a:prstGeom>
              <a:blipFill>
                <a:blip r:embed="rId15"/>
                <a:stretch>
                  <a:fillRect l="-3731" t="-6098" b="-122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 de texte 2">
                <a:extLst>
                  <a:ext uri="{FF2B5EF4-FFF2-40B4-BE49-F238E27FC236}">
                    <a16:creationId xmlns:a16="http://schemas.microsoft.com/office/drawing/2014/main" id="{3575F9E6-0A76-4DA2-871F-517A1690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1023" y="3569283"/>
                <a:ext cx="1633310" cy="488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de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Zone de texte 2">
                <a:extLst>
                  <a:ext uri="{FF2B5EF4-FFF2-40B4-BE49-F238E27FC236}">
                    <a16:creationId xmlns:a16="http://schemas.microsoft.com/office/drawing/2014/main" id="{3575F9E6-0A76-4DA2-871F-517A1690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1023" y="3569283"/>
                <a:ext cx="1633310" cy="488172"/>
              </a:xfrm>
              <a:prstGeom prst="rect">
                <a:avLst/>
              </a:prstGeom>
              <a:blipFill>
                <a:blip r:embed="rId16"/>
                <a:stretch>
                  <a:fillRect l="-4104" t="-7500" b="-3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 de texte 2">
                <a:extLst>
                  <a:ext uri="{FF2B5EF4-FFF2-40B4-BE49-F238E27FC236}">
                    <a16:creationId xmlns:a16="http://schemas.microsoft.com/office/drawing/2014/main" id="{8586CBA6-21FC-46EC-9AE5-4DD88B1919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7070" y="3574811"/>
                <a:ext cx="1462344" cy="456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de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Zone de texte 2">
                <a:extLst>
                  <a:ext uri="{FF2B5EF4-FFF2-40B4-BE49-F238E27FC236}">
                    <a16:creationId xmlns:a16="http://schemas.microsoft.com/office/drawing/2014/main" id="{8586CBA6-21FC-46EC-9AE5-4DD88B19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7070" y="3574811"/>
                <a:ext cx="1462344" cy="456414"/>
              </a:xfrm>
              <a:prstGeom prst="rect">
                <a:avLst/>
              </a:prstGeom>
              <a:blipFill>
                <a:blip r:embed="rId17"/>
                <a:stretch>
                  <a:fillRect l="-4603" t="-6667" b="-1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0">
            <a:extLst>
              <a:ext uri="{FF2B5EF4-FFF2-40B4-BE49-F238E27FC236}">
                <a16:creationId xmlns:a16="http://schemas.microsoft.com/office/drawing/2014/main" id="{F9F0EF84-E2B1-4434-9180-0F4A25057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D34BC02-80FB-4947-BEE0-B82DDB356F06}"/>
                  </a:ext>
                </a:extLst>
              </p:cNvPr>
              <p:cNvSpPr/>
              <p:nvPr/>
            </p:nvSpPr>
            <p:spPr>
              <a:xfrm>
                <a:off x="645961" y="4449757"/>
                <a:ext cx="7599835" cy="1387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=−4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solutions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sont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signe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donné ci-dessous.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D34BC02-80FB-4947-BEE0-B82DDB356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61" y="4449757"/>
                <a:ext cx="7599835" cy="1387367"/>
              </a:xfrm>
              <a:prstGeom prst="rect">
                <a:avLst/>
              </a:prstGeom>
              <a:blipFill>
                <a:blip r:embed="rId18"/>
                <a:stretch>
                  <a:fillRect l="-882" t="-2632" b="-70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F1CE52F-35A0-4F9C-ADCA-F5D78C8D1506}"/>
                  </a:ext>
                </a:extLst>
              </p:cNvPr>
              <p:cNvSpPr/>
              <p:nvPr/>
            </p:nvSpPr>
            <p:spPr>
              <a:xfrm>
                <a:off x="4024118" y="5083921"/>
                <a:ext cx="1484007" cy="39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1. 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F1CE52F-35A0-4F9C-ADCA-F5D78C8D1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118" y="5083921"/>
                <a:ext cx="1484007" cy="399405"/>
              </a:xfrm>
              <a:prstGeom prst="rect">
                <a:avLst/>
              </a:prstGeom>
              <a:blipFill>
                <a:blip r:embed="rId19"/>
                <a:stretch>
                  <a:fillRect t="-9231" r="-7377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Image 79">
            <a:extLst>
              <a:ext uri="{FF2B5EF4-FFF2-40B4-BE49-F238E27FC236}">
                <a16:creationId xmlns:a16="http://schemas.microsoft.com/office/drawing/2014/main" id="{EA1904ED-E13E-4D33-B1CE-7172A9F314E1}"/>
              </a:ext>
            </a:extLst>
          </p:cNvPr>
          <p:cNvPicPr/>
          <p:nvPr/>
        </p:nvPicPr>
        <p:blipFill>
          <a:blip r:embed="rId20"/>
          <a:stretch>
            <a:fillRect/>
          </a:stretch>
        </p:blipFill>
        <p:spPr>
          <a:xfrm>
            <a:off x="6096000" y="5283623"/>
            <a:ext cx="4932033" cy="14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9" grpId="0"/>
      <p:bldP spid="22" grpId="0"/>
      <p:bldP spid="27" grpId="0"/>
      <p:bldP spid="30" grpId="0"/>
      <p:bldP spid="44" grpId="0"/>
      <p:bldP spid="50" grpId="0"/>
      <p:bldP spid="60" grpId="0"/>
      <p:bldP spid="62" grpId="0"/>
      <p:bldP spid="66" grpId="0"/>
      <p:bldP spid="72" grpId="0"/>
      <p:bldP spid="73" grpId="0"/>
      <p:bldP spid="74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6A8F848-2534-460F-951E-2F554B43EE86}"/>
              </a:ext>
            </a:extLst>
          </p:cNvPr>
          <p:cNvSpPr/>
          <p:nvPr/>
        </p:nvSpPr>
        <p:spPr>
          <a:xfrm>
            <a:off x="6762158" y="2004272"/>
            <a:ext cx="3171955" cy="6494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C64D89B-445C-4113-81EE-49B6D9236C6B}"/>
                  </a:ext>
                </a:extLst>
              </p:cNvPr>
              <p:cNvSpPr/>
              <p:nvPr/>
            </p:nvSpPr>
            <p:spPr>
              <a:xfrm>
                <a:off x="479393" y="300710"/>
                <a:ext cx="11452195" cy="5452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UcPeriod" startAt="2"/>
                </a:pP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Résolution d’une équation du second degré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Forme canonique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Méthode de complétion du carré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vérifie aisément que pour tous nombres réels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b="1" dirty="0">
                  <a:solidFill>
                    <a:srgbClr val="538135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nombre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</a:p>
              <a:p>
                <a:pPr lvl="1">
                  <a:lnSpc>
                    <a:spcPct val="150000"/>
                  </a:lnSpc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C64D89B-445C-4113-81EE-49B6D9236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3" y="300710"/>
                <a:ext cx="11452195" cy="5452583"/>
              </a:xfrm>
              <a:prstGeom prst="rect">
                <a:avLst/>
              </a:prstGeom>
              <a:blipFill>
                <a:blip r:embed="rId2"/>
                <a:stretch>
                  <a:fillRect l="-1225" t="-15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A3D83E-B367-46F4-A716-5E142D0AB2B9}"/>
                  </a:ext>
                </a:extLst>
              </p:cNvPr>
              <p:cNvSpPr/>
              <p:nvPr/>
            </p:nvSpPr>
            <p:spPr>
              <a:xfrm>
                <a:off x="6347534" y="1991996"/>
                <a:ext cx="3828946" cy="649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𝒌𝒙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fr-FR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fr-FR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A3D83E-B367-46F4-A716-5E142D0AB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534" y="1991996"/>
                <a:ext cx="3828946" cy="649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9BD116-7563-4978-8148-31C83D87863C}"/>
                  </a:ext>
                </a:extLst>
              </p:cNvPr>
              <p:cNvSpPr/>
              <p:nvPr/>
            </p:nvSpPr>
            <p:spPr>
              <a:xfrm>
                <a:off x="6205490" y="3683863"/>
                <a:ext cx="6096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9BD116-7563-4978-8148-31C83D878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490" y="3683863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72C253-A5AC-4BE6-8177-A2C7FDE0ED8B}"/>
                  </a:ext>
                </a:extLst>
              </p:cNvPr>
              <p:cNvSpPr/>
              <p:nvPr/>
            </p:nvSpPr>
            <p:spPr>
              <a:xfrm>
                <a:off x="4610905" y="3699430"/>
                <a:ext cx="17366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72C253-A5AC-4BE6-8177-A2C7FDE0E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05" y="3699430"/>
                <a:ext cx="173662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A496BE-35BF-4A69-873F-ADB01D3494DC}"/>
                  </a:ext>
                </a:extLst>
              </p:cNvPr>
              <p:cNvSpPr/>
              <p:nvPr/>
            </p:nvSpPr>
            <p:spPr>
              <a:xfrm>
                <a:off x="7698572" y="3683863"/>
                <a:ext cx="39015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−7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A496BE-35BF-4A69-873F-ADB01D349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572" y="3683863"/>
                <a:ext cx="390151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14C76C-18F8-4C1E-8F79-C312617DA65F}"/>
                  </a:ext>
                </a:extLst>
              </p:cNvPr>
              <p:cNvSpPr/>
              <p:nvPr/>
            </p:nvSpPr>
            <p:spPr>
              <a:xfrm>
                <a:off x="6246013" y="4699182"/>
                <a:ext cx="2647520" cy="10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14C76C-18F8-4C1E-8F79-C312617DA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13" y="4699182"/>
                <a:ext cx="2647520" cy="10831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F0D05E-70B9-42DD-822C-E8BC295DE86E}"/>
                  </a:ext>
                </a:extLst>
              </p:cNvPr>
              <p:cNvSpPr/>
              <p:nvPr/>
            </p:nvSpPr>
            <p:spPr>
              <a:xfrm>
                <a:off x="7684247" y="5628732"/>
                <a:ext cx="2217102" cy="1083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F0D05E-70B9-42DD-822C-E8BC295DE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247" y="5628732"/>
                <a:ext cx="2217102" cy="10831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ECD4E3-B4CF-48E5-900A-D70C8F7392FF}"/>
                  </a:ext>
                </a:extLst>
              </p:cNvPr>
              <p:cNvSpPr/>
              <p:nvPr/>
            </p:nvSpPr>
            <p:spPr>
              <a:xfrm>
                <a:off x="4796630" y="5061592"/>
                <a:ext cx="15804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+3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ECD4E3-B4CF-48E5-900A-D70C8F73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30" y="5061592"/>
                <a:ext cx="158049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8019C0-0179-4C95-A634-F35AC479EBD3}"/>
                  </a:ext>
                </a:extLst>
              </p:cNvPr>
              <p:cNvSpPr/>
              <p:nvPr/>
            </p:nvSpPr>
            <p:spPr>
              <a:xfrm>
                <a:off x="961720" y="5040718"/>
                <a:ext cx="27604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nombre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fr-F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8019C0-0179-4C95-A634-F35AC479E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20" y="5040718"/>
                <a:ext cx="2760436" cy="400110"/>
              </a:xfrm>
              <a:prstGeom prst="rect">
                <a:avLst/>
              </a:prstGeom>
              <a:blipFill>
                <a:blip r:embed="rId10"/>
                <a:stretch>
                  <a:fillRect l="-2428" t="-10606" r="-1104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BF46C1-46B9-4E31-9827-AA8F92B23E4B}"/>
                  </a:ext>
                </a:extLst>
              </p:cNvPr>
              <p:cNvSpPr/>
              <p:nvPr/>
            </p:nvSpPr>
            <p:spPr>
              <a:xfrm>
                <a:off x="3481878" y="5047676"/>
                <a:ext cx="15677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BF46C1-46B9-4E31-9827-AA8F92B23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878" y="5047676"/>
                <a:ext cx="156773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BB1625-D8C0-4159-8F49-45E8E3EF311D}"/>
                  </a:ext>
                </a:extLst>
              </p:cNvPr>
              <p:cNvSpPr/>
              <p:nvPr/>
            </p:nvSpPr>
            <p:spPr>
              <a:xfrm>
                <a:off x="1044416" y="5905357"/>
                <a:ext cx="3566489" cy="55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BB1625-D8C0-4159-8F49-45E8E3EF3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16" y="5905357"/>
                <a:ext cx="3566489" cy="552972"/>
              </a:xfrm>
              <a:prstGeom prst="rect">
                <a:avLst/>
              </a:prstGeom>
              <a:blipFill>
                <a:blip r:embed="rId12"/>
                <a:stretch>
                  <a:fillRect l="-1709"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2E9BD6-F69E-4812-AA92-C0E3FF4993A1}"/>
                  </a:ext>
                </a:extLst>
              </p:cNvPr>
              <p:cNvSpPr/>
              <p:nvPr/>
            </p:nvSpPr>
            <p:spPr>
              <a:xfrm>
                <a:off x="4415924" y="5657803"/>
                <a:ext cx="3360151" cy="10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2E9BD6-F69E-4812-AA92-C0E3FF499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24" y="5657803"/>
                <a:ext cx="3360151" cy="10831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197C30A-30AE-40EC-A661-91863D66A703}"/>
              </a:ext>
            </a:extLst>
          </p:cNvPr>
          <p:cNvSpPr/>
          <p:nvPr/>
        </p:nvSpPr>
        <p:spPr>
          <a:xfrm>
            <a:off x="377514" y="1011533"/>
            <a:ext cx="10219366" cy="4108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37878A-CDFC-4FB1-B751-350F0A138C55}"/>
                  </a:ext>
                </a:extLst>
              </p:cNvPr>
              <p:cNvSpPr/>
              <p:nvPr/>
            </p:nvSpPr>
            <p:spPr>
              <a:xfrm>
                <a:off x="609601" y="516844"/>
                <a:ext cx="10431952" cy="2375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façon générale, on peut démontrer la propriété suivante.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Définition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Toute fonction polynôme du second degré, définie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admet pour forme canonique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37878A-CDFC-4FB1-B751-350F0A138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516844"/>
                <a:ext cx="10431952" cy="2375330"/>
              </a:xfrm>
              <a:prstGeom prst="rect">
                <a:avLst/>
              </a:prstGeom>
              <a:blipFill>
                <a:blip r:embed="rId2"/>
                <a:stretch>
                  <a:fillRect l="-584" t="-15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C41C17-A8DC-425D-98B7-69FC36211A75}"/>
                  </a:ext>
                </a:extLst>
              </p:cNvPr>
              <p:cNvSpPr/>
              <p:nvPr/>
            </p:nvSpPr>
            <p:spPr>
              <a:xfrm>
                <a:off x="3229610" y="2203053"/>
                <a:ext cx="4837927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fr-F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𝑎𝑐</m:t>
                              </m:r>
                            </m:num>
                            <m:den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C41C17-A8DC-425D-98B7-69FC36211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10" y="2203053"/>
                <a:ext cx="4837927" cy="1281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0D8646-3603-4569-A874-8625ACE0AF55}"/>
                  </a:ext>
                </a:extLst>
              </p:cNvPr>
              <p:cNvSpPr/>
              <p:nvPr/>
            </p:nvSpPr>
            <p:spPr>
              <a:xfrm>
                <a:off x="609601" y="3484429"/>
                <a:ext cx="11003598" cy="404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pose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𝚫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𝒂𝒄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c’est le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discriminant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la fonction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polynôme du second degré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0D8646-3603-4569-A874-8625ACE0A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484429"/>
                <a:ext cx="11003598" cy="404470"/>
              </a:xfrm>
              <a:prstGeom prst="rect">
                <a:avLst/>
              </a:prstGeom>
              <a:blipFill>
                <a:blip r:embed="rId4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84FF367-C22D-4954-9F3A-67CCCCAB1159}"/>
                  </a:ext>
                </a:extLst>
              </p:cNvPr>
              <p:cNvSpPr/>
              <p:nvPr/>
            </p:nvSpPr>
            <p:spPr>
              <a:xfrm>
                <a:off x="609601" y="4378680"/>
                <a:ext cx="4704079" cy="39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Alors, la forme canonique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s'écrit :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84FF367-C22D-4954-9F3A-67CCCCAB1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4378680"/>
                <a:ext cx="4704079" cy="399405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D0FC50-E06C-4747-AA0C-8674DF704D9B}"/>
                  </a:ext>
                </a:extLst>
              </p:cNvPr>
              <p:cNvSpPr/>
              <p:nvPr/>
            </p:nvSpPr>
            <p:spPr>
              <a:xfrm>
                <a:off x="5313680" y="4036791"/>
                <a:ext cx="4523098" cy="10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D0FC50-E06C-4747-AA0C-8674DF704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680" y="4036791"/>
                <a:ext cx="4523098" cy="1083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1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F9868E-F700-4057-837A-DF6EBF6AB2EE}"/>
                  </a:ext>
                </a:extLst>
              </p:cNvPr>
              <p:cNvSpPr/>
              <p:nvPr/>
            </p:nvSpPr>
            <p:spPr>
              <a:xfrm>
                <a:off x="264160" y="583043"/>
                <a:ext cx="7254240" cy="1298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Résolution de l’équation </a:t>
                </a:r>
                <a14:m>
                  <m:oMath xmlns:m="http://schemas.openxmlformats.org/officeDocument/2006/math">
                    <m:r>
                      <a:rPr lang="fr-FR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2000" b="1" i="1" u="sng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b="1" i="1" u="sng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 u="sng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2000" b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2000" b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2000" b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20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avec  </a:t>
                </a:r>
                <a14:m>
                  <m:oMath xmlns:m="http://schemas.openxmlformats.org/officeDocument/2006/math">
                    <m:r>
                      <a:rPr lang="fr-FR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000" b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b="1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er</a:t>
                </a:r>
                <a:r>
                  <a:rPr lang="fr-FR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cas :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𝚫</m:t>
                    </m:r>
                    <m:r>
                      <a:rPr lang="fr-F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D’après (2), pour tout nombre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F9868E-F700-4057-837A-DF6EBF6AB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" y="583043"/>
                <a:ext cx="7254240" cy="1298304"/>
              </a:xfrm>
              <a:prstGeom prst="rect">
                <a:avLst/>
              </a:prstGeom>
              <a:blipFill>
                <a:blip r:embed="rId2"/>
                <a:stretch>
                  <a:fillRect l="-672" t="-2347" b="-65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6DC36B-8583-474A-A3B1-47F237DE06BE}"/>
                  </a:ext>
                </a:extLst>
              </p:cNvPr>
              <p:cNvSpPr/>
              <p:nvPr/>
            </p:nvSpPr>
            <p:spPr>
              <a:xfrm>
                <a:off x="1798623" y="5207123"/>
                <a:ext cx="7406640" cy="1115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admet donc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deux solutions distinctes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et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</m:rad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6DC36B-8583-474A-A3B1-47F237DE0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23" y="5207123"/>
                <a:ext cx="7406640" cy="1115562"/>
              </a:xfrm>
              <a:prstGeom prst="rect">
                <a:avLst/>
              </a:prstGeom>
              <a:blipFill>
                <a:blip r:embed="rId3"/>
                <a:stretch>
                  <a:fillRect l="-823" t="-2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65692F-A881-4CA6-80E2-2C91C5EA7CCA}"/>
                  </a:ext>
                </a:extLst>
              </p:cNvPr>
              <p:cNvSpPr/>
              <p:nvPr/>
            </p:nvSpPr>
            <p:spPr>
              <a:xfrm>
                <a:off x="3891280" y="1158924"/>
                <a:ext cx="3497689" cy="10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65692F-A881-4CA6-80E2-2C91C5EA7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80" y="1158924"/>
                <a:ext cx="3497689" cy="1083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781C22-4AD5-42B1-A875-110801F44B7D}"/>
                  </a:ext>
                </a:extLst>
              </p:cNvPr>
              <p:cNvSpPr/>
              <p:nvPr/>
            </p:nvSpPr>
            <p:spPr>
              <a:xfrm>
                <a:off x="7267489" y="1093096"/>
                <a:ext cx="3244414" cy="10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fr-FR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Δ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781C22-4AD5-42B1-A875-110801F44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89" y="1093096"/>
                <a:ext cx="3244414" cy="1083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07285DF-799D-4419-9F9C-87FEC0F2EA88}"/>
                  </a:ext>
                </a:extLst>
              </p:cNvPr>
              <p:cNvSpPr/>
              <p:nvPr/>
            </p:nvSpPr>
            <p:spPr>
              <a:xfrm>
                <a:off x="7267489" y="2144740"/>
                <a:ext cx="4574970" cy="10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Δ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Δ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07285DF-799D-4419-9F9C-87FEC0F2E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89" y="2144740"/>
                <a:ext cx="4574970" cy="1083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207FE45-64EA-4378-87ED-D82F74E1E311}"/>
                  </a:ext>
                </a:extLst>
              </p:cNvPr>
              <p:cNvSpPr/>
              <p:nvPr/>
            </p:nvSpPr>
            <p:spPr>
              <a:xfrm>
                <a:off x="7267489" y="3260608"/>
                <a:ext cx="3875548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Δ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Δ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207FE45-64EA-4378-87ED-D82F74E1E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89" y="3260608"/>
                <a:ext cx="3875548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1EA7E1-A957-4532-98FC-F5B06E5154DD}"/>
                  </a:ext>
                </a:extLst>
              </p:cNvPr>
              <p:cNvSpPr/>
              <p:nvPr/>
            </p:nvSpPr>
            <p:spPr>
              <a:xfrm>
                <a:off x="7267489" y="4179380"/>
                <a:ext cx="3579313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Δ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Δ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1EA7E1-A957-4532-98FC-F5B06E515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89" y="4179380"/>
                <a:ext cx="3579313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4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DB4FBE-A074-4FA4-BA3F-9065239F89B6}"/>
                  </a:ext>
                </a:extLst>
              </p:cNvPr>
              <p:cNvSpPr/>
              <p:nvPr/>
            </p:nvSpPr>
            <p:spPr>
              <a:xfrm>
                <a:off x="1117600" y="587440"/>
                <a:ext cx="4135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2ème cas :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𝚫</m:t>
                    </m:r>
                    <m:r>
                      <a:rPr lang="fr-FR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DB4FBE-A074-4FA4-BA3F-9065239F8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587440"/>
                <a:ext cx="4135120" cy="400110"/>
              </a:xfrm>
              <a:prstGeom prst="rect">
                <a:avLst/>
              </a:prstGeom>
              <a:blipFill>
                <a:blip r:embed="rId2"/>
                <a:stretch>
                  <a:fillRect l="-1178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78C8D6-D7A2-4AD3-8E26-84CFD3A557D6}"/>
                  </a:ext>
                </a:extLst>
              </p:cNvPr>
              <p:cNvSpPr/>
              <p:nvPr/>
            </p:nvSpPr>
            <p:spPr>
              <a:xfrm>
                <a:off x="1228725" y="4740051"/>
                <a:ext cx="8392160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L’équation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n’admet pas de solution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78C8D6-D7A2-4AD3-8E26-84CFD3A55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740051"/>
                <a:ext cx="8392160" cy="498663"/>
              </a:xfrm>
              <a:prstGeom prst="rect">
                <a:avLst/>
              </a:prstGeom>
              <a:blipFill>
                <a:blip r:embed="rId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588615B-9773-436B-864A-EF29C0F6F5CB}"/>
                  </a:ext>
                </a:extLst>
              </p:cNvPr>
              <p:cNvSpPr/>
              <p:nvPr/>
            </p:nvSpPr>
            <p:spPr>
              <a:xfrm>
                <a:off x="1470398" y="3903527"/>
                <a:ext cx="136627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Δ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&lt;0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588615B-9773-436B-864A-EF29C0F6F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398" y="3903527"/>
                <a:ext cx="136627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E62D73-76F2-407D-AF21-C3D555EB574B}"/>
                  </a:ext>
                </a:extLst>
              </p:cNvPr>
              <p:cNvSpPr/>
              <p:nvPr/>
            </p:nvSpPr>
            <p:spPr>
              <a:xfrm>
                <a:off x="2759677" y="3795408"/>
                <a:ext cx="2298514" cy="84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et</m:t>
                      </m:r>
                      <m:r>
                        <a:rPr lang="fr-F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fr-F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E62D73-76F2-407D-AF21-C3D555EB5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677" y="3795408"/>
                <a:ext cx="2298514" cy="844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69FB67-8E2C-42B5-A29E-3F055971205E}"/>
                  </a:ext>
                </a:extLst>
              </p:cNvPr>
              <p:cNvSpPr/>
              <p:nvPr/>
            </p:nvSpPr>
            <p:spPr>
              <a:xfrm>
                <a:off x="5233967" y="3745661"/>
                <a:ext cx="2991957" cy="84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Δ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69FB67-8E2C-42B5-A29E-3F0559712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967" y="3745661"/>
                <a:ext cx="2991957" cy="844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B6FE34-7C32-44BC-9CA7-B6A819084530}"/>
                  </a:ext>
                </a:extLst>
              </p:cNvPr>
              <p:cNvSpPr/>
              <p:nvPr/>
            </p:nvSpPr>
            <p:spPr>
              <a:xfrm>
                <a:off x="1087922" y="3512741"/>
                <a:ext cx="21900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3ème cas :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𝚫</m:t>
                    </m:r>
                    <m:r>
                      <a:rPr lang="fr-FR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B6FE34-7C32-44BC-9CA7-B6A819084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22" y="3512741"/>
                <a:ext cx="2190023" cy="369332"/>
              </a:xfrm>
              <a:prstGeom prst="rect">
                <a:avLst/>
              </a:prstGeom>
              <a:blipFill>
                <a:blip r:embed="rId7"/>
                <a:stretch>
                  <a:fillRect l="-166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EF8F4DB-8E7A-4231-9BB7-5352C8EE410E}"/>
                  </a:ext>
                </a:extLst>
              </p:cNvPr>
              <p:cNvSpPr/>
              <p:nvPr/>
            </p:nvSpPr>
            <p:spPr>
              <a:xfrm>
                <a:off x="1287968" y="1960294"/>
                <a:ext cx="383791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 conséquent,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 ⇔ 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EF8F4DB-8E7A-4231-9BB7-5352C8EE4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968" y="1960294"/>
                <a:ext cx="3837918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7B59DA-912F-4ED6-9E7F-BDBAF86C7031}"/>
                  </a:ext>
                </a:extLst>
              </p:cNvPr>
              <p:cNvSpPr/>
              <p:nvPr/>
            </p:nvSpPr>
            <p:spPr>
              <a:xfrm>
                <a:off x="1287968" y="2759592"/>
                <a:ext cx="59459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L’équation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admet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une unique solution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7B59DA-912F-4ED6-9E7F-BDBAF86C7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968" y="2759592"/>
                <a:ext cx="5945952" cy="400110"/>
              </a:xfrm>
              <a:prstGeom prst="rect">
                <a:avLst/>
              </a:prstGeom>
              <a:blipFill>
                <a:blip r:embed="rId9"/>
                <a:stretch>
                  <a:fillRect t="-9231" r="-205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CAE59D-E9E3-41AF-AF8B-5F04DFBC083B}"/>
                  </a:ext>
                </a:extLst>
              </p:cNvPr>
              <p:cNvSpPr/>
              <p:nvPr/>
            </p:nvSpPr>
            <p:spPr>
              <a:xfrm>
                <a:off x="5125886" y="787495"/>
                <a:ext cx="2647456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CAE59D-E9E3-41AF-AF8B-5F04DFBC0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886" y="787495"/>
                <a:ext cx="2647456" cy="9840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062945-5088-41CE-804F-BE2EBDC3B30D}"/>
                  </a:ext>
                </a:extLst>
              </p:cNvPr>
              <p:cNvSpPr/>
              <p:nvPr/>
            </p:nvSpPr>
            <p:spPr>
              <a:xfrm>
                <a:off x="1228725" y="1106521"/>
                <a:ext cx="40552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tout nombre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062945-5088-41CE-804F-BE2EBDC3B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1106521"/>
                <a:ext cx="4055277" cy="400110"/>
              </a:xfrm>
              <a:prstGeom prst="rect">
                <a:avLst/>
              </a:prstGeom>
              <a:blipFill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96274D-53FC-42B1-B310-B72968FD5944}"/>
                  </a:ext>
                </a:extLst>
              </p:cNvPr>
              <p:cNvSpPr/>
              <p:nvPr/>
            </p:nvSpPr>
            <p:spPr>
              <a:xfrm>
                <a:off x="4986209" y="1714182"/>
                <a:ext cx="1931234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96274D-53FC-42B1-B310-B72968FD5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09" y="1714182"/>
                <a:ext cx="1931234" cy="7693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17E571C-1198-45CA-B05A-4086EFC3923B}"/>
                  </a:ext>
                </a:extLst>
              </p:cNvPr>
              <p:cNvSpPr/>
              <p:nvPr/>
            </p:nvSpPr>
            <p:spPr>
              <a:xfrm>
                <a:off x="7677790" y="883257"/>
                <a:ext cx="145033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17E571C-1198-45CA-B05A-4086EFC39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790" y="883257"/>
                <a:ext cx="1450332" cy="7693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B6A72D-7717-460D-92EC-3BD327140AFC}"/>
                  </a:ext>
                </a:extLst>
              </p:cNvPr>
              <p:cNvSpPr/>
              <p:nvPr/>
            </p:nvSpPr>
            <p:spPr>
              <a:xfrm>
                <a:off x="6824789" y="1795275"/>
                <a:ext cx="1548629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 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B6A72D-7717-460D-92EC-3BD32714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789" y="1795275"/>
                <a:ext cx="1548629" cy="6182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801D58-0EA9-4077-962E-D446FACAEF7F}"/>
                  </a:ext>
                </a:extLst>
              </p:cNvPr>
              <p:cNvSpPr/>
              <p:nvPr/>
            </p:nvSpPr>
            <p:spPr>
              <a:xfrm>
                <a:off x="6978516" y="2626200"/>
                <a:ext cx="1274644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fr-F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801D58-0EA9-4077-962E-D446FACAE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516" y="2626200"/>
                <a:ext cx="1274644" cy="6184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65EF201C-CA8E-4524-B62B-01AE9A17CD45}"/>
              </a:ext>
            </a:extLst>
          </p:cNvPr>
          <p:cNvSpPr/>
          <p:nvPr/>
        </p:nvSpPr>
        <p:spPr>
          <a:xfrm>
            <a:off x="4956556" y="4017680"/>
            <a:ext cx="747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donc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992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1100</Words>
  <Application>Microsoft Office PowerPoint</Application>
  <PresentationFormat>Grand écran</PresentationFormat>
  <Paragraphs>202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36</cp:revision>
  <dcterms:created xsi:type="dcterms:W3CDTF">2019-08-22T12:08:57Z</dcterms:created>
  <dcterms:modified xsi:type="dcterms:W3CDTF">2019-08-26T14:01:54Z</dcterms:modified>
</cp:coreProperties>
</file>