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8" r:id="rId4"/>
    <p:sldId id="260" r:id="rId5"/>
    <p:sldId id="261" r:id="rId6"/>
    <p:sldId id="277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79" r:id="rId15"/>
    <p:sldId id="280" r:id="rId16"/>
    <p:sldId id="268" r:id="rId17"/>
    <p:sldId id="281" r:id="rId18"/>
    <p:sldId id="283" r:id="rId19"/>
    <p:sldId id="282" r:id="rId20"/>
    <p:sldId id="269" r:id="rId21"/>
    <p:sldId id="270" r:id="rId22"/>
    <p:sldId id="285" r:id="rId23"/>
    <p:sldId id="271" r:id="rId24"/>
    <p:sldId id="272" r:id="rId25"/>
    <p:sldId id="284" r:id="rId26"/>
    <p:sldId id="273" r:id="rId27"/>
    <p:sldId id="286" r:id="rId28"/>
    <p:sldId id="287" r:id="rId29"/>
    <p:sldId id="27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8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47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6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6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5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5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0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364B-26B8-4BC9-8367-4D8355FF3E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A710-0298-40C6-816E-5A0F207AF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44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3CE9B4-2F7A-4E5A-9CDC-7E355E6899C4}"/>
              </a:ext>
            </a:extLst>
          </p:cNvPr>
          <p:cNvSpPr/>
          <p:nvPr/>
        </p:nvSpPr>
        <p:spPr>
          <a:xfrm>
            <a:off x="285565" y="318283"/>
            <a:ext cx="11620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2"/>
              <a:tabLst>
                <a:tab pos="3048000" algn="ctr"/>
                <a:tab pos="6032500" algn="r"/>
              </a:tabLs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Addition, multiplication par un réel et géométrie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A260D8-DD98-4AE1-9703-F48D7978A2AD}"/>
                  </a:ext>
                </a:extLst>
              </p:cNvPr>
              <p:cNvSpPr/>
              <p:nvPr/>
            </p:nvSpPr>
            <p:spPr>
              <a:xfrm>
                <a:off x="504130" y="3643067"/>
                <a:ext cx="10875146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première règle est en réalité une définition de l’addition des nombres complexes et la seconde une conséquence directe de la formule des coordonnées de la somme des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A260D8-DD98-4AE1-9703-F48D7978A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0" y="3643067"/>
                <a:ext cx="10875146" cy="1289071"/>
              </a:xfrm>
              <a:prstGeom prst="rect">
                <a:avLst/>
              </a:prstGeom>
              <a:blipFill>
                <a:blip r:embed="rId2"/>
                <a:stretch>
                  <a:fillRect l="-504" r="-448"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F932F6-FCDC-4200-8D5C-85AC42DB6024}"/>
                  </a:ext>
                </a:extLst>
              </p:cNvPr>
              <p:cNvSpPr/>
              <p:nvPr/>
            </p:nvSpPr>
            <p:spPr>
              <a:xfrm>
                <a:off x="1126154" y="904869"/>
                <a:ext cx="4815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se place dans le repère orthonormé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F932F6-FCDC-4200-8D5C-85AC42DB6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4" y="904869"/>
                <a:ext cx="4815549" cy="369332"/>
              </a:xfrm>
              <a:prstGeom prst="rect">
                <a:avLst/>
              </a:prstGeom>
              <a:blipFill>
                <a:blip r:embed="rId3"/>
                <a:stretch>
                  <a:fillRect l="-1139" t="-21311" r="-75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75B9D98-9CA4-4B4F-8573-6642A52DBC03}"/>
              </a:ext>
            </a:extLst>
          </p:cNvPr>
          <p:cNvSpPr/>
          <p:nvPr/>
        </p:nvSpPr>
        <p:spPr>
          <a:xfrm>
            <a:off x="1126154" y="139173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Addition</a:t>
            </a:r>
            <a:endParaRPr lang="fr-FR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857D9B-9768-49F2-9479-C674E8D751B2}"/>
                  </a:ext>
                </a:extLst>
              </p:cNvPr>
              <p:cNvSpPr/>
              <p:nvPr/>
            </p:nvSpPr>
            <p:spPr>
              <a:xfrm>
                <a:off x="1452838" y="1886101"/>
                <a:ext cx="9422307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celle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857D9B-9768-49F2-9479-C674E8D7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38" y="1886101"/>
                <a:ext cx="9422307" cy="1289071"/>
              </a:xfrm>
              <a:prstGeom prst="rect">
                <a:avLst/>
              </a:prstGeom>
              <a:blipFill>
                <a:blip r:embed="rId4"/>
                <a:stretch>
                  <a:fillRect l="-517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C145DCA-4A0C-4439-B7C2-7DFDB62FF0D1}"/>
              </a:ext>
            </a:extLst>
          </p:cNvPr>
          <p:cNvSpPr/>
          <p:nvPr/>
        </p:nvSpPr>
        <p:spPr>
          <a:xfrm>
            <a:off x="504130" y="5072234"/>
            <a:ext cx="1029809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Remarque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Dans la pratique, on se passe aisément de la formule en calculant avec les règles habituelles puisque 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46739F2-E8F2-45C1-ADF3-1BA68247979A}"/>
              </a:ext>
            </a:extLst>
          </p:cNvPr>
          <p:cNvSpPr/>
          <p:nvPr/>
        </p:nvSpPr>
        <p:spPr>
          <a:xfrm>
            <a:off x="1381752" y="1925886"/>
            <a:ext cx="8445829" cy="137431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4A7BDA-8F9A-4B01-B4CC-4882F9E2F2C1}"/>
                  </a:ext>
                </a:extLst>
              </p:cNvPr>
              <p:cNvSpPr/>
              <p:nvPr/>
            </p:nvSpPr>
            <p:spPr>
              <a:xfrm>
                <a:off x="6096000" y="2393781"/>
                <a:ext cx="3629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𝒊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4A7BDA-8F9A-4B01-B4CC-4882F9E2F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93781"/>
                <a:ext cx="362913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1F8FFD-1303-4813-8498-90DAF3C30ACF}"/>
                  </a:ext>
                </a:extLst>
              </p:cNvPr>
              <p:cNvSpPr/>
              <p:nvPr/>
            </p:nvSpPr>
            <p:spPr>
              <a:xfrm>
                <a:off x="6543255" y="2805840"/>
                <a:ext cx="3358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1F8FFD-1303-4813-8498-90DAF3C30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255" y="2805840"/>
                <a:ext cx="3358355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77865-DB2E-4493-8E2D-E31772888FC1}"/>
                  </a:ext>
                </a:extLst>
              </p:cNvPr>
              <p:cNvSpPr/>
              <p:nvPr/>
            </p:nvSpPr>
            <p:spPr>
              <a:xfrm>
                <a:off x="4198191" y="6030055"/>
                <a:ext cx="2137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77865-DB2E-4493-8E2D-E31772888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91" y="6030055"/>
                <a:ext cx="21374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2ABB94-38D2-4425-A1E6-F33AF752168D}"/>
                  </a:ext>
                </a:extLst>
              </p:cNvPr>
              <p:cNvSpPr/>
              <p:nvPr/>
            </p:nvSpPr>
            <p:spPr>
              <a:xfrm>
                <a:off x="1126154" y="5945806"/>
                <a:ext cx="32210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2ABB94-38D2-4425-A1E6-F33AF7521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4" y="5945806"/>
                <a:ext cx="322107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0F4AB2-1C26-4C36-9D36-1B2EEFF4970A}"/>
                  </a:ext>
                </a:extLst>
              </p:cNvPr>
              <p:cNvSpPr/>
              <p:nvPr/>
            </p:nvSpPr>
            <p:spPr>
              <a:xfrm>
                <a:off x="6187967" y="6030055"/>
                <a:ext cx="2490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0F4AB2-1C26-4C36-9D36-1B2EEFF49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67" y="6030055"/>
                <a:ext cx="2490810" cy="369332"/>
              </a:xfrm>
              <a:prstGeom prst="rect">
                <a:avLst/>
              </a:prstGeom>
              <a:blipFill>
                <a:blip r:embed="rId9"/>
                <a:stretch>
                  <a:fillRect t="-9836" r="-1222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07455E-6030-43E1-8763-DD8D9BDE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567" y="-24414"/>
            <a:ext cx="2982434" cy="2066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0E3977-675D-445B-AD0A-CF7FFC4342C4}"/>
              </a:ext>
            </a:extLst>
          </p:cNvPr>
          <p:cNvSpPr/>
          <p:nvPr/>
        </p:nvSpPr>
        <p:spPr>
          <a:xfrm>
            <a:off x="230819" y="456988"/>
            <a:ext cx="8833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Opposé d’un nombre complexe</a:t>
            </a:r>
            <a:endParaRPr lang="fr-FR" sz="2000" b="1" dirty="0"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A7D5A-7396-4193-8043-9FA5A51EDCB0}"/>
                  </a:ext>
                </a:extLst>
              </p:cNvPr>
              <p:cNvSpPr/>
              <p:nvPr/>
            </p:nvSpPr>
            <p:spPr>
              <a:xfrm>
                <a:off x="639039" y="1126112"/>
                <a:ext cx="9022195" cy="212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L’opposé du nombre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L’opposé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noté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symétrique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rapport à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l’origine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A7D5A-7396-4193-8043-9FA5A51ED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9" y="1126112"/>
                <a:ext cx="9022195" cy="2120068"/>
              </a:xfrm>
              <a:prstGeom prst="rect">
                <a:avLst/>
              </a:prstGeom>
              <a:blipFill>
                <a:blip r:embed="rId3"/>
                <a:stretch>
                  <a:fillRect l="-608" b="-3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E6F477-AA58-4B77-83CE-3BBF587D4A94}"/>
                  </a:ext>
                </a:extLst>
              </p:cNvPr>
              <p:cNvSpPr/>
              <p:nvPr/>
            </p:nvSpPr>
            <p:spPr>
              <a:xfrm>
                <a:off x="654575" y="3731632"/>
                <a:ext cx="10882850" cy="274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vérifie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En effet,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))=0.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points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d’affixes respectives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 pour coordonnées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La formule des coordonnées du milieu donne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le milieu des deux points est bien l’origine du repère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 ;0)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preuve résulte directement des coordonnées de l’opposé d’un vecteur dans un repère.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E6F477-AA58-4B77-83CE-3BBF587D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5" y="3731632"/>
                <a:ext cx="10882850" cy="2749279"/>
              </a:xfrm>
              <a:prstGeom prst="rect">
                <a:avLst/>
              </a:prstGeom>
              <a:blipFill>
                <a:blip r:embed="rId4"/>
                <a:stretch>
                  <a:fillRect l="-448" b="-2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061CED-F184-4CA0-B267-4A6308C7AE6C}"/>
                  </a:ext>
                </a:extLst>
              </p:cNvPr>
              <p:cNvSpPr/>
              <p:nvPr/>
            </p:nvSpPr>
            <p:spPr>
              <a:xfrm>
                <a:off x="5886541" y="1638292"/>
                <a:ext cx="3323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061CED-F184-4CA0-B267-4A6308C7A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41" y="1638292"/>
                <a:ext cx="33230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B4C0FA2-B381-4B9D-855A-386367DCD68D}"/>
              </a:ext>
            </a:extLst>
          </p:cNvPr>
          <p:cNvSpPr/>
          <p:nvPr/>
        </p:nvSpPr>
        <p:spPr>
          <a:xfrm>
            <a:off x="471407" y="1216240"/>
            <a:ext cx="8738160" cy="212006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8E131B-95B7-4FD0-BEA6-CD61067DB107}"/>
              </a:ext>
            </a:extLst>
          </p:cNvPr>
          <p:cNvSpPr/>
          <p:nvPr/>
        </p:nvSpPr>
        <p:spPr>
          <a:xfrm>
            <a:off x="167268" y="285770"/>
            <a:ext cx="12024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Soustraction</a:t>
            </a:r>
            <a:endParaRPr lang="fr-FR" sz="20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9C46C6-12EF-431F-8F61-32F18F9ECAC1}"/>
                  </a:ext>
                </a:extLst>
              </p:cNvPr>
              <p:cNvSpPr/>
              <p:nvPr/>
            </p:nvSpPr>
            <p:spPr>
              <a:xfrm>
                <a:off x="477140" y="3304931"/>
                <a:ext cx="1171486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2 – Utiliser les nombres </a:t>
                </a:r>
                <a:r>
                  <a:rPr lang="fr-FR" b="1" u="sng" dirty="0" err="1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compexes</a:t>
                </a:r>
                <a:r>
                  <a:rPr lang="fr-FR" b="1" u="sng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géométrie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méthode générale consiste à : 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Transformer les données géométriques du texte ou les questions en terme de vecteurs puis de nombres complexes.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Utiliser les règles de calcul pour résoudre le problème.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considère trois points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d’affixes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et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un parallélogramme.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coordonnées du centre de ce parallélogramme. 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9C46C6-12EF-431F-8F61-32F18F9E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0" y="3304931"/>
                <a:ext cx="11714860" cy="3416320"/>
              </a:xfrm>
              <a:prstGeom prst="rect">
                <a:avLst/>
              </a:prstGeom>
              <a:blipFill>
                <a:blip r:embed="rId2"/>
                <a:stretch>
                  <a:fillRect l="-416" b="-1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E34C02-5DC1-4FAC-A6E5-D33E2D959E79}"/>
                  </a:ext>
                </a:extLst>
              </p:cNvPr>
              <p:cNvSpPr/>
              <p:nvPr/>
            </p:nvSpPr>
            <p:spPr>
              <a:xfrm>
                <a:off x="1042561" y="683613"/>
                <a:ext cx="10274145" cy="174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d’affixes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E34C02-5DC1-4FAC-A6E5-D33E2D959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1" y="683613"/>
                <a:ext cx="10274145" cy="1744004"/>
              </a:xfrm>
              <a:prstGeom prst="rect">
                <a:avLst/>
              </a:prstGeom>
              <a:blipFill>
                <a:blip r:embed="rId3"/>
                <a:stretch>
                  <a:fillRect l="-475" b="-4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8FDD333-AB28-44BE-851A-05C7ECD73C17}"/>
              </a:ext>
            </a:extLst>
          </p:cNvPr>
          <p:cNvSpPr/>
          <p:nvPr/>
        </p:nvSpPr>
        <p:spPr>
          <a:xfrm>
            <a:off x="1042561" y="2647976"/>
            <a:ext cx="8646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Elle résulte des définitions et des formules des coordonnées de vecteurs dans les repères.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59950F-B67E-49FB-B0F2-0DBCD189252D}"/>
                  </a:ext>
                </a:extLst>
              </p:cNvPr>
              <p:cNvSpPr/>
              <p:nvPr/>
            </p:nvSpPr>
            <p:spPr>
              <a:xfrm>
                <a:off x="6674785" y="1165391"/>
                <a:ext cx="3862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59950F-B67E-49FB-B0F2-0DBCD1892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85" y="1165391"/>
                <a:ext cx="3862276" cy="369332"/>
              </a:xfrm>
              <a:prstGeom prst="rect">
                <a:avLst/>
              </a:prstGeom>
              <a:blipFill>
                <a:blip r:embed="rId4"/>
                <a:stretch>
                  <a:fillRect t="-9836" r="-315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EA590-EB3A-42CB-8B0F-54421EA8C77D}"/>
                  </a:ext>
                </a:extLst>
              </p:cNvPr>
              <p:cNvSpPr/>
              <p:nvPr/>
            </p:nvSpPr>
            <p:spPr>
              <a:xfrm>
                <a:off x="5181342" y="1079751"/>
                <a:ext cx="163948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EA590-EB3A-42CB-8B0F-54421EA8C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42" y="1079751"/>
                <a:ext cx="1639488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4A309DD-13E2-4766-9024-FA9709E7C595}"/>
              </a:ext>
            </a:extLst>
          </p:cNvPr>
          <p:cNvSpPr/>
          <p:nvPr/>
        </p:nvSpPr>
        <p:spPr>
          <a:xfrm>
            <a:off x="1042561" y="705392"/>
            <a:ext cx="9494500" cy="17440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919D4-D4BB-4B34-AF3E-41E0B70ABA5B}"/>
              </a:ext>
            </a:extLst>
          </p:cNvPr>
          <p:cNvSpPr/>
          <p:nvPr/>
        </p:nvSpPr>
        <p:spPr>
          <a:xfrm>
            <a:off x="1118839" y="5103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4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Multiplication d’un complexe par un réel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0675F8-79EF-4139-92B6-B7B55BE99A2B}"/>
                  </a:ext>
                </a:extLst>
              </p:cNvPr>
              <p:cNvSpPr/>
              <p:nvPr/>
            </p:nvSpPr>
            <p:spPr>
              <a:xfrm>
                <a:off x="697802" y="3105299"/>
                <a:ext cx="9427504" cy="146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sz="20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points du plan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vecteur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affixe :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0675F8-79EF-4139-92B6-B7B55BE99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3105299"/>
                <a:ext cx="9427504" cy="1465786"/>
              </a:xfrm>
              <a:prstGeom prst="rect">
                <a:avLst/>
              </a:prstGeom>
              <a:blipFill>
                <a:blip r:embed="rId2"/>
                <a:stretch>
                  <a:fillRect b="-62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92FC4C-A1D9-4558-B1E2-775BC7A28158}"/>
                  </a:ext>
                </a:extLst>
              </p:cNvPr>
              <p:cNvSpPr/>
              <p:nvPr/>
            </p:nvSpPr>
            <p:spPr>
              <a:xfrm>
                <a:off x="697802" y="1328998"/>
                <a:ext cx="10509173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complexe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vecteur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92FC4C-A1D9-4558-B1E2-775BC7A28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1328998"/>
                <a:ext cx="10509173" cy="1421992"/>
              </a:xfrm>
              <a:prstGeom prst="rect">
                <a:avLst/>
              </a:prstGeom>
              <a:blipFill>
                <a:blip r:embed="rId3"/>
                <a:stretch>
                  <a:fillRect l="-580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FFE8901-C80C-434B-BDD4-ED3D5770A84D}"/>
              </a:ext>
            </a:extLst>
          </p:cNvPr>
          <p:cNvSpPr/>
          <p:nvPr/>
        </p:nvSpPr>
        <p:spPr>
          <a:xfrm>
            <a:off x="697801" y="1362984"/>
            <a:ext cx="5123135" cy="143058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01D4F-4B0D-4795-B7E3-9DD37D014C1B}"/>
                  </a:ext>
                </a:extLst>
              </p:cNvPr>
              <p:cNvSpPr/>
              <p:nvPr/>
            </p:nvSpPr>
            <p:spPr>
              <a:xfrm>
                <a:off x="4363844" y="4170975"/>
                <a:ext cx="4376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)=−10+8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01D4F-4B0D-4795-B7E3-9DD37D014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44" y="4170975"/>
                <a:ext cx="4376519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1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E00B68-1296-4DA5-B6BE-C2A373E5B040}"/>
              </a:ext>
            </a:extLst>
          </p:cNvPr>
          <p:cNvSpPr txBox="1"/>
          <p:nvPr/>
        </p:nvSpPr>
        <p:spPr>
          <a:xfrm>
            <a:off x="443884" y="115410"/>
            <a:ext cx="450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Exercices </a:t>
            </a:r>
            <a:r>
              <a:rPr lang="fr-FR" sz="2400" u="sng" dirty="0" err="1"/>
              <a:t>Sésamath</a:t>
            </a:r>
            <a:r>
              <a:rPr lang="fr-FR" sz="2400" u="sng" dirty="0"/>
              <a:t> page 249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9E8090-D171-4D46-A39A-A21970F7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2" y="834500"/>
            <a:ext cx="5523700" cy="55574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961A85-D57D-4A06-9639-B6AD155D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26" y="0"/>
            <a:ext cx="605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4DC6D9-9FB3-47C9-B1F7-DA146D5C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90488"/>
            <a:ext cx="5436048" cy="34202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2CCEE1-E2E6-4D8E-A1A7-A47A629B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52" y="3714882"/>
            <a:ext cx="5471708" cy="29078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42509C-652C-44C8-9D3C-1C2A2A6E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33" y="292541"/>
            <a:ext cx="5840791" cy="55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972C1F-8EAA-4F2F-8547-494A99DC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30647"/>
            <a:ext cx="2971021" cy="2562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F4C4C2-7DA7-4AB5-BA77-29D0ED73C253}"/>
              </a:ext>
            </a:extLst>
          </p:cNvPr>
          <p:cNvSpPr/>
          <p:nvPr/>
        </p:nvSpPr>
        <p:spPr>
          <a:xfrm>
            <a:off x="363984" y="257491"/>
            <a:ext cx="8780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3"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Inverse et quotient de nombres complexes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987F75-00BA-4D91-9D9E-6E4094EC9337}"/>
                  </a:ext>
                </a:extLst>
              </p:cNvPr>
              <p:cNvSpPr/>
              <p:nvPr/>
            </p:nvSpPr>
            <p:spPr>
              <a:xfrm>
                <a:off x="363983" y="3729350"/>
                <a:ext cx="11486271" cy="3001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prouve la seconde partie de la définition.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termes de coordonnées on 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Donc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d’une part, le milieu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appartient donc à l’axe des réels ;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part, on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 2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et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Donc,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dans ce cas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ce qui signifie que les deux points sont confondus sur l’axe des réels;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les deux constatations précédentes montrent que l’axe des réels est la médiatrice du segment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les deux cas cela prouve le résultat.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987F75-00BA-4D91-9D9E-6E4094EC9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3729350"/>
                <a:ext cx="11486271" cy="3001463"/>
              </a:xfrm>
              <a:prstGeom prst="rect">
                <a:avLst/>
              </a:prstGeom>
              <a:blipFill>
                <a:blip r:embed="rId3"/>
                <a:stretch>
                  <a:fillRect l="-478"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B8F88CE-93F6-47D7-A7F4-274E80ECB82D}"/>
              </a:ext>
            </a:extLst>
          </p:cNvPr>
          <p:cNvSpPr/>
          <p:nvPr/>
        </p:nvSpPr>
        <p:spPr>
          <a:xfrm>
            <a:off x="815806" y="1070903"/>
            <a:ext cx="3816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Conjugué d’un nombre complexe</a:t>
            </a:r>
            <a:endParaRPr lang="fr-FR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1DE117-4DAE-47D3-AB2C-EACE31F73E57}"/>
                  </a:ext>
                </a:extLst>
              </p:cNvPr>
              <p:cNvSpPr/>
              <p:nvPr/>
            </p:nvSpPr>
            <p:spPr>
              <a:xfrm>
                <a:off x="363983" y="1580812"/>
                <a:ext cx="8780016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conjugué d’un nombre complexe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le complexe </a:t>
                </a: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symétrique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rapport à l’axe des réels.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1DE117-4DAE-47D3-AB2C-EACE31F73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1580812"/>
                <a:ext cx="8780016" cy="1289071"/>
              </a:xfrm>
              <a:prstGeom prst="rect">
                <a:avLst/>
              </a:prstGeom>
              <a:blipFill>
                <a:blip r:embed="rId4"/>
                <a:stretch>
                  <a:fillRect l="-625" r="-556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C5437B5-53C2-498F-9725-897E47E74B6B}"/>
              </a:ext>
            </a:extLst>
          </p:cNvPr>
          <p:cNvSpPr/>
          <p:nvPr/>
        </p:nvSpPr>
        <p:spPr>
          <a:xfrm>
            <a:off x="-168920" y="3013579"/>
            <a:ext cx="229421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A9A3FC-361E-4074-8D97-A1F85926E046}"/>
                  </a:ext>
                </a:extLst>
              </p:cNvPr>
              <p:cNvSpPr/>
              <p:nvPr/>
            </p:nvSpPr>
            <p:spPr>
              <a:xfrm>
                <a:off x="7364326" y="2077625"/>
                <a:ext cx="160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noté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A9A3FC-361E-4074-8D97-A1F85926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326" y="2077625"/>
                <a:ext cx="1600375" cy="369332"/>
              </a:xfrm>
              <a:prstGeom prst="rect">
                <a:avLst/>
              </a:prstGeom>
              <a:blipFill>
                <a:blip r:embed="rId5"/>
                <a:stretch>
                  <a:fillRect t="-11667" r="-9506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06B0F89-8B97-4DF9-98C4-B6C57850BAA9}"/>
              </a:ext>
            </a:extLst>
          </p:cNvPr>
          <p:cNvSpPr/>
          <p:nvPr/>
        </p:nvSpPr>
        <p:spPr>
          <a:xfrm>
            <a:off x="280551" y="1647460"/>
            <a:ext cx="8780016" cy="12890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67996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F89679-6DDB-4CB0-BAE5-E3CD70959732}"/>
                  </a:ext>
                </a:extLst>
              </p:cNvPr>
              <p:cNvSpPr/>
              <p:nvPr/>
            </p:nvSpPr>
            <p:spPr>
              <a:xfrm>
                <a:off x="2583402" y="383856"/>
                <a:ext cx="11141475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Clr>
                    <a:srgbClr val="FF0000"/>
                  </a:buClr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Clr>
                    <a:srgbClr val="FF0000"/>
                  </a:buClr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réel si et seulement si </a:t>
                </a:r>
              </a:p>
              <a:p>
                <a:pPr marL="1257300" lvl="2" indent="-342900">
                  <a:lnSpc>
                    <a:spcPct val="150000"/>
                  </a:lnSpc>
                  <a:buClr>
                    <a:srgbClr val="FF0000"/>
                  </a:buClr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imaginaire pur si et seulement si 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F89679-6DDB-4CB0-BAE5-E3CD709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402" y="383856"/>
                <a:ext cx="11141475" cy="1883657"/>
              </a:xfrm>
              <a:prstGeom prst="rect">
                <a:avLst/>
              </a:prstGeom>
              <a:blipFill>
                <a:blip r:embed="rId2"/>
                <a:stretch>
                  <a:fillRect l="-602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ABE382-3652-422B-AC8C-8045B6302F99}"/>
                  </a:ext>
                </a:extLst>
              </p:cNvPr>
              <p:cNvSpPr/>
              <p:nvPr/>
            </p:nvSpPr>
            <p:spPr>
              <a:xfrm>
                <a:off x="4715776" y="960523"/>
                <a:ext cx="1042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2 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𝑅𝑒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ABE382-3652-422B-AC8C-8045B6302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76" y="960523"/>
                <a:ext cx="10425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2DDD7A-30A3-4BD1-977B-3D60BCCEB04D}"/>
                  </a:ext>
                </a:extLst>
              </p:cNvPr>
              <p:cNvSpPr/>
              <p:nvPr/>
            </p:nvSpPr>
            <p:spPr>
              <a:xfrm>
                <a:off x="7369615" y="960523"/>
                <a:ext cx="1736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 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𝐼𝑚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2DDD7A-30A3-4BD1-977B-3D60BCCEB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615" y="960523"/>
                <a:ext cx="17364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88EFE3-028A-4BF0-BFBF-B0113D412D1F}"/>
                  </a:ext>
                </a:extLst>
              </p:cNvPr>
              <p:cNvSpPr/>
              <p:nvPr/>
            </p:nvSpPr>
            <p:spPr>
              <a:xfrm>
                <a:off x="6729323" y="1411927"/>
                <a:ext cx="9033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 sz="2000" b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88EFE3-028A-4BF0-BFBF-B0113D412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23" y="1411927"/>
                <a:ext cx="903324" cy="400110"/>
              </a:xfrm>
              <a:prstGeom prst="rect">
                <a:avLst/>
              </a:prstGeom>
              <a:blipFill>
                <a:blip r:embed="rId5"/>
                <a:stretch>
                  <a:fillRect t="-10769" r="-608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300FC6-7A33-43B8-9C13-71B29D0F01D7}"/>
                  </a:ext>
                </a:extLst>
              </p:cNvPr>
              <p:cNvSpPr/>
              <p:nvPr/>
            </p:nvSpPr>
            <p:spPr>
              <a:xfrm>
                <a:off x="6855638" y="1738342"/>
                <a:ext cx="1954894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lnSpc>
                    <a:spcPct val="150000"/>
                  </a:lnSpc>
                  <a:buClr>
                    <a:srgbClr val="FF0000"/>
                  </a:buClr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300FC6-7A33-43B8-9C13-71B29D0F0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38" y="1738342"/>
                <a:ext cx="1954894" cy="498663"/>
              </a:xfrm>
              <a:prstGeom prst="rect">
                <a:avLst/>
              </a:prstGeom>
              <a:blipFill>
                <a:blip r:embed="rId6"/>
                <a:stretch>
                  <a:fillRect r="-2500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E3D01D1-6764-40DC-B85E-B25257931A3F}"/>
              </a:ext>
            </a:extLst>
          </p:cNvPr>
          <p:cNvSpPr/>
          <p:nvPr/>
        </p:nvSpPr>
        <p:spPr>
          <a:xfrm>
            <a:off x="2417550" y="481523"/>
            <a:ext cx="6829290" cy="186080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C957F6-E6C9-439B-B752-F6B1160E1501}"/>
                  </a:ext>
                </a:extLst>
              </p:cNvPr>
              <p:cNvSpPr/>
              <p:nvPr/>
            </p:nvSpPr>
            <p:spPr>
              <a:xfrm>
                <a:off x="655302" y="3089733"/>
                <a:ext cx="10630223" cy="253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écrit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sous sa forme algébrique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on a donc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On en déduit :</a:t>
                </a:r>
              </a:p>
              <a:p>
                <a:pPr marL="695325"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𝑖𝑏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𝑖𝑏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𝑅𝑒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95325"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seconde partie se prouve de la même façon. 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 startAt="2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⟺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=0⟺2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𝑖𝐼𝑚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 qui équivaut 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 startAt="2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Même méthode qu’au 2).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C957F6-E6C9-439B-B752-F6B1160E1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2" y="3089733"/>
                <a:ext cx="10630223" cy="2535566"/>
              </a:xfrm>
              <a:prstGeom prst="rect">
                <a:avLst/>
              </a:prstGeom>
              <a:blipFill>
                <a:blip r:embed="rId7"/>
                <a:stretch>
                  <a:fillRect l="-459" b="-2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3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A48EE8-8A40-4424-B175-23C9C683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7517" cy="4723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B391F4-C8C2-4C81-8D63-8C13493E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58" y="2455242"/>
            <a:ext cx="6021742" cy="44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04A29C-3FAB-41F9-85E5-810EA898CC36}"/>
                  </a:ext>
                </a:extLst>
              </p:cNvPr>
              <p:cNvSpPr/>
              <p:nvPr/>
            </p:nvSpPr>
            <p:spPr>
              <a:xfrm>
                <a:off x="1077944" y="4189192"/>
                <a:ext cx="10987676" cy="2254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réel positif non nul.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Il admet donc un inverse dans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que l’on 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bar>
                          <m:barPr>
                            <m:pos m:val="top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donc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bar>
                          <m:barPr>
                            <m:pos m:val="top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</m:t>
                            </m:r>
                            <m:bar>
                              <m:barPr>
                                <m:pos m:val="top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ba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nombre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admet donc un inverse dans  qui est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bar>
                          <m:barPr>
                            <m:pos m:val="top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on en déduit facilement la forme algébrique.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04A29C-3FAB-41F9-85E5-810EA898C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44" y="4189192"/>
                <a:ext cx="10987676" cy="2254207"/>
              </a:xfrm>
              <a:prstGeom prst="rect">
                <a:avLst/>
              </a:prstGeom>
              <a:blipFill>
                <a:blip r:embed="rId2"/>
                <a:stretch>
                  <a:fillRect l="-499" b="-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CB3EDF-D397-41AA-B337-8B45B12ADE4B}"/>
              </a:ext>
            </a:extLst>
          </p:cNvPr>
          <p:cNvSpPr/>
          <p:nvPr/>
        </p:nvSpPr>
        <p:spPr>
          <a:xfrm>
            <a:off x="421489" y="273232"/>
            <a:ext cx="370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Inverse d’un nombre complexe</a:t>
            </a:r>
            <a:endParaRPr lang="fr-FR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523F5A-7C19-445D-A9F4-6622F5CEE7B8}"/>
                  </a:ext>
                </a:extLst>
              </p:cNvPr>
              <p:cNvSpPr/>
              <p:nvPr/>
            </p:nvSpPr>
            <p:spPr>
              <a:xfrm>
                <a:off x="943993" y="892496"/>
                <a:ext cx="11638625" cy="1037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nombre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non nul, il existe un nombre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nombre s’appelle l’inverse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noté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il est tel que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523F5A-7C19-445D-A9F4-6622F5CEE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3" y="892496"/>
                <a:ext cx="11638625" cy="1037463"/>
              </a:xfrm>
              <a:prstGeom prst="rect">
                <a:avLst/>
              </a:prstGeom>
              <a:blipFill>
                <a:blip r:embed="rId3"/>
                <a:stretch>
                  <a:fillRect l="-471" t="-2924" b="-23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8CAB8-540D-454C-B4B9-47F40CF4A6F1}"/>
                  </a:ext>
                </a:extLst>
              </p:cNvPr>
              <p:cNvSpPr/>
              <p:nvPr/>
            </p:nvSpPr>
            <p:spPr>
              <a:xfrm>
                <a:off x="943993" y="2480246"/>
                <a:ext cx="6096000" cy="6301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la forme algébrique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: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8CAB8-540D-454C-B4B9-47F40CF4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3" y="2480246"/>
                <a:ext cx="6096000" cy="630173"/>
              </a:xfrm>
              <a:prstGeom prst="rect">
                <a:avLst/>
              </a:prstGeom>
              <a:blipFill>
                <a:blip r:embed="rId4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DE20D9-76A5-4EDB-8105-CBA35D8431FC}"/>
                  </a:ext>
                </a:extLst>
              </p:cNvPr>
              <p:cNvSpPr/>
              <p:nvPr/>
            </p:nvSpPr>
            <p:spPr>
              <a:xfrm>
                <a:off x="4809733" y="1848406"/>
                <a:ext cx="1720278" cy="631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DE20D9-76A5-4EDB-8105-CBA35D84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33" y="1848406"/>
                <a:ext cx="1720278" cy="631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2DAC7D-CDE7-45B2-B678-B671EE1AEEF1}"/>
                  </a:ext>
                </a:extLst>
              </p:cNvPr>
              <p:cNvSpPr/>
              <p:nvPr/>
            </p:nvSpPr>
            <p:spPr>
              <a:xfrm>
                <a:off x="6005895" y="2552135"/>
                <a:ext cx="3128677" cy="62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2DAC7D-CDE7-45B2-B678-B671EE1A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95" y="2552135"/>
                <a:ext cx="3128677" cy="62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77E4F7D-D549-48F1-9615-C9FBFD602868}"/>
              </a:ext>
            </a:extLst>
          </p:cNvPr>
          <p:cNvSpPr/>
          <p:nvPr/>
        </p:nvSpPr>
        <p:spPr>
          <a:xfrm>
            <a:off x="791736" y="802889"/>
            <a:ext cx="8842917" cy="25356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585770-8EEE-4B7F-BAC4-DDCB824BFBF8}"/>
              </a:ext>
            </a:extLst>
          </p:cNvPr>
          <p:cNvSpPr/>
          <p:nvPr/>
        </p:nvSpPr>
        <p:spPr>
          <a:xfrm>
            <a:off x="421489" y="3684505"/>
            <a:ext cx="229421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tabLst>
                <a:tab pos="3048000" algn="ctr"/>
                <a:tab pos="6032500" algn="r"/>
              </a:tabLst>
            </a:pP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1724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F7D381-1D6E-4E2F-B350-631B11DE2F55}"/>
              </a:ext>
            </a:extLst>
          </p:cNvPr>
          <p:cNvSpPr/>
          <p:nvPr/>
        </p:nvSpPr>
        <p:spPr>
          <a:xfrm>
            <a:off x="551853" y="2405631"/>
            <a:ext cx="11088293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8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 nombres complexes</a:t>
            </a:r>
            <a:endParaRPr lang="fr-FR" sz="8800" dirty="0">
              <a:solidFill>
                <a:srgbClr val="C0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7C21CD-1C62-4288-ACED-D0ACD534F605}"/>
              </a:ext>
            </a:extLst>
          </p:cNvPr>
          <p:cNvSpPr txBox="1"/>
          <p:nvPr/>
        </p:nvSpPr>
        <p:spPr>
          <a:xfrm>
            <a:off x="8571677" y="4071369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Saison 1 - Épisode 1</a:t>
            </a:r>
          </a:p>
        </p:txBody>
      </p:sp>
    </p:spTree>
    <p:extLst>
      <p:ext uri="{BB962C8B-B14F-4D97-AF65-F5344CB8AC3E}">
        <p14:creationId xmlns:p14="http://schemas.microsoft.com/office/powerpoint/2010/main" val="55424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7F07C1-1EA3-451C-BCEB-E1AA5414337A}"/>
                  </a:ext>
                </a:extLst>
              </p:cNvPr>
              <p:cNvSpPr/>
              <p:nvPr/>
            </p:nvSpPr>
            <p:spPr>
              <a:xfrm>
                <a:off x="304800" y="546160"/>
                <a:ext cx="11887200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la pratique, on effectue une multiplication par le conjugué du dénominateur pour se ramener à un dénominateur réel. 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7F07C1-1EA3-451C-BCEB-E1AA54143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6160"/>
                <a:ext cx="11887200" cy="1883657"/>
              </a:xfrm>
              <a:prstGeom prst="rect">
                <a:avLst/>
              </a:prstGeom>
              <a:blipFill>
                <a:blip r:embed="rId2"/>
                <a:stretch>
                  <a:fillRect l="-513" r="-513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E44BF3-1836-412C-B64E-041E767B46D7}"/>
                  </a:ext>
                </a:extLst>
              </p:cNvPr>
              <p:cNvSpPr/>
              <p:nvPr/>
            </p:nvSpPr>
            <p:spPr>
              <a:xfrm>
                <a:off x="2669438" y="3348380"/>
                <a:ext cx="4341317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E44BF3-1836-412C-B64E-041E767B4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38" y="3348380"/>
                <a:ext cx="4341317" cy="68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3D4BBF-5A8D-4C54-A06F-5B94ACFEC083}"/>
                  </a:ext>
                </a:extLst>
              </p:cNvPr>
              <p:cNvSpPr/>
              <p:nvPr/>
            </p:nvSpPr>
            <p:spPr>
              <a:xfrm>
                <a:off x="2193349" y="2429817"/>
                <a:ext cx="4785669" cy="774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fr-FR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den>
                    </m:f>
                    <m:r>
                      <a:rPr lang="fr-FR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3D4BBF-5A8D-4C54-A06F-5B94ACFEC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49" y="2429817"/>
                <a:ext cx="4785669" cy="774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5D378A4-87C1-491B-B6DF-4CFF62A7E699}"/>
              </a:ext>
            </a:extLst>
          </p:cNvPr>
          <p:cNvSpPr/>
          <p:nvPr/>
        </p:nvSpPr>
        <p:spPr>
          <a:xfrm>
            <a:off x="1508546" y="260766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a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EA5BEB-1FA8-48A4-B0EC-5E74807191A5}"/>
                  </a:ext>
                </a:extLst>
              </p:cNvPr>
              <p:cNvSpPr/>
              <p:nvPr/>
            </p:nvSpPr>
            <p:spPr>
              <a:xfrm>
                <a:off x="1050212" y="3348380"/>
                <a:ext cx="1619226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EA5BEB-1FA8-48A4-B0EC-5E7480719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12" y="3348380"/>
                <a:ext cx="1619226" cy="615746"/>
              </a:xfrm>
              <a:prstGeom prst="rect">
                <a:avLst/>
              </a:prstGeom>
              <a:blipFill>
                <a:blip r:embed="rId5"/>
                <a:stretch>
                  <a:fillRect l="-5639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3D069ECB-AE35-433A-BC55-BD7AD9799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915" y="4193218"/>
            <a:ext cx="6334634" cy="22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16E24D-1FEF-4D41-BA01-7EB1BCC2E9AB}"/>
                  </a:ext>
                </a:extLst>
              </p:cNvPr>
              <p:cNvSpPr/>
              <p:nvPr/>
            </p:nvSpPr>
            <p:spPr>
              <a:xfrm>
                <a:off x="1223599" y="2244283"/>
                <a:ext cx="10159999" cy="440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3 – Calculer et utiliser le quotient des nombres complexes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l’équation :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2=3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procède comme pour les nombres réels en isolant l’inconnue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</a:p>
              <a:p>
                <a:pPr lvl="1" indent="457200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2=3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⟺(1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⟺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)(1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)(1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L’unique solution est donc le nombre complexe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16E24D-1FEF-4D41-BA01-7EB1BCC2E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9" y="2244283"/>
                <a:ext cx="10159999" cy="4404667"/>
              </a:xfrm>
              <a:prstGeom prst="rect">
                <a:avLst/>
              </a:prstGeom>
              <a:blipFill>
                <a:blip r:embed="rId2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01EC40C-3375-4E62-91B6-700CB0642BB1}"/>
              </a:ext>
            </a:extLst>
          </p:cNvPr>
          <p:cNvSpPr/>
          <p:nvPr/>
        </p:nvSpPr>
        <p:spPr>
          <a:xfrm>
            <a:off x="632832" y="184644"/>
            <a:ext cx="384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Quotient d’un nombre complexe</a:t>
            </a:r>
            <a:endParaRPr lang="fr-FR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76FF40-9247-4ED8-A2EF-540D65707BD7}"/>
                  </a:ext>
                </a:extLst>
              </p:cNvPr>
              <p:cNvSpPr/>
              <p:nvPr/>
            </p:nvSpPr>
            <p:spPr>
              <a:xfrm>
                <a:off x="1223599" y="779362"/>
                <a:ext cx="9246033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nombres complexes.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définit leur quotient par :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76FF40-9247-4ED8-A2EF-540D65707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9" y="779362"/>
                <a:ext cx="9246033" cy="1289071"/>
              </a:xfrm>
              <a:prstGeom prst="rect">
                <a:avLst/>
              </a:prstGeom>
              <a:blipFill>
                <a:blip r:embed="rId3"/>
                <a:stretch>
                  <a:fillRect l="-594"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B69766-5630-4D44-B93C-0F46119D0F0B}"/>
                  </a:ext>
                </a:extLst>
              </p:cNvPr>
              <p:cNvSpPr/>
              <p:nvPr/>
            </p:nvSpPr>
            <p:spPr>
              <a:xfrm>
                <a:off x="4769289" y="1915251"/>
                <a:ext cx="1443024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B69766-5630-4D44-B93C-0F46119D0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89" y="1915251"/>
                <a:ext cx="1443024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96DEF9-B6DD-46ED-8E16-DBC46E9D9EBE}"/>
              </a:ext>
            </a:extLst>
          </p:cNvPr>
          <p:cNvSpPr/>
          <p:nvPr/>
        </p:nvSpPr>
        <p:spPr>
          <a:xfrm>
            <a:off x="1223599" y="779363"/>
            <a:ext cx="5088424" cy="17939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54842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5FD60F-36B4-4B0C-ABCA-FBDA999E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694"/>
          <a:stretch/>
        </p:blipFill>
        <p:spPr>
          <a:xfrm>
            <a:off x="0" y="0"/>
            <a:ext cx="6565675" cy="30095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7B5A14-BC38-4A8C-AE0E-F09A353B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98" y="3231472"/>
            <a:ext cx="6385502" cy="36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17D365-82C1-4C5B-993A-A6FA3348475E}"/>
                  </a:ext>
                </a:extLst>
              </p:cNvPr>
              <p:cNvSpPr/>
              <p:nvPr/>
            </p:nvSpPr>
            <p:spPr>
              <a:xfrm>
                <a:off x="1461857" y="1194024"/>
                <a:ext cx="6794377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Aft>
                    <a:spcPts val="0"/>
                  </a:spcAft>
                  <a:buFont typeface="+mj-lt"/>
                  <a:buAutoNum type="arabicPeriod" startAt="4"/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Opérations avec les conjugués des nombres complexes</a:t>
                </a:r>
                <a:endParaRPr lang="fr-FR" sz="2000" b="1" dirty="0">
                  <a:effectLst/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nombres complexes.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17D365-82C1-4C5B-993A-A6FA3348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57" y="1194024"/>
                <a:ext cx="6794377" cy="1231106"/>
              </a:xfrm>
              <a:prstGeom prst="rect">
                <a:avLst/>
              </a:prstGeom>
              <a:blipFill>
                <a:blip r:embed="rId2"/>
                <a:stretch>
                  <a:fillRect l="-808" t="-2970" b="-6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899072-9BAC-4610-A63A-2698ADE80DEE}"/>
                  </a:ext>
                </a:extLst>
              </p:cNvPr>
              <p:cNvSpPr/>
              <p:nvPr/>
            </p:nvSpPr>
            <p:spPr>
              <a:xfrm>
                <a:off x="4942924" y="3713046"/>
                <a:ext cx="927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899072-9BAC-4610-A63A-2698ADE80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24" y="3713046"/>
                <a:ext cx="92775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2AA809-2E77-4EBE-B434-22E7DDD194AE}"/>
                  </a:ext>
                </a:extLst>
              </p:cNvPr>
              <p:cNvSpPr/>
              <p:nvPr/>
            </p:nvSpPr>
            <p:spPr>
              <a:xfrm>
                <a:off x="4863939" y="3101212"/>
                <a:ext cx="935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2AA809-2E77-4EBE-B434-22E7DDD19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39" y="3101212"/>
                <a:ext cx="9357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8231C9-4697-4B27-8047-87804677CCD2}"/>
                  </a:ext>
                </a:extLst>
              </p:cNvPr>
              <p:cNvSpPr/>
              <p:nvPr/>
            </p:nvSpPr>
            <p:spPr>
              <a:xfrm>
                <a:off x="3391602" y="2452858"/>
                <a:ext cx="1112997" cy="422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1)    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8231C9-4697-4B27-8047-87804677C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02" y="2452858"/>
                <a:ext cx="1112997" cy="422873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B0FFB3-D5D8-4298-B536-ED02A29C3D06}"/>
                  </a:ext>
                </a:extLst>
              </p:cNvPr>
              <p:cNvSpPr/>
              <p:nvPr/>
            </p:nvSpPr>
            <p:spPr>
              <a:xfrm>
                <a:off x="7646757" y="3416958"/>
                <a:ext cx="24431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entier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naturel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B0FFB3-D5D8-4298-B536-ED02A29C3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757" y="3416958"/>
                <a:ext cx="24431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339B89-C0F3-4318-B4E1-322B8EDCEE9F}"/>
                  </a:ext>
                </a:extLst>
              </p:cNvPr>
              <p:cNvSpPr/>
              <p:nvPr/>
            </p:nvSpPr>
            <p:spPr>
              <a:xfrm>
                <a:off x="7930809" y="2324810"/>
                <a:ext cx="1421991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≠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339B89-C0F3-4318-B4E1-322B8EDCE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09" y="2324810"/>
                <a:ext cx="1421991" cy="678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5C86BB-1BEE-4631-A728-61D59C991608}"/>
                  </a:ext>
                </a:extLst>
              </p:cNvPr>
              <p:cNvSpPr/>
              <p:nvPr/>
            </p:nvSpPr>
            <p:spPr>
              <a:xfrm>
                <a:off x="4366495" y="2479628"/>
                <a:ext cx="497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5C86BB-1BEE-4631-A728-61D59C991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95" y="2479628"/>
                <a:ext cx="4974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30A585-2B0B-4713-93DB-E4DCA7D5FF3D}"/>
                  </a:ext>
                </a:extLst>
              </p:cNvPr>
              <p:cNvSpPr/>
              <p:nvPr/>
            </p:nvSpPr>
            <p:spPr>
              <a:xfrm>
                <a:off x="3391602" y="3085823"/>
                <a:ext cx="15513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2)   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30A585-2B0B-4713-93DB-E4DCA7D5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02" y="3085823"/>
                <a:ext cx="1551322" cy="384721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725B13-5AC7-4533-A3C0-38858F1084DE}"/>
                  </a:ext>
                </a:extLst>
              </p:cNvPr>
              <p:cNvSpPr/>
              <p:nvPr/>
            </p:nvSpPr>
            <p:spPr>
              <a:xfrm>
                <a:off x="3391602" y="3708365"/>
                <a:ext cx="1594604" cy="374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3)    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725B13-5AC7-4533-A3C0-38858F108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02" y="3708365"/>
                <a:ext cx="1594604" cy="374013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C6A3B5-2F69-4C63-9C3D-03C5C0A90464}"/>
                  </a:ext>
                </a:extLst>
              </p:cNvPr>
              <p:cNvSpPr/>
              <p:nvPr/>
            </p:nvSpPr>
            <p:spPr>
              <a:xfrm>
                <a:off x="6636948" y="2302275"/>
                <a:ext cx="1421607" cy="783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4)    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C6A3B5-2F69-4C63-9C3D-03C5C0A90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8" y="2302275"/>
                <a:ext cx="1421607" cy="7835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AA3451-BAB0-4268-9A78-2A6FAE620F4E}"/>
                  </a:ext>
                </a:extLst>
              </p:cNvPr>
              <p:cNvSpPr/>
              <p:nvPr/>
            </p:nvSpPr>
            <p:spPr>
              <a:xfrm>
                <a:off x="6636948" y="3388489"/>
                <a:ext cx="1149354" cy="426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5)    </m:t>
                      </m:r>
                      <m:bar>
                        <m:barPr>
                          <m:pos m:val="top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ba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AA3451-BAB0-4268-9A78-2A6FAE620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8" y="3388489"/>
                <a:ext cx="1149354" cy="42627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0F59FE4-F53A-43BC-B043-4B281ECECBEA}"/>
              </a:ext>
            </a:extLst>
          </p:cNvPr>
          <p:cNvSpPr/>
          <p:nvPr/>
        </p:nvSpPr>
        <p:spPr>
          <a:xfrm>
            <a:off x="1350335" y="1733878"/>
            <a:ext cx="8739527" cy="241199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A1F249-7A6D-42D7-9074-7E20170601C6}"/>
              </a:ext>
            </a:extLst>
          </p:cNvPr>
          <p:cNvSpPr/>
          <p:nvPr/>
        </p:nvSpPr>
        <p:spPr>
          <a:xfrm>
            <a:off x="491766" y="4501059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442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2D7F5A-87DC-4D70-B3F4-072CA4278C28}"/>
                  </a:ext>
                </a:extLst>
              </p:cNvPr>
              <p:cNvSpPr/>
              <p:nvPr/>
            </p:nvSpPr>
            <p:spPr>
              <a:xfrm>
                <a:off x="399496" y="321727"/>
                <a:ext cx="11505459" cy="5822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prouve la troisième égalité, les deux premières se faisant de la même manière dans un contexte plus simple.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écrit les complexes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sous forme algébrique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alors 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 :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mPr>
                      <m:mr>
                        <m:e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bar>
                            <m:barPr>
                              <m:pos m:val="top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mr>
                      <m:mr>
                        <m:e/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mr>
                      <m:mr>
                        <m:e/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mr>
                      <m:mr>
                        <m:e/>
                        <m:e/>
                        <m:e/>
                      </m:mr>
                    </m:m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qui donne bien l’égalité cherchée.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l’égalité 4) 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d’après la propriété 3). Donc en redivisant par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obtient bien le résultat du 5).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L’égalité 5) se démontre par récurrence (voir exercice exo-preuve-puissance-conjugue). 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2D7F5A-87DC-4D70-B3F4-072CA4278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6" y="321727"/>
                <a:ext cx="11505459" cy="5822107"/>
              </a:xfrm>
              <a:prstGeom prst="rect">
                <a:avLst/>
              </a:prstGeom>
              <a:blipFill>
                <a:blip r:embed="rId2"/>
                <a:stretch>
                  <a:fillRect l="-477" b="-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23785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389CF6-0D01-4770-92CE-C16ACB069196}"/>
                  </a:ext>
                </a:extLst>
              </p:cNvPr>
              <p:cNvSpPr/>
              <p:nvPr/>
            </p:nvSpPr>
            <p:spPr>
              <a:xfrm>
                <a:off x="659907" y="537122"/>
                <a:ext cx="10872186" cy="221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Démontrons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nombre réel.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ba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donc bien un nombre réel.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389CF6-0D01-4770-92CE-C16ACB069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7" y="537122"/>
                <a:ext cx="10872186" cy="2214452"/>
              </a:xfrm>
              <a:prstGeom prst="rect">
                <a:avLst/>
              </a:prstGeom>
              <a:blipFill>
                <a:blip r:embed="rId2"/>
                <a:stretch>
                  <a:fillRect l="-448" b="-3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7588D05D-E87F-4B40-8B68-D094AEBA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36" y="1482330"/>
            <a:ext cx="5720264" cy="53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9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1299AF-D554-4F6C-BAD8-16FB72387662}"/>
              </a:ext>
            </a:extLst>
          </p:cNvPr>
          <p:cNvSpPr/>
          <p:nvPr/>
        </p:nvSpPr>
        <p:spPr>
          <a:xfrm>
            <a:off x="437787" y="295004"/>
            <a:ext cx="485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Équations du second degré</a:t>
            </a:r>
            <a:endParaRPr lang="fr-FR" sz="2800" b="1" dirty="0"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AF170B-BC5F-4BC2-84AA-15DC5C769451}"/>
                  </a:ext>
                </a:extLst>
              </p:cNvPr>
              <p:cNvSpPr/>
              <p:nvPr/>
            </p:nvSpPr>
            <p:spPr>
              <a:xfrm>
                <a:off x="954784" y="885887"/>
                <a:ext cx="8869440" cy="17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nombre réel non nul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admet deux racines dans : 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les racines sont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les racines sont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AF170B-BC5F-4BC2-84AA-15DC5C769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84" y="885887"/>
                <a:ext cx="8869440" cy="1729769"/>
              </a:xfrm>
              <a:prstGeom prst="rect">
                <a:avLst/>
              </a:prstGeom>
              <a:blipFill>
                <a:blip r:embed="rId2"/>
                <a:stretch>
                  <a:fillRect l="-756" t="-1761" b="-5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FACFC9-8E5B-42FD-BC77-8B11A34A066E}"/>
                  </a:ext>
                </a:extLst>
              </p:cNvPr>
              <p:cNvSpPr/>
              <p:nvPr/>
            </p:nvSpPr>
            <p:spPr>
              <a:xfrm>
                <a:off x="557598" y="4207493"/>
                <a:ext cx="11441113" cy="1457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Exemples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solutions de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solutions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dans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(alors que cette équation n’a aucune solution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FACFC9-8E5B-42FD-BC77-8B11A34A0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8" y="4207493"/>
                <a:ext cx="11441113" cy="1457707"/>
              </a:xfrm>
              <a:prstGeom prst="rect">
                <a:avLst/>
              </a:prstGeom>
              <a:blipFill>
                <a:blip r:embed="rId3"/>
                <a:stretch>
                  <a:fillRect l="-533" b="-6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F905E5-E7D6-4CC4-B275-A630ADD3F88B}"/>
                  </a:ext>
                </a:extLst>
              </p:cNvPr>
              <p:cNvSpPr/>
              <p:nvPr/>
            </p:nvSpPr>
            <p:spPr>
              <a:xfrm>
                <a:off x="5019715" y="1691135"/>
                <a:ext cx="1705147" cy="46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F905E5-E7D6-4CC4-B275-A630ADD3F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15" y="1691135"/>
                <a:ext cx="1705147" cy="465769"/>
              </a:xfrm>
              <a:prstGeom prst="rect">
                <a:avLst/>
              </a:prstGeom>
              <a:blipFill>
                <a:blip r:embed="rId4"/>
                <a:stretch>
                  <a:fillRect t="-10390" r="-4643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9A5D961-E4D9-429E-9C90-B2DFC293A024}"/>
                  </a:ext>
                </a:extLst>
              </p:cNvPr>
              <p:cNvSpPr/>
              <p:nvPr/>
            </p:nvSpPr>
            <p:spPr>
              <a:xfrm>
                <a:off x="5019715" y="2115693"/>
                <a:ext cx="2364302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9A5D961-E4D9-429E-9C90-B2DFC293A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15" y="2115693"/>
                <a:ext cx="2364302" cy="539571"/>
              </a:xfrm>
              <a:prstGeom prst="rect">
                <a:avLst/>
              </a:prstGeom>
              <a:blipFill>
                <a:blip r:embed="rId5"/>
                <a:stretch>
                  <a:fillRect r="-3093" b="-202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D436DB3-03C9-4737-91C1-42D6B8F397DE}"/>
              </a:ext>
            </a:extLst>
          </p:cNvPr>
          <p:cNvSpPr/>
          <p:nvPr/>
        </p:nvSpPr>
        <p:spPr>
          <a:xfrm>
            <a:off x="870966" y="885887"/>
            <a:ext cx="8852897" cy="19353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ADF25F-41D6-4962-BBC6-392B20FA6932}"/>
                  </a:ext>
                </a:extLst>
              </p:cNvPr>
              <p:cNvSpPr/>
              <p:nvPr/>
            </p:nvSpPr>
            <p:spPr>
              <a:xfrm>
                <a:off x="3980648" y="4766755"/>
                <a:ext cx="1039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ADF25F-41D6-4962-BBC6-392B20FA6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48" y="4766755"/>
                <a:ext cx="1039067" cy="400110"/>
              </a:xfrm>
              <a:prstGeom prst="rect">
                <a:avLst/>
              </a:prstGeom>
              <a:blipFill>
                <a:blip r:embed="rId6"/>
                <a:stretch>
                  <a:fillRect t="-9091" r="-5294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B5D408-5F16-4369-8800-4802C530866F}"/>
                  </a:ext>
                </a:extLst>
              </p:cNvPr>
              <p:cNvSpPr/>
              <p:nvPr/>
            </p:nvSpPr>
            <p:spPr>
              <a:xfrm>
                <a:off x="925549" y="820264"/>
                <a:ext cx="5974016" cy="1421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 discriminant de cette équation.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B5D408-5F16-4369-8800-4802C5308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49" y="820264"/>
                <a:ext cx="5974016" cy="1421543"/>
              </a:xfrm>
              <a:prstGeom prst="rect">
                <a:avLst/>
              </a:prstGeom>
              <a:blipFill>
                <a:blip r:embed="rId2"/>
                <a:stretch>
                  <a:fillRect l="-102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25FC1A-E729-4CBA-9CB1-EE56081614F1}"/>
                  </a:ext>
                </a:extLst>
              </p:cNvPr>
              <p:cNvSpPr/>
              <p:nvPr/>
            </p:nvSpPr>
            <p:spPr>
              <a:xfrm>
                <a:off x="7504617" y="2445251"/>
                <a:ext cx="1080680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25FC1A-E729-4CBA-9CB1-EE5608161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617" y="2445251"/>
                <a:ext cx="1080680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312D1B-15C8-4A2E-8899-1902F8F43E24}"/>
                  </a:ext>
                </a:extLst>
              </p:cNvPr>
              <p:cNvSpPr/>
              <p:nvPr/>
            </p:nvSpPr>
            <p:spPr>
              <a:xfrm>
                <a:off x="1332922" y="4251778"/>
                <a:ext cx="924165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a deux solution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sont conjuguées :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312D1B-15C8-4A2E-8899-1902F8F43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22" y="4251778"/>
                <a:ext cx="9241654" cy="498663"/>
              </a:xfrm>
              <a:prstGeom prst="rect">
                <a:avLst/>
              </a:prstGeom>
              <a:blipFill>
                <a:blip r:embed="rId4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75BB3C-153F-4045-8628-BAA6D272E0C2}"/>
                  </a:ext>
                </a:extLst>
              </p:cNvPr>
              <p:cNvSpPr/>
              <p:nvPr/>
            </p:nvSpPr>
            <p:spPr>
              <a:xfrm>
                <a:off x="1332922" y="2505043"/>
                <a:ext cx="6261058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a une unique solution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75BB3C-153F-4045-8628-BAA6D272E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22" y="2505043"/>
                <a:ext cx="6261058" cy="498663"/>
              </a:xfrm>
              <a:prstGeom prst="rect">
                <a:avLst/>
              </a:prstGeom>
              <a:blipFill>
                <a:blip r:embed="rId5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6D3C74-5F1C-4C5C-AFEB-D8087BDA7A6B}"/>
                  </a:ext>
                </a:extLst>
              </p:cNvPr>
              <p:cNvSpPr/>
              <p:nvPr/>
            </p:nvSpPr>
            <p:spPr>
              <a:xfrm>
                <a:off x="1775081" y="3415249"/>
                <a:ext cx="5261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a deux solutions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6D3C74-5F1C-4C5C-AFEB-D8087BDA7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81" y="3415249"/>
                <a:ext cx="5261184" cy="400110"/>
              </a:xfrm>
              <a:prstGeom prst="rect">
                <a:avLst/>
              </a:prstGeom>
              <a:blipFill>
                <a:blip r:embed="rId6"/>
                <a:stretch>
                  <a:fillRect l="-1043" t="-9091" r="-348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666E19-6FE0-4D2B-9A57-4E28F0612142}"/>
                  </a:ext>
                </a:extLst>
              </p:cNvPr>
              <p:cNvSpPr/>
              <p:nvPr/>
            </p:nvSpPr>
            <p:spPr>
              <a:xfrm>
                <a:off x="6625895" y="2899207"/>
                <a:ext cx="4550926" cy="106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𝒆𝒕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fr-FR" sz="2000" b="1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fr-FR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666E19-6FE0-4D2B-9A57-4E28F0612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95" y="2899207"/>
                <a:ext cx="4550926" cy="1064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466963-386D-4901-A885-7B03B4F500DA}"/>
                  </a:ext>
                </a:extLst>
              </p:cNvPr>
              <p:cNvSpPr/>
              <p:nvPr/>
            </p:nvSpPr>
            <p:spPr>
              <a:xfrm>
                <a:off x="2974408" y="4824391"/>
                <a:ext cx="5434693" cy="106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fr-FR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𝒆𝒕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466963-386D-4901-A885-7B03B4F50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08" y="4824391"/>
                <a:ext cx="5434693" cy="1064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E965A25-879A-4BB0-8B35-F00E0A4368DB}"/>
              </a:ext>
            </a:extLst>
          </p:cNvPr>
          <p:cNvSpPr/>
          <p:nvPr/>
        </p:nvSpPr>
        <p:spPr>
          <a:xfrm>
            <a:off x="825624" y="648070"/>
            <a:ext cx="10351198" cy="53896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75372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9A8404-C822-4860-A337-DE178284D4CE}"/>
                  </a:ext>
                </a:extLst>
              </p:cNvPr>
              <p:cNvSpPr/>
              <p:nvPr/>
            </p:nvSpPr>
            <p:spPr>
              <a:xfrm>
                <a:off x="995165" y="1276018"/>
                <a:ext cx="11545229" cy="350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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Toute expression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se factorise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: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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𝑆𝑧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et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9A8404-C822-4860-A337-DE178284D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5" y="1276018"/>
                <a:ext cx="11545229" cy="3506537"/>
              </a:xfrm>
              <a:prstGeom prst="rect">
                <a:avLst/>
              </a:prstGeom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4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1" y="2076450"/>
            <a:ext cx="104489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F7D381-1D6E-4E2F-B350-631B11DE2F55}"/>
              </a:ext>
            </a:extLst>
          </p:cNvPr>
          <p:cNvSpPr/>
          <p:nvPr/>
        </p:nvSpPr>
        <p:spPr>
          <a:xfrm>
            <a:off x="551853" y="288964"/>
            <a:ext cx="11088293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8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 nombres complexes</a:t>
            </a:r>
            <a:endParaRPr lang="fr-FR" sz="8800" dirty="0">
              <a:solidFill>
                <a:srgbClr val="C0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7C21CD-1C62-4288-ACED-D0ACD534F605}"/>
              </a:ext>
            </a:extLst>
          </p:cNvPr>
          <p:cNvSpPr txBox="1"/>
          <p:nvPr/>
        </p:nvSpPr>
        <p:spPr>
          <a:xfrm>
            <a:off x="8571677" y="1810769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Saison 1 - Épisode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7BFA99-9D48-4E27-9583-F4CC57AB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1" y="2409244"/>
            <a:ext cx="11729255" cy="43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9B663B9-F076-4491-A3DB-EC2F0B5712E8}"/>
              </a:ext>
            </a:extLst>
          </p:cNvPr>
          <p:cNvSpPr/>
          <p:nvPr/>
        </p:nvSpPr>
        <p:spPr>
          <a:xfrm>
            <a:off x="366241" y="1631064"/>
            <a:ext cx="10508673" cy="250760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C8FBB5-442B-41E2-B594-94B10DD23E76}"/>
                  </a:ext>
                </a:extLst>
              </p:cNvPr>
              <p:cNvSpPr/>
              <p:nvPr/>
            </p:nvSpPr>
            <p:spPr>
              <a:xfrm>
                <a:off x="556591" y="845729"/>
                <a:ext cx="1012797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</a:rPr>
                  <a:t>Définition et vocabulaire</a:t>
                </a:r>
                <a:endParaRPr lang="fr-FR" b="1" dirty="0">
                  <a:effectLst/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Il existe un ensemble noté </a:t>
                </a:r>
                <a14:m>
                  <m:oMath xmlns:m="http://schemas.openxmlformats.org/officeDocument/2006/math">
                    <m:r>
                      <a:rPr lang="fr-FR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appelé 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ensemble des nombres complexes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possède les propriétés suivantes 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C8FBB5-442B-41E2-B594-94B10DD23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845729"/>
                <a:ext cx="10127974" cy="1754326"/>
              </a:xfrm>
              <a:prstGeom prst="rect">
                <a:avLst/>
              </a:prstGeom>
              <a:blipFill>
                <a:blip r:embed="rId2"/>
                <a:stretch>
                  <a:fillRect l="-481" r="-481" b="-4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A3F1BC-4270-4E58-959E-3FF3D6C93916}"/>
              </a:ext>
            </a:extLst>
          </p:cNvPr>
          <p:cNvSpPr/>
          <p:nvPr/>
        </p:nvSpPr>
        <p:spPr>
          <a:xfrm>
            <a:off x="361052" y="384064"/>
            <a:ext cx="862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  <a:tabLst>
                <a:tab pos="3048000" algn="ctr"/>
                <a:tab pos="6032500" algn="r"/>
              </a:tabLs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Forme algébrique et représentation d’un nombre complexe</a:t>
            </a:r>
            <a:endParaRPr lang="fr-FR" sz="24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85C835-2D0A-4202-9198-EF47F837022B}"/>
                  </a:ext>
                </a:extLst>
              </p:cNvPr>
              <p:cNvSpPr/>
              <p:nvPr/>
            </p:nvSpPr>
            <p:spPr>
              <a:xfrm>
                <a:off x="709995" y="4502307"/>
                <a:ext cx="9149384" cy="181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nombres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;0 ;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des nombres réels donc ce sont aussi des éléments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 l’aide du nombre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la multiplication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...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aussi dans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Avec les additions, les nombres suivants sont aussi dans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85C835-2D0A-4202-9198-EF47F8370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95" y="4502307"/>
                <a:ext cx="9149384" cy="1814023"/>
              </a:xfrm>
              <a:prstGeom prst="rect">
                <a:avLst/>
              </a:prstGeom>
              <a:blipFill>
                <a:blip r:embed="rId3"/>
                <a:stretch>
                  <a:fillRect l="-533" t="-2020" b="-43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A8462-4471-4F0C-B6D6-066451BB0331}"/>
                  </a:ext>
                </a:extLst>
              </p:cNvPr>
              <p:cNvSpPr/>
              <p:nvPr/>
            </p:nvSpPr>
            <p:spPr>
              <a:xfrm>
                <a:off x="1080053" y="3492341"/>
                <a:ext cx="99463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il est muni d’une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addition et d’une multiplication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ont les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mêmes propriétés que dans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l’ensemble des nombres réels.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A8462-4471-4F0C-B6D6-066451BB0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53" y="3492341"/>
                <a:ext cx="9946309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7897496-F8AB-408F-B403-B68D5A21BA7B}"/>
              </a:ext>
            </a:extLst>
          </p:cNvPr>
          <p:cNvSpPr/>
          <p:nvPr/>
        </p:nvSpPr>
        <p:spPr>
          <a:xfrm>
            <a:off x="1080053" y="305344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Times New Roman" panose="02020603050405020304" pitchFamily="18" charset="0"/>
              <a:buChar char="•"/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contient un nombre tel que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3E00C1F-E809-4C8D-8A7D-A7B461F80FCD}"/>
                  </a:ext>
                </a:extLst>
              </p:cNvPr>
              <p:cNvSpPr/>
              <p:nvPr/>
            </p:nvSpPr>
            <p:spPr>
              <a:xfrm>
                <a:off x="1080053" y="2662272"/>
                <a:ext cx="4895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contient l’ensemble des nombres réels ;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3E00C1F-E809-4C8D-8A7D-A7B461F80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53" y="2662272"/>
                <a:ext cx="4895892" cy="369332"/>
              </a:xfrm>
              <a:prstGeom prst="rect">
                <a:avLst/>
              </a:prstGeom>
              <a:blipFill>
                <a:blip r:embed="rId5"/>
                <a:stretch>
                  <a:fillRect t="-10000" r="-125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BE2393-6D25-440F-9A2A-6D9A65499496}"/>
                  </a:ext>
                </a:extLst>
              </p:cNvPr>
              <p:cNvSpPr/>
              <p:nvPr/>
            </p:nvSpPr>
            <p:spPr>
              <a:xfrm>
                <a:off x="4872652" y="3047228"/>
                <a:ext cx="122334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𝒊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:endParaRPr lang="fr-F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BE2393-6D25-440F-9A2A-6D9A65499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52" y="3047228"/>
                <a:ext cx="1223348" cy="375552"/>
              </a:xfrm>
              <a:prstGeom prst="rect">
                <a:avLst/>
              </a:prstGeom>
              <a:blipFill>
                <a:blip r:embed="rId6"/>
                <a:stretch>
                  <a:fillRect t="-9836" r="-34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4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412EF1-6BDE-4C9E-A8C4-E9D69296A555}"/>
                  </a:ext>
                </a:extLst>
              </p:cNvPr>
              <p:cNvSpPr/>
              <p:nvPr/>
            </p:nvSpPr>
            <p:spPr>
              <a:xfrm>
                <a:off x="571500" y="289679"/>
                <a:ext cx="9424554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 nombre complexe peut s’écrire sous la forme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412EF1-6BDE-4C9E-A8C4-E9D69296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89679"/>
                <a:ext cx="9424554" cy="1061829"/>
              </a:xfrm>
              <a:prstGeom prst="rect">
                <a:avLst/>
              </a:prstGeom>
              <a:blipFill>
                <a:blip r:embed="rId2"/>
                <a:stretch>
                  <a:fillRect l="-582" t="-34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2EEF6-C337-4A42-AC0C-5F0DA9053F5E}"/>
                  </a:ext>
                </a:extLst>
              </p:cNvPr>
              <p:cNvSpPr/>
              <p:nvPr/>
            </p:nvSpPr>
            <p:spPr>
              <a:xfrm>
                <a:off x="571500" y="2721256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Lorsque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Im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72EEF6-C337-4A42-AC0C-5F0DA9053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721256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900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59664-2AEA-4E69-9908-E0FF4664674A}"/>
                  </a:ext>
                </a:extLst>
              </p:cNvPr>
              <p:cNvSpPr/>
              <p:nvPr/>
            </p:nvSpPr>
            <p:spPr>
              <a:xfrm>
                <a:off x="3209448" y="1435953"/>
                <a:ext cx="6096000" cy="4580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indent="457200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appelée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partie réelle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notée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59664-2AEA-4E69-9908-E0FF46646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48" y="1435953"/>
                <a:ext cx="6096000" cy="458074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7131D2-5407-45F8-9D56-C36F7F2FBB49}"/>
                  </a:ext>
                </a:extLst>
              </p:cNvPr>
              <p:cNvSpPr/>
              <p:nvPr/>
            </p:nvSpPr>
            <p:spPr>
              <a:xfrm>
                <a:off x="4119413" y="1996089"/>
                <a:ext cx="5186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appelée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partie imaginaire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notée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𝐼𝑚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7131D2-5407-45F8-9D56-C36F7F2FB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3" y="1996089"/>
                <a:ext cx="5186035" cy="369332"/>
              </a:xfrm>
              <a:prstGeom prst="rect">
                <a:avLst/>
              </a:prstGeom>
              <a:blipFill>
                <a:blip r:embed="rId5"/>
                <a:stretch>
                  <a:fillRect t="-9836" r="-118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9250E57-43F0-46EA-B919-AAC213E8B932}"/>
              </a:ext>
            </a:extLst>
          </p:cNvPr>
          <p:cNvSpPr/>
          <p:nvPr/>
        </p:nvSpPr>
        <p:spPr>
          <a:xfrm>
            <a:off x="1293775" y="1009842"/>
            <a:ext cx="349326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457200" algn="just">
              <a:lnSpc>
                <a:spcPct val="150000"/>
              </a:lnSpc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Cette écriture est appelée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F81115-2958-4C70-BF99-80FE2F414978}"/>
                  </a:ext>
                </a:extLst>
              </p:cNvPr>
              <p:cNvSpPr/>
              <p:nvPr/>
            </p:nvSpPr>
            <p:spPr>
              <a:xfrm>
                <a:off x="1253004" y="3509577"/>
                <a:ext cx="22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• Lorsque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Re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F81115-2958-4C70-BF99-80FE2F414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04" y="3509577"/>
                <a:ext cx="2245295" cy="369332"/>
              </a:xfrm>
              <a:prstGeom prst="rect">
                <a:avLst/>
              </a:prstGeom>
              <a:blipFill>
                <a:blip r:embed="rId6"/>
                <a:stretch>
                  <a:fillRect l="-2446" t="-11667" r="-108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51425B-A426-4951-B98F-1FDEB866752F}"/>
                  </a:ext>
                </a:extLst>
              </p:cNvPr>
              <p:cNvSpPr/>
              <p:nvPr/>
            </p:nvSpPr>
            <p:spPr>
              <a:xfrm>
                <a:off x="571500" y="4273057"/>
                <a:ext cx="10987709" cy="1707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1 - Réduire un complexe à sa forme algébrique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des nombres complexes.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parties réelles et imaginaires des complexes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51425B-A426-4951-B98F-1FDEB8667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73057"/>
                <a:ext cx="10987709" cy="1707712"/>
              </a:xfrm>
              <a:prstGeom prst="rect">
                <a:avLst/>
              </a:prstGeom>
              <a:blipFill>
                <a:blip r:embed="rId7"/>
                <a:stretch>
                  <a:fillRect l="-499" t="-2143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FE0FAD3-9614-4AE9-9B29-5965EDC6EB5D}"/>
              </a:ext>
            </a:extLst>
          </p:cNvPr>
          <p:cNvSpPr/>
          <p:nvPr/>
        </p:nvSpPr>
        <p:spPr>
          <a:xfrm>
            <a:off x="488899" y="182149"/>
            <a:ext cx="8816549" cy="21832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0D4AF5-F5D2-446E-AE10-42FD99AC551F}"/>
                  </a:ext>
                </a:extLst>
              </p:cNvPr>
              <p:cNvSpPr/>
              <p:nvPr/>
            </p:nvSpPr>
            <p:spPr>
              <a:xfrm>
                <a:off x="4576461" y="1098584"/>
                <a:ext cx="2512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forme algébrique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:endParaRPr lang="fr-F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0D4AF5-F5D2-446E-AE10-42FD99AC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61" y="1098584"/>
                <a:ext cx="2512996" cy="369332"/>
              </a:xfrm>
              <a:prstGeom prst="rect">
                <a:avLst/>
              </a:prstGeom>
              <a:blipFill>
                <a:blip r:embed="rId8"/>
                <a:stretch>
                  <a:fillRect l="-2184" t="-9836" r="-971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C455BE-9DFD-43B4-AE17-1D409145F24E}"/>
                  </a:ext>
                </a:extLst>
              </p:cNvPr>
              <p:cNvSpPr/>
              <p:nvPr/>
            </p:nvSpPr>
            <p:spPr>
              <a:xfrm>
                <a:off x="3411943" y="2981080"/>
                <a:ext cx="1569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réel. </a:t>
                </a:r>
                <a:endParaRPr lang="fr-F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C455BE-9DFD-43B4-AE17-1D409145F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3" y="2981080"/>
                <a:ext cx="1569660" cy="369332"/>
              </a:xfrm>
              <a:prstGeom prst="rect">
                <a:avLst/>
              </a:prstGeom>
              <a:blipFill>
                <a:blip r:embed="rId9"/>
                <a:stretch>
                  <a:fillRect t="-9836" r="-2335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B6521A-AC2C-498B-8599-853CA5BCC7C2}"/>
                  </a:ext>
                </a:extLst>
              </p:cNvPr>
              <p:cNvSpPr/>
              <p:nvPr/>
            </p:nvSpPr>
            <p:spPr>
              <a:xfrm>
                <a:off x="3355357" y="3492724"/>
                <a:ext cx="3430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appelé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imaginaire pur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B6521A-AC2C-498B-8599-853CA5BCC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57" y="3492724"/>
                <a:ext cx="3430811" cy="369332"/>
              </a:xfrm>
              <a:prstGeom prst="rect">
                <a:avLst/>
              </a:prstGeom>
              <a:blipFill>
                <a:blip r:embed="rId10"/>
                <a:stretch>
                  <a:fillRect t="-11475" r="-533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81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53ED07-91FF-45A8-B9BA-B4368A8F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7" y="759532"/>
            <a:ext cx="5019472" cy="3285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FDBA8D-6838-4790-8FCD-2DD9C88A3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98"/>
          <a:stretch/>
        </p:blipFill>
        <p:spPr>
          <a:xfrm>
            <a:off x="6807811" y="1146123"/>
            <a:ext cx="5152839" cy="22828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D9327D-4D2D-40D7-BDF3-17438C14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11" y="3657599"/>
            <a:ext cx="5140716" cy="24612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C429FC-C57B-4C7C-A133-EA63EE47B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67"/>
          <a:stretch/>
        </p:blipFill>
        <p:spPr>
          <a:xfrm>
            <a:off x="433023" y="4356167"/>
            <a:ext cx="5152839" cy="19961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DAC033-387F-4EE8-B7DD-46EA4FBB422C}"/>
              </a:ext>
            </a:extLst>
          </p:cNvPr>
          <p:cNvSpPr txBox="1"/>
          <p:nvPr/>
        </p:nvSpPr>
        <p:spPr>
          <a:xfrm>
            <a:off x="4860236" y="247429"/>
            <a:ext cx="280283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Livre </a:t>
            </a:r>
            <a:r>
              <a:rPr lang="fr-FR" sz="2000" dirty="0" err="1"/>
              <a:t>Sésamath</a:t>
            </a:r>
            <a:r>
              <a:rPr lang="fr-FR" sz="2000" dirty="0"/>
              <a:t> page 249</a:t>
            </a:r>
          </a:p>
        </p:txBody>
      </p:sp>
    </p:spTree>
    <p:extLst>
      <p:ext uri="{BB962C8B-B14F-4D97-AF65-F5344CB8AC3E}">
        <p14:creationId xmlns:p14="http://schemas.microsoft.com/office/powerpoint/2010/main" val="9250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685DD4-F769-4902-8B80-29DC538851EE}"/>
                  </a:ext>
                </a:extLst>
              </p:cNvPr>
              <p:cNvSpPr/>
              <p:nvPr/>
            </p:nvSpPr>
            <p:spPr>
              <a:xfrm>
                <a:off x="601133" y="447570"/>
                <a:ext cx="109897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nombres complexes : 	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685DD4-F769-4902-8B80-29DC53885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3" y="447570"/>
                <a:ext cx="10989734" cy="646331"/>
              </a:xfrm>
              <a:prstGeom prst="rect">
                <a:avLst/>
              </a:prstGeom>
              <a:blipFill>
                <a:blip r:embed="rId2"/>
                <a:stretch>
                  <a:fillRect l="-499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CCF81C-C27B-44EB-AF92-93DFBDD172FA}"/>
                  </a:ext>
                </a:extLst>
              </p:cNvPr>
              <p:cNvSpPr/>
              <p:nvPr/>
            </p:nvSpPr>
            <p:spPr>
              <a:xfrm>
                <a:off x="242060" y="2419688"/>
                <a:ext cx="11102109" cy="4463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complexes tels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⇔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⇔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Raisonnons par l’absurde :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étant un réel, on aboutit à une contradiction.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on déduit alors de (1)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réciproque est claire.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un complexe.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CCF81C-C27B-44EB-AF92-93DFBDD17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0" y="2419688"/>
                <a:ext cx="11102109" cy="4463786"/>
              </a:xfrm>
              <a:prstGeom prst="rect">
                <a:avLst/>
              </a:prstGeom>
              <a:blipFill>
                <a:blip r:embed="rId3"/>
                <a:stretch>
                  <a:fillRect l="-494" t="-8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D781F0-1EA1-4A46-A074-936900BC708C}"/>
              </a:ext>
            </a:extLst>
          </p:cNvPr>
          <p:cNvSpPr/>
          <p:nvPr/>
        </p:nvSpPr>
        <p:spPr>
          <a:xfrm>
            <a:off x="1764419" y="1851455"/>
            <a:ext cx="60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 écriture algébrique d’un nombre complexe est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unique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D585A2-E441-4283-B643-7075B8E87243}"/>
                  </a:ext>
                </a:extLst>
              </p:cNvPr>
              <p:cNvSpPr/>
              <p:nvPr/>
            </p:nvSpPr>
            <p:spPr>
              <a:xfrm>
                <a:off x="4339961" y="1122371"/>
                <a:ext cx="145315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D585A2-E441-4283-B643-7075B8E87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61" y="1122371"/>
                <a:ext cx="1453154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F9D83D-4E42-4DE2-9791-630A2E02B925}"/>
                  </a:ext>
                </a:extLst>
              </p:cNvPr>
              <p:cNvSpPr/>
              <p:nvPr/>
            </p:nvSpPr>
            <p:spPr>
              <a:xfrm>
                <a:off x="3041913" y="1292802"/>
                <a:ext cx="12980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⟺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F9D83D-4E42-4DE2-9791-630A2E02B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13" y="1292802"/>
                <a:ext cx="12980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0825B63-C9F7-4E72-9AD7-B47CCE5E7582}"/>
              </a:ext>
            </a:extLst>
          </p:cNvPr>
          <p:cNvSpPr/>
          <p:nvPr/>
        </p:nvSpPr>
        <p:spPr>
          <a:xfrm>
            <a:off x="601134" y="419100"/>
            <a:ext cx="7112000" cy="18016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FF1BF5-AA83-4FDE-A64A-5F3C2AB04CE4}"/>
                  </a:ext>
                </a:extLst>
              </p:cNvPr>
              <p:cNvSpPr/>
              <p:nvPr/>
            </p:nvSpPr>
            <p:spPr>
              <a:xfrm>
                <a:off x="3041913" y="6312188"/>
                <a:ext cx="512621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c’est-à-dire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FF1BF5-AA83-4FDE-A64A-5F3C2AB04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13" y="6312188"/>
                <a:ext cx="5126212" cy="483466"/>
              </a:xfrm>
              <a:prstGeom prst="rect">
                <a:avLst/>
              </a:prstGeom>
              <a:blipFill>
                <a:blip r:embed="rId6"/>
                <a:stretch>
                  <a:fillRect r="-119"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58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3CF18E3-3CEA-4788-84FA-CE804123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336" y="1727541"/>
            <a:ext cx="3589664" cy="2188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9DD63-DAB3-45C6-9E43-E04A6D680162}"/>
                  </a:ext>
                </a:extLst>
              </p:cNvPr>
              <p:cNvSpPr/>
              <p:nvPr/>
            </p:nvSpPr>
            <p:spPr>
              <a:xfrm>
                <a:off x="198967" y="1266420"/>
                <a:ext cx="830580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 nombre complexe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être représenté dans ce repère par :       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9DD63-DAB3-45C6-9E43-E04A6D680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1266420"/>
                <a:ext cx="8305801" cy="1477328"/>
              </a:xfrm>
              <a:prstGeom prst="rect">
                <a:avLst/>
              </a:prstGeom>
              <a:blipFill>
                <a:blip r:embed="rId3"/>
                <a:stretch>
                  <a:fillRect l="-661" r="-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E22A81-2163-4591-9E6C-F4C35EC546BF}"/>
                  </a:ext>
                </a:extLst>
              </p:cNvPr>
              <p:cNvSpPr/>
              <p:nvPr/>
            </p:nvSpPr>
            <p:spPr>
              <a:xfrm>
                <a:off x="419100" y="285382"/>
                <a:ext cx="9144000" cy="981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spcAft>
                    <a:spcPts val="0"/>
                  </a:spcAft>
                  <a:buFont typeface="+mj-lt"/>
                  <a:buAutoNum type="arabicPeriod" startAt="2"/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Représentation graphique des complexes</a:t>
                </a:r>
                <a:endParaRPr lang="fr-FR" b="1" dirty="0"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est muni d’un repère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orthonormé direct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𝑂𝑈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𝑂𝑉</m:t>
                            </m:r>
                          </m:e>
                        </m:acc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E22A81-2163-4591-9E6C-F4C35EC54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85382"/>
                <a:ext cx="9144000" cy="981038"/>
              </a:xfrm>
              <a:prstGeom prst="rect">
                <a:avLst/>
              </a:prstGeom>
              <a:blipFill>
                <a:blip r:embed="rId4"/>
                <a:stretch>
                  <a:fillRect l="-600" t="-3727" b="-68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FE2DA-5840-4473-A564-30C4CECEB5EE}"/>
                  </a:ext>
                </a:extLst>
              </p:cNvPr>
              <p:cNvSpPr/>
              <p:nvPr/>
            </p:nvSpPr>
            <p:spPr>
              <a:xfrm>
                <a:off x="198967" y="4489272"/>
                <a:ext cx="10211330" cy="1566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complexes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les nombres réels et sont représentés sur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l’axe des abscisses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complexes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𝒊𝒃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les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imaginaires purs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sont représentés sur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l’axe des ordonnées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est alors appelé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plan complexe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FE2DA-5840-4473-A564-30C4CECEB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4489272"/>
                <a:ext cx="10211330" cy="1566070"/>
              </a:xfrm>
              <a:prstGeom prst="rect">
                <a:avLst/>
              </a:prstGeom>
              <a:blipFill>
                <a:blip r:embed="rId5"/>
                <a:stretch>
                  <a:fillRect l="-537" t="-1946" b="-5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A186D5-71A5-4BD1-98B1-109860F584F2}"/>
                  </a:ext>
                </a:extLst>
              </p:cNvPr>
              <p:cNvSpPr/>
              <p:nvPr/>
            </p:nvSpPr>
            <p:spPr>
              <a:xfrm>
                <a:off x="198967" y="3342157"/>
                <a:ext cx="6780454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note souvent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A186D5-71A5-4BD1-98B1-109860F58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3342157"/>
                <a:ext cx="6780454" cy="717248"/>
              </a:xfrm>
              <a:prstGeom prst="rect">
                <a:avLst/>
              </a:prstGeom>
              <a:blipFill>
                <a:blip r:embed="rId6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FB0F56-FED2-408A-ADCE-A146E0AC75E7}"/>
                  </a:ext>
                </a:extLst>
              </p:cNvPr>
              <p:cNvSpPr/>
              <p:nvPr/>
            </p:nvSpPr>
            <p:spPr>
              <a:xfrm>
                <a:off x="287418" y="2452666"/>
                <a:ext cx="752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unique point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appelé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FB0F56-FED2-408A-ADCE-A146E0AC7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8" y="2452666"/>
                <a:ext cx="752263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110DFA-F632-408A-94B2-7BC2CB92A2B1}"/>
                  </a:ext>
                </a:extLst>
              </p:cNvPr>
              <p:cNvSpPr/>
              <p:nvPr/>
            </p:nvSpPr>
            <p:spPr>
              <a:xfrm>
                <a:off x="287418" y="2872640"/>
                <a:ext cx="7755916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unique vecteur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appelé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110DFA-F632-408A-94B2-7BC2CB92A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8" y="2872640"/>
                <a:ext cx="7755916" cy="404791"/>
              </a:xfrm>
              <a:prstGeom prst="rect">
                <a:avLst/>
              </a:prstGeom>
              <a:blipFill>
                <a:blip r:embed="rId8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ACC86B3-1CC6-4D39-A8E2-2FCDC52C6EAB}"/>
              </a:ext>
            </a:extLst>
          </p:cNvPr>
          <p:cNvSpPr/>
          <p:nvPr/>
        </p:nvSpPr>
        <p:spPr>
          <a:xfrm>
            <a:off x="63034" y="1433946"/>
            <a:ext cx="8519858" cy="268030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8F5E5D-58B9-4DB7-9C76-9EB7833F7369}"/>
                  </a:ext>
                </a:extLst>
              </p:cNvPr>
              <p:cNvSpPr/>
              <p:nvPr/>
            </p:nvSpPr>
            <p:spPr>
              <a:xfrm>
                <a:off x="4462251" y="2468092"/>
                <a:ext cx="3267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image ponctuelle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8F5E5D-58B9-4DB7-9C76-9EB7833F7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251" y="2468092"/>
                <a:ext cx="3267498" cy="369332"/>
              </a:xfrm>
              <a:prstGeom prst="rect">
                <a:avLst/>
              </a:prstGeom>
              <a:blipFill>
                <a:blip r:embed="rId9"/>
                <a:stretch>
                  <a:fillRect l="-1679" t="-11667" r="-56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942D7D-AD46-4C4B-A077-3EAC004E6BC7}"/>
                  </a:ext>
                </a:extLst>
              </p:cNvPr>
              <p:cNvSpPr/>
              <p:nvPr/>
            </p:nvSpPr>
            <p:spPr>
              <a:xfrm>
                <a:off x="4671402" y="2908099"/>
                <a:ext cx="3325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image vectorielle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942D7D-AD46-4C4B-A077-3EAC004E6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02" y="2908099"/>
                <a:ext cx="3325206" cy="369332"/>
              </a:xfrm>
              <a:prstGeom prst="rect">
                <a:avLst/>
              </a:prstGeom>
              <a:blipFill>
                <a:blip r:embed="rId10"/>
                <a:stretch>
                  <a:fillRect l="-1465" t="-9836" r="-549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222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BAA4E15-F164-45F4-A7A0-EFD7B53C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32" y="172621"/>
            <a:ext cx="4257120" cy="319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F15B6-A9A7-4909-A3E1-4A385080D846}"/>
                  </a:ext>
                </a:extLst>
              </p:cNvPr>
              <p:cNvSpPr/>
              <p:nvPr/>
            </p:nvSpPr>
            <p:spPr>
              <a:xfrm>
                <a:off x="208348" y="172621"/>
                <a:ext cx="7403977" cy="212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le plan complexe, on a représenté ci-contre les points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ℐ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ℐ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F15B6-A9A7-4909-A3E1-4A385080D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8" y="172621"/>
                <a:ext cx="7403977" cy="2120068"/>
              </a:xfrm>
              <a:prstGeom prst="rect">
                <a:avLst/>
              </a:prstGeom>
              <a:blipFill>
                <a:blip r:embed="rId3"/>
                <a:stretch>
                  <a:fillRect l="-658" b="-3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33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1834</Words>
  <Application>Microsoft Office PowerPoint</Application>
  <PresentationFormat>Grand écran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54</cp:revision>
  <dcterms:created xsi:type="dcterms:W3CDTF">2014-09-07T14:56:20Z</dcterms:created>
  <dcterms:modified xsi:type="dcterms:W3CDTF">2019-09-20T07:07:42Z</dcterms:modified>
</cp:coreProperties>
</file>